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1"/>
  </p:notesMasterIdLst>
  <p:sldIdLst>
    <p:sldId id="256" r:id="rId2"/>
    <p:sldId id="338" r:id="rId3"/>
    <p:sldId id="318" r:id="rId4"/>
    <p:sldId id="319" r:id="rId5"/>
    <p:sldId id="342" r:id="rId6"/>
    <p:sldId id="324" r:id="rId7"/>
    <p:sldId id="313" r:id="rId8"/>
    <p:sldId id="343" r:id="rId9"/>
    <p:sldId id="344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9" autoAdjust="0"/>
    <p:restoredTop sz="94660"/>
  </p:normalViewPr>
  <p:slideViewPr>
    <p:cSldViewPr snapToGrid="0">
      <p:cViewPr varScale="1">
        <p:scale>
          <a:sx n="63" d="100"/>
          <a:sy n="63" d="100"/>
        </p:scale>
        <p:origin x="7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Stratospheric gliders available and demonstrated. E. g., at NOAA with </a:t>
            </a:r>
            <a:r>
              <a:rPr lang="en-US" dirty="0" err="1"/>
              <a:t>AirCore</a:t>
            </a:r>
            <a:r>
              <a:rPr lang="en-US" dirty="0"/>
              <a:t> onboard; by </a:t>
            </a:r>
            <a:r>
              <a:rPr lang="en-US" dirty="0" err="1"/>
              <a:t>Stratodynamics</a:t>
            </a:r>
            <a:r>
              <a:rPr lang="en-US" dirty="0"/>
              <a:t> company (Canada) but not yet with </a:t>
            </a:r>
            <a:r>
              <a:rPr lang="en-US" dirty="0" err="1"/>
              <a:t>AirCore</a:t>
            </a:r>
            <a:r>
              <a:rPr lang="en-US" dirty="0"/>
              <a:t> onboard. Proposals for embedding </a:t>
            </a:r>
            <a:r>
              <a:rPr lang="en-US" dirty="0" err="1"/>
              <a:t>AirCore</a:t>
            </a:r>
            <a:r>
              <a:rPr lang="en-US" dirty="0"/>
              <a:t> as payload exist but have not been funded…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915482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112585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473690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3474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userDrawn="1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3474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3474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userDrawn="1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3474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6;p1"/>
          <p:cNvSpPr/>
          <p:nvPr/>
        </p:nvSpPr>
        <p:spPr>
          <a:xfrm>
            <a:off x="0" y="0"/>
            <a:ext cx="12192000" cy="103749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44546A"/>
                </a:solidFill>
              </a:defRPr>
            </a:pPr>
            <a:endParaRPr/>
          </a:p>
        </p:txBody>
      </p:sp>
      <p:pic>
        <p:nvPicPr>
          <p:cNvPr id="33" name="Google Shape;7;p1" descr="Google Shape;7;p1"/>
          <p:cNvPicPr>
            <a:picLocks noChangeAspect="1"/>
          </p:cNvPicPr>
          <p:nvPr/>
        </p:nvPicPr>
        <p:blipFill>
          <a:blip r:embed="rId2"/>
          <a:srcRect l="51339" t="39269" b="35419"/>
          <a:stretch>
            <a:fillRect/>
          </a:stretch>
        </p:blipFill>
        <p:spPr>
          <a:xfrm flipH="1">
            <a:off x="9463603" y="0"/>
            <a:ext cx="2728397" cy="103749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Google Shape;8;p1" descr="Google Shape;8;p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1700" y="111655"/>
            <a:ext cx="2027901" cy="803440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  <p:sp>
        <p:nvSpPr>
          <p:cNvPr id="37" name="Google Shape;22;p3"/>
          <p:cNvSpPr/>
          <p:nvPr/>
        </p:nvSpPr>
        <p:spPr>
          <a:xfrm>
            <a:off x="0" y="0"/>
            <a:ext cx="12192000" cy="103749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44546A"/>
                </a:solidFill>
              </a:defRPr>
            </a:pPr>
            <a:endParaRPr/>
          </a:p>
        </p:txBody>
      </p:sp>
      <p:pic>
        <p:nvPicPr>
          <p:cNvPr id="38" name="Google Shape;23;p3" descr="Google Shape;23;p3"/>
          <p:cNvPicPr>
            <a:picLocks noChangeAspect="1"/>
          </p:cNvPicPr>
          <p:nvPr/>
        </p:nvPicPr>
        <p:blipFill>
          <a:blip r:embed="rId2">
            <a:alphaModFix amt="34000"/>
          </a:blip>
          <a:srcRect l="51339" t="39269" b="35419"/>
          <a:stretch>
            <a:fillRect/>
          </a:stretch>
        </p:blipFill>
        <p:spPr>
          <a:xfrm flipH="1">
            <a:off x="9463603" y="0"/>
            <a:ext cx="2728397" cy="1037492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Google Shape;24;p3" descr="Google Shape;24;p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1700" y="111655"/>
            <a:ext cx="2027901" cy="803440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  <p:sp>
        <p:nvSpPr>
          <p:cNvPr id="44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324232" y="1558532"/>
            <a:ext cx="11495401" cy="4662872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>
            <a:lvl1pPr marL="457200" indent="-406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Helvetica"/>
              <a:buChar char="❖"/>
              <a:defRPr sz="2800"/>
            </a:lvl1pPr>
            <a:lvl2pPr marL="977900" indent="-4445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Helvetica"/>
              <a:buChar char="▪"/>
              <a:defRPr sz="2800"/>
            </a:lvl2pPr>
            <a:lvl3pPr marL="1513839" indent="-497839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Helvetica"/>
              <a:buChar char="o"/>
              <a:defRPr sz="2800"/>
            </a:lvl3pPr>
            <a:lvl4pPr marL="2019300" indent="-533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Helvetica"/>
              <a:buChar char="•"/>
              <a:defRPr sz="2800"/>
            </a:lvl4pPr>
            <a:lvl5pPr marL="2476500" indent="-533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Helvetica"/>
              <a:buChar char="•"/>
              <a:defRPr sz="2800"/>
            </a:lvl5pPr>
          </a:lstStyle>
          <a:p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één</a:t>
            </a:r>
            <a:endParaRPr dirty="0"/>
          </a:p>
          <a:p>
            <a:pPr lvl="1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twee</a:t>
            </a:r>
          </a:p>
          <a:p>
            <a:pPr lvl="2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drie</a:t>
            </a:r>
            <a:endParaRPr dirty="0"/>
          </a:p>
          <a:p>
            <a:pPr lvl="3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vier</a:t>
            </a:r>
            <a:endParaRPr dirty="0"/>
          </a:p>
          <a:p>
            <a:pPr lvl="4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vijf</a:t>
            </a:r>
            <a:endParaRPr dirty="0"/>
          </a:p>
        </p:txBody>
      </p:sp>
      <p:sp>
        <p:nvSpPr>
          <p:cNvPr id="45" name="Titeltekst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9386866" cy="779004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Titeltekst</a:t>
            </a:r>
          </a:p>
        </p:txBody>
      </p:sp>
    </p:spTree>
    <p:extLst>
      <p:ext uri="{BB962C8B-B14F-4D97-AF65-F5344CB8AC3E}">
        <p14:creationId xmlns:p14="http://schemas.microsoft.com/office/powerpoint/2010/main" val="320761306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0"/>
            <a:ext cx="10065359" cy="1143000"/>
          </a:xfrm>
          <a:prstGeom prst="rect">
            <a:avLst/>
          </a:prstGeom>
        </p:spPr>
        <p:txBody>
          <a:bodyPr anchor="ctr"/>
          <a:lstStyle>
            <a:lvl1pPr algn="l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200"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933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933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44287-A535-B146-861C-249B7928B0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825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652000" y="6546853"/>
            <a:ext cx="2540000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D4827-4C93-4F94-BB81-DAE4C57F046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05CFC9-CD1E-3B4B-8629-B8F2C3D59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47" y="2"/>
            <a:ext cx="10008781" cy="1142999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1036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0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27;p3"/>
          <p:cNvSpPr txBox="1"/>
          <p:nvPr userDrawn="1"/>
        </p:nvSpPr>
        <p:spPr>
          <a:xfrm>
            <a:off x="6645898" y="6581754"/>
            <a:ext cx="5545214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Tuesday 2.10 -  Atmospheric Composition Cal/Val Updates  -  Slide </a:t>
            </a:r>
            <a:fld id="{00000000-1234-1234-1234-123412341234}" type="slidenum">
              <a:rPr lang="en-GB" sz="1200" b="1" i="0" u="none" strike="noStrike" cap="none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28;p3"/>
          <p:cNvSpPr txBox="1"/>
          <p:nvPr userDrawn="1"/>
        </p:nvSpPr>
        <p:spPr>
          <a:xfrm>
            <a:off x="-24384" y="6587513"/>
            <a:ext cx="49257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 smtClean="0">
                <a:solidFill>
                  <a:schemeClr val="accent1"/>
                </a:solidFill>
              </a:rPr>
              <a:t>AC-VC #21 / ACSG Joint Meeting</a:t>
            </a:r>
            <a:r>
              <a:rPr lang="en-GB" sz="1200" b="1" i="0" u="none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200" b="1" dirty="0" smtClean="0">
                <a:solidFill>
                  <a:schemeClr val="accent1"/>
                </a:solidFill>
              </a:rPr>
              <a:t>9-13 June 2025</a:t>
            </a:r>
            <a:endParaRPr sz="1200" b="1" dirty="0">
              <a:solidFill>
                <a:schemeClr val="accent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cvs.eu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31047" y="168186"/>
            <a:ext cx="8255776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GB" sz="5400" dirty="0" smtClean="0"/>
              <a:t>WGCV AGSG</a:t>
            </a:r>
            <a:br>
              <a:rPr lang="en-GB" sz="54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5400" i="1" dirty="0" smtClean="0"/>
              <a:t>Tracking gaps, </a:t>
            </a:r>
            <a:r>
              <a:rPr lang="en-GB" sz="5400" i="1" dirty="0"/>
              <a:t>evolving </a:t>
            </a:r>
            <a:r>
              <a:rPr lang="en-GB" sz="5400" i="1" dirty="0" smtClean="0"/>
              <a:t>needs and issues for validation networks </a:t>
            </a:r>
            <a:br>
              <a:rPr lang="en-GB" sz="5400" i="1" dirty="0" smtClean="0"/>
            </a:br>
            <a:r>
              <a:rPr lang="en-GB" sz="5400" i="1" dirty="0" smtClean="0"/>
              <a:t>and systems</a:t>
            </a:r>
            <a:r>
              <a:rPr lang="en-GB" sz="4400" i="1" dirty="0" smtClean="0"/>
              <a:t/>
            </a:r>
            <a:br>
              <a:rPr lang="en-GB" sz="4400" i="1" dirty="0" smtClean="0"/>
            </a:br>
            <a:endParaRPr sz="3600" i="1" dirty="0"/>
          </a:p>
        </p:txBody>
      </p:sp>
      <p:sp>
        <p:nvSpPr>
          <p:cNvPr id="67" name="Google Shape;67;p7"/>
          <p:cNvSpPr/>
          <p:nvPr/>
        </p:nvSpPr>
        <p:spPr>
          <a:xfrm>
            <a:off x="6179134" y="5306059"/>
            <a:ext cx="5825877" cy="1478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 smtClean="0">
                <a:solidFill>
                  <a:schemeClr val="accent1"/>
                </a:solidFill>
                <a:sym typeface="Arial"/>
              </a:rPr>
              <a:t>Jean-Christopher Lambert (BIRA-IASB)</a:t>
            </a:r>
            <a:endParaRPr sz="1800" dirty="0"/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smtClean="0">
                <a:solidFill>
                  <a:schemeClr val="accent1"/>
                </a:solidFill>
              </a:rPr>
              <a:t>Agenda Item 5.01</a:t>
            </a: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smtClean="0">
                <a:solidFill>
                  <a:schemeClr val="accent1"/>
                </a:solidFill>
              </a:rPr>
              <a:t>AC-VC #21 / ACSG Joint Meeting 2025</a:t>
            </a: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smtClean="0">
                <a:solidFill>
                  <a:schemeClr val="accent1"/>
                </a:solidFill>
              </a:rPr>
              <a:t>Takamatsu, Japan, 9-13 June 2025</a:t>
            </a:r>
            <a:endParaRPr sz="1800" b="1" i="0" u="none" strike="noStrike" cap="none" dirty="0">
              <a:solidFill>
                <a:schemeClr val="accent1"/>
              </a:solidFill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048" y="124589"/>
            <a:ext cx="9386864" cy="779002"/>
          </a:xfrm>
        </p:spPr>
        <p:txBody>
          <a:bodyPr/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 – CCVS Gap Analysis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 bwMode="auto">
          <a:xfrm>
            <a:off x="188242" y="1105681"/>
            <a:ext cx="7362572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00759E"/>
                </a:solidFill>
                <a:latin typeface="Calibri" pitchFamily="34" charset="0"/>
                <a:ea typeface="Ebrima" pitchFamily="2" charset="0"/>
                <a:cs typeface="Calibri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59E"/>
                </a:solidFill>
                <a:latin typeface="Palatino Linotype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59E"/>
                </a:solidFill>
                <a:latin typeface="Palatino Linotype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59E"/>
                </a:solidFill>
                <a:latin typeface="Palatino Linotype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59E"/>
                </a:solidFill>
                <a:latin typeface="Palatino Linotype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59E"/>
                </a:solidFill>
                <a:latin typeface="Palatino Linotype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59E"/>
                </a:solidFill>
                <a:latin typeface="Palatino Linotype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59E"/>
                </a:solidFill>
                <a:latin typeface="Palatino Linotype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59E"/>
                </a:solidFill>
                <a:latin typeface="Palatino Linotype" pitchFamily="18" charset="0"/>
              </a:defRPr>
            </a:lvl9pPr>
          </a:lstStyle>
          <a:p>
            <a:pPr algn="l"/>
            <a:r>
              <a:rPr lang="fr-FR" sz="2200" dirty="0"/>
              <a:t>Copernicus Cal/Val Solution </a:t>
            </a:r>
            <a:r>
              <a:rPr lang="fr-FR" sz="2200" b="0" dirty="0"/>
              <a:t>– </a:t>
            </a:r>
            <a:r>
              <a:rPr lang="fr-FR" sz="2200" b="0" dirty="0" err="1"/>
              <a:t>Maturity</a:t>
            </a:r>
            <a:r>
              <a:rPr lang="fr-FR" sz="2200" b="0" dirty="0"/>
              <a:t> </a:t>
            </a:r>
            <a:r>
              <a:rPr lang="fr-FR" sz="2200" b="0" dirty="0" err="1"/>
              <a:t>assessment</a:t>
            </a:r>
            <a:r>
              <a:rPr lang="fr-FR" sz="2200" b="0" dirty="0"/>
              <a:t> and gap </a:t>
            </a:r>
            <a:r>
              <a:rPr lang="fr-FR" sz="2200" b="0" dirty="0" err="1"/>
              <a:t>analysis</a:t>
            </a:r>
            <a:r>
              <a:rPr lang="fr-FR" sz="2200" b="0" dirty="0"/>
              <a:t> of </a:t>
            </a:r>
            <a:r>
              <a:rPr lang="fr-FR" sz="2200" b="0" dirty="0" smtClean="0"/>
              <a:t>validation </a:t>
            </a:r>
            <a:r>
              <a:rPr lang="fr-FR" sz="2200" b="0" dirty="0"/>
              <a:t>for the </a:t>
            </a:r>
            <a:r>
              <a:rPr lang="fr-FR" sz="2200" b="0" dirty="0" err="1"/>
              <a:t>atmospheric</a:t>
            </a:r>
            <a:r>
              <a:rPr lang="fr-FR" sz="2200" b="0" dirty="0"/>
              <a:t> </a:t>
            </a:r>
            <a:r>
              <a:rPr lang="fr-FR" sz="2200" b="0" dirty="0" err="1" smtClean="0"/>
              <a:t>Sentinels</a:t>
            </a:r>
            <a:r>
              <a:rPr lang="fr-FR" sz="2200" b="0" dirty="0" smtClean="0"/>
              <a:t> and CO2M </a:t>
            </a:r>
          </a:p>
          <a:p>
            <a:pPr algn="l">
              <a:spcBef>
                <a:spcPts val="600"/>
              </a:spcBef>
            </a:pPr>
            <a:r>
              <a:rPr lang="fr-FR" sz="2000" dirty="0" err="1" smtClean="0">
                <a:solidFill>
                  <a:schemeClr val="accent2">
                    <a:lumMod val="75000"/>
                  </a:schemeClr>
                </a:solidFill>
              </a:rPr>
              <a:t>See</a:t>
            </a:r>
            <a:r>
              <a:rPr lang="fr-FR" sz="2000" dirty="0" smtClean="0">
                <a:solidFill>
                  <a:schemeClr val="accent2">
                    <a:lumMod val="75000"/>
                  </a:schemeClr>
                </a:solidFill>
              </a:rPr>
              <a:t> Tuesday </a:t>
            </a:r>
            <a:r>
              <a:rPr lang="fr-FR" sz="2000" dirty="0" err="1" smtClean="0">
                <a:solidFill>
                  <a:schemeClr val="accent2">
                    <a:lumMod val="75000"/>
                  </a:schemeClr>
                </a:solidFill>
              </a:rPr>
              <a:t>presentation</a:t>
            </a:r>
            <a:r>
              <a:rPr lang="fr-FR" sz="2000" dirty="0" smtClean="0">
                <a:solidFill>
                  <a:schemeClr val="accent2">
                    <a:lumMod val="75000"/>
                  </a:schemeClr>
                </a:solidFill>
              </a:rPr>
              <a:t> 2.14 by T. Verhoelst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421" y="2460674"/>
            <a:ext cx="751242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5992" indent="-335992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Sustainability of ground-based measurements and of validation capacity: geographical, influence quantities etc.</a:t>
            </a:r>
          </a:p>
          <a:p>
            <a:pPr marL="335992" indent="-335992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CEOS-FRM maturity level: unequal, from ‘class B’ to ‘class D’</a:t>
            </a:r>
          </a:p>
          <a:p>
            <a:pPr marL="335992" indent="-335992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000" dirty="0" err="1"/>
              <a:t>Inhomogeneities</a:t>
            </a:r>
            <a:r>
              <a:rPr lang="en-US" sz="2000" dirty="0"/>
              <a:t> within and between ground-based networks in data quality, uncertainty reporting, timeliness</a:t>
            </a:r>
          </a:p>
          <a:p>
            <a:pPr marL="335992" indent="-335992"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en-US" sz="400" dirty="0"/>
          </a:p>
          <a:p>
            <a:pPr marL="335992" indent="-335992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Error budget closure of data comparisons demonstrated for ozone but not applied systematically</a:t>
            </a:r>
          </a:p>
          <a:p>
            <a:pPr marL="335992" indent="-335992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Validation of satellite uncertainty estimates in progress</a:t>
            </a:r>
          </a:p>
          <a:p>
            <a:pPr marL="335992" indent="-335992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Unequal application of state-of-the-art validation methodologies and </a:t>
            </a:r>
            <a:r>
              <a:rPr lang="en-US" sz="2000" i="1" dirty="0"/>
              <a:t>Quality Indicators </a:t>
            </a:r>
            <a:r>
              <a:rPr lang="en-US" sz="2000" dirty="0"/>
              <a:t>across </a:t>
            </a:r>
            <a:r>
              <a:rPr lang="en-US" sz="2000" dirty="0" smtClean="0"/>
              <a:t>validators</a:t>
            </a:r>
            <a:endParaRPr lang="en-US" sz="2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-182" t="1203" r="3904" b="19468"/>
          <a:stretch/>
        </p:blipFill>
        <p:spPr>
          <a:xfrm>
            <a:off x="7745888" y="914400"/>
            <a:ext cx="4293712" cy="5623195"/>
          </a:xfrm>
          <a:prstGeom prst="rect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22" name="Rectangle 21"/>
          <p:cNvSpPr/>
          <p:nvPr/>
        </p:nvSpPr>
        <p:spPr>
          <a:xfrm rot="16200000">
            <a:off x="6872109" y="3735992"/>
            <a:ext cx="2234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3"/>
              </a:rPr>
              <a:t>https://ccvs.eu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568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A18EDC0-ED5D-0228-BAC4-BA88179E7CFA}"/>
              </a:ext>
            </a:extLst>
          </p:cNvPr>
          <p:cNvSpPr txBox="1"/>
          <p:nvPr/>
        </p:nvSpPr>
        <p:spPr>
          <a:xfrm>
            <a:off x="266163" y="2013340"/>
            <a:ext cx="11468637" cy="4431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 anchor="ctr">
            <a:spAutoFit/>
          </a:bodyPr>
          <a:lstStyle/>
          <a:p>
            <a:pPr marL="393700" indent="-342900">
              <a:spcBef>
                <a:spcPts val="1200"/>
              </a:spcBef>
              <a:buClr>
                <a:srgbClr val="000000"/>
              </a:buClr>
              <a:buSzPct val="100000"/>
              <a:buFont typeface="+mj-lt"/>
              <a:buAutoNum type="arabicPeriod"/>
              <a:defRPr sz="1800">
                <a:solidFill>
                  <a:srgbClr val="002060"/>
                </a:solidFill>
              </a:defRPr>
            </a:pPr>
            <a:r>
              <a:rPr lang="en-US" sz="1800" b="1" dirty="0" smtClean="0">
                <a:solidFill>
                  <a:srgbClr val="002060"/>
                </a:solidFill>
              </a:rPr>
              <a:t>NETWORKS DESIGN AND EVOLUTION:</a:t>
            </a:r>
            <a:r>
              <a:rPr lang="en-US" sz="1800" dirty="0" smtClean="0">
                <a:solidFill>
                  <a:srgbClr val="002060"/>
                </a:solidFill>
              </a:rPr>
              <a:t> to support gap analysis studies with a view to tailoring CO</a:t>
            </a:r>
            <a:r>
              <a:rPr lang="en-US" sz="1800" baseline="-25000" dirty="0" smtClean="0">
                <a:solidFill>
                  <a:srgbClr val="002060"/>
                </a:solidFill>
              </a:rPr>
              <a:t>2</a:t>
            </a:r>
            <a:r>
              <a:rPr lang="en-US" sz="1800" dirty="0" smtClean="0">
                <a:solidFill>
                  <a:srgbClr val="002060"/>
                </a:solidFill>
              </a:rPr>
              <a:t>,CH</a:t>
            </a:r>
            <a:r>
              <a:rPr lang="en-US" sz="1800" baseline="-25000" dirty="0" smtClean="0">
                <a:solidFill>
                  <a:srgbClr val="002060"/>
                </a:solidFill>
              </a:rPr>
              <a:t>4</a:t>
            </a:r>
            <a:r>
              <a:rPr lang="en-US" sz="1800" dirty="0" smtClean="0">
                <a:solidFill>
                  <a:srgbClr val="002060"/>
                </a:solidFill>
              </a:rPr>
              <a:t> and N</a:t>
            </a:r>
            <a:r>
              <a:rPr lang="en-US" sz="1800" baseline="-25000" dirty="0" smtClean="0">
                <a:solidFill>
                  <a:srgbClr val="002060"/>
                </a:solidFill>
              </a:rPr>
              <a:t>2</a:t>
            </a:r>
            <a:r>
              <a:rPr lang="en-US" sz="1800" dirty="0" smtClean="0">
                <a:solidFill>
                  <a:srgbClr val="002060"/>
                </a:solidFill>
              </a:rPr>
              <a:t>O networks deployments to Cal/Val needs of the GHG satellite constellation: background/hot spots, land/ocean, low/high albedo, full range of atmospheric temperature…</a:t>
            </a:r>
          </a:p>
          <a:p>
            <a:pPr marL="393700" indent="-342900">
              <a:spcBef>
                <a:spcPts val="1200"/>
              </a:spcBef>
              <a:buClr>
                <a:srgbClr val="000000"/>
              </a:buClr>
              <a:buSzPct val="100000"/>
              <a:buFont typeface="+mj-lt"/>
              <a:buAutoNum type="arabicPeriod"/>
              <a:defRPr sz="1800">
                <a:solidFill>
                  <a:srgbClr val="002060"/>
                </a:solidFill>
              </a:defRPr>
            </a:pPr>
            <a:r>
              <a:rPr lang="en-US" sz="1800" b="1" dirty="0" smtClean="0">
                <a:solidFill>
                  <a:srgbClr val="002060"/>
                </a:solidFill>
              </a:rPr>
              <a:t>INSTRUMENT DEPLOYMENT: </a:t>
            </a:r>
            <a:r>
              <a:rPr lang="en-US" sz="1800" dirty="0" smtClean="0">
                <a:solidFill>
                  <a:srgbClr val="002060"/>
                </a:solidFill>
              </a:rPr>
              <a:t> (</a:t>
            </a:r>
            <a:r>
              <a:rPr lang="en-US" sz="1800" dirty="0" err="1" smtClean="0">
                <a:solidFill>
                  <a:srgbClr val="002060"/>
                </a:solidFill>
              </a:rPr>
              <a:t>i</a:t>
            </a:r>
            <a:r>
              <a:rPr lang="en-US" sz="1800" dirty="0" smtClean="0">
                <a:solidFill>
                  <a:srgbClr val="002060"/>
                </a:solidFill>
              </a:rPr>
              <a:t>) to further develop (low-cost, light-weight, mobile) low-resolution infrared instruments; (ii) to support </a:t>
            </a:r>
            <a:r>
              <a:rPr lang="en-US" sz="1800" dirty="0">
                <a:solidFill>
                  <a:srgbClr val="002060"/>
                </a:solidFill>
              </a:rPr>
              <a:t>standardized production of enclosures for </a:t>
            </a:r>
            <a:r>
              <a:rPr lang="en-US" sz="1800" dirty="0" smtClean="0">
                <a:solidFill>
                  <a:srgbClr val="002060"/>
                </a:solidFill>
              </a:rPr>
              <a:t>their deployment in the field; (iii) to maintain a supply of spare parts.</a:t>
            </a:r>
            <a:endParaRPr lang="en-US" sz="1800" dirty="0">
              <a:solidFill>
                <a:srgbClr val="002060"/>
              </a:solidFill>
            </a:endParaRPr>
          </a:p>
          <a:p>
            <a:pPr marL="393700" indent="-342900">
              <a:spcBef>
                <a:spcPts val="1200"/>
              </a:spcBef>
              <a:buClr>
                <a:srgbClr val="000000"/>
              </a:buClr>
              <a:buSzPct val="100000"/>
              <a:buFont typeface="+mj-lt"/>
              <a:buAutoNum type="arabicPeriod"/>
              <a:defRPr sz="1800">
                <a:solidFill>
                  <a:srgbClr val="002060"/>
                </a:solidFill>
              </a:defRPr>
            </a:pPr>
            <a:r>
              <a:rPr lang="en-US" sz="1800" b="1" dirty="0">
                <a:solidFill>
                  <a:srgbClr val="002060"/>
                </a:solidFill>
              </a:rPr>
              <a:t>CALIBRATION: </a:t>
            </a:r>
            <a:r>
              <a:rPr lang="en-US" sz="1800" dirty="0">
                <a:solidFill>
                  <a:srgbClr val="002060"/>
                </a:solidFill>
              </a:rPr>
              <a:t>to support the development of and maintain mutually consistent calibration </a:t>
            </a:r>
            <a:r>
              <a:rPr lang="en-US" sz="1800" dirty="0" smtClean="0">
                <a:solidFill>
                  <a:srgbClr val="002060"/>
                </a:solidFill>
              </a:rPr>
              <a:t>and </a:t>
            </a:r>
            <a:r>
              <a:rPr lang="en-US" sz="1800" dirty="0">
                <a:solidFill>
                  <a:srgbClr val="002060"/>
                </a:solidFill>
              </a:rPr>
              <a:t>QA/QC of the GHG </a:t>
            </a:r>
            <a:r>
              <a:rPr lang="en-US" sz="1800" dirty="0" smtClean="0">
                <a:solidFill>
                  <a:srgbClr val="002060"/>
                </a:solidFill>
              </a:rPr>
              <a:t>Cal/Val networks </a:t>
            </a:r>
            <a:r>
              <a:rPr lang="en-US" sz="1800" dirty="0">
                <a:solidFill>
                  <a:srgbClr val="002060"/>
                </a:solidFill>
              </a:rPr>
              <a:t>– </a:t>
            </a:r>
            <a:r>
              <a:rPr lang="en-US" sz="1800" u="sng" dirty="0">
                <a:solidFill>
                  <a:srgbClr val="002060"/>
                </a:solidFill>
              </a:rPr>
              <a:t>within</a:t>
            </a:r>
            <a:r>
              <a:rPr lang="en-US" sz="1800" dirty="0">
                <a:solidFill>
                  <a:srgbClr val="002060"/>
                </a:solidFill>
              </a:rPr>
              <a:t> and </a:t>
            </a:r>
            <a:r>
              <a:rPr lang="en-US" sz="1800" u="sng" dirty="0" smtClean="0">
                <a:solidFill>
                  <a:srgbClr val="002060"/>
                </a:solidFill>
              </a:rPr>
              <a:t>across</a:t>
            </a:r>
            <a:r>
              <a:rPr lang="en-US" sz="1800" dirty="0" smtClean="0">
                <a:solidFill>
                  <a:srgbClr val="002060"/>
                </a:solidFill>
              </a:rPr>
              <a:t> networks. </a:t>
            </a:r>
            <a:r>
              <a:rPr lang="en-US" sz="1800" dirty="0">
                <a:solidFill>
                  <a:srgbClr val="002060"/>
                </a:solidFill>
              </a:rPr>
              <a:t>Key actions: (</a:t>
            </a:r>
            <a:r>
              <a:rPr lang="en-US" sz="1800" dirty="0" err="1">
                <a:solidFill>
                  <a:srgbClr val="002060"/>
                </a:solidFill>
              </a:rPr>
              <a:t>i</a:t>
            </a:r>
            <a:r>
              <a:rPr lang="en-US" sz="1800" dirty="0">
                <a:solidFill>
                  <a:srgbClr val="002060"/>
                </a:solidFill>
              </a:rPr>
              <a:t>) </a:t>
            </a:r>
            <a:r>
              <a:rPr lang="en-US" sz="1800" dirty="0" smtClean="0">
                <a:solidFill>
                  <a:srgbClr val="002060"/>
                </a:solidFill>
              </a:rPr>
              <a:t>traceability </a:t>
            </a:r>
            <a:r>
              <a:rPr lang="en-US" sz="1800" dirty="0">
                <a:solidFill>
                  <a:srgbClr val="002060"/>
                </a:solidFill>
              </a:rPr>
              <a:t>towards internationally agreed </a:t>
            </a:r>
            <a:r>
              <a:rPr lang="en-US" sz="1800" dirty="0" smtClean="0">
                <a:solidFill>
                  <a:srgbClr val="002060"/>
                </a:solidFill>
              </a:rPr>
              <a:t>standards; (ii) </a:t>
            </a:r>
            <a:r>
              <a:rPr lang="en-US" sz="1800" dirty="0">
                <a:solidFill>
                  <a:srgbClr val="002060"/>
                </a:solidFill>
              </a:rPr>
              <a:t>more regular and network-wide deployment of traveling </a:t>
            </a:r>
            <a:r>
              <a:rPr lang="en-US" sz="1800" dirty="0" smtClean="0">
                <a:solidFill>
                  <a:srgbClr val="002060"/>
                </a:solidFill>
              </a:rPr>
              <a:t>standard;    (iii</a:t>
            </a:r>
            <a:r>
              <a:rPr lang="en-US" sz="1800" dirty="0">
                <a:solidFill>
                  <a:srgbClr val="002060"/>
                </a:solidFill>
              </a:rPr>
              <a:t>) more </a:t>
            </a:r>
            <a:r>
              <a:rPr lang="en-US" sz="1800" dirty="0" smtClean="0">
                <a:solidFill>
                  <a:srgbClr val="002060"/>
                </a:solidFill>
              </a:rPr>
              <a:t>regular intercomparisons within and across networks, and between in situ (</a:t>
            </a:r>
            <a:r>
              <a:rPr lang="en-US" sz="1800" dirty="0" err="1" smtClean="0">
                <a:solidFill>
                  <a:srgbClr val="002060"/>
                </a:solidFill>
              </a:rPr>
              <a:t>AirCore</a:t>
            </a:r>
            <a:r>
              <a:rPr lang="en-US" sz="1800" dirty="0" smtClean="0">
                <a:solidFill>
                  <a:srgbClr val="002060"/>
                </a:solidFill>
              </a:rPr>
              <a:t>…) and remote sensing (networks); </a:t>
            </a:r>
            <a:r>
              <a:rPr lang="en-US" sz="1800" dirty="0">
                <a:solidFill>
                  <a:srgbClr val="002060"/>
                </a:solidFill>
              </a:rPr>
              <a:t>(</a:t>
            </a:r>
            <a:r>
              <a:rPr lang="en-US" sz="1800" dirty="0" smtClean="0">
                <a:solidFill>
                  <a:srgbClr val="002060"/>
                </a:solidFill>
              </a:rPr>
              <a:t>iv) </a:t>
            </a:r>
            <a:r>
              <a:rPr lang="en-US" sz="1800" dirty="0">
                <a:solidFill>
                  <a:srgbClr val="002060"/>
                </a:solidFill>
              </a:rPr>
              <a:t>facilitate </a:t>
            </a:r>
            <a:r>
              <a:rPr lang="en-US" sz="1800" dirty="0" err="1">
                <a:solidFill>
                  <a:srgbClr val="002060"/>
                </a:solidFill>
              </a:rPr>
              <a:t>AirCore</a:t>
            </a:r>
            <a:r>
              <a:rPr lang="en-US" sz="1800" dirty="0">
                <a:solidFill>
                  <a:srgbClr val="002060"/>
                </a:solidFill>
              </a:rPr>
              <a:t> deployment; </a:t>
            </a:r>
            <a:r>
              <a:rPr lang="en-US" sz="1800" dirty="0" smtClean="0">
                <a:solidFill>
                  <a:srgbClr val="002060"/>
                </a:solidFill>
              </a:rPr>
              <a:t>(v) </a:t>
            </a:r>
            <a:r>
              <a:rPr lang="en-US" sz="1800" dirty="0">
                <a:solidFill>
                  <a:srgbClr val="002060"/>
                </a:solidFill>
              </a:rPr>
              <a:t>establish a central </a:t>
            </a:r>
            <a:r>
              <a:rPr lang="en-US" sz="1800" dirty="0" err="1">
                <a:solidFill>
                  <a:srgbClr val="002060"/>
                </a:solidFill>
              </a:rPr>
              <a:t>AirCore</a:t>
            </a:r>
            <a:r>
              <a:rPr lang="en-US" sz="1800" dirty="0">
                <a:solidFill>
                  <a:srgbClr val="002060"/>
                </a:solidFill>
              </a:rPr>
              <a:t> data </a:t>
            </a:r>
            <a:r>
              <a:rPr lang="en-US" sz="1800" dirty="0" smtClean="0">
                <a:solidFill>
                  <a:srgbClr val="002060"/>
                </a:solidFill>
              </a:rPr>
              <a:t>archive.</a:t>
            </a:r>
            <a:endParaRPr lang="en-US" sz="1800" b="1" dirty="0">
              <a:solidFill>
                <a:srgbClr val="002060"/>
              </a:solidFill>
            </a:endParaRPr>
          </a:p>
          <a:p>
            <a:pPr marL="393700" indent="-342900">
              <a:spcBef>
                <a:spcPts val="1200"/>
              </a:spcBef>
              <a:buClr>
                <a:srgbClr val="000000"/>
              </a:buClr>
              <a:buSzPct val="100000"/>
              <a:buFont typeface="+mj-lt"/>
              <a:buAutoNum type="arabicPeriod"/>
              <a:defRPr sz="1800">
                <a:solidFill>
                  <a:srgbClr val="002060"/>
                </a:solidFill>
              </a:defRPr>
            </a:pPr>
            <a:r>
              <a:rPr lang="en-US" sz="1800" b="1" dirty="0" smtClean="0">
                <a:solidFill>
                  <a:srgbClr val="002060"/>
                </a:solidFill>
              </a:rPr>
              <a:t>DATA PROCESSING: </a:t>
            </a:r>
            <a:r>
              <a:rPr lang="en-US" sz="1800" dirty="0" smtClean="0">
                <a:solidFill>
                  <a:srgbClr val="002060"/>
                </a:solidFill>
              </a:rPr>
              <a:t>to </a:t>
            </a:r>
            <a:r>
              <a:rPr lang="en-US" sz="1800" dirty="0">
                <a:solidFill>
                  <a:srgbClr val="002060"/>
                </a:solidFill>
              </a:rPr>
              <a:t>support </a:t>
            </a:r>
            <a:r>
              <a:rPr lang="en-US" sz="1800" dirty="0" smtClean="0">
                <a:solidFill>
                  <a:srgbClr val="002060"/>
                </a:solidFill>
              </a:rPr>
              <a:t>GHG Cal/Val network data </a:t>
            </a:r>
            <a:r>
              <a:rPr lang="en-US" sz="1800" dirty="0">
                <a:solidFill>
                  <a:srgbClr val="002060"/>
                </a:solidFill>
              </a:rPr>
              <a:t>processing improvements needed to maintain FTIR data precision/accuracy and meet future goals</a:t>
            </a:r>
            <a:r>
              <a:rPr lang="en-US" sz="1800" dirty="0" smtClean="0">
                <a:solidFill>
                  <a:srgbClr val="002060"/>
                </a:solidFill>
              </a:rPr>
              <a:t>: formal intercomparison exercise of the GGG and PROFFAST retrieval algorithms, development and standardization of </a:t>
            </a:r>
            <a:r>
              <a:rPr lang="en-US" sz="1800" dirty="0">
                <a:solidFill>
                  <a:srgbClr val="002060"/>
                </a:solidFill>
              </a:rPr>
              <a:t>profile </a:t>
            </a:r>
            <a:r>
              <a:rPr lang="en-US" sz="1800" dirty="0" smtClean="0">
                <a:solidFill>
                  <a:srgbClr val="002060"/>
                </a:solidFill>
              </a:rPr>
              <a:t>retrievals, spectroscopy studies.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Background – </a:t>
            </a:r>
            <a:r>
              <a:rPr lang="en-US" sz="4000" dirty="0" smtClean="0">
                <a:solidFill>
                  <a:schemeClr val="bg1"/>
                </a:solidFill>
              </a:rPr>
              <a:t>GHG Cal/Val Networks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0083" y="1109739"/>
            <a:ext cx="117074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WGCV-ACSG recommendations to CEOS SIT TW 2023 / GHG-TT for </a:t>
            </a:r>
          </a:p>
          <a:p>
            <a:r>
              <a:rPr lang="en-US" sz="2200" b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Cal/Val </a:t>
            </a:r>
            <a:r>
              <a:rPr lang="en-US" sz="22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networks </a:t>
            </a:r>
            <a:r>
              <a:rPr lang="en-US" sz="2200" b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capabilities, infrastructure and operational capacity</a:t>
            </a:r>
            <a:endParaRPr lang="en-US" sz="22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33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A18EDC0-ED5D-0228-BAC4-BA88179E7CFA}"/>
              </a:ext>
            </a:extLst>
          </p:cNvPr>
          <p:cNvSpPr txBox="1"/>
          <p:nvPr/>
        </p:nvSpPr>
        <p:spPr>
          <a:xfrm>
            <a:off x="246498" y="2011496"/>
            <a:ext cx="10919580" cy="4354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 anchor="ctr">
            <a:spAutoFit/>
          </a:bodyPr>
          <a:lstStyle/>
          <a:p>
            <a:pPr marL="393700" indent="-342900">
              <a:spcBef>
                <a:spcPts val="1200"/>
              </a:spcBef>
              <a:buClr>
                <a:srgbClr val="000000"/>
              </a:buClr>
              <a:buSzPct val="100000"/>
              <a:buFont typeface="+mj-lt"/>
              <a:buAutoNum type="arabicPeriod" startAt="5"/>
              <a:defRPr sz="1800">
                <a:solidFill>
                  <a:srgbClr val="002060"/>
                </a:solidFill>
              </a:defRPr>
            </a:pPr>
            <a:r>
              <a:rPr lang="en-US" sz="1900" b="1" dirty="0" smtClean="0">
                <a:solidFill>
                  <a:srgbClr val="002060"/>
                </a:solidFill>
              </a:rPr>
              <a:t>DATA </a:t>
            </a:r>
            <a:r>
              <a:rPr lang="en-US" sz="1900" b="1" dirty="0">
                <a:solidFill>
                  <a:srgbClr val="002060"/>
                </a:solidFill>
              </a:rPr>
              <a:t>ACCESS: </a:t>
            </a:r>
            <a:r>
              <a:rPr lang="en-US" sz="1900" dirty="0" smtClean="0">
                <a:solidFill>
                  <a:srgbClr val="002060"/>
                </a:solidFill>
              </a:rPr>
              <a:t>to </a:t>
            </a:r>
            <a:r>
              <a:rPr lang="en-US" sz="1900" dirty="0">
                <a:solidFill>
                  <a:srgbClr val="002060"/>
                </a:solidFill>
              </a:rPr>
              <a:t>establish </a:t>
            </a:r>
            <a:r>
              <a:rPr lang="en-US" sz="1900" dirty="0" smtClean="0">
                <a:solidFill>
                  <a:srgbClr val="002060"/>
                </a:solidFill>
              </a:rPr>
              <a:t>interoperable </a:t>
            </a:r>
            <a:r>
              <a:rPr lang="en-US" sz="1900" u="sng" dirty="0" smtClean="0">
                <a:solidFill>
                  <a:srgbClr val="002060"/>
                </a:solidFill>
              </a:rPr>
              <a:t>GHG Constellation Cal/Val Data</a:t>
            </a:r>
            <a:r>
              <a:rPr lang="en-US" sz="1900" dirty="0" smtClean="0">
                <a:solidFill>
                  <a:srgbClr val="002060"/>
                </a:solidFill>
              </a:rPr>
              <a:t> archives and tools for </a:t>
            </a:r>
            <a:r>
              <a:rPr lang="en-US" sz="1900" dirty="0">
                <a:solidFill>
                  <a:srgbClr val="002060"/>
                </a:solidFill>
              </a:rPr>
              <a:t>tailored network data (traceable, </a:t>
            </a:r>
            <a:r>
              <a:rPr lang="en-US" sz="1900" dirty="0" smtClean="0">
                <a:solidFill>
                  <a:srgbClr val="002060"/>
                </a:solidFill>
              </a:rPr>
              <a:t>open</a:t>
            </a:r>
            <a:r>
              <a:rPr lang="en-US" sz="1900" dirty="0">
                <a:solidFill>
                  <a:srgbClr val="002060"/>
                </a:solidFill>
              </a:rPr>
              <a:t>, metadata</a:t>
            </a:r>
            <a:r>
              <a:rPr lang="en-US" sz="1900" dirty="0" smtClean="0">
                <a:solidFill>
                  <a:srgbClr val="002060"/>
                </a:solidFill>
              </a:rPr>
              <a:t>, co-located…) </a:t>
            </a:r>
            <a:r>
              <a:rPr lang="en-US" sz="1900" dirty="0">
                <a:solidFill>
                  <a:srgbClr val="002060"/>
                </a:solidFill>
              </a:rPr>
              <a:t>and ‘hidden’ data (e.g. campaigns</a:t>
            </a:r>
            <a:r>
              <a:rPr lang="en-US" sz="1900" dirty="0" smtClean="0">
                <a:solidFill>
                  <a:srgbClr val="002060"/>
                </a:solidFill>
              </a:rPr>
              <a:t>), ideally coupled to New Space related matchup database(s).</a:t>
            </a:r>
            <a:endParaRPr lang="en-US" sz="1900" b="1" dirty="0">
              <a:solidFill>
                <a:srgbClr val="002060"/>
              </a:solidFill>
            </a:endParaRPr>
          </a:p>
          <a:p>
            <a:pPr marL="393700" indent="-342900">
              <a:spcBef>
                <a:spcPts val="1200"/>
              </a:spcBef>
              <a:buClr>
                <a:srgbClr val="000000"/>
              </a:buClr>
              <a:buSzPct val="100000"/>
              <a:buFont typeface="+mj-lt"/>
              <a:buAutoNum type="arabicPeriod" startAt="5"/>
              <a:defRPr sz="1800">
                <a:solidFill>
                  <a:srgbClr val="002060"/>
                </a:solidFill>
              </a:defRPr>
            </a:pPr>
            <a:r>
              <a:rPr lang="en-US" sz="1900" b="1" dirty="0" smtClean="0">
                <a:solidFill>
                  <a:srgbClr val="002060"/>
                </a:solidFill>
              </a:rPr>
              <a:t>TIMELINESS</a:t>
            </a:r>
            <a:r>
              <a:rPr lang="en-US" sz="1900" b="1" dirty="0">
                <a:solidFill>
                  <a:srgbClr val="002060"/>
                </a:solidFill>
              </a:rPr>
              <a:t>: </a:t>
            </a:r>
            <a:r>
              <a:rPr lang="en-US" sz="1900" dirty="0" smtClean="0">
                <a:solidFill>
                  <a:srgbClr val="002060"/>
                </a:solidFill>
              </a:rPr>
              <a:t>to </a:t>
            </a:r>
            <a:r>
              <a:rPr lang="en-US" sz="1900" dirty="0">
                <a:solidFill>
                  <a:srgbClr val="002060"/>
                </a:solidFill>
              </a:rPr>
              <a:t>organize concertation between stakeholders and with networks data providers to support rapid and continuous availability and improved access to networks-wide </a:t>
            </a:r>
            <a:r>
              <a:rPr lang="en-US" sz="1900" dirty="0" smtClean="0">
                <a:solidFill>
                  <a:srgbClr val="002060"/>
                </a:solidFill>
              </a:rPr>
              <a:t>GHG data.</a:t>
            </a:r>
            <a:endParaRPr lang="en-US" sz="1900" b="1" dirty="0">
              <a:solidFill>
                <a:srgbClr val="002060"/>
              </a:solidFill>
            </a:endParaRPr>
          </a:p>
          <a:p>
            <a:pPr marL="393700" indent="-342900">
              <a:spcBef>
                <a:spcPts val="1200"/>
              </a:spcBef>
              <a:buClr>
                <a:srgbClr val="000000"/>
              </a:buClr>
              <a:buSzPct val="100000"/>
              <a:buFont typeface="+mj-lt"/>
              <a:buAutoNum type="arabicPeriod" startAt="5"/>
              <a:defRPr sz="1800">
                <a:solidFill>
                  <a:srgbClr val="002060"/>
                </a:solidFill>
              </a:defRPr>
            </a:pPr>
            <a:r>
              <a:rPr lang="en-US" sz="1900" b="1" dirty="0" smtClean="0">
                <a:solidFill>
                  <a:srgbClr val="002060"/>
                </a:solidFill>
              </a:rPr>
              <a:t>CENTRAL </a:t>
            </a:r>
            <a:r>
              <a:rPr lang="en-US" sz="1900" b="1" dirty="0">
                <a:solidFill>
                  <a:srgbClr val="002060"/>
                </a:solidFill>
              </a:rPr>
              <a:t>PROCESSING </a:t>
            </a:r>
            <a:r>
              <a:rPr lang="en-US" sz="1900" b="1" dirty="0" smtClean="0">
                <a:solidFill>
                  <a:srgbClr val="002060"/>
                </a:solidFill>
              </a:rPr>
              <a:t>FACILITIES </a:t>
            </a:r>
            <a:r>
              <a:rPr lang="en-US" sz="1900" b="1" dirty="0">
                <a:solidFill>
                  <a:srgbClr val="002060"/>
                </a:solidFill>
              </a:rPr>
              <a:t>(CPF</a:t>
            </a:r>
            <a:r>
              <a:rPr lang="en-US" sz="1900" b="1" dirty="0" smtClean="0">
                <a:solidFill>
                  <a:srgbClr val="002060"/>
                </a:solidFill>
              </a:rPr>
              <a:t>):</a:t>
            </a:r>
            <a:r>
              <a:rPr lang="en-US" sz="1900" dirty="0" smtClean="0">
                <a:solidFill>
                  <a:srgbClr val="002060"/>
                </a:solidFill>
              </a:rPr>
              <a:t> to establish central processing facilities for every network product, which will directly support harmonized calibration </a:t>
            </a:r>
            <a:r>
              <a:rPr lang="en-US" sz="1900" b="1" dirty="0" smtClean="0">
                <a:solidFill>
                  <a:srgbClr val="002060"/>
                </a:solidFill>
              </a:rPr>
              <a:t>(3)</a:t>
            </a:r>
            <a:r>
              <a:rPr lang="en-US" sz="1900" dirty="0" smtClean="0">
                <a:solidFill>
                  <a:srgbClr val="002060"/>
                </a:solidFill>
              </a:rPr>
              <a:t>, data processing, QA/QC and tailoring </a:t>
            </a:r>
            <a:r>
              <a:rPr lang="en-US" sz="1900" b="1" dirty="0" smtClean="0">
                <a:solidFill>
                  <a:srgbClr val="002060"/>
                </a:solidFill>
              </a:rPr>
              <a:t>(4-5)</a:t>
            </a:r>
            <a:r>
              <a:rPr lang="en-US" sz="1900" dirty="0" smtClean="0">
                <a:solidFill>
                  <a:srgbClr val="002060"/>
                </a:solidFill>
              </a:rPr>
              <a:t> and timeliness </a:t>
            </a:r>
            <a:r>
              <a:rPr lang="en-US" sz="1900" b="1" dirty="0" smtClean="0">
                <a:solidFill>
                  <a:srgbClr val="002060"/>
                </a:solidFill>
              </a:rPr>
              <a:t>(6)</a:t>
            </a:r>
            <a:r>
              <a:rPr lang="en-US" sz="1900" dirty="0" smtClean="0">
                <a:solidFill>
                  <a:srgbClr val="002060"/>
                </a:solidFill>
              </a:rPr>
              <a:t>.</a:t>
            </a:r>
            <a:endParaRPr lang="en-US" sz="1900" dirty="0">
              <a:solidFill>
                <a:srgbClr val="002060"/>
              </a:solidFill>
            </a:endParaRPr>
          </a:p>
          <a:p>
            <a:pPr marL="393700" indent="-342900">
              <a:spcBef>
                <a:spcPts val="1200"/>
              </a:spcBef>
              <a:buClr>
                <a:srgbClr val="000000"/>
              </a:buClr>
              <a:buSzPct val="100000"/>
              <a:buFont typeface="+mj-lt"/>
              <a:buAutoNum type="arabicPeriod" startAt="5"/>
              <a:defRPr sz="1800">
                <a:solidFill>
                  <a:srgbClr val="002060"/>
                </a:solidFill>
              </a:defRPr>
            </a:pPr>
            <a:r>
              <a:rPr lang="en-US" sz="1900" b="1" dirty="0" smtClean="0">
                <a:solidFill>
                  <a:srgbClr val="002060"/>
                </a:solidFill>
              </a:rPr>
              <a:t>GHG EMISSIONS AND ATTRIBUTION:</a:t>
            </a:r>
            <a:r>
              <a:rPr lang="en-US" sz="1900" dirty="0" smtClean="0">
                <a:solidFill>
                  <a:srgbClr val="002060"/>
                </a:solidFill>
              </a:rPr>
              <a:t> to support the development of new </a:t>
            </a:r>
            <a:r>
              <a:rPr lang="en-US" sz="1900" dirty="0">
                <a:solidFill>
                  <a:srgbClr val="002060"/>
                </a:solidFill>
              </a:rPr>
              <a:t>Cal/Val protocols </a:t>
            </a:r>
            <a:r>
              <a:rPr lang="en-US" sz="1900" dirty="0" smtClean="0">
                <a:solidFill>
                  <a:srgbClr val="002060"/>
                </a:solidFill>
              </a:rPr>
              <a:t>for satellite derived GHG emissions and fluxes, in collaboration with relevant bodies and </a:t>
            </a:r>
            <a:r>
              <a:rPr lang="en-US" sz="1900" dirty="0">
                <a:solidFill>
                  <a:srgbClr val="002060"/>
                </a:solidFill>
              </a:rPr>
              <a:t>initiatives (g</a:t>
            </a:r>
            <a:r>
              <a:rPr lang="en-US" sz="1900" dirty="0"/>
              <a:t>lobal stocktakes</a:t>
            </a:r>
            <a:r>
              <a:rPr lang="en-US" sz="1900" dirty="0">
                <a:solidFill>
                  <a:srgbClr val="002060"/>
                </a:solidFill>
              </a:rPr>
              <a:t>, </a:t>
            </a:r>
            <a:r>
              <a:rPr lang="en-US" sz="1900" dirty="0" smtClean="0">
                <a:solidFill>
                  <a:srgbClr val="002060"/>
                </a:solidFill>
              </a:rPr>
              <a:t>WMO GGGW, UNEP IMEO</a:t>
            </a:r>
            <a:r>
              <a:rPr lang="en-US" sz="1900" dirty="0">
                <a:solidFill>
                  <a:srgbClr val="002060"/>
                </a:solidFill>
              </a:rPr>
              <a:t>, </a:t>
            </a:r>
            <a:r>
              <a:rPr lang="en-US" sz="1900" dirty="0" smtClean="0">
                <a:solidFill>
                  <a:srgbClr val="002060"/>
                </a:solidFill>
              </a:rPr>
              <a:t>New Space…)  Consider co-located measurements of GHG and </a:t>
            </a:r>
            <a:r>
              <a:rPr lang="en-US" sz="1900" dirty="0">
                <a:solidFill>
                  <a:srgbClr val="002060"/>
                </a:solidFill>
              </a:rPr>
              <a:t>tracers of anthropogenic/biogenic contributions </a:t>
            </a:r>
            <a:r>
              <a:rPr lang="en-US" sz="1900" dirty="0" smtClean="0">
                <a:solidFill>
                  <a:srgbClr val="002060"/>
                </a:solidFill>
              </a:rPr>
              <a:t>for better attribution of emissions.</a:t>
            </a:r>
          </a:p>
        </p:txBody>
      </p:sp>
      <p:sp>
        <p:nvSpPr>
          <p:cNvPr id="6" name="Rectangle 5"/>
          <p:cNvSpPr/>
          <p:nvPr/>
        </p:nvSpPr>
        <p:spPr>
          <a:xfrm>
            <a:off x="250083" y="1109739"/>
            <a:ext cx="117074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WGCV-ACSG recommendations to CEOS SIT TW 2023 / GHG-TT for </a:t>
            </a:r>
          </a:p>
          <a:p>
            <a:r>
              <a:rPr lang="en-US" sz="2200" b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Cal/Val </a:t>
            </a:r>
            <a:r>
              <a:rPr lang="en-US" sz="22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networks </a:t>
            </a:r>
            <a:r>
              <a:rPr lang="en-US" sz="2200" b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capabilities, infrastructure and operational capacity</a:t>
            </a:r>
            <a:endParaRPr lang="en-US" sz="22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176048" y="134749"/>
            <a:ext cx="9386864" cy="779002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Background – </a:t>
            </a:r>
            <a:r>
              <a:rPr lang="en-US" sz="4000" dirty="0" smtClean="0">
                <a:solidFill>
                  <a:schemeClr val="bg1"/>
                </a:solidFill>
              </a:rPr>
              <a:t>GHG Cal/Val Networks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91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New action for GHG Roadmap V2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1372445"/>
            <a:ext cx="3390356" cy="48338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6048" y="1849965"/>
            <a:ext cx="8023072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" indent="0">
              <a:spcBef>
                <a:spcPts val="1200"/>
              </a:spcBef>
              <a:spcAft>
                <a:spcPts val="300"/>
              </a:spcAft>
              <a:buNone/>
            </a:pP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</a:rPr>
              <a:t>GHG Constellation Roadmap V2  –  Annex C  </a:t>
            </a: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</a:rPr>
              <a:t>New ACSG-led action L2VAL-03</a:t>
            </a:r>
          </a:p>
          <a:p>
            <a:pPr marL="457200" lvl="1" indent="-457200"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600" dirty="0" smtClean="0"/>
              <a:t>To </a:t>
            </a:r>
            <a:r>
              <a:rPr lang="en-US" sz="2600" dirty="0"/>
              <a:t>track L2 validation </a:t>
            </a:r>
            <a:r>
              <a:rPr lang="en-US" sz="2600" u="sng" dirty="0"/>
              <a:t>Capabilities, Evolving Needs and Gaps</a:t>
            </a:r>
            <a:r>
              <a:rPr lang="en-US" sz="2600" dirty="0"/>
              <a:t> in the ground-based L2 validation system </a:t>
            </a:r>
          </a:p>
          <a:p>
            <a:pPr marL="457200" lvl="1" indent="-457200"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To explore a more </a:t>
            </a:r>
            <a:r>
              <a:rPr lang="en-US" sz="2600" u="sng" dirty="0"/>
              <a:t>operational framework</a:t>
            </a:r>
            <a:r>
              <a:rPr lang="en-US" sz="2600" dirty="0"/>
              <a:t> for delivering its products to support evolving GHG mission needs</a:t>
            </a:r>
          </a:p>
        </p:txBody>
      </p:sp>
    </p:spTree>
    <p:extLst>
      <p:ext uri="{BB962C8B-B14F-4D97-AF65-F5344CB8AC3E}">
        <p14:creationId xmlns:p14="http://schemas.microsoft.com/office/powerpoint/2010/main" val="7385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" b="1145"/>
          <a:stretch/>
        </p:blipFill>
        <p:spPr>
          <a:xfrm>
            <a:off x="316396" y="1057811"/>
            <a:ext cx="5820244" cy="54150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714" r="53377"/>
          <a:stretch/>
        </p:blipFill>
        <p:spPr>
          <a:xfrm>
            <a:off x="7685174" y="1312049"/>
            <a:ext cx="3694025" cy="4820582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898CDC49-5DBC-4706-9B45-9C51C432B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34749"/>
            <a:ext cx="9646378" cy="779002"/>
          </a:xfrm>
        </p:spPr>
        <p:txBody>
          <a:bodyPr anchor="ctr"/>
          <a:lstStyle/>
          <a:p>
            <a:r>
              <a:rPr lang="en-GB" sz="3800" dirty="0" smtClean="0"/>
              <a:t>Air </a:t>
            </a:r>
            <a:r>
              <a:rPr lang="en-GB" sz="3800" dirty="0"/>
              <a:t>Quality </a:t>
            </a:r>
            <a:r>
              <a:rPr lang="en-GB" sz="3800" dirty="0" smtClean="0"/>
              <a:t>Constellation Validation Needs</a:t>
            </a:r>
            <a:endParaRPr lang="en-GB" sz="3800" dirty="0"/>
          </a:p>
        </p:txBody>
      </p:sp>
    </p:spTree>
    <p:extLst>
      <p:ext uri="{BB962C8B-B14F-4D97-AF65-F5344CB8AC3E}">
        <p14:creationId xmlns:p14="http://schemas.microsoft.com/office/powerpoint/2010/main" val="171101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4C8B60-F27B-476F-A192-D7F7BCEF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3113" y="1178943"/>
            <a:ext cx="7846373" cy="5042461"/>
          </a:xfrm>
        </p:spPr>
        <p:txBody>
          <a:bodyPr/>
          <a:lstStyle/>
          <a:p>
            <a:r>
              <a:rPr lang="en-US" sz="2600" dirty="0" smtClean="0"/>
              <a:t>AC-VC whitepaper </a:t>
            </a:r>
            <a:r>
              <a:rPr lang="en-GB" sz="2600" dirty="0"/>
              <a:t>“Monitoring Surface PM2.5” (</a:t>
            </a:r>
            <a:r>
              <a:rPr lang="en-US" sz="2600" dirty="0"/>
              <a:t>VC-20-05) </a:t>
            </a:r>
            <a:r>
              <a:rPr lang="en-GB" sz="2600" dirty="0"/>
              <a:t>endorsed at </a:t>
            </a:r>
            <a:r>
              <a:rPr lang="en-GB" sz="2600" dirty="0" smtClean="0"/>
              <a:t>CEOS Plenary </a:t>
            </a:r>
            <a:r>
              <a:rPr lang="en-GB" sz="2600" dirty="0"/>
              <a:t>2022</a:t>
            </a:r>
          </a:p>
          <a:p>
            <a:r>
              <a:rPr lang="en-GB" sz="2600" dirty="0"/>
              <a:t>Cal/Val related recommendations</a:t>
            </a:r>
            <a:r>
              <a:rPr lang="en-GB" sz="2600" dirty="0" smtClean="0"/>
              <a:t>:</a:t>
            </a:r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r>
              <a:rPr lang="en-GB" sz="2600" dirty="0" smtClean="0"/>
              <a:t>Future PM2.5 Roadmap discussed this morning</a:t>
            </a:r>
            <a:endParaRPr lang="en-GB" sz="26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pPr marL="50800" indent="0">
              <a:buNone/>
            </a:pPr>
            <a:endParaRPr lang="en-GB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8CDC49-5DBC-4706-9B45-9C51C432B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34749"/>
            <a:ext cx="9646378" cy="779002"/>
          </a:xfrm>
        </p:spPr>
        <p:txBody>
          <a:bodyPr anchor="ctr"/>
          <a:lstStyle/>
          <a:p>
            <a:r>
              <a:rPr lang="en-GB" sz="3800" dirty="0"/>
              <a:t>Air Quality </a:t>
            </a:r>
            <a:r>
              <a:rPr lang="en-GB" sz="3800" dirty="0" smtClean="0"/>
              <a:t>Constellation – Surface PM2.5</a:t>
            </a:r>
            <a:endParaRPr lang="en-GB" sz="3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887" y="1535999"/>
            <a:ext cx="3358408" cy="43556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894" y="3713832"/>
            <a:ext cx="7833851" cy="18029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735" y="2703454"/>
            <a:ext cx="7879265" cy="77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3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222633" y="1005840"/>
            <a:ext cx="11491847" cy="5506720"/>
          </a:xfrm>
        </p:spPr>
        <p:txBody>
          <a:bodyPr anchor="ctr"/>
          <a:lstStyle/>
          <a:p>
            <a:pPr>
              <a:spcBef>
                <a:spcPts val="1200"/>
              </a:spcBef>
              <a:spcAft>
                <a:spcPts val="133"/>
              </a:spcAft>
            </a:pPr>
            <a:r>
              <a:rPr lang="en-US" dirty="0" err="1"/>
              <a:t>FRM’ization</a:t>
            </a:r>
            <a:r>
              <a:rPr lang="en-US" dirty="0"/>
              <a:t> of validation measurements (fitness for purpose)</a:t>
            </a:r>
          </a:p>
          <a:p>
            <a:pPr lvl="1">
              <a:spcBef>
                <a:spcPts val="800"/>
              </a:spcBef>
              <a:spcAft>
                <a:spcPts val="133"/>
              </a:spcAft>
            </a:pPr>
            <a:r>
              <a:rPr lang="en-US" sz="2300" dirty="0"/>
              <a:t>Systematic application of CEOS-FRM maturity assessment</a:t>
            </a:r>
          </a:p>
          <a:p>
            <a:pPr lvl="1">
              <a:spcBef>
                <a:spcPts val="800"/>
              </a:spcBef>
              <a:spcAft>
                <a:spcPts val="133"/>
              </a:spcAft>
            </a:pPr>
            <a:r>
              <a:rPr lang="en-US" sz="2300" dirty="0"/>
              <a:t>Identification of weaknesses, gaps and </a:t>
            </a:r>
            <a:r>
              <a:rPr lang="en-US" sz="2300" dirty="0" smtClean="0"/>
              <a:t>issues</a:t>
            </a:r>
            <a:endParaRPr lang="en-US" sz="2300" dirty="0"/>
          </a:p>
          <a:p>
            <a:pPr>
              <a:spcBef>
                <a:spcPts val="1200"/>
              </a:spcBef>
              <a:spcAft>
                <a:spcPts val="133"/>
              </a:spcAft>
            </a:pPr>
            <a:r>
              <a:rPr lang="en-US" dirty="0" smtClean="0"/>
              <a:t>Assessment and evolution of (network-based) validation capacity</a:t>
            </a:r>
          </a:p>
          <a:p>
            <a:pPr lvl="1">
              <a:spcBef>
                <a:spcPts val="800"/>
              </a:spcBef>
              <a:spcAft>
                <a:spcPts val="133"/>
              </a:spcAft>
            </a:pPr>
            <a:r>
              <a:rPr lang="en-US" sz="2300" dirty="0" smtClean="0"/>
              <a:t>L2 product validation capacity: measurand range, geographical coverage, temporal sampling, dependence on influence quantities</a:t>
            </a:r>
          </a:p>
          <a:p>
            <a:pPr lvl="1">
              <a:spcBef>
                <a:spcPts val="800"/>
              </a:spcBef>
              <a:spcAft>
                <a:spcPts val="133"/>
              </a:spcAft>
            </a:pPr>
            <a:r>
              <a:rPr lang="en-US" sz="2300" dirty="0" smtClean="0"/>
              <a:t>End-to-end L1-to-L2 validation capacity =&gt; ‘</a:t>
            </a:r>
            <a:r>
              <a:rPr lang="en-US" sz="2300" i="1" dirty="0" smtClean="0"/>
              <a:t>retrieval validation</a:t>
            </a:r>
            <a:r>
              <a:rPr lang="en-US" sz="2300" dirty="0" smtClean="0"/>
              <a:t>’ supersites</a:t>
            </a:r>
          </a:p>
          <a:p>
            <a:pPr lvl="1">
              <a:spcBef>
                <a:spcPts val="800"/>
              </a:spcBef>
              <a:spcAft>
                <a:spcPts val="133"/>
              </a:spcAft>
            </a:pPr>
            <a:r>
              <a:rPr lang="en-US" sz="2300" dirty="0" smtClean="0"/>
              <a:t>Multi-products validation capacity: AQ-GHG, L2-to-services</a:t>
            </a:r>
          </a:p>
          <a:p>
            <a:pPr>
              <a:spcBef>
                <a:spcPts val="1200"/>
              </a:spcBef>
              <a:spcAft>
                <a:spcPts val="133"/>
              </a:spcAft>
            </a:pPr>
            <a:r>
              <a:rPr lang="en-US" dirty="0" smtClean="0"/>
              <a:t>Interoperability </a:t>
            </a:r>
            <a:r>
              <a:rPr lang="en-US" dirty="0"/>
              <a:t>between established and new </a:t>
            </a:r>
            <a:r>
              <a:rPr lang="en-US" dirty="0" smtClean="0"/>
              <a:t>GB instrumentation</a:t>
            </a:r>
          </a:p>
          <a:p>
            <a:pPr lvl="1">
              <a:spcBef>
                <a:spcPts val="800"/>
              </a:spcBef>
              <a:spcAft>
                <a:spcPts val="133"/>
              </a:spcAft>
            </a:pPr>
            <a:r>
              <a:rPr lang="en-US" sz="2300" dirty="0" smtClean="0"/>
              <a:t>EM27/SUN</a:t>
            </a:r>
            <a:r>
              <a:rPr lang="en-US" sz="2300" dirty="0"/>
              <a:t>, VERTEX… </a:t>
            </a:r>
            <a:r>
              <a:rPr lang="en-US" sz="2300" dirty="0" smtClean="0"/>
              <a:t>vs. </a:t>
            </a:r>
            <a:r>
              <a:rPr lang="en-US" sz="2300" dirty="0" err="1" smtClean="0"/>
              <a:t>AirCore</a:t>
            </a:r>
            <a:r>
              <a:rPr lang="en-US" sz="2300" dirty="0" smtClean="0"/>
              <a:t>, NDACC-FTIR, TCCON</a:t>
            </a:r>
          </a:p>
          <a:p>
            <a:pPr lvl="1">
              <a:spcBef>
                <a:spcPts val="800"/>
              </a:spcBef>
              <a:spcAft>
                <a:spcPts val="133"/>
              </a:spcAft>
            </a:pPr>
            <a:r>
              <a:rPr lang="en-US" sz="2300" dirty="0" smtClean="0"/>
              <a:t>Pandora vs. Brewer/Dobson (O</a:t>
            </a:r>
            <a:r>
              <a:rPr lang="en-US" sz="2300" baseline="-25000" dirty="0" smtClean="0"/>
              <a:t>3</a:t>
            </a:r>
            <a:r>
              <a:rPr lang="en-US" sz="2300" dirty="0" smtClean="0"/>
              <a:t>), ozonesondes, NDACC (HCHO, SO</a:t>
            </a:r>
            <a:r>
              <a:rPr lang="en-US" sz="2300" baseline="-25000" dirty="0" smtClean="0"/>
              <a:t>2</a:t>
            </a:r>
            <a:r>
              <a:rPr lang="en-US" sz="2300" dirty="0" smtClean="0"/>
              <a:t>)</a:t>
            </a:r>
          </a:p>
          <a:p>
            <a:pPr lvl="1">
              <a:spcBef>
                <a:spcPts val="800"/>
              </a:spcBef>
              <a:spcAft>
                <a:spcPts val="133"/>
              </a:spcAft>
            </a:pPr>
            <a:r>
              <a:rPr lang="en-US" sz="2300" dirty="0" smtClean="0"/>
              <a:t>Low cost sensors vs. CEOS-FRM qualified instrumentation</a:t>
            </a:r>
            <a:endParaRPr lang="en-US" sz="23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Tracking Needs, Gaps and Issues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78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4233" y="985520"/>
            <a:ext cx="11495400" cy="5506720"/>
          </a:xfrm>
        </p:spPr>
        <p:txBody>
          <a:bodyPr anchor="ctr"/>
          <a:lstStyle/>
          <a:p>
            <a:pPr>
              <a:spcBef>
                <a:spcPts val="800"/>
              </a:spcBef>
              <a:spcAft>
                <a:spcPts val="133"/>
              </a:spcAft>
            </a:pPr>
            <a:r>
              <a:rPr lang="en-US" dirty="0" smtClean="0"/>
              <a:t>Validation </a:t>
            </a:r>
            <a:r>
              <a:rPr lang="en-US" dirty="0"/>
              <a:t>methodologies: </a:t>
            </a:r>
            <a:endParaRPr lang="en-US" dirty="0" smtClean="0"/>
          </a:p>
          <a:p>
            <a:pPr lvl="1">
              <a:spcBef>
                <a:spcPts val="800"/>
              </a:spcBef>
              <a:spcAft>
                <a:spcPts val="133"/>
              </a:spcAft>
            </a:pPr>
            <a:r>
              <a:rPr lang="en-US" dirty="0" smtClean="0"/>
              <a:t>Representativeness differences, error </a:t>
            </a:r>
            <a:r>
              <a:rPr lang="en-US" dirty="0"/>
              <a:t>budget </a:t>
            </a:r>
            <a:r>
              <a:rPr lang="en-US" dirty="0" smtClean="0"/>
              <a:t>closure</a:t>
            </a:r>
          </a:p>
          <a:p>
            <a:pPr lvl="1">
              <a:spcBef>
                <a:spcPts val="800"/>
              </a:spcBef>
              <a:spcAft>
                <a:spcPts val="133"/>
              </a:spcAft>
            </a:pPr>
            <a:r>
              <a:rPr lang="en-US" dirty="0" smtClean="0"/>
              <a:t>Validation </a:t>
            </a:r>
            <a:r>
              <a:rPr lang="en-US" dirty="0"/>
              <a:t>of </a:t>
            </a:r>
            <a:r>
              <a:rPr lang="en-US" dirty="0" smtClean="0"/>
              <a:t>uncertainties</a:t>
            </a:r>
          </a:p>
          <a:p>
            <a:pPr lvl="1">
              <a:spcBef>
                <a:spcPts val="800"/>
              </a:spcBef>
              <a:spcAft>
                <a:spcPts val="133"/>
              </a:spcAft>
            </a:pPr>
            <a:r>
              <a:rPr lang="en-US" dirty="0" smtClean="0"/>
              <a:t>L2-to-L3 </a:t>
            </a:r>
            <a:r>
              <a:rPr lang="en-US" dirty="0"/>
              <a:t>error propagation, validation of L3/L4, </a:t>
            </a:r>
            <a:r>
              <a:rPr lang="en-US" dirty="0" smtClean="0"/>
              <a:t>emissions, fluxes</a:t>
            </a:r>
            <a:endParaRPr lang="en-US" dirty="0"/>
          </a:p>
          <a:p>
            <a:pPr>
              <a:spcBef>
                <a:spcPts val="800"/>
              </a:spcBef>
              <a:spcAft>
                <a:spcPts val="133"/>
              </a:spcAft>
            </a:pPr>
            <a:r>
              <a:rPr lang="en-US" dirty="0"/>
              <a:t>Operationalization (processing, timeliness)</a:t>
            </a:r>
          </a:p>
          <a:p>
            <a:pPr>
              <a:spcBef>
                <a:spcPts val="800"/>
              </a:spcBef>
              <a:spcAft>
                <a:spcPts val="133"/>
              </a:spcAft>
            </a:pPr>
            <a:r>
              <a:rPr lang="en-US" dirty="0"/>
              <a:t>Sustainability of FRM data acquisition and validation capacity</a:t>
            </a:r>
          </a:p>
          <a:p>
            <a:pPr>
              <a:spcBef>
                <a:spcPts val="800"/>
              </a:spcBef>
              <a:spcAft>
                <a:spcPts val="133"/>
              </a:spcAft>
            </a:pPr>
            <a:r>
              <a:rPr lang="en-US" dirty="0" smtClean="0"/>
              <a:t>Cross-constellation consistency and interoperability</a:t>
            </a:r>
          </a:p>
          <a:p>
            <a:pPr lvl="1">
              <a:spcBef>
                <a:spcPts val="800"/>
              </a:spcBef>
              <a:spcAft>
                <a:spcPts val="133"/>
              </a:spcAft>
            </a:pPr>
            <a:r>
              <a:rPr lang="en-US" dirty="0" smtClean="0"/>
              <a:t>Conversations between validation teams helpful</a:t>
            </a:r>
            <a:endParaRPr lang="en-US" dirty="0"/>
          </a:p>
          <a:p>
            <a:pPr>
              <a:spcBef>
                <a:spcPts val="800"/>
              </a:spcBef>
              <a:spcAft>
                <a:spcPts val="133"/>
              </a:spcAft>
            </a:pPr>
            <a:r>
              <a:rPr lang="en-US" dirty="0"/>
              <a:t>Transfer of practices and </a:t>
            </a:r>
            <a:r>
              <a:rPr lang="en-US" dirty="0" smtClean="0"/>
              <a:t>knowledge</a:t>
            </a:r>
          </a:p>
          <a:p>
            <a:pPr lvl="1">
              <a:spcBef>
                <a:spcPts val="800"/>
              </a:spcBef>
              <a:spcAft>
                <a:spcPts val="133"/>
              </a:spcAft>
            </a:pPr>
            <a:r>
              <a:rPr lang="en-US" dirty="0" smtClean="0"/>
              <a:t>Cal/Val </a:t>
            </a:r>
            <a:r>
              <a:rPr lang="en-US" smtClean="0"/>
              <a:t>Resources document</a:t>
            </a:r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Tracking Needs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Gaps and Issues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13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3439</TotalTime>
  <Words>887</Words>
  <Application>Microsoft Office PowerPoint</Application>
  <PresentationFormat>Widescreen</PresentationFormat>
  <Paragraphs>76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Courier New</vt:lpstr>
      <vt:lpstr>Ebrima</vt:lpstr>
      <vt:lpstr>Helvetica</vt:lpstr>
      <vt:lpstr>Noto Sans Symbols</vt:lpstr>
      <vt:lpstr>Wingdings</vt:lpstr>
      <vt:lpstr>ceos</vt:lpstr>
      <vt:lpstr>WGCV AGSG  Tracking gaps, evolving needs and issues for validation networks  and systems </vt:lpstr>
      <vt:lpstr>Background – CCVS Gap Analysis </vt:lpstr>
      <vt:lpstr>Background – GHG Cal/Val Networks</vt:lpstr>
      <vt:lpstr>Background – GHG Cal/Val Networks</vt:lpstr>
      <vt:lpstr>New action for GHG Roadmap V2</vt:lpstr>
      <vt:lpstr>Air Quality Constellation Validation Needs</vt:lpstr>
      <vt:lpstr>Air Quality Constellation – Surface PM2.5</vt:lpstr>
      <vt:lpstr>Tracking Needs, Gaps and Issues</vt:lpstr>
      <vt:lpstr>Tracking Needs, Gaps and Issues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WGCV-52 Atmospheric Composition SG</dc:title>
  <cp:lastModifiedBy>Jean-Christopher Lambert</cp:lastModifiedBy>
  <cp:revision>440</cp:revision>
  <dcterms:modified xsi:type="dcterms:W3CDTF">2025-06-12T03:55:04Z</dcterms:modified>
</cp:coreProperties>
</file>