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337" r:id="rId6"/>
    <p:sldId id="1136" r:id="rId7"/>
    <p:sldId id="1131" r:id="rId8"/>
    <p:sldId id="1554" r:id="rId9"/>
    <p:sldId id="290" r:id="rId10"/>
    <p:sldId id="1555" r:id="rId11"/>
    <p:sldId id="1553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ksana Tarasova" initials="OT" lastIdx="3" clrIdx="0">
    <p:extLst>
      <p:ext uri="{19B8F6BF-5375-455C-9EA6-DF929625EA0E}">
        <p15:presenceInfo xmlns:p15="http://schemas.microsoft.com/office/powerpoint/2012/main" userId="Oksana Taras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E40BB3-468A-4EEC-96C6-B15040B4F33E}" v="1" dt="2025-06-09T14:13:43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3980" autoAdjust="0"/>
  </p:normalViewPr>
  <p:slideViewPr>
    <p:cSldViewPr snapToGrid="0" snapToObjects="1">
      <p:cViewPr varScale="1">
        <p:scale>
          <a:sx n="64" d="100"/>
          <a:sy n="64" d="100"/>
        </p:scale>
        <p:origin x="1134" y="3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Eckman" userId="3a25741316ef13bb" providerId="LiveId" clId="{EBE40BB3-468A-4EEC-96C6-B15040B4F33E}"/>
    <pc:docChg chg="custSel modSld">
      <pc:chgData name="Richard Eckman" userId="3a25741316ef13bb" providerId="LiveId" clId="{EBE40BB3-468A-4EEC-96C6-B15040B4F33E}" dt="2025-06-09T14:23:24.229" v="370" actId="20577"/>
      <pc:docMkLst>
        <pc:docMk/>
      </pc:docMkLst>
      <pc:sldChg chg="modSp mod">
        <pc:chgData name="Richard Eckman" userId="3a25741316ef13bb" providerId="LiveId" clId="{EBE40BB3-468A-4EEC-96C6-B15040B4F33E}" dt="2025-06-09T14:22:35.967" v="347" actId="255"/>
        <pc:sldMkLst>
          <pc:docMk/>
          <pc:sldMk cId="2389260677" sldId="256"/>
        </pc:sldMkLst>
        <pc:spChg chg="mod">
          <ac:chgData name="Richard Eckman" userId="3a25741316ef13bb" providerId="LiveId" clId="{EBE40BB3-468A-4EEC-96C6-B15040B4F33E}" dt="2025-06-09T14:22:35.967" v="347" actId="255"/>
          <ac:spMkLst>
            <pc:docMk/>
            <pc:sldMk cId="2389260677" sldId="256"/>
            <ac:spMk id="6" creationId="{00000000-0000-0000-0000-000000000000}"/>
          </ac:spMkLst>
        </pc:spChg>
      </pc:sldChg>
      <pc:sldChg chg="addSp modSp mod">
        <pc:chgData name="Richard Eckman" userId="3a25741316ef13bb" providerId="LiveId" clId="{EBE40BB3-468A-4EEC-96C6-B15040B4F33E}" dt="2025-06-09T14:23:24.229" v="370" actId="20577"/>
        <pc:sldMkLst>
          <pc:docMk/>
          <pc:sldMk cId="562199128" sldId="1553"/>
        </pc:sldMkLst>
        <pc:spChg chg="mod">
          <ac:chgData name="Richard Eckman" userId="3a25741316ef13bb" providerId="LiveId" clId="{EBE40BB3-468A-4EEC-96C6-B15040B4F33E}" dt="2025-06-09T14:23:24.229" v="370" actId="20577"/>
          <ac:spMkLst>
            <pc:docMk/>
            <pc:sldMk cId="562199128" sldId="1553"/>
            <ac:spMk id="12" creationId="{3C392EE0-B7E2-7BF2-D693-CADAA5D83BE2}"/>
          </ac:spMkLst>
        </pc:spChg>
        <pc:picChg chg="add mod">
          <ac:chgData name="Richard Eckman" userId="3a25741316ef13bb" providerId="LiveId" clId="{EBE40BB3-468A-4EEC-96C6-B15040B4F33E}" dt="2025-06-09T14:16:08.130" v="174" actId="14100"/>
          <ac:picMkLst>
            <pc:docMk/>
            <pc:sldMk cId="562199128" sldId="1553"/>
            <ac:picMk id="5" creationId="{80C247CE-DDAD-BF75-8721-E03B3C295FC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9B74D-28B6-0741-BB67-842118E3470A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8ADA3-4A58-8342-91D1-C8BBFB22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3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265176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265176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slow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pace.oscar.wmo.int/applicationarea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pace.oscar.wmo.int/requiremen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pace.oscar.wmo.int/requirements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293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82930" y="119521"/>
            <a:ext cx="9889127" cy="514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WMO Expert Team for Atmospheric Composition Network Design and Evolution (ET-ACNDE) Activities</a:t>
            </a:r>
          </a:p>
          <a:p>
            <a:br>
              <a:rPr lang="en-US" sz="36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Eckman &amp; Hiroshi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Tanimoto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(co-chairs)</a:t>
            </a:r>
          </a:p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CEOS AC-VC-21, June 12, 2025</a:t>
            </a:r>
            <a:endParaRPr lang="it-IT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gaw_logo_acronym_vertical-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857" y="5140573"/>
            <a:ext cx="1219200" cy="1597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D884D7-D25A-47F7-8808-290850682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/>
              <a:t>Purpose of RRR for Observations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ED235F-FAD8-4084-89DC-52F00BAB5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noProof="0" dirty="0"/>
              <a:t>The purpose of the Rolling Review of Requirements (RRR) process is to provide a systematic and transparent process to </a:t>
            </a:r>
            <a:r>
              <a:rPr lang="en-US" b="1" noProof="0" dirty="0"/>
              <a:t>support the high-level design and evolution of the WMO Integrated Global Observing System (WIGOS)</a:t>
            </a:r>
            <a:r>
              <a:rPr lang="en-US" noProof="0" dirty="0">
                <a:solidFill>
                  <a:srgbClr val="FF0000"/>
                </a:solidFill>
              </a:rPr>
              <a:t> </a:t>
            </a:r>
            <a:r>
              <a:rPr lang="en-US" noProof="0" dirty="0"/>
              <a:t>aligned with its Vision in 2040. </a:t>
            </a:r>
          </a:p>
          <a:p>
            <a:pPr lvl="1"/>
            <a:r>
              <a:rPr lang="en-US" noProof="0" dirty="0"/>
              <a:t>The RRR process compiles information about </a:t>
            </a:r>
            <a:r>
              <a:rPr lang="en-US" b="1" noProof="0" dirty="0"/>
              <a:t>requirements</a:t>
            </a:r>
            <a:r>
              <a:rPr lang="en-US" noProof="0" dirty="0"/>
              <a:t> for observations, about </a:t>
            </a:r>
            <a:r>
              <a:rPr lang="en-US" b="1" noProof="0" dirty="0"/>
              <a:t>observing system capabilities</a:t>
            </a:r>
            <a:r>
              <a:rPr lang="en-US" noProof="0" dirty="0"/>
              <a:t>, their</a:t>
            </a:r>
            <a:r>
              <a:rPr lang="en-US" noProof="0" dirty="0">
                <a:solidFill>
                  <a:srgbClr val="FF0000"/>
                </a:solidFill>
              </a:rPr>
              <a:t> </a:t>
            </a:r>
            <a:r>
              <a:rPr lang="en-US" b="1" noProof="0" dirty="0"/>
              <a:t>cost-effectiveness</a:t>
            </a:r>
            <a:r>
              <a:rPr lang="en-US" noProof="0" dirty="0"/>
              <a:t>, and draws on experts and impact studies to provide guidance on the </a:t>
            </a:r>
            <a:r>
              <a:rPr lang="en-US" b="1" noProof="0" dirty="0"/>
              <a:t>most important priorities for addressing the gaps between requirements and capabilities</a:t>
            </a:r>
            <a:r>
              <a:rPr lang="en-US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391868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60410" y="116574"/>
            <a:ext cx="6293494" cy="631487"/>
          </a:xfrm>
        </p:spPr>
        <p:txBody>
          <a:bodyPr>
            <a:normAutofit fontScale="90000"/>
          </a:bodyPr>
          <a:lstStyle/>
          <a:p>
            <a:r>
              <a:rPr lang="en-GB" altLang="en-US" sz="3600" b="1" dirty="0"/>
              <a:t>WMO Application Areas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95476" y="787004"/>
            <a:ext cx="8665021" cy="605670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endParaRPr lang="en-GB" altLang="en-US" sz="2000" dirty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Global Numerical Weather Prediction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High Resolution Numerical Weather Prediction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Nowcasting and Very Short Range Forecasting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sz="2000" dirty="0"/>
              <a:t>Sub-seasonal to longer predictions</a:t>
            </a:r>
            <a:endParaRPr lang="en-GB" altLang="en-US" sz="2000" dirty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Aeronautical Meteorology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400" b="1" dirty="0"/>
              <a:t>Forecasting Atmospheric Composition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400" b="1" dirty="0"/>
              <a:t>Monitoring Atmospheric Composition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400" b="1" dirty="0"/>
              <a:t>Providing Atmospheric Composition information to support services in urban and populated areas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Ocean Applications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Agricultural Meteorology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Hydrology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Climate Monitoring (GCOS)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Climate Science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altLang="en-US" sz="2000" dirty="0"/>
              <a:t>Space Weather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en-US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000" dirty="0"/>
              <a:t>				Cross cutting: </a:t>
            </a:r>
          </a:p>
          <a:p>
            <a:pPr marL="2419350" indent="-350838">
              <a:lnSpc>
                <a:spcPct val="90000"/>
              </a:lnSpc>
            </a:pPr>
            <a:r>
              <a:rPr lang="en-GB" altLang="en-US" sz="2000" dirty="0"/>
              <a:t>Global Cryosphere Watch (GCW)</a:t>
            </a:r>
          </a:p>
          <a:p>
            <a:pPr marL="2419350" indent="-350838">
              <a:lnSpc>
                <a:spcPct val="90000"/>
              </a:lnSpc>
            </a:pPr>
            <a:r>
              <a:rPr lang="en-GB" altLang="en-US" sz="2000" dirty="0"/>
              <a:t>Global Framework for Climate Services (GFCS)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069582-1F80-1BF4-B6DC-D6AEC528C00E}"/>
              </a:ext>
            </a:extLst>
          </p:cNvPr>
          <p:cNvSpPr txBox="1"/>
          <p:nvPr/>
        </p:nvSpPr>
        <p:spPr>
          <a:xfrm>
            <a:off x="5637749" y="3014366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66BC8D-1212-B657-5DE2-71C9A38799B5}"/>
              </a:ext>
            </a:extLst>
          </p:cNvPr>
          <p:cNvSpPr txBox="1"/>
          <p:nvPr/>
        </p:nvSpPr>
        <p:spPr>
          <a:xfrm>
            <a:off x="6792919" y="2552701"/>
            <a:ext cx="1943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}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Merged</a:t>
            </a:r>
            <a:endParaRPr lang="en-US" sz="2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24515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65A5FE8-0DF1-4354-AB9C-EF4F6EE4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Statement of Guidance (</a:t>
            </a:r>
            <a:r>
              <a:rPr lang="en-US" dirty="0" err="1"/>
              <a:t>SoG</a:t>
            </a:r>
            <a:r>
              <a:rPr lang="en-US" dirty="0"/>
              <a:t>) for a WMO Application Area is a </a:t>
            </a:r>
            <a:r>
              <a:rPr lang="en-US" b="1" dirty="0"/>
              <a:t>gap analysis</a:t>
            </a:r>
            <a:r>
              <a:rPr lang="en-US" dirty="0"/>
              <a:t>; it provides an assessment of the </a:t>
            </a:r>
            <a:r>
              <a:rPr lang="en-US" b="1" dirty="0"/>
              <a:t>adequacy of observations to fulfill the observational user requirements </a:t>
            </a:r>
            <a:r>
              <a:rPr lang="en-US" dirty="0"/>
              <a:t>and suggests areas of progress towards improved use of space-based and surface-based observing systems. Only the </a:t>
            </a:r>
            <a:r>
              <a:rPr lang="en-US" b="1" dirty="0"/>
              <a:t>most significant variables</a:t>
            </a:r>
            <a:r>
              <a:rPr lang="en-US" dirty="0"/>
              <a:t> for the Application Area are analyzed in the </a:t>
            </a:r>
            <a:r>
              <a:rPr lang="en-US" dirty="0" err="1"/>
              <a:t>SoGs</a:t>
            </a:r>
            <a:r>
              <a:rPr lang="en-US" dirty="0"/>
              <a:t>.</a:t>
            </a:r>
            <a:endParaRPr lang="en-GB" dirty="0"/>
          </a:p>
          <a:p>
            <a:r>
              <a:rPr lang="en-US" dirty="0"/>
              <a:t>	</a:t>
            </a:r>
            <a:r>
              <a:rPr lang="en-US" u="sng" dirty="0">
                <a:hlinkClick r:id="rId2"/>
              </a:rPr>
              <a:t>https://space.oscar.wmo.int/applicationareas</a:t>
            </a:r>
            <a:endParaRPr lang="en-US" u="sng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883D31-5D0C-F981-D2D5-86697E31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Statements of Guidance</a:t>
            </a:r>
          </a:p>
        </p:txBody>
      </p:sp>
    </p:spTree>
    <p:extLst>
      <p:ext uri="{BB962C8B-B14F-4D97-AF65-F5344CB8AC3E}">
        <p14:creationId xmlns:p14="http://schemas.microsoft.com/office/powerpoint/2010/main" val="230599887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65A5FE8-0DF1-4354-AB9C-EF4F6EE4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Greenhouse Gases</a:t>
            </a:r>
          </a:p>
          <a:p>
            <a:r>
              <a:rPr lang="en-GB" sz="3600" dirty="0"/>
              <a:t>Aerosols</a:t>
            </a:r>
          </a:p>
          <a:p>
            <a:r>
              <a:rPr lang="en-GB" sz="3600" dirty="0"/>
              <a:t>Reactive Gases</a:t>
            </a:r>
          </a:p>
          <a:p>
            <a:r>
              <a:rPr lang="en-GB" sz="3600" dirty="0"/>
              <a:t>Atmospheric Total Deposition</a:t>
            </a:r>
          </a:p>
          <a:p>
            <a:r>
              <a:rPr lang="en-GB" sz="3600" dirty="0"/>
              <a:t>Ozone and UV Radiation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883D31-5D0C-F981-D2D5-86697E31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Variables for Atmospheric Composition</a:t>
            </a:r>
          </a:p>
        </p:txBody>
      </p:sp>
    </p:spTree>
    <p:extLst>
      <p:ext uri="{BB962C8B-B14F-4D97-AF65-F5344CB8AC3E}">
        <p14:creationId xmlns:p14="http://schemas.microsoft.com/office/powerpoint/2010/main" val="267974658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8C79B-96F6-8943-8457-930C6285D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3702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OSCAR Requirements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9196062-53E9-1842-B9ED-5067A0FBDE0D}"/>
              </a:ext>
            </a:extLst>
          </p:cNvPr>
          <p:cNvSpPr txBox="1">
            <a:spLocks/>
          </p:cNvSpPr>
          <p:nvPr/>
        </p:nvSpPr>
        <p:spPr>
          <a:xfrm>
            <a:off x="712519" y="945223"/>
            <a:ext cx="11186556" cy="5013754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GB" sz="2800" dirty="0"/>
              <a:t>User requirements for each variable expressed in terms of:</a:t>
            </a:r>
          </a:p>
          <a:p>
            <a:pPr marL="0" indent="0">
              <a:buNone/>
            </a:pPr>
            <a:endParaRPr lang="en-GB" sz="1400" dirty="0"/>
          </a:p>
          <a:p>
            <a:pPr marL="344488" lvl="1" indent="-344488">
              <a:buFont typeface="Arial"/>
              <a:buChar char="•"/>
            </a:pPr>
            <a:r>
              <a:rPr lang="fr-CH" b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</a:rPr>
              <a:t>hreshold</a:t>
            </a:r>
            <a:r>
              <a:rPr lang="fr-CH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sk-SK" dirty="0"/>
              <a:t>value that has to be met to ensure that data are useful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fr-CH" sz="2800" b="1" dirty="0">
                <a:solidFill>
                  <a:srgbClr val="0070C0"/>
                </a:solidFill>
              </a:rPr>
              <a:t>G</a:t>
            </a:r>
            <a:r>
              <a:rPr lang="sk-SK" sz="2800" b="1" dirty="0">
                <a:solidFill>
                  <a:srgbClr val="0070C0"/>
                </a:solidFill>
              </a:rPr>
              <a:t>oal</a:t>
            </a:r>
            <a:r>
              <a:rPr lang="fr-CH" sz="2800" dirty="0"/>
              <a:t>: </a:t>
            </a:r>
            <a:r>
              <a:rPr lang="sk-SK" sz="2800" dirty="0"/>
              <a:t>value above which further improvement of the observation would not cause any significant improvement in performance for the application in question</a:t>
            </a:r>
            <a:endParaRPr lang="fr-CH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fr-CH" sz="2800" b="1" dirty="0">
                <a:solidFill>
                  <a:srgbClr val="00B050"/>
                </a:solidFill>
              </a:rPr>
              <a:t>B</a:t>
            </a:r>
            <a:r>
              <a:rPr lang="sk-SK" sz="2800" b="1" dirty="0">
                <a:solidFill>
                  <a:srgbClr val="00B050"/>
                </a:solidFill>
              </a:rPr>
              <a:t>reakthrough</a:t>
            </a:r>
            <a:r>
              <a:rPr lang="fr-CH" sz="2800" dirty="0">
                <a:solidFill>
                  <a:srgbClr val="00B050"/>
                </a:solidFill>
              </a:rPr>
              <a:t>: </a:t>
            </a:r>
            <a:r>
              <a:rPr lang="en-GB" sz="2800" dirty="0"/>
              <a:t>level</a:t>
            </a:r>
            <a:r>
              <a:rPr lang="fr-CH" sz="2800" dirty="0"/>
              <a:t> </a:t>
            </a:r>
            <a:r>
              <a:rPr lang="sk-SK" sz="2800" dirty="0"/>
              <a:t>between “threshold” and “goal“ which, if achieved, would result in a significant improvement for the targeted application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Requirements have been input into the WMO Oscar Requirements database (</a:t>
            </a:r>
            <a:r>
              <a:rPr lang="en-US" sz="2800" dirty="0">
                <a:hlinkClick r:id="rId2"/>
              </a:rPr>
              <a:t>https://space.oscar.wmo.int/requirements</a:t>
            </a:r>
            <a:r>
              <a:rPr lang="en-US" sz="2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782504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8C79B-96F6-8943-8457-930C6285D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3702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OSCAR Requirements (GHG example)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9196062-53E9-1842-B9ED-5067A0FBDE0D}"/>
              </a:ext>
            </a:extLst>
          </p:cNvPr>
          <p:cNvSpPr txBox="1">
            <a:spLocks/>
          </p:cNvSpPr>
          <p:nvPr/>
        </p:nvSpPr>
        <p:spPr>
          <a:xfrm>
            <a:off x="712519" y="945223"/>
            <a:ext cx="11186556" cy="5013754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0F6113E-C500-8B6A-4224-61F486DFC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370" y="839949"/>
            <a:ext cx="8850389" cy="58283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3D3930-B8D7-E6CC-A9BA-19FC0437F001}"/>
              </a:ext>
            </a:extLst>
          </p:cNvPr>
          <p:cNvSpPr txBox="1"/>
          <p:nvPr/>
        </p:nvSpPr>
        <p:spPr>
          <a:xfrm>
            <a:off x="5504565" y="3864070"/>
            <a:ext cx="5450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3"/>
              </a:rPr>
              <a:t>https://space.oscar.wmo.int/requirements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62717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C9C4C-9607-458A-895F-B69958A7D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" sz="3200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Status of Expert Team Activities</a:t>
            </a:r>
            <a:endParaRPr lang="en-CH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C392EE0-B7E2-7BF2-D693-CADAA5D83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6693"/>
            <a:ext cx="10972800" cy="4525963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GAW ET-ACNDE has drafted its Atmospheric Composition Statement of Guidance over many years, and it has been recently published as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GAW report 307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lvl="1" indent="-342900">
              <a:buFont typeface="Arial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Comments </a:t>
            </a:r>
            <a:r>
              <a:rPr lang="en-US">
                <a:solidFill>
                  <a:prstClr val="black"/>
                </a:solidFill>
                <a:latin typeface="Calibri"/>
              </a:rPr>
              <a:t>are welcome!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Team is now exploring new projects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(see, e.g., Jean-Christopher’s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presentation)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00050" lvl="1" indent="0">
              <a:buNone/>
              <a:defRPr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4510A-0486-3E35-53F5-D22585FA2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9259AF2F-52C6-9B46-B8B2-0579234AE62E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pic>
        <p:nvPicPr>
          <p:cNvPr id="5" name="Picture 4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80C247CE-DDAD-BF75-8721-E03B3C295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8620" y="2429693"/>
            <a:ext cx="2857499" cy="285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19912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01AF447113A749B8DA6E72C58AAB59" ma:contentTypeVersion="14" ma:contentTypeDescription="Create a new document." ma:contentTypeScope="" ma:versionID="309f7f7676e0f66df326c4ecb6333e00">
  <xsd:schema xmlns:xsd="http://www.w3.org/2001/XMLSchema" xmlns:xs="http://www.w3.org/2001/XMLSchema" xmlns:p="http://schemas.microsoft.com/office/2006/metadata/properties" xmlns:ns3="f3c6b98f-2643-4d40-a4be-19c2b3507c15" xmlns:ns4="bbc2672d-1d15-481e-a730-9fbe92bc30e6" targetNamespace="http://schemas.microsoft.com/office/2006/metadata/properties" ma:root="true" ma:fieldsID="57a3bc148a55f90fda1f41e26b01e3f5" ns3:_="" ns4:_="">
    <xsd:import namespace="f3c6b98f-2643-4d40-a4be-19c2b3507c15"/>
    <xsd:import namespace="bbc2672d-1d15-481e-a730-9fbe92bc30e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c6b98f-2643-4d40-a4be-19c2b3507c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c2672d-1d15-481e-a730-9fbe92bc30e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ABB0E4-DB56-42EC-8603-BA5BDBDAAEE8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bbc2672d-1d15-481e-a730-9fbe92bc30e6"/>
    <ds:schemaRef ds:uri="f3c6b98f-2643-4d40-a4be-19c2b3507c15"/>
  </ds:schemaRefs>
</ds:datastoreItem>
</file>

<file path=customXml/itemProps2.xml><?xml version="1.0" encoding="utf-8"?>
<ds:datastoreItem xmlns:ds="http://schemas.openxmlformats.org/officeDocument/2006/customXml" ds:itemID="{AD959697-3BED-4D88-B897-E32906DE0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c6b98f-2643-4d40-a4be-19c2b3507c15"/>
    <ds:schemaRef ds:uri="bbc2672d-1d15-481e-a730-9fbe92bc30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D5FDE4-0842-4DF1-BE89-7CC00D292FE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005d458-45be-48ae-8140-d43da96dd17b}" enabled="0" method="" siteId="{7005d458-45be-48ae-8140-d43da96dd17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7098</TotalTime>
  <Words>465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MS Shell Dlg 2</vt:lpstr>
      <vt:lpstr>Verdana</vt:lpstr>
      <vt:lpstr>WMO_WHITE_Powerpoint_en_fr</vt:lpstr>
      <vt:lpstr>PowerPoint Presentation</vt:lpstr>
      <vt:lpstr>Purpose of RRR for Observations</vt:lpstr>
      <vt:lpstr>WMO Application Areas</vt:lpstr>
      <vt:lpstr>Statements of Guidance</vt:lpstr>
      <vt:lpstr>Key Variables for Atmospheric Composition</vt:lpstr>
      <vt:lpstr>OSCAR Requirements</vt:lpstr>
      <vt:lpstr>OSCAR Requirements (GHG example)</vt:lpstr>
      <vt:lpstr>Status of Expert Team Activities</vt:lpstr>
    </vt:vector>
  </TitlesOfParts>
  <Company>World Meteorological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Solazzo</dc:creator>
  <cp:lastModifiedBy>Richard Eckman</cp:lastModifiedBy>
  <cp:revision>225</cp:revision>
  <cp:lastPrinted>2022-05-03T15:59:39Z</cp:lastPrinted>
  <dcterms:created xsi:type="dcterms:W3CDTF">2016-04-25T12:35:24Z</dcterms:created>
  <dcterms:modified xsi:type="dcterms:W3CDTF">2025-06-09T14:23:25Z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0x010100EF01AF447113A749B8DA6E72C58AAB59</vt:lpwstr>
  </property>
</Properties>
</file>