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1197" r:id="rId4"/>
    <p:sldId id="119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AC8A02-FABF-9A4A-808B-CB2125400C6F}" v="4" dt="2025-06-11T01:30:45.5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p:scale>
          <a:sx n="132" d="100"/>
          <a:sy n="132" d="100"/>
        </p:scale>
        <p:origin x="-11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B89D01-C6EB-0147-898D-345DB3E4196A}" type="datetimeFigureOut">
              <a:rPr lang="en-US" smtClean="0"/>
              <a:t>6/10/25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E83C9-E235-CE42-880D-B0CEBFC09B52}" type="slidenum">
              <a:rPr lang="en-US" smtClean="0"/>
              <a:t>‹#›</a:t>
            </a:fld>
            <a:endParaRPr lang="en-US"/>
          </a:p>
        </p:txBody>
      </p:sp>
    </p:spTree>
    <p:extLst>
      <p:ext uri="{BB962C8B-B14F-4D97-AF65-F5344CB8AC3E}">
        <p14:creationId xmlns:p14="http://schemas.microsoft.com/office/powerpoint/2010/main" val="3868583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99A2D6-3115-7F38-76B4-46E797693F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9A7D23-7416-B13E-42C8-05302EA337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BE5F94-AEAD-2E71-B3CE-35805AB3E1C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F98FDB9-87C8-38EB-E590-A64702DF6CF0}"/>
              </a:ext>
            </a:extLst>
          </p:cNvPr>
          <p:cNvSpPr>
            <a:spLocks noGrp="1"/>
          </p:cNvSpPr>
          <p:nvPr>
            <p:ph type="sldNum" sz="quarter" idx="5"/>
          </p:nvPr>
        </p:nvSpPr>
        <p:spPr/>
        <p:txBody>
          <a:bodyPr/>
          <a:lstStyle/>
          <a:p>
            <a:fld id="{4180AB40-CF9C-CB44-AF47-E5E5B00AC330}" type="slidenum">
              <a:rPr lang="en-US" smtClean="0"/>
              <a:pPr/>
              <a:t>3</a:t>
            </a:fld>
            <a:endParaRPr lang="en-US" dirty="0"/>
          </a:p>
        </p:txBody>
      </p:sp>
    </p:spTree>
    <p:extLst>
      <p:ext uri="{BB962C8B-B14F-4D97-AF65-F5344CB8AC3E}">
        <p14:creationId xmlns:p14="http://schemas.microsoft.com/office/powerpoint/2010/main" val="3739966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B9354-547C-C5AF-F0A9-DF73B464EC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959E33-E7D9-FB92-08C2-A628795239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24DFE4-9A2C-35E6-0637-2E96DFA643D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284BD1A-23E5-A60C-B534-E7D19F4974DF}"/>
              </a:ext>
            </a:extLst>
          </p:cNvPr>
          <p:cNvSpPr>
            <a:spLocks noGrp="1"/>
          </p:cNvSpPr>
          <p:nvPr>
            <p:ph type="sldNum" sz="quarter" idx="5"/>
          </p:nvPr>
        </p:nvSpPr>
        <p:spPr/>
        <p:txBody>
          <a:bodyPr/>
          <a:lstStyle/>
          <a:p>
            <a:fld id="{4180AB40-CF9C-CB44-AF47-E5E5B00AC330}" type="slidenum">
              <a:rPr lang="en-US" smtClean="0"/>
              <a:pPr/>
              <a:t>4</a:t>
            </a:fld>
            <a:endParaRPr lang="en-US" dirty="0"/>
          </a:p>
        </p:txBody>
      </p:sp>
    </p:spTree>
    <p:extLst>
      <p:ext uri="{BB962C8B-B14F-4D97-AF65-F5344CB8AC3E}">
        <p14:creationId xmlns:p14="http://schemas.microsoft.com/office/powerpoint/2010/main" val="3828071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7F113-A374-44AC-ED18-8003C65D94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12BB03-37E7-8F80-141B-CF1E65FDA2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F431A5-A57F-6620-B171-1C7C15E1673A}"/>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5" name="Footer Placeholder 4">
            <a:extLst>
              <a:ext uri="{FF2B5EF4-FFF2-40B4-BE49-F238E27FC236}">
                <a16:creationId xmlns:a16="http://schemas.microsoft.com/office/drawing/2014/main" id="{A8908A9A-50BA-F59A-91F8-CD348CAAD5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4F1C23-51A9-C9D7-0463-8C82EF33A9DD}"/>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3062959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31B39-B10D-A151-3C8F-7DE6C9C41F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308B4F-CF7A-1EEB-092E-05CE7627FF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43C932-2816-5883-A310-100CD3BB1C01}"/>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5" name="Footer Placeholder 4">
            <a:extLst>
              <a:ext uri="{FF2B5EF4-FFF2-40B4-BE49-F238E27FC236}">
                <a16:creationId xmlns:a16="http://schemas.microsoft.com/office/drawing/2014/main" id="{EB53AD01-7796-B751-12BB-587D43AD51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66799A-7D0B-FD01-51EE-B442E0D99741}"/>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183641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77A4E6-AFB8-0AB7-4FE1-22E7AC8595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5B95CC-FC92-5D9F-780C-14F27874DE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D1F1C-3C71-B07A-2F73-7258CCABB61B}"/>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5" name="Footer Placeholder 4">
            <a:extLst>
              <a:ext uri="{FF2B5EF4-FFF2-40B4-BE49-F238E27FC236}">
                <a16:creationId xmlns:a16="http://schemas.microsoft.com/office/drawing/2014/main" id="{61DA3096-CE15-692D-2ACC-1A6DC3923D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E868AD-CF09-B852-4C1C-189DDB699797}"/>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328456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15" name="Text Placeholder 4"/>
          <p:cNvSpPr>
            <a:spLocks noGrp="1"/>
          </p:cNvSpPr>
          <p:nvPr>
            <p:ph type="body" sz="quarter" idx="17" hasCustomPrompt="1"/>
          </p:nvPr>
        </p:nvSpPr>
        <p:spPr>
          <a:xfrm>
            <a:off x="338667" y="176107"/>
            <a:ext cx="11352107" cy="274639"/>
          </a:xfrm>
          <a:prstGeom prst="rect">
            <a:avLst/>
          </a:prstGeom>
        </p:spPr>
        <p:txBody>
          <a:bodyPr anchor="t">
            <a:noAutofit/>
          </a:bodyPr>
          <a:lstStyle>
            <a:lvl1pPr marL="0" indent="0" algn="l">
              <a:buNone/>
              <a:tabLst/>
              <a:defRPr sz="1067" baseline="0">
                <a:solidFill>
                  <a:schemeClr val="bg1">
                    <a:lumMod val="50000"/>
                  </a:schemeClr>
                </a:solidFill>
                <a:latin typeface="+mj-lt"/>
              </a:defRPr>
            </a:lvl1pPr>
            <a:lvl2pPr marL="548626" indent="0">
              <a:buNone/>
              <a:defRPr sz="1333"/>
            </a:lvl2pPr>
            <a:lvl3pPr marL="1036294" indent="0">
              <a:buNone/>
              <a:defRPr sz="1333"/>
            </a:lvl3pPr>
            <a:lvl4pPr marL="1402045" indent="0">
              <a:buNone/>
              <a:defRPr sz="1333"/>
            </a:lvl4pPr>
            <a:lvl5pPr marL="1767796" indent="0">
              <a:buNone/>
              <a:defRPr sz="1333"/>
            </a:lvl5pPr>
          </a:lstStyle>
          <a:p>
            <a:pPr lvl="0"/>
            <a:r>
              <a:rPr lang="en-US" dirty="0"/>
              <a:t>Theme, project or mission name (optional)</a:t>
            </a:r>
          </a:p>
        </p:txBody>
      </p:sp>
      <p:sp>
        <p:nvSpPr>
          <p:cNvPr id="9" name="Title 8"/>
          <p:cNvSpPr>
            <a:spLocks noGrp="1"/>
          </p:cNvSpPr>
          <p:nvPr>
            <p:ph type="title"/>
          </p:nvPr>
        </p:nvSpPr>
        <p:spPr/>
        <p:txBody>
          <a:bodyPr/>
          <a:lstStyle/>
          <a:p>
            <a:r>
              <a:rPr lang="en-US"/>
              <a:t>Click to edit Master title style</a:t>
            </a:r>
          </a:p>
        </p:txBody>
      </p:sp>
      <p:sp>
        <p:nvSpPr>
          <p:cNvPr id="12" name="Text Placeholder 13"/>
          <p:cNvSpPr>
            <a:spLocks noGrp="1"/>
          </p:cNvSpPr>
          <p:nvPr>
            <p:ph type="body" sz="quarter" idx="14" hasCustomPrompt="1"/>
          </p:nvPr>
        </p:nvSpPr>
        <p:spPr>
          <a:xfrm>
            <a:off x="338667" y="1009572"/>
            <a:ext cx="11352107" cy="467016"/>
          </a:xfrm>
          <a:prstGeom prst="rect">
            <a:avLst/>
          </a:prstGeom>
        </p:spPr>
        <p:txBody>
          <a:bodyPr vert="horz">
            <a:noAutofit/>
          </a:bodyPr>
          <a:lstStyle>
            <a:lvl1pPr marL="0" indent="0">
              <a:buFontTx/>
              <a:buNone/>
              <a:defRPr sz="2667" baseline="0">
                <a:solidFill>
                  <a:srgbClr val="000000"/>
                </a:solidFill>
              </a:defRPr>
            </a:lvl1pPr>
            <a:lvl2pPr marL="609585" indent="0">
              <a:buFontTx/>
              <a:buNone/>
              <a:defRPr sz="2667"/>
            </a:lvl2pPr>
            <a:lvl3pPr marL="1219170" indent="0">
              <a:buFontTx/>
              <a:buNone/>
              <a:defRPr sz="2667"/>
            </a:lvl3pPr>
            <a:lvl4pPr marL="1828754" indent="0">
              <a:buFontTx/>
              <a:buNone/>
              <a:defRPr sz="2667"/>
            </a:lvl4pPr>
            <a:lvl5pPr marL="2438339" indent="0">
              <a:buFontTx/>
              <a:buNone/>
              <a:defRPr sz="2667"/>
            </a:lvl5pPr>
          </a:lstStyle>
          <a:p>
            <a:pPr lvl="0"/>
            <a:r>
              <a:rPr lang="en-US" dirty="0"/>
              <a:t>Click to Edit Subhead</a:t>
            </a:r>
          </a:p>
        </p:txBody>
      </p:sp>
      <p:sp>
        <p:nvSpPr>
          <p:cNvPr id="13" name="Content Placeholder 2"/>
          <p:cNvSpPr>
            <a:spLocks noGrp="1"/>
          </p:cNvSpPr>
          <p:nvPr>
            <p:ph sz="quarter" idx="19"/>
          </p:nvPr>
        </p:nvSpPr>
        <p:spPr>
          <a:xfrm>
            <a:off x="1882987" y="2136141"/>
            <a:ext cx="8426027" cy="3625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Box 9"/>
          <p:cNvSpPr txBox="1"/>
          <p:nvPr userDrawn="1"/>
        </p:nvSpPr>
        <p:spPr>
          <a:xfrm>
            <a:off x="10413625" y="6292849"/>
            <a:ext cx="1644732" cy="565152"/>
          </a:xfrm>
          <a:prstGeom prst="rect">
            <a:avLst/>
          </a:prstGeom>
          <a:noFill/>
        </p:spPr>
        <p:txBody>
          <a:bodyPr wrap="square" rtlCol="0" anchor="ctr">
            <a:noAutofit/>
          </a:bodyPr>
          <a:lstStyle/>
          <a:p>
            <a:pPr algn="r"/>
            <a:r>
              <a:rPr lang="en-US" sz="1333" b="1" kern="0" spc="93" dirty="0">
                <a:solidFill>
                  <a:srgbClr val="6083AA"/>
                </a:solidFill>
              </a:rPr>
              <a:t>jpl.nasa.gov</a:t>
            </a:r>
          </a:p>
        </p:txBody>
      </p:sp>
      <p:sp>
        <p:nvSpPr>
          <p:cNvPr id="4" name="Date Placeholder 3"/>
          <p:cNvSpPr>
            <a:spLocks noGrp="1"/>
          </p:cNvSpPr>
          <p:nvPr>
            <p:ph type="dt" sz="half" idx="20"/>
          </p:nvPr>
        </p:nvSpPr>
        <p:spPr/>
        <p:txBody>
          <a:bodyPr/>
          <a:lstStyle/>
          <a:p>
            <a:fld id="{DF441585-8FA9-4EA2-85A4-83043578477A}" type="datetime1">
              <a:rPr lang="en-US" smtClean="0"/>
              <a:t>6/10/25</a:t>
            </a:fld>
            <a:endParaRPr lang="en-US" dirty="0"/>
          </a:p>
        </p:txBody>
      </p:sp>
      <p:sp>
        <p:nvSpPr>
          <p:cNvPr id="5" name="Footer Placeholder 4"/>
          <p:cNvSpPr>
            <a:spLocks noGrp="1"/>
          </p:cNvSpPr>
          <p:nvPr>
            <p:ph type="ftr" sz="quarter" idx="21"/>
          </p:nvPr>
        </p:nvSpPr>
        <p:spPr/>
        <p:txBody>
          <a:bodyPr/>
          <a:lstStyle/>
          <a:p>
            <a:r>
              <a:rPr lang="en-US"/>
              <a:t>For required markings, please visit https://mh.jpl.nasa.gov</a:t>
            </a:r>
            <a:endParaRPr lang="en-US" dirty="0"/>
          </a:p>
        </p:txBody>
      </p:sp>
      <p:sp>
        <p:nvSpPr>
          <p:cNvPr id="6" name="Slide Number Placeholder 5"/>
          <p:cNvSpPr>
            <a:spLocks noGrp="1"/>
          </p:cNvSpPr>
          <p:nvPr>
            <p:ph type="sldNum" sz="quarter" idx="22"/>
          </p:nvPr>
        </p:nvSpPr>
        <p:spPr/>
        <p:txBody>
          <a:bodyPr/>
          <a:lstStyle/>
          <a:p>
            <a:fld id="{0E0E1749-0B7E-403A-A9A7-95F2ED1F2891}" type="slidenum">
              <a:rPr lang="en-US" smtClean="0"/>
              <a:pPr/>
              <a:t>‹#›</a:t>
            </a:fld>
            <a:endParaRPr lang="en-US" dirty="0"/>
          </a:p>
        </p:txBody>
      </p:sp>
    </p:spTree>
    <p:extLst>
      <p:ext uri="{BB962C8B-B14F-4D97-AF65-F5344CB8AC3E}">
        <p14:creationId xmlns:p14="http://schemas.microsoft.com/office/powerpoint/2010/main" val="236479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EA91E-5644-1F47-00B0-E82BF20773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B1D4BD-09D3-F159-0756-16B4F2956E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04FC68-F3AB-3E97-295B-4B1ABC79CF46}"/>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5" name="Footer Placeholder 4">
            <a:extLst>
              <a:ext uri="{FF2B5EF4-FFF2-40B4-BE49-F238E27FC236}">
                <a16:creationId xmlns:a16="http://schemas.microsoft.com/office/drawing/2014/main" id="{3C5AC0E8-4022-9B2F-AE9A-0AE81E0683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0C4A28-D5C2-7E13-9216-B3EAB46E4580}"/>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2979040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3596-72F7-EBBB-BB73-E80DDD223D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4E04F2-0A86-C2E7-2446-3966A8DDDFB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EE2689-9ACF-B8C1-22CC-F1F3F094E2BD}"/>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5" name="Footer Placeholder 4">
            <a:extLst>
              <a:ext uri="{FF2B5EF4-FFF2-40B4-BE49-F238E27FC236}">
                <a16:creationId xmlns:a16="http://schemas.microsoft.com/office/drawing/2014/main" id="{29F67E70-A2FD-0789-CB79-A3F695C87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E4FC82-E17D-0F23-D904-3D9C3B208705}"/>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3052470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7E693-58A5-4A26-A80A-D8F9640ADE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ED5900-801D-6677-747C-842EAFB542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5A3251-2746-875C-733B-949D7F0F0B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06587A-9E79-DC87-792C-23D1BC255466}"/>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6" name="Footer Placeholder 5">
            <a:extLst>
              <a:ext uri="{FF2B5EF4-FFF2-40B4-BE49-F238E27FC236}">
                <a16:creationId xmlns:a16="http://schemas.microsoft.com/office/drawing/2014/main" id="{F593B4DD-0B74-E3A2-5C98-64FADB4C7A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83C0DE-AA88-C631-3805-2DE35B6DBB18}"/>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351911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48997-1980-DC18-BDB0-2783A9BF3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E472F2-A22A-D8CE-E86F-2D05B48BB9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DE5F90-82E9-8C09-906B-814C770669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92C902-0C17-2897-96DB-09FF7F78F8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568F40-874C-DDF3-39DA-2341A2CC41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F7F620-B699-B3D8-3760-2A18E37A8260}"/>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8" name="Footer Placeholder 7">
            <a:extLst>
              <a:ext uri="{FF2B5EF4-FFF2-40B4-BE49-F238E27FC236}">
                <a16:creationId xmlns:a16="http://schemas.microsoft.com/office/drawing/2014/main" id="{C4AF9C48-95DB-1C58-3BA3-EDA42A97FE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D7AED9-DAE3-201C-27D0-26EA9969D364}"/>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727534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4A62D-C402-C934-5124-3DCE5EBE6D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51EA9D-5797-4BAE-3A65-52B24A782C2C}"/>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4" name="Footer Placeholder 3">
            <a:extLst>
              <a:ext uri="{FF2B5EF4-FFF2-40B4-BE49-F238E27FC236}">
                <a16:creationId xmlns:a16="http://schemas.microsoft.com/office/drawing/2014/main" id="{7748B271-08E4-9227-F640-578A4A642F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34EFCD-B8FB-F41B-5EBA-027428BEC3D5}"/>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388502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173BC8-9518-F30F-89D6-CDEC9BF20C9F}"/>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3" name="Footer Placeholder 2">
            <a:extLst>
              <a:ext uri="{FF2B5EF4-FFF2-40B4-BE49-F238E27FC236}">
                <a16:creationId xmlns:a16="http://schemas.microsoft.com/office/drawing/2014/main" id="{C7C447AE-0BA9-9942-2BDE-B7D83519F2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9DC102-A459-9B0E-F257-28293EC6A166}"/>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2114890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2DB26-0436-9CA8-57E0-61A9D8B85E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493F7E6-B312-C781-2F69-AA09558F75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7BF83E-02BC-58F3-AFCB-60A6224723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A77359-0C52-DEE8-CE8F-2A91767F1D18}"/>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6" name="Footer Placeholder 5">
            <a:extLst>
              <a:ext uri="{FF2B5EF4-FFF2-40B4-BE49-F238E27FC236}">
                <a16:creationId xmlns:a16="http://schemas.microsoft.com/office/drawing/2014/main" id="{B7AEF950-875D-9D25-B9A8-939CDC25D7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3A7453-B138-3634-4BEF-274F706D9B8E}"/>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851473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41BB1-2DD0-CA59-84AF-B42C9E4833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87BB01-18D0-B133-0377-DE75B5FCB3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2CB3E0-9DCF-A025-C7F9-B43EABD6BC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4211DA-8F2F-CE68-1BDE-EFBDC83AB4BD}"/>
              </a:ext>
            </a:extLst>
          </p:cNvPr>
          <p:cNvSpPr>
            <a:spLocks noGrp="1"/>
          </p:cNvSpPr>
          <p:nvPr>
            <p:ph type="dt" sz="half" idx="10"/>
          </p:nvPr>
        </p:nvSpPr>
        <p:spPr/>
        <p:txBody>
          <a:bodyPr/>
          <a:lstStyle/>
          <a:p>
            <a:fld id="{97E60635-4AAC-F34C-A94B-6A907772F388}" type="datetimeFigureOut">
              <a:rPr lang="en-US" smtClean="0"/>
              <a:t>6/10/25</a:t>
            </a:fld>
            <a:endParaRPr lang="en-US"/>
          </a:p>
        </p:txBody>
      </p:sp>
      <p:sp>
        <p:nvSpPr>
          <p:cNvPr id="6" name="Footer Placeholder 5">
            <a:extLst>
              <a:ext uri="{FF2B5EF4-FFF2-40B4-BE49-F238E27FC236}">
                <a16:creationId xmlns:a16="http://schemas.microsoft.com/office/drawing/2014/main" id="{07B6D178-28A1-B9BF-FC64-B082E96F2E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2B2F44-6813-C2D2-01EC-2CA54B1E1C60}"/>
              </a:ext>
            </a:extLst>
          </p:cNvPr>
          <p:cNvSpPr>
            <a:spLocks noGrp="1"/>
          </p:cNvSpPr>
          <p:nvPr>
            <p:ph type="sldNum" sz="quarter" idx="12"/>
          </p:nvPr>
        </p:nvSpPr>
        <p:spPr/>
        <p:txBody>
          <a:bodyPr/>
          <a:lstStyle/>
          <a:p>
            <a:fld id="{F51A43E5-5916-6247-9B2D-7A480F888562}" type="slidenum">
              <a:rPr lang="en-US" smtClean="0"/>
              <a:t>‹#›</a:t>
            </a:fld>
            <a:endParaRPr lang="en-US"/>
          </a:p>
        </p:txBody>
      </p:sp>
    </p:spTree>
    <p:extLst>
      <p:ext uri="{BB962C8B-B14F-4D97-AF65-F5344CB8AC3E}">
        <p14:creationId xmlns:p14="http://schemas.microsoft.com/office/powerpoint/2010/main" val="989447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8613A5-FABF-60A7-8760-5010977CA4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B55CBC-EB1E-8A92-FBEA-DA8C82154A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EADF97-5A7E-98EB-5437-E807057B68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7E60635-4AAC-F34C-A94B-6A907772F388}" type="datetimeFigureOut">
              <a:rPr lang="en-US" smtClean="0"/>
              <a:t>6/10/25</a:t>
            </a:fld>
            <a:endParaRPr lang="en-US"/>
          </a:p>
        </p:txBody>
      </p:sp>
      <p:sp>
        <p:nvSpPr>
          <p:cNvPr id="5" name="Footer Placeholder 4">
            <a:extLst>
              <a:ext uri="{FF2B5EF4-FFF2-40B4-BE49-F238E27FC236}">
                <a16:creationId xmlns:a16="http://schemas.microsoft.com/office/drawing/2014/main" id="{636D0218-0341-AF8E-E031-BF04B3859B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182E3CD-EEC4-3B93-B8F5-78636422F2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51A43E5-5916-6247-9B2D-7A480F888562}" type="slidenum">
              <a:rPr lang="en-US" smtClean="0"/>
              <a:t>‹#›</a:t>
            </a:fld>
            <a:endParaRPr lang="en-US"/>
          </a:p>
        </p:txBody>
      </p:sp>
    </p:spTree>
    <p:extLst>
      <p:ext uri="{BB962C8B-B14F-4D97-AF65-F5344CB8AC3E}">
        <p14:creationId xmlns:p14="http://schemas.microsoft.com/office/powerpoint/2010/main" val="544460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emf"/><Relationship Id="rId5" Type="http://schemas.openxmlformats.org/officeDocument/2006/relationships/image" Target="../media/image4.tmp"/><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F4E01E-E297-C15A-7EDC-073A740E21D8}"/>
              </a:ext>
            </a:extLst>
          </p:cNvPr>
          <p:cNvSpPr txBox="1"/>
          <p:nvPr/>
        </p:nvSpPr>
        <p:spPr>
          <a:xfrm>
            <a:off x="342643" y="216501"/>
            <a:ext cx="10763250" cy="6370975"/>
          </a:xfrm>
          <a:prstGeom prst="rect">
            <a:avLst/>
          </a:prstGeom>
          <a:noFill/>
        </p:spPr>
        <p:txBody>
          <a:bodyPr wrap="square" rtlCol="0">
            <a:spAutoFit/>
          </a:bodyPr>
          <a:lstStyle/>
          <a:p>
            <a:r>
              <a:rPr lang="en-US" sz="2400" dirty="0"/>
              <a:t>Some thoughts on what we need to consider when evaluating / validating atmospheric based GHG Fluxes</a:t>
            </a:r>
          </a:p>
          <a:p>
            <a:endParaRPr lang="en-US" sz="2400" dirty="0"/>
          </a:p>
          <a:p>
            <a:r>
              <a:rPr lang="en-US" sz="2400" dirty="0"/>
              <a:t>Main points for this presentation</a:t>
            </a:r>
            <a:endParaRPr lang="en-US" sz="2400" dirty="0">
              <a:sym typeface="Wingdings" pitchFamily="2" charset="2"/>
            </a:endParaRPr>
          </a:p>
          <a:p>
            <a:endParaRPr lang="en-US" sz="2400" dirty="0">
              <a:sym typeface="Wingdings" pitchFamily="2" charset="2"/>
            </a:endParaRPr>
          </a:p>
          <a:p>
            <a:pPr marL="342900" indent="-342900">
              <a:buAutoNum type="arabicParenR"/>
            </a:pPr>
            <a:r>
              <a:rPr lang="en-US" sz="2400" dirty="0">
                <a:sym typeface="Wingdings" pitchFamily="2" charset="2"/>
              </a:rPr>
              <a:t>Smoothing error (sensitivity and prior) needs to be considered when validating atmospheric based flux data with independent flux estimate</a:t>
            </a:r>
          </a:p>
          <a:p>
            <a:pPr marL="342900" indent="-342900">
              <a:buAutoNum type="arabicParenR"/>
            </a:pPr>
            <a:endParaRPr lang="en-US" sz="2400" dirty="0">
              <a:sym typeface="Wingdings" pitchFamily="2" charset="2"/>
            </a:endParaRPr>
          </a:p>
          <a:p>
            <a:pPr marL="342900" indent="-342900">
              <a:buAutoNum type="arabicParenR"/>
            </a:pPr>
            <a:r>
              <a:rPr lang="en-US" sz="2400" dirty="0">
                <a:sym typeface="Wingdings" pitchFamily="2" charset="2"/>
              </a:rPr>
              <a:t>Can we use a series of flux measurements (e.g. eddy covariance) to compare with the atmospheric based (inverse) fluxes?</a:t>
            </a:r>
          </a:p>
          <a:p>
            <a:endParaRPr lang="en-US" sz="2400" dirty="0">
              <a:sym typeface="Wingdings" pitchFamily="2" charset="2"/>
            </a:endParaRPr>
          </a:p>
          <a:p>
            <a:pPr marL="342900" indent="-342900">
              <a:buAutoNum type="arabicParenR"/>
            </a:pPr>
            <a:r>
              <a:rPr lang="en-US" sz="2400" dirty="0">
                <a:sym typeface="Wingdings" pitchFamily="2" charset="2"/>
              </a:rPr>
              <a:t>Ideally we want to compare to fluxes where the sources are as homogenous or as “smooth” as possible in space and time (i.e. no big short term sources and sinks)</a:t>
            </a:r>
          </a:p>
          <a:p>
            <a:pPr marL="342900" indent="-342900">
              <a:buAutoNum type="arabicParenR"/>
            </a:pPr>
            <a:endParaRPr lang="en-US" sz="2400" dirty="0">
              <a:sym typeface="Wingdings" pitchFamily="2" charset="2"/>
            </a:endParaRPr>
          </a:p>
          <a:p>
            <a:endParaRPr lang="en-US" sz="2400" dirty="0">
              <a:sym typeface="Wingdings" pitchFamily="2" charset="2"/>
            </a:endParaRPr>
          </a:p>
          <a:p>
            <a:endParaRPr lang="en-US" sz="2400" dirty="0"/>
          </a:p>
        </p:txBody>
      </p:sp>
    </p:spTree>
    <p:extLst>
      <p:ext uri="{BB962C8B-B14F-4D97-AF65-F5344CB8AC3E}">
        <p14:creationId xmlns:p14="http://schemas.microsoft.com/office/powerpoint/2010/main" val="4150202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9BA360F-BF5A-C767-A88C-47D29B5F1ED9}"/>
              </a:ext>
            </a:extLst>
          </p:cNvPr>
          <p:cNvPicPr>
            <a:picLocks noChangeAspect="1"/>
          </p:cNvPicPr>
          <p:nvPr/>
        </p:nvPicPr>
        <p:blipFill>
          <a:blip r:embed="rId2"/>
          <a:stretch>
            <a:fillRect/>
          </a:stretch>
        </p:blipFill>
        <p:spPr>
          <a:xfrm>
            <a:off x="114300" y="1476375"/>
            <a:ext cx="11726332" cy="5276850"/>
          </a:xfrm>
          <a:prstGeom prst="rect">
            <a:avLst/>
          </a:prstGeom>
        </p:spPr>
      </p:pic>
      <p:sp>
        <p:nvSpPr>
          <p:cNvPr id="5" name="TextBox 4">
            <a:extLst>
              <a:ext uri="{FF2B5EF4-FFF2-40B4-BE49-F238E27FC236}">
                <a16:creationId xmlns:a16="http://schemas.microsoft.com/office/drawing/2014/main" id="{0D97051F-34CC-D40B-26A1-74728129CBB0}"/>
              </a:ext>
            </a:extLst>
          </p:cNvPr>
          <p:cNvSpPr txBox="1"/>
          <p:nvPr/>
        </p:nvSpPr>
        <p:spPr>
          <a:xfrm>
            <a:off x="188202" y="0"/>
            <a:ext cx="12003798" cy="1477328"/>
          </a:xfrm>
          <a:prstGeom prst="rect">
            <a:avLst/>
          </a:prstGeom>
          <a:noFill/>
        </p:spPr>
        <p:txBody>
          <a:bodyPr wrap="square" rtlCol="0">
            <a:spAutoFit/>
          </a:bodyPr>
          <a:lstStyle/>
          <a:p>
            <a:r>
              <a:rPr lang="en-US" dirty="0"/>
              <a:t>Not accounting for smoothing error would lead us to believe that GOSAT is larger than EDGAR inventory in Northern Midwest whereas in fact its negative (after passing EDGAR inventory through GOSAT flux inversion operator)</a:t>
            </a:r>
          </a:p>
          <a:p>
            <a:endParaRPr lang="en-US" dirty="0"/>
          </a:p>
          <a:p>
            <a:r>
              <a:rPr lang="en-US" dirty="0">
                <a:sym typeface="Wingdings" pitchFamily="2" charset="2"/>
              </a:rPr>
              <a:t> Not accounting for smoothing error via inversion operator could result in wrong interpretation when comparing atmospheric flux to validation data set</a:t>
            </a:r>
            <a:endParaRPr lang="en-US" dirty="0"/>
          </a:p>
        </p:txBody>
      </p:sp>
      <p:sp>
        <p:nvSpPr>
          <p:cNvPr id="6" name="Rectangle 5">
            <a:extLst>
              <a:ext uri="{FF2B5EF4-FFF2-40B4-BE49-F238E27FC236}">
                <a16:creationId xmlns:a16="http://schemas.microsoft.com/office/drawing/2014/main" id="{1183FCCE-1F72-3B8A-88A4-196C9BFB2086}"/>
              </a:ext>
            </a:extLst>
          </p:cNvPr>
          <p:cNvSpPr/>
          <p:nvPr/>
        </p:nvSpPr>
        <p:spPr>
          <a:xfrm>
            <a:off x="8828690" y="2480441"/>
            <a:ext cx="840827" cy="567559"/>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E5BF61F-1C40-2A6D-3A0E-A4F5F000E8F2}"/>
              </a:ext>
            </a:extLst>
          </p:cNvPr>
          <p:cNvSpPr/>
          <p:nvPr/>
        </p:nvSpPr>
        <p:spPr>
          <a:xfrm>
            <a:off x="8802411" y="4524375"/>
            <a:ext cx="840827" cy="567559"/>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257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4A3C62-C378-A732-F9AC-716050A3742B}"/>
            </a:ext>
          </a:extLst>
        </p:cNvPr>
        <p:cNvGrpSpPr/>
        <p:nvPr/>
      </p:nvGrpSpPr>
      <p:grpSpPr>
        <a:xfrm>
          <a:off x="0" y="0"/>
          <a:ext cx="0" cy="0"/>
          <a:chOff x="0" y="0"/>
          <a:chExt cx="0" cy="0"/>
        </a:xfrm>
      </p:grpSpPr>
      <p:sp>
        <p:nvSpPr>
          <p:cNvPr id="6" name="Date Placeholder 5">
            <a:extLst>
              <a:ext uri="{FF2B5EF4-FFF2-40B4-BE49-F238E27FC236}">
                <a16:creationId xmlns:a16="http://schemas.microsoft.com/office/drawing/2014/main" id="{6D3514CE-2EE7-076A-43CA-5F1E8A95556D}"/>
              </a:ext>
            </a:extLst>
          </p:cNvPr>
          <p:cNvSpPr>
            <a:spLocks noGrp="1"/>
          </p:cNvSpPr>
          <p:nvPr>
            <p:ph type="dt" sz="half" idx="20"/>
          </p:nvPr>
        </p:nvSpPr>
        <p:spPr/>
        <p:txBody>
          <a:bodyPr/>
          <a:lstStyle/>
          <a:p>
            <a:fld id="{DF441585-8FA9-4EA2-85A4-83043578477A}" type="datetime1">
              <a:rPr lang="en-US" smtClean="0"/>
              <a:t>6/10/25</a:t>
            </a:fld>
            <a:endParaRPr lang="en-US" dirty="0"/>
          </a:p>
        </p:txBody>
      </p:sp>
      <p:sp>
        <p:nvSpPr>
          <p:cNvPr id="5" name="Rectangle 3">
            <a:extLst>
              <a:ext uri="{FF2B5EF4-FFF2-40B4-BE49-F238E27FC236}">
                <a16:creationId xmlns:a16="http://schemas.microsoft.com/office/drawing/2014/main" id="{0A411A7E-3823-24B4-33CB-1D3C20BDE34E}"/>
              </a:ext>
            </a:extLst>
          </p:cNvPr>
          <p:cNvSpPr>
            <a:spLocks noChangeArrowheads="1"/>
          </p:cNvSpPr>
          <p:nvPr/>
        </p:nvSpPr>
        <p:spPr bwMode="auto">
          <a:xfrm>
            <a:off x="5345289" y="77041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en-US" sz="2400"/>
          </a:p>
        </p:txBody>
      </p:sp>
      <p:sp>
        <p:nvSpPr>
          <p:cNvPr id="27" name="Date Placeholder 5">
            <a:extLst>
              <a:ext uri="{FF2B5EF4-FFF2-40B4-BE49-F238E27FC236}">
                <a16:creationId xmlns:a16="http://schemas.microsoft.com/office/drawing/2014/main" id="{7637E35B-76E5-90DF-A7A2-3EC0549B8AC5}"/>
              </a:ext>
            </a:extLst>
          </p:cNvPr>
          <p:cNvSpPr txBox="1">
            <a:spLocks/>
          </p:cNvSpPr>
          <p:nvPr/>
        </p:nvSpPr>
        <p:spPr>
          <a:xfrm>
            <a:off x="338666" y="6403765"/>
            <a:ext cx="1896535" cy="366183"/>
          </a:xfrm>
          <a:prstGeom prst="rect">
            <a:avLst/>
          </a:prstGeom>
        </p:spPr>
        <p:txBody>
          <a:bodyPr vert="horz" lIns="121920" tIns="60960" rIns="121920" bIns="60960" rtlCol="0" anchor="ctr">
            <a:noAutofit/>
          </a:bodyPr>
          <a:lstStyle>
            <a:defPPr>
              <a:defRPr lang="en-US"/>
            </a:defPPr>
            <a:lvl1pPr marL="0" algn="l" defTabSz="457200" rtl="0" eaLnBrk="1" latinLnBrk="0" hangingPunct="1">
              <a:defRPr sz="800" kern="1200">
                <a:solidFill>
                  <a:schemeClr val="bg1">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F441585-8FA9-4EA2-85A4-83043578477A}" type="datetime1">
              <a:rPr lang="en-US" sz="1067"/>
              <a:pPr/>
              <a:t>6/10/25</a:t>
            </a:fld>
            <a:endParaRPr lang="en-US" sz="1067" dirty="0"/>
          </a:p>
        </p:txBody>
      </p:sp>
      <p:sp>
        <p:nvSpPr>
          <p:cNvPr id="29" name="Slide Number Placeholder 7">
            <a:extLst>
              <a:ext uri="{FF2B5EF4-FFF2-40B4-BE49-F238E27FC236}">
                <a16:creationId xmlns:a16="http://schemas.microsoft.com/office/drawing/2014/main" id="{0E691784-8DC7-7958-FB06-CF103DAC9F05}"/>
              </a:ext>
            </a:extLst>
          </p:cNvPr>
          <p:cNvSpPr>
            <a:spLocks noGrp="1"/>
          </p:cNvSpPr>
          <p:nvPr>
            <p:ph type="sldNum" sz="quarter" idx="22"/>
          </p:nvPr>
        </p:nvSpPr>
        <p:spPr>
          <a:xfrm>
            <a:off x="9956800" y="6403765"/>
            <a:ext cx="781507" cy="362796"/>
          </a:xfrm>
        </p:spPr>
        <p:txBody>
          <a:bodyPr/>
          <a:lstStyle/>
          <a:p>
            <a:fld id="{0E0E1749-0B7E-403A-A9A7-95F2ED1F2891}" type="slidenum">
              <a:rPr lang="en-US" smtClean="0"/>
              <a:pPr/>
              <a:t>3</a:t>
            </a:fld>
            <a:endParaRPr lang="en-US" dirty="0"/>
          </a:p>
        </p:txBody>
      </p:sp>
      <p:sp>
        <p:nvSpPr>
          <p:cNvPr id="32" name="Date Placeholder 5">
            <a:extLst>
              <a:ext uri="{FF2B5EF4-FFF2-40B4-BE49-F238E27FC236}">
                <a16:creationId xmlns:a16="http://schemas.microsoft.com/office/drawing/2014/main" id="{FD592351-31CC-5AA1-2F02-73FB3C18DA3E}"/>
              </a:ext>
            </a:extLst>
          </p:cNvPr>
          <p:cNvSpPr txBox="1">
            <a:spLocks/>
          </p:cNvSpPr>
          <p:nvPr/>
        </p:nvSpPr>
        <p:spPr>
          <a:xfrm>
            <a:off x="338666" y="6403765"/>
            <a:ext cx="1896535" cy="366183"/>
          </a:xfrm>
          <a:prstGeom prst="rect">
            <a:avLst/>
          </a:prstGeom>
        </p:spPr>
        <p:txBody>
          <a:bodyPr vert="horz" lIns="121920" tIns="60960" rIns="121920" bIns="60960" rtlCol="0" anchor="ctr">
            <a:noAutofit/>
          </a:bodyPr>
          <a:lstStyle>
            <a:defPPr>
              <a:defRPr lang="en-US"/>
            </a:defPPr>
            <a:lvl1pPr marL="0" algn="l" defTabSz="457200" rtl="0" eaLnBrk="1" latinLnBrk="0" hangingPunct="1">
              <a:defRPr sz="800" kern="1200">
                <a:solidFill>
                  <a:schemeClr val="bg1">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F441585-8FA9-4EA2-85A4-83043578477A}" type="datetime1">
              <a:rPr lang="en-US" sz="1067"/>
              <a:pPr/>
              <a:t>6/10/25</a:t>
            </a:fld>
            <a:endParaRPr lang="en-US" sz="1067" dirty="0"/>
          </a:p>
        </p:txBody>
      </p:sp>
      <p:sp>
        <p:nvSpPr>
          <p:cNvPr id="33" name="Slide Number Placeholder 7">
            <a:extLst>
              <a:ext uri="{FF2B5EF4-FFF2-40B4-BE49-F238E27FC236}">
                <a16:creationId xmlns:a16="http://schemas.microsoft.com/office/drawing/2014/main" id="{79AF5C12-330B-3E07-CCE4-C265C2679D13}"/>
              </a:ext>
            </a:extLst>
          </p:cNvPr>
          <p:cNvSpPr txBox="1">
            <a:spLocks/>
          </p:cNvSpPr>
          <p:nvPr/>
        </p:nvSpPr>
        <p:spPr>
          <a:xfrm>
            <a:off x="9956800" y="6403765"/>
            <a:ext cx="781507" cy="362796"/>
          </a:xfrm>
          <a:prstGeom prst="rect">
            <a:avLst/>
          </a:prstGeom>
        </p:spPr>
        <p:txBody>
          <a:bodyPr vert="horz" lIns="121920" tIns="60960" rIns="121920" bIns="60960" rtlCol="0" anchor="ctr">
            <a:noAutofit/>
          </a:bodyPr>
          <a:lstStyle>
            <a:defPPr>
              <a:defRPr lang="en-US"/>
            </a:defPPr>
            <a:lvl1pPr marL="0" algn="r" defTabSz="457200" rtl="0" eaLnBrk="1" latinLnBrk="0" hangingPunct="1">
              <a:defRPr sz="800" kern="1200">
                <a:solidFill>
                  <a:schemeClr val="bg1">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E0E1749-0B7E-403A-A9A7-95F2ED1F2891}" type="slidenum">
              <a:rPr lang="en-US" sz="1067"/>
              <a:pPr/>
              <a:t>3</a:t>
            </a:fld>
            <a:endParaRPr lang="en-US" sz="1067" dirty="0"/>
          </a:p>
        </p:txBody>
      </p:sp>
      <p:sp>
        <p:nvSpPr>
          <p:cNvPr id="34" name="Rectangle 3">
            <a:extLst>
              <a:ext uri="{FF2B5EF4-FFF2-40B4-BE49-F238E27FC236}">
                <a16:creationId xmlns:a16="http://schemas.microsoft.com/office/drawing/2014/main" id="{3BE51B99-4C54-D42D-0874-1A17EC1FA9AA}"/>
              </a:ext>
            </a:extLst>
          </p:cNvPr>
          <p:cNvSpPr>
            <a:spLocks noChangeArrowheads="1"/>
          </p:cNvSpPr>
          <p:nvPr/>
        </p:nvSpPr>
        <p:spPr bwMode="auto">
          <a:xfrm>
            <a:off x="5345289" y="77041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en-US" sz="2400"/>
          </a:p>
        </p:txBody>
      </p:sp>
      <p:sp>
        <p:nvSpPr>
          <p:cNvPr id="8" name="TextBox 7">
            <a:extLst>
              <a:ext uri="{FF2B5EF4-FFF2-40B4-BE49-F238E27FC236}">
                <a16:creationId xmlns:a16="http://schemas.microsoft.com/office/drawing/2014/main" id="{109D7C69-97C4-F2BE-2B08-843956C00B72}"/>
              </a:ext>
            </a:extLst>
          </p:cNvPr>
          <p:cNvSpPr txBox="1"/>
          <p:nvPr/>
        </p:nvSpPr>
        <p:spPr>
          <a:xfrm>
            <a:off x="6600103" y="1478669"/>
            <a:ext cx="313164" cy="461665"/>
          </a:xfrm>
          <a:prstGeom prst="rect">
            <a:avLst/>
          </a:prstGeom>
          <a:solidFill>
            <a:schemeClr val="bg1"/>
          </a:solidFill>
        </p:spPr>
        <p:txBody>
          <a:bodyPr wrap="square" rtlCol="0">
            <a:spAutoFit/>
          </a:bodyPr>
          <a:lstStyle/>
          <a:p>
            <a:endParaRPr lang="en-US" sz="2400" dirty="0"/>
          </a:p>
        </p:txBody>
      </p:sp>
      <p:sp>
        <p:nvSpPr>
          <p:cNvPr id="10" name="TextBox 9">
            <a:extLst>
              <a:ext uri="{FF2B5EF4-FFF2-40B4-BE49-F238E27FC236}">
                <a16:creationId xmlns:a16="http://schemas.microsoft.com/office/drawing/2014/main" id="{3D94AC99-6433-B964-58AC-8A06989402E0}"/>
              </a:ext>
            </a:extLst>
          </p:cNvPr>
          <p:cNvSpPr txBox="1"/>
          <p:nvPr/>
        </p:nvSpPr>
        <p:spPr>
          <a:xfrm>
            <a:off x="6595641" y="2405346"/>
            <a:ext cx="313164" cy="461665"/>
          </a:xfrm>
          <a:prstGeom prst="rect">
            <a:avLst/>
          </a:prstGeom>
          <a:solidFill>
            <a:schemeClr val="bg1"/>
          </a:solidFill>
        </p:spPr>
        <p:txBody>
          <a:bodyPr wrap="square" rtlCol="0">
            <a:spAutoFit/>
          </a:bodyPr>
          <a:lstStyle/>
          <a:p>
            <a:endParaRPr lang="en-US" sz="2400" dirty="0"/>
          </a:p>
        </p:txBody>
      </p:sp>
      <p:sp>
        <p:nvSpPr>
          <p:cNvPr id="11" name="TextBox 10">
            <a:extLst>
              <a:ext uri="{FF2B5EF4-FFF2-40B4-BE49-F238E27FC236}">
                <a16:creationId xmlns:a16="http://schemas.microsoft.com/office/drawing/2014/main" id="{55A8873B-CA43-BA9D-AAE1-502DB91E2F24}"/>
              </a:ext>
            </a:extLst>
          </p:cNvPr>
          <p:cNvSpPr txBox="1"/>
          <p:nvPr/>
        </p:nvSpPr>
        <p:spPr>
          <a:xfrm>
            <a:off x="6584469" y="3258345"/>
            <a:ext cx="313164" cy="461665"/>
          </a:xfrm>
          <a:prstGeom prst="rect">
            <a:avLst/>
          </a:prstGeom>
          <a:solidFill>
            <a:schemeClr val="bg1"/>
          </a:solidFill>
        </p:spPr>
        <p:txBody>
          <a:bodyPr wrap="square" rtlCol="0">
            <a:spAutoFit/>
          </a:bodyPr>
          <a:lstStyle/>
          <a:p>
            <a:endParaRPr lang="en-US" sz="2400" dirty="0"/>
          </a:p>
        </p:txBody>
      </p:sp>
      <p:sp>
        <p:nvSpPr>
          <p:cNvPr id="12" name="TextBox 11">
            <a:extLst>
              <a:ext uri="{FF2B5EF4-FFF2-40B4-BE49-F238E27FC236}">
                <a16:creationId xmlns:a16="http://schemas.microsoft.com/office/drawing/2014/main" id="{44CBFCA5-AD04-F8FE-CDC7-10F78DC7F253}"/>
              </a:ext>
            </a:extLst>
          </p:cNvPr>
          <p:cNvSpPr txBox="1"/>
          <p:nvPr/>
        </p:nvSpPr>
        <p:spPr>
          <a:xfrm>
            <a:off x="6593398" y="4124733"/>
            <a:ext cx="313164" cy="461665"/>
          </a:xfrm>
          <a:prstGeom prst="rect">
            <a:avLst/>
          </a:prstGeom>
          <a:solidFill>
            <a:schemeClr val="bg1"/>
          </a:solidFill>
        </p:spPr>
        <p:txBody>
          <a:bodyPr wrap="square" rtlCol="0">
            <a:spAutoFit/>
          </a:bodyPr>
          <a:lstStyle/>
          <a:p>
            <a:endParaRPr lang="en-US" sz="2400" dirty="0"/>
          </a:p>
        </p:txBody>
      </p:sp>
      <p:sp>
        <p:nvSpPr>
          <p:cNvPr id="13" name="TextBox 12">
            <a:extLst>
              <a:ext uri="{FF2B5EF4-FFF2-40B4-BE49-F238E27FC236}">
                <a16:creationId xmlns:a16="http://schemas.microsoft.com/office/drawing/2014/main" id="{05BEE427-17F7-AFAA-81CE-F47422F1926D}"/>
              </a:ext>
            </a:extLst>
          </p:cNvPr>
          <p:cNvSpPr txBox="1"/>
          <p:nvPr/>
        </p:nvSpPr>
        <p:spPr>
          <a:xfrm>
            <a:off x="6595631" y="5004520"/>
            <a:ext cx="313164" cy="461665"/>
          </a:xfrm>
          <a:prstGeom prst="rect">
            <a:avLst/>
          </a:prstGeom>
          <a:solidFill>
            <a:schemeClr val="bg1"/>
          </a:solidFill>
        </p:spPr>
        <p:txBody>
          <a:bodyPr wrap="square" rtlCol="0">
            <a:spAutoFit/>
          </a:bodyPr>
          <a:lstStyle/>
          <a:p>
            <a:endParaRPr lang="en-US" sz="2400" dirty="0"/>
          </a:p>
        </p:txBody>
      </p:sp>
      <p:sp>
        <p:nvSpPr>
          <p:cNvPr id="36" name="TextBox 35">
            <a:extLst>
              <a:ext uri="{FF2B5EF4-FFF2-40B4-BE49-F238E27FC236}">
                <a16:creationId xmlns:a16="http://schemas.microsoft.com/office/drawing/2014/main" id="{51B0221F-28DB-E109-49D9-DF0D5170344F}"/>
              </a:ext>
            </a:extLst>
          </p:cNvPr>
          <p:cNvSpPr txBox="1"/>
          <p:nvPr/>
        </p:nvSpPr>
        <p:spPr>
          <a:xfrm>
            <a:off x="1659939" y="115161"/>
            <a:ext cx="7370699" cy="307777"/>
          </a:xfrm>
          <a:prstGeom prst="rect">
            <a:avLst/>
          </a:prstGeom>
          <a:noFill/>
        </p:spPr>
        <p:txBody>
          <a:bodyPr wrap="square">
            <a:spAutoFit/>
          </a:bodyPr>
          <a:lstStyle/>
          <a:p>
            <a:endParaRPr lang="en-US" sz="1400" dirty="0"/>
          </a:p>
        </p:txBody>
      </p:sp>
      <p:sp>
        <p:nvSpPr>
          <p:cNvPr id="3" name="TextBox 2">
            <a:extLst>
              <a:ext uri="{FF2B5EF4-FFF2-40B4-BE49-F238E27FC236}">
                <a16:creationId xmlns:a16="http://schemas.microsoft.com/office/drawing/2014/main" id="{F8F76F99-8202-BD92-D398-B9D02EA516DB}"/>
              </a:ext>
            </a:extLst>
          </p:cNvPr>
          <p:cNvSpPr txBox="1"/>
          <p:nvPr/>
        </p:nvSpPr>
        <p:spPr>
          <a:xfrm>
            <a:off x="117947" y="565674"/>
            <a:ext cx="9362937" cy="2862322"/>
          </a:xfrm>
          <a:prstGeom prst="rect">
            <a:avLst/>
          </a:prstGeom>
          <a:noFill/>
        </p:spPr>
        <p:txBody>
          <a:bodyPr wrap="square" rtlCol="0">
            <a:spAutoFit/>
          </a:bodyPr>
          <a:lstStyle/>
          <a:p>
            <a:r>
              <a:rPr lang="en-US" dirty="0"/>
              <a:t>Can we use eddy covariance flux tower data to evaluate CH4 or CO2 fluxes?</a:t>
            </a:r>
          </a:p>
          <a:p>
            <a:endParaRPr lang="en-US" dirty="0"/>
          </a:p>
          <a:p>
            <a:r>
              <a:rPr lang="en-US" dirty="0"/>
              <a:t>Flux towers have spatial footprints of ~1-3 km</a:t>
            </a:r>
          </a:p>
          <a:p>
            <a:r>
              <a:rPr lang="en-US" dirty="0"/>
              <a:t>Atmospheric based fluxes have spatial footprints of 100 to 1000 km</a:t>
            </a:r>
          </a:p>
          <a:p>
            <a:endParaRPr lang="en-US" dirty="0"/>
          </a:p>
          <a:p>
            <a:r>
              <a:rPr lang="en-US" dirty="0"/>
              <a:t>So choose areas that are boring or smoothly vary with time</a:t>
            </a:r>
          </a:p>
          <a:p>
            <a:endParaRPr lang="en-US" dirty="0"/>
          </a:p>
          <a:p>
            <a:r>
              <a:rPr lang="en-US" dirty="0"/>
              <a:t>Example using water balance:  Comparison of CARDAMOM, ERA5, and GRACE/river water balance (spatial scales of 50 to 500km) to flux tower data, spatial scales of 1-3 km</a:t>
            </a:r>
          </a:p>
          <a:p>
            <a:endParaRPr lang="en-US" dirty="0"/>
          </a:p>
        </p:txBody>
      </p:sp>
    </p:spTree>
    <p:extLst>
      <p:ext uri="{BB962C8B-B14F-4D97-AF65-F5344CB8AC3E}">
        <p14:creationId xmlns:p14="http://schemas.microsoft.com/office/powerpoint/2010/main" val="380389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1F82A-B1CB-EEA1-6131-6F4BC9EBD8F7}"/>
            </a:ext>
          </a:extLst>
        </p:cNvPr>
        <p:cNvGrpSpPr/>
        <p:nvPr/>
      </p:nvGrpSpPr>
      <p:grpSpPr>
        <a:xfrm>
          <a:off x="0" y="0"/>
          <a:ext cx="0" cy="0"/>
          <a:chOff x="0" y="0"/>
          <a:chExt cx="0" cy="0"/>
        </a:xfrm>
      </p:grpSpPr>
      <p:sp>
        <p:nvSpPr>
          <p:cNvPr id="6" name="Date Placeholder 5">
            <a:extLst>
              <a:ext uri="{FF2B5EF4-FFF2-40B4-BE49-F238E27FC236}">
                <a16:creationId xmlns:a16="http://schemas.microsoft.com/office/drawing/2014/main" id="{AA1E3982-89DD-58E9-00E2-B87D3536E556}"/>
              </a:ext>
            </a:extLst>
          </p:cNvPr>
          <p:cNvSpPr>
            <a:spLocks noGrp="1"/>
          </p:cNvSpPr>
          <p:nvPr>
            <p:ph type="dt" sz="half" idx="20"/>
          </p:nvPr>
        </p:nvSpPr>
        <p:spPr/>
        <p:txBody>
          <a:bodyPr/>
          <a:lstStyle/>
          <a:p>
            <a:fld id="{DF441585-8FA9-4EA2-85A4-83043578477A}" type="datetime1">
              <a:rPr lang="en-US" smtClean="0"/>
              <a:t>6/10/25</a:t>
            </a:fld>
            <a:endParaRPr lang="en-US" dirty="0"/>
          </a:p>
        </p:txBody>
      </p:sp>
      <p:sp>
        <p:nvSpPr>
          <p:cNvPr id="5" name="Rectangle 3">
            <a:extLst>
              <a:ext uri="{FF2B5EF4-FFF2-40B4-BE49-F238E27FC236}">
                <a16:creationId xmlns:a16="http://schemas.microsoft.com/office/drawing/2014/main" id="{5C7FFE20-319C-AA78-F6F0-E67FE083592C}"/>
              </a:ext>
            </a:extLst>
          </p:cNvPr>
          <p:cNvSpPr>
            <a:spLocks noChangeArrowheads="1"/>
          </p:cNvSpPr>
          <p:nvPr/>
        </p:nvSpPr>
        <p:spPr bwMode="auto">
          <a:xfrm>
            <a:off x="5345289" y="77041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en-US" sz="2400"/>
          </a:p>
        </p:txBody>
      </p:sp>
      <p:sp>
        <p:nvSpPr>
          <p:cNvPr id="27" name="Date Placeholder 5">
            <a:extLst>
              <a:ext uri="{FF2B5EF4-FFF2-40B4-BE49-F238E27FC236}">
                <a16:creationId xmlns:a16="http://schemas.microsoft.com/office/drawing/2014/main" id="{55259625-5F9B-6FE3-0A45-5CFD22D82417}"/>
              </a:ext>
            </a:extLst>
          </p:cNvPr>
          <p:cNvSpPr txBox="1">
            <a:spLocks/>
          </p:cNvSpPr>
          <p:nvPr/>
        </p:nvSpPr>
        <p:spPr>
          <a:xfrm>
            <a:off x="338666" y="6403765"/>
            <a:ext cx="1896535" cy="366183"/>
          </a:xfrm>
          <a:prstGeom prst="rect">
            <a:avLst/>
          </a:prstGeom>
        </p:spPr>
        <p:txBody>
          <a:bodyPr vert="horz" lIns="121920" tIns="60960" rIns="121920" bIns="60960" rtlCol="0" anchor="ctr">
            <a:noAutofit/>
          </a:bodyPr>
          <a:lstStyle>
            <a:defPPr>
              <a:defRPr lang="en-US"/>
            </a:defPPr>
            <a:lvl1pPr marL="0" algn="l" defTabSz="457200" rtl="0" eaLnBrk="1" latinLnBrk="0" hangingPunct="1">
              <a:defRPr sz="800" kern="1200">
                <a:solidFill>
                  <a:schemeClr val="bg1">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F441585-8FA9-4EA2-85A4-83043578477A}" type="datetime1">
              <a:rPr lang="en-US" sz="1067"/>
              <a:pPr/>
              <a:t>6/10/25</a:t>
            </a:fld>
            <a:endParaRPr lang="en-US" sz="1067" dirty="0"/>
          </a:p>
        </p:txBody>
      </p:sp>
      <p:sp>
        <p:nvSpPr>
          <p:cNvPr id="29" name="Slide Number Placeholder 7">
            <a:extLst>
              <a:ext uri="{FF2B5EF4-FFF2-40B4-BE49-F238E27FC236}">
                <a16:creationId xmlns:a16="http://schemas.microsoft.com/office/drawing/2014/main" id="{5F4E460F-A5EA-65EF-8591-930335F07709}"/>
              </a:ext>
            </a:extLst>
          </p:cNvPr>
          <p:cNvSpPr>
            <a:spLocks noGrp="1"/>
          </p:cNvSpPr>
          <p:nvPr>
            <p:ph type="sldNum" sz="quarter" idx="22"/>
          </p:nvPr>
        </p:nvSpPr>
        <p:spPr>
          <a:xfrm>
            <a:off x="9956800" y="6403765"/>
            <a:ext cx="781507" cy="362796"/>
          </a:xfrm>
        </p:spPr>
        <p:txBody>
          <a:bodyPr/>
          <a:lstStyle/>
          <a:p>
            <a:fld id="{0E0E1749-0B7E-403A-A9A7-95F2ED1F2891}" type="slidenum">
              <a:rPr lang="en-US" smtClean="0"/>
              <a:pPr/>
              <a:t>4</a:t>
            </a:fld>
            <a:endParaRPr lang="en-US" dirty="0"/>
          </a:p>
        </p:txBody>
      </p:sp>
      <p:sp>
        <p:nvSpPr>
          <p:cNvPr id="32" name="Date Placeholder 5">
            <a:extLst>
              <a:ext uri="{FF2B5EF4-FFF2-40B4-BE49-F238E27FC236}">
                <a16:creationId xmlns:a16="http://schemas.microsoft.com/office/drawing/2014/main" id="{8BA0E341-B189-4E39-0E2F-C396B2C38FD9}"/>
              </a:ext>
            </a:extLst>
          </p:cNvPr>
          <p:cNvSpPr txBox="1">
            <a:spLocks/>
          </p:cNvSpPr>
          <p:nvPr/>
        </p:nvSpPr>
        <p:spPr>
          <a:xfrm>
            <a:off x="338666" y="6403765"/>
            <a:ext cx="1896535" cy="366183"/>
          </a:xfrm>
          <a:prstGeom prst="rect">
            <a:avLst/>
          </a:prstGeom>
        </p:spPr>
        <p:txBody>
          <a:bodyPr vert="horz" lIns="121920" tIns="60960" rIns="121920" bIns="60960" rtlCol="0" anchor="ctr">
            <a:noAutofit/>
          </a:bodyPr>
          <a:lstStyle>
            <a:defPPr>
              <a:defRPr lang="en-US"/>
            </a:defPPr>
            <a:lvl1pPr marL="0" algn="l" defTabSz="457200" rtl="0" eaLnBrk="1" latinLnBrk="0" hangingPunct="1">
              <a:defRPr sz="800" kern="1200">
                <a:solidFill>
                  <a:schemeClr val="bg1">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F441585-8FA9-4EA2-85A4-83043578477A}" type="datetime1">
              <a:rPr lang="en-US" sz="1067"/>
              <a:pPr/>
              <a:t>6/10/25</a:t>
            </a:fld>
            <a:endParaRPr lang="en-US" sz="1067" dirty="0"/>
          </a:p>
        </p:txBody>
      </p:sp>
      <p:sp>
        <p:nvSpPr>
          <p:cNvPr id="33" name="Slide Number Placeholder 7">
            <a:extLst>
              <a:ext uri="{FF2B5EF4-FFF2-40B4-BE49-F238E27FC236}">
                <a16:creationId xmlns:a16="http://schemas.microsoft.com/office/drawing/2014/main" id="{FF607642-33FD-75F5-EEBD-F3750273AA13}"/>
              </a:ext>
            </a:extLst>
          </p:cNvPr>
          <p:cNvSpPr txBox="1">
            <a:spLocks/>
          </p:cNvSpPr>
          <p:nvPr/>
        </p:nvSpPr>
        <p:spPr>
          <a:xfrm>
            <a:off x="9956800" y="6403765"/>
            <a:ext cx="781507" cy="362796"/>
          </a:xfrm>
          <a:prstGeom prst="rect">
            <a:avLst/>
          </a:prstGeom>
        </p:spPr>
        <p:txBody>
          <a:bodyPr vert="horz" lIns="121920" tIns="60960" rIns="121920" bIns="60960" rtlCol="0" anchor="ctr">
            <a:noAutofit/>
          </a:bodyPr>
          <a:lstStyle>
            <a:defPPr>
              <a:defRPr lang="en-US"/>
            </a:defPPr>
            <a:lvl1pPr marL="0" algn="r" defTabSz="457200" rtl="0" eaLnBrk="1" latinLnBrk="0" hangingPunct="1">
              <a:defRPr sz="800" kern="1200">
                <a:solidFill>
                  <a:schemeClr val="bg1">
                    <a:lumMod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E0E1749-0B7E-403A-A9A7-95F2ED1F2891}" type="slidenum">
              <a:rPr lang="en-US" sz="1067"/>
              <a:pPr/>
              <a:t>4</a:t>
            </a:fld>
            <a:endParaRPr lang="en-US" sz="1067" dirty="0"/>
          </a:p>
        </p:txBody>
      </p:sp>
      <p:sp>
        <p:nvSpPr>
          <p:cNvPr id="34" name="Rectangle 3">
            <a:extLst>
              <a:ext uri="{FF2B5EF4-FFF2-40B4-BE49-F238E27FC236}">
                <a16:creationId xmlns:a16="http://schemas.microsoft.com/office/drawing/2014/main" id="{D29F199A-11D2-A98E-3978-B8D4B98AC188}"/>
              </a:ext>
            </a:extLst>
          </p:cNvPr>
          <p:cNvSpPr>
            <a:spLocks noChangeArrowheads="1"/>
          </p:cNvSpPr>
          <p:nvPr/>
        </p:nvSpPr>
        <p:spPr bwMode="auto">
          <a:xfrm>
            <a:off x="5345289" y="77041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en-US" sz="2400"/>
          </a:p>
        </p:txBody>
      </p:sp>
      <p:sp>
        <p:nvSpPr>
          <p:cNvPr id="8" name="TextBox 7">
            <a:extLst>
              <a:ext uri="{FF2B5EF4-FFF2-40B4-BE49-F238E27FC236}">
                <a16:creationId xmlns:a16="http://schemas.microsoft.com/office/drawing/2014/main" id="{EC0C7A10-37B7-2F7C-8CFB-DE3C37DCEDAC}"/>
              </a:ext>
            </a:extLst>
          </p:cNvPr>
          <p:cNvSpPr txBox="1"/>
          <p:nvPr/>
        </p:nvSpPr>
        <p:spPr>
          <a:xfrm>
            <a:off x="6600103" y="1478669"/>
            <a:ext cx="313164" cy="461665"/>
          </a:xfrm>
          <a:prstGeom prst="rect">
            <a:avLst/>
          </a:prstGeom>
          <a:solidFill>
            <a:schemeClr val="bg1"/>
          </a:solidFill>
        </p:spPr>
        <p:txBody>
          <a:bodyPr wrap="square" rtlCol="0">
            <a:spAutoFit/>
          </a:bodyPr>
          <a:lstStyle/>
          <a:p>
            <a:endParaRPr lang="en-US" sz="2400" dirty="0"/>
          </a:p>
        </p:txBody>
      </p:sp>
      <p:sp>
        <p:nvSpPr>
          <p:cNvPr id="10" name="TextBox 9">
            <a:extLst>
              <a:ext uri="{FF2B5EF4-FFF2-40B4-BE49-F238E27FC236}">
                <a16:creationId xmlns:a16="http://schemas.microsoft.com/office/drawing/2014/main" id="{0544F367-C30B-4D78-318E-0BCB4BCD4D4B}"/>
              </a:ext>
            </a:extLst>
          </p:cNvPr>
          <p:cNvSpPr txBox="1"/>
          <p:nvPr/>
        </p:nvSpPr>
        <p:spPr>
          <a:xfrm>
            <a:off x="6595641" y="2405346"/>
            <a:ext cx="313164" cy="461665"/>
          </a:xfrm>
          <a:prstGeom prst="rect">
            <a:avLst/>
          </a:prstGeom>
          <a:solidFill>
            <a:schemeClr val="bg1"/>
          </a:solidFill>
        </p:spPr>
        <p:txBody>
          <a:bodyPr wrap="square" rtlCol="0">
            <a:spAutoFit/>
          </a:bodyPr>
          <a:lstStyle/>
          <a:p>
            <a:endParaRPr lang="en-US" sz="2400" dirty="0"/>
          </a:p>
        </p:txBody>
      </p:sp>
      <p:sp>
        <p:nvSpPr>
          <p:cNvPr id="11" name="TextBox 10">
            <a:extLst>
              <a:ext uri="{FF2B5EF4-FFF2-40B4-BE49-F238E27FC236}">
                <a16:creationId xmlns:a16="http://schemas.microsoft.com/office/drawing/2014/main" id="{97F9E67C-3449-914C-F5D2-37E48F7DEB1D}"/>
              </a:ext>
            </a:extLst>
          </p:cNvPr>
          <p:cNvSpPr txBox="1"/>
          <p:nvPr/>
        </p:nvSpPr>
        <p:spPr>
          <a:xfrm>
            <a:off x="6584469" y="3258345"/>
            <a:ext cx="313164" cy="461665"/>
          </a:xfrm>
          <a:prstGeom prst="rect">
            <a:avLst/>
          </a:prstGeom>
          <a:solidFill>
            <a:schemeClr val="bg1"/>
          </a:solidFill>
        </p:spPr>
        <p:txBody>
          <a:bodyPr wrap="square" rtlCol="0">
            <a:spAutoFit/>
          </a:bodyPr>
          <a:lstStyle/>
          <a:p>
            <a:endParaRPr lang="en-US" sz="2400" dirty="0"/>
          </a:p>
        </p:txBody>
      </p:sp>
      <p:sp>
        <p:nvSpPr>
          <p:cNvPr id="12" name="TextBox 11">
            <a:extLst>
              <a:ext uri="{FF2B5EF4-FFF2-40B4-BE49-F238E27FC236}">
                <a16:creationId xmlns:a16="http://schemas.microsoft.com/office/drawing/2014/main" id="{A19F0E80-63B6-D6BD-391B-D15224645D25}"/>
              </a:ext>
            </a:extLst>
          </p:cNvPr>
          <p:cNvSpPr txBox="1"/>
          <p:nvPr/>
        </p:nvSpPr>
        <p:spPr>
          <a:xfrm>
            <a:off x="6593398" y="4124733"/>
            <a:ext cx="313164" cy="461665"/>
          </a:xfrm>
          <a:prstGeom prst="rect">
            <a:avLst/>
          </a:prstGeom>
          <a:solidFill>
            <a:schemeClr val="bg1"/>
          </a:solidFill>
        </p:spPr>
        <p:txBody>
          <a:bodyPr wrap="square" rtlCol="0">
            <a:spAutoFit/>
          </a:bodyPr>
          <a:lstStyle/>
          <a:p>
            <a:endParaRPr lang="en-US" sz="2400" dirty="0"/>
          </a:p>
        </p:txBody>
      </p:sp>
      <p:sp>
        <p:nvSpPr>
          <p:cNvPr id="13" name="TextBox 12">
            <a:extLst>
              <a:ext uri="{FF2B5EF4-FFF2-40B4-BE49-F238E27FC236}">
                <a16:creationId xmlns:a16="http://schemas.microsoft.com/office/drawing/2014/main" id="{2B1C7C94-A27F-60AE-7B3F-C7D63D0B231D}"/>
              </a:ext>
            </a:extLst>
          </p:cNvPr>
          <p:cNvSpPr txBox="1"/>
          <p:nvPr/>
        </p:nvSpPr>
        <p:spPr>
          <a:xfrm>
            <a:off x="6595631" y="5004520"/>
            <a:ext cx="313164" cy="461665"/>
          </a:xfrm>
          <a:prstGeom prst="rect">
            <a:avLst/>
          </a:prstGeom>
          <a:solidFill>
            <a:schemeClr val="bg1"/>
          </a:solidFill>
        </p:spPr>
        <p:txBody>
          <a:bodyPr wrap="square" rtlCol="0">
            <a:spAutoFit/>
          </a:bodyPr>
          <a:lstStyle/>
          <a:p>
            <a:endParaRPr lang="en-US" sz="2400" dirty="0"/>
          </a:p>
        </p:txBody>
      </p:sp>
      <p:pic>
        <p:nvPicPr>
          <p:cNvPr id="9" name="Picture 8" descr="Map&#10;&#10;AI-generated content may be incorrect.">
            <a:extLst>
              <a:ext uri="{FF2B5EF4-FFF2-40B4-BE49-F238E27FC236}">
                <a16:creationId xmlns:a16="http://schemas.microsoft.com/office/drawing/2014/main" id="{F7753ECD-1D3B-36C4-E7B7-A9E3A3AEDC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47" y="681351"/>
            <a:ext cx="1175768" cy="1042972"/>
          </a:xfrm>
          <a:prstGeom prst="rect">
            <a:avLst/>
          </a:prstGeom>
        </p:spPr>
      </p:pic>
      <p:sp>
        <p:nvSpPr>
          <p:cNvPr id="15" name="TextBox 14">
            <a:extLst>
              <a:ext uri="{FF2B5EF4-FFF2-40B4-BE49-F238E27FC236}">
                <a16:creationId xmlns:a16="http://schemas.microsoft.com/office/drawing/2014/main" id="{EDB061D9-1DF7-6E3B-F6C8-2442D792BEE4}"/>
              </a:ext>
            </a:extLst>
          </p:cNvPr>
          <p:cNvSpPr txBox="1"/>
          <p:nvPr/>
        </p:nvSpPr>
        <p:spPr>
          <a:xfrm>
            <a:off x="-39213" y="645741"/>
            <a:ext cx="952224" cy="235898"/>
          </a:xfrm>
          <a:prstGeom prst="rect">
            <a:avLst/>
          </a:prstGeom>
          <a:noFill/>
        </p:spPr>
        <p:txBody>
          <a:bodyPr wrap="square">
            <a:spAutoFit/>
          </a:bodyPr>
          <a:lstStyle/>
          <a:p>
            <a:r>
              <a:rPr lang="en-US" sz="933" b="1" dirty="0"/>
              <a:t>Boreal Sites</a:t>
            </a:r>
            <a:r>
              <a:rPr lang="en-US" sz="933" dirty="0"/>
              <a:t> </a:t>
            </a:r>
          </a:p>
        </p:txBody>
      </p:sp>
      <p:pic>
        <p:nvPicPr>
          <p:cNvPr id="16" name="Picture 15">
            <a:extLst>
              <a:ext uri="{FF2B5EF4-FFF2-40B4-BE49-F238E27FC236}">
                <a16:creationId xmlns:a16="http://schemas.microsoft.com/office/drawing/2014/main" id="{55A7E4F0-F539-6435-6537-9F19ABF61B95}"/>
              </a:ext>
            </a:extLst>
          </p:cNvPr>
          <p:cNvPicPr>
            <a:picLocks noChangeAspect="1"/>
          </p:cNvPicPr>
          <p:nvPr/>
        </p:nvPicPr>
        <p:blipFill>
          <a:blip r:embed="rId4"/>
          <a:srcRect l="9575" r="1389"/>
          <a:stretch/>
        </p:blipFill>
        <p:spPr>
          <a:xfrm>
            <a:off x="1325948" y="548932"/>
            <a:ext cx="8229113" cy="2428511"/>
          </a:xfrm>
          <a:prstGeom prst="rect">
            <a:avLst/>
          </a:prstGeom>
        </p:spPr>
      </p:pic>
      <p:pic>
        <p:nvPicPr>
          <p:cNvPr id="21" name="Picture 20" descr="Map&#10;&#10;AI-generated content may be incorrect.">
            <a:extLst>
              <a:ext uri="{FF2B5EF4-FFF2-40B4-BE49-F238E27FC236}">
                <a16:creationId xmlns:a16="http://schemas.microsoft.com/office/drawing/2014/main" id="{475913E2-5CFA-7804-D69E-891CB33289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933" y="3543426"/>
            <a:ext cx="1158892" cy="1042972"/>
          </a:xfrm>
          <a:prstGeom prst="rect">
            <a:avLst/>
          </a:prstGeom>
        </p:spPr>
      </p:pic>
      <p:pic>
        <p:nvPicPr>
          <p:cNvPr id="22" name="Picture 21">
            <a:extLst>
              <a:ext uri="{FF2B5EF4-FFF2-40B4-BE49-F238E27FC236}">
                <a16:creationId xmlns:a16="http://schemas.microsoft.com/office/drawing/2014/main" id="{021BBDB1-E62F-F66E-B1B3-3E80CCD326FF}"/>
              </a:ext>
            </a:extLst>
          </p:cNvPr>
          <p:cNvPicPr>
            <a:picLocks noChangeAspect="1"/>
          </p:cNvPicPr>
          <p:nvPr/>
        </p:nvPicPr>
        <p:blipFill>
          <a:blip r:embed="rId6"/>
          <a:srcRect l="9713" r="1196"/>
          <a:stretch/>
        </p:blipFill>
        <p:spPr>
          <a:xfrm>
            <a:off x="1325948" y="2977443"/>
            <a:ext cx="8234055" cy="2428511"/>
          </a:xfrm>
          <a:prstGeom prst="rect">
            <a:avLst/>
          </a:prstGeom>
        </p:spPr>
      </p:pic>
      <p:sp>
        <p:nvSpPr>
          <p:cNvPr id="36" name="TextBox 35">
            <a:extLst>
              <a:ext uri="{FF2B5EF4-FFF2-40B4-BE49-F238E27FC236}">
                <a16:creationId xmlns:a16="http://schemas.microsoft.com/office/drawing/2014/main" id="{50EEC3E8-2CD8-E3AD-0F03-EEA55394C0FD}"/>
              </a:ext>
            </a:extLst>
          </p:cNvPr>
          <p:cNvSpPr txBox="1"/>
          <p:nvPr/>
        </p:nvSpPr>
        <p:spPr>
          <a:xfrm>
            <a:off x="510139" y="115161"/>
            <a:ext cx="8520499" cy="369332"/>
          </a:xfrm>
          <a:prstGeom prst="rect">
            <a:avLst/>
          </a:prstGeom>
          <a:noFill/>
        </p:spPr>
        <p:txBody>
          <a:bodyPr wrap="square">
            <a:spAutoFit/>
          </a:bodyPr>
          <a:lstStyle/>
          <a:p>
            <a:r>
              <a:rPr lang="en-US" dirty="0"/>
              <a:t>Can we use eddy covariance flux tower data to evaluate CH4 or CO2 fluxes?</a:t>
            </a:r>
          </a:p>
        </p:txBody>
      </p:sp>
      <p:sp>
        <p:nvSpPr>
          <p:cNvPr id="3" name="TextBox 2">
            <a:extLst>
              <a:ext uri="{FF2B5EF4-FFF2-40B4-BE49-F238E27FC236}">
                <a16:creationId xmlns:a16="http://schemas.microsoft.com/office/drawing/2014/main" id="{173F44DB-FB6A-E232-D2D9-8ECD7108BCB3}"/>
              </a:ext>
            </a:extLst>
          </p:cNvPr>
          <p:cNvSpPr txBox="1"/>
          <p:nvPr/>
        </p:nvSpPr>
        <p:spPr>
          <a:xfrm>
            <a:off x="72343" y="3341996"/>
            <a:ext cx="9482718" cy="369332"/>
          </a:xfrm>
          <a:prstGeom prst="rect">
            <a:avLst/>
          </a:prstGeom>
          <a:noFill/>
        </p:spPr>
        <p:txBody>
          <a:bodyPr wrap="square" rtlCol="0">
            <a:spAutoFit/>
          </a:bodyPr>
          <a:lstStyle/>
          <a:p>
            <a:endParaRPr lang="en-US" dirty="0"/>
          </a:p>
        </p:txBody>
      </p:sp>
      <p:sp>
        <p:nvSpPr>
          <p:cNvPr id="2" name="TextBox 1">
            <a:extLst>
              <a:ext uri="{FF2B5EF4-FFF2-40B4-BE49-F238E27FC236}">
                <a16:creationId xmlns:a16="http://schemas.microsoft.com/office/drawing/2014/main" id="{A846CDB2-DFB7-52F5-1E51-67EFB8FDD464}"/>
              </a:ext>
            </a:extLst>
          </p:cNvPr>
          <p:cNvSpPr txBox="1"/>
          <p:nvPr/>
        </p:nvSpPr>
        <p:spPr>
          <a:xfrm>
            <a:off x="625642" y="5466185"/>
            <a:ext cx="8929419" cy="923330"/>
          </a:xfrm>
          <a:prstGeom prst="rect">
            <a:avLst/>
          </a:prstGeom>
          <a:noFill/>
        </p:spPr>
        <p:txBody>
          <a:bodyPr wrap="square" rtlCol="0">
            <a:spAutoFit/>
          </a:bodyPr>
          <a:lstStyle/>
          <a:p>
            <a:r>
              <a:rPr lang="en-US" dirty="0"/>
              <a:t>Variability of these flux tower data agree with water balance estimates. Can we do the same for NBE? Do we need multiple flux tower estimates over a region to </a:t>
            </a:r>
            <a:r>
              <a:rPr lang="en-US"/>
              <a:t>minimize smoothing error errors? </a:t>
            </a:r>
            <a:endParaRPr lang="en-US" dirty="0"/>
          </a:p>
        </p:txBody>
      </p:sp>
    </p:spTree>
    <p:extLst>
      <p:ext uri="{BB962C8B-B14F-4D97-AF65-F5344CB8AC3E}">
        <p14:creationId xmlns:p14="http://schemas.microsoft.com/office/powerpoint/2010/main" val="14785918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TotalTime>
  <Words>310</Words>
  <Application>Microsoft Macintosh PowerPoint</Application>
  <PresentationFormat>Widescreen</PresentationFormat>
  <Paragraphs>36</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Wingdings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Worden, John R (US 3290)</dc:creator>
  <cp:lastModifiedBy>Worden, John R (US 3290)</cp:lastModifiedBy>
  <cp:revision>1</cp:revision>
  <dcterms:created xsi:type="dcterms:W3CDTF">2025-06-11T00:52:41Z</dcterms:created>
  <dcterms:modified xsi:type="dcterms:W3CDTF">2025-06-11T01:31:36Z</dcterms:modified>
</cp:coreProperties>
</file>