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88" r:id="rId2"/>
    <p:sldId id="574" r:id="rId3"/>
    <p:sldId id="576" r:id="rId4"/>
    <p:sldId id="575" r:id="rId5"/>
    <p:sldId id="578" r:id="rId6"/>
    <p:sldId id="579" r:id="rId7"/>
    <p:sldId id="580" r:id="rId8"/>
    <p:sldId id="582" r:id="rId9"/>
    <p:sldId id="577" r:id="rId10"/>
    <p:sldId id="29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A30D"/>
    <a:srgbClr val="4C35F7"/>
    <a:srgbClr val="00DA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9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114" y="10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524"/>
    </p:cViewPr>
  </p:sorterViewPr>
  <p:notesViewPr>
    <p:cSldViewPr snapToGrid="0">
      <p:cViewPr varScale="1">
        <p:scale>
          <a:sx n="96" d="100"/>
          <a:sy n="96" d="100"/>
        </p:scale>
        <p:origin x="75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C93F5D-B8A5-42B6-A715-854175ECF2F8}" type="datetimeFigureOut">
              <a:rPr lang="nl-BE" smtClean="0"/>
              <a:t>13/06/2025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63B87C-4A10-4448-9ABE-11F010F7CED8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9400815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1AD0FA-ECED-43C3-8E24-6D20F5599DC0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73D6CC-EA0E-4D0A-A853-CCE224774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9581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l-BE" altLang="nl-BE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FCE6624-036D-4519-B981-92418E6A6175}" type="slidenum">
              <a:rPr lang="fr-BE" smtClean="0"/>
              <a:pPr>
                <a:defRPr/>
              </a:pPr>
              <a:t>1</a:t>
            </a:fld>
            <a:endParaRPr lang="fr-BE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3D6CC-EA0E-4D0A-A853-CCE2247744F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5664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7C2CB0-4162-5E10-29E4-73515F66AE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CF6A32A-4067-FB3D-8187-70406349E9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0E15A63-9EF6-5720-E936-484F7F4FF4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D68CCB-4637-8658-D66B-C52BBFD1C22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3D6CC-EA0E-4D0A-A853-CCE2247744F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4061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829858-7553-F1F8-9C69-7063090B86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5D18301-430F-1922-D229-5180B9D90B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4F010BC-1458-39E4-0426-8D6B9B0A5E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8233ED-B05B-7A43-5EAE-C9BBEE4D143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3D6CC-EA0E-4D0A-A853-CCE2247744F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1174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8BDC99-24D7-3226-936A-85384841E5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809E2C8-D9FD-E5A2-1766-90343D45C3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A5F2C4B-92DB-181F-EADC-9F85EE05CF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ECE790-9E44-280A-7300-FF00D24A240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3D6CC-EA0E-4D0A-A853-CCE2247744F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514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F9D259-E587-D25A-93A0-EA0D06EF24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1D9B720-F7E2-1C36-6780-526429F2C7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B68BB8B-65B2-9B9E-A20F-804FFCDE58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396FEC-E6EB-576E-A5A9-ED0AB5FCF3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3D6CC-EA0E-4D0A-A853-CCE2247744F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050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E26883-1EB0-42FA-39ED-A79EE25D97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B01EF50-3A6A-BD99-5C0C-E906D4E957D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45CCAB6-4F0B-ED86-F2E6-B17B6C139F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EC7DC4-F448-95A3-7F2A-B486AA0CB57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3D6CC-EA0E-4D0A-A853-CCE2247744F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8464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86634B-9B09-828C-2888-0CE4428A09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1A0D61B-507C-A57B-9FDF-B0273F68635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290131E-B69F-49BA-C03A-0952365A58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47D05B-79ED-36CD-DBCF-1933A94983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3D6CC-EA0E-4D0A-A853-CCE2247744F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6428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051146-6B25-182A-50F3-5B6CECA86D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D2C3E08-08E8-A319-4FF6-EFA8E0E9FE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B332057-C8B6-F135-EEA1-83CF66D8CF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059DB2-5367-23C4-ABE3-1DF503FC84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3D6CC-EA0E-4D0A-A853-CCE2247744F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0514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DA71B1-D37C-835F-8B0E-1A8DF12CE6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1710FD6-8A3A-20D0-EB0F-EB383E2D62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2166E92-9721-8086-7281-92DED8F430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6126A8-24D9-F4DE-1583-2771C5195C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3D6CC-EA0E-4D0A-A853-CCE2247744F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025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821660" y="-5821658"/>
            <a:ext cx="548681" cy="1219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BB3CA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31F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688CB1"/>
                  </a:outerShdw>
                </a:effectLst>
              </a14:hiddenEffects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298208" y="-9330"/>
            <a:ext cx="10558432" cy="466812"/>
          </a:xfrm>
        </p:spPr>
        <p:txBody>
          <a:bodyPr/>
          <a:lstStyle>
            <a:lvl1pPr>
              <a:defRPr sz="2800"/>
            </a:lvl1pPr>
          </a:lstStyle>
          <a:p>
            <a:endParaRPr lang="en-US" altLang="en-US" sz="320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35360" y="574085"/>
            <a:ext cx="11521280" cy="5779607"/>
          </a:xfrm>
        </p:spPr>
        <p:txBody>
          <a:bodyPr/>
          <a:lstStyle>
            <a:lvl1pPr>
              <a:defRPr sz="1800">
                <a:latin typeface="+mn-lt"/>
              </a:defRPr>
            </a:lvl1pPr>
          </a:lstStyle>
          <a:p>
            <a:endParaRPr lang="en-US" altLang="en-US" sz="2000" dirty="0"/>
          </a:p>
        </p:txBody>
      </p:sp>
      <p:pic>
        <p:nvPicPr>
          <p:cNvPr id="5" name="Picture 4" descr="Logo"/>
          <p:cNvPicPr>
            <a:picLocks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0580" y="23225"/>
            <a:ext cx="504359" cy="546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BB3CA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31F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688CB1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850996" y="511705"/>
            <a:ext cx="479425" cy="12219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BB3CA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31F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688CB1"/>
                  </a:outerShdw>
                </a:effectLst>
              </a14:hiddenEffects>
            </a:ext>
          </a:extLst>
        </p:spPr>
      </p:pic>
      <p:pic>
        <p:nvPicPr>
          <p:cNvPr id="7" name="Picture 3" descr="Ligne_orange"/>
          <p:cNvPicPr>
            <a:picLocks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83" y="6391276"/>
            <a:ext cx="12192001" cy="17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BB3CA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31F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688CB1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 userDrawn="1"/>
        </p:nvSpPr>
        <p:spPr>
          <a:xfrm>
            <a:off x="41016" y="6436798"/>
            <a:ext cx="39496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0" baseline="0" noProof="0" dirty="0">
                <a:solidFill>
                  <a:schemeClr val="accent2">
                    <a:lumMod val="75000"/>
                  </a:schemeClr>
                </a:solidFill>
              </a:rPr>
              <a:t>    CEOS AC-VC#21, Takamatsu, Japan, 12 June 2025</a:t>
            </a:r>
            <a:endParaRPr lang="en-US" sz="1400" b="0" noProof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9662985" y="6436798"/>
            <a:ext cx="25184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fr-BE" sz="1400" b="0" kern="12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       M. K.</a:t>
            </a:r>
            <a:r>
              <a:rPr lang="fr-BE" sz="1400" b="0" kern="1200" baseline="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Sha</a:t>
            </a:r>
            <a:r>
              <a:rPr lang="fr-BE" sz="1400" b="0" kern="12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et al. 	 </a:t>
            </a:r>
            <a:fld id="{CE33C972-C757-4836-9780-0E5872FB371E}" type="slidenum">
              <a:rPr lang="fr-BE" sz="1400" b="0" kern="120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lang="en-US" sz="1400" b="0" kern="12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6845977-343F-82B0-3140-AC37784F6AA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6417" y="23449"/>
            <a:ext cx="534106" cy="455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464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59008" cy="7556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65330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894465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735584" y="6077712"/>
            <a:ext cx="853440" cy="640080"/>
          </a:xfrm>
        </p:spPr>
        <p:txBody>
          <a:bodyPr rtlCol="0">
            <a:normAutofit/>
          </a:bodyPr>
          <a:lstStyle>
            <a:lvl1pPr marL="0" indent="0"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7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1751584" y="6083808"/>
            <a:ext cx="853440" cy="640080"/>
          </a:xfrm>
        </p:spPr>
        <p:txBody>
          <a:bodyPr rtlCol="0">
            <a:normAutofit/>
          </a:bodyPr>
          <a:lstStyle>
            <a:lvl1pPr marL="0" indent="0"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8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2767584" y="6080760"/>
            <a:ext cx="853440" cy="640080"/>
          </a:xfrm>
        </p:spPr>
        <p:txBody>
          <a:bodyPr rtlCol="0">
            <a:normAutofit/>
          </a:bodyPr>
          <a:lstStyle>
            <a:lvl1pPr marL="0" indent="0"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5645152" y="4038600"/>
            <a:ext cx="6242049" cy="685800"/>
          </a:xfrm>
          <a:prstGeom prst="rect">
            <a:avLst/>
          </a:prstGeom>
        </p:spPr>
        <p:txBody>
          <a:bodyPr/>
          <a:lstStyle>
            <a:lvl1pPr algn="l" fontAlgn="base">
              <a:spcBef>
                <a:spcPct val="0"/>
              </a:spcBef>
              <a:spcAft>
                <a:spcPct val="0"/>
              </a:spcAft>
              <a:defRPr sz="1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r>
              <a:rPr lang="en-US"/>
              <a:t>SUBTITLE</a:t>
            </a:r>
          </a:p>
          <a:p>
            <a:pPr>
              <a:defRPr/>
            </a:pPr>
            <a:r>
              <a:rPr lang="nl-BE" sz="1200"/>
              <a:t>Authors</a:t>
            </a:r>
            <a:endParaRPr lang="en-US" sz="1200"/>
          </a:p>
        </p:txBody>
      </p:sp>
      <p:pic>
        <p:nvPicPr>
          <p:cNvPr id="7" name="Picture 6" descr="Logo"/>
          <p:cNvPicPr>
            <a:picLocks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2493" y="6055629"/>
            <a:ext cx="819507" cy="802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BB3CA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31F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688CB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8698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nl-B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53309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1055019" cy="7556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TextBox 3"/>
          <p:cNvSpPr txBox="1"/>
          <p:nvPr userDrawn="1"/>
        </p:nvSpPr>
        <p:spPr>
          <a:xfrm>
            <a:off x="239349" y="6451600"/>
            <a:ext cx="3552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800" b="1" dirty="0" err="1">
                <a:solidFill>
                  <a:srgbClr val="002060"/>
                </a:solidFill>
              </a:rPr>
              <a:t>February</a:t>
            </a:r>
            <a:r>
              <a:rPr lang="fr-BE" sz="1800" b="1" dirty="0">
                <a:solidFill>
                  <a:srgbClr val="002060"/>
                </a:solidFill>
              </a:rPr>
              <a:t> 1, 2019</a:t>
            </a:r>
            <a:endParaRPr lang="en-US" sz="1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281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9233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59008" cy="7556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36223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59008" cy="7556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47002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59008" cy="7556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32657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67352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B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4490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1" y="274638"/>
            <a:ext cx="11055351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BE"/>
              <a:t>Click to edit Master title style</a:t>
            </a:r>
            <a:endParaRPr lang="nl-BE" altLang="nl-BE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BE"/>
              <a:t>Click to edit Master text styles</a:t>
            </a:r>
          </a:p>
          <a:p>
            <a:pPr lvl="1"/>
            <a:r>
              <a:rPr lang="en-US" altLang="nl-BE"/>
              <a:t>Second level</a:t>
            </a:r>
          </a:p>
          <a:p>
            <a:pPr lvl="2"/>
            <a:r>
              <a:rPr lang="en-US" altLang="nl-BE"/>
              <a:t>Third level</a:t>
            </a:r>
          </a:p>
          <a:p>
            <a:pPr lvl="3"/>
            <a:r>
              <a:rPr lang="en-US" altLang="nl-BE"/>
              <a:t>Fourth level</a:t>
            </a:r>
          </a:p>
          <a:p>
            <a:pPr lvl="4"/>
            <a:r>
              <a:rPr lang="en-US" altLang="nl-BE"/>
              <a:t>Fifth level</a:t>
            </a:r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2376667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rgbClr val="002060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2060"/>
          </a:solidFill>
          <a:latin typeface="Open Sans" pitchFamily="34" charset="0"/>
          <a:cs typeface="Open San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2060"/>
          </a:solidFill>
          <a:latin typeface="Open Sans" pitchFamily="34" charset="0"/>
          <a:cs typeface="Open San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2060"/>
          </a:solidFill>
          <a:latin typeface="Open Sans" pitchFamily="34" charset="0"/>
          <a:cs typeface="Open San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2060"/>
          </a:solidFill>
          <a:latin typeface="Open Sans" pitchFamily="34" charset="0"/>
          <a:cs typeface="Open San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Gill Sans M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mahesh.sha@aeronomie.be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oyama.hirofumi@nies.go.jp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385D424-5341-44D6-3D24-A86B59B254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18" b="21704"/>
          <a:stretch>
            <a:fillRect/>
          </a:stretch>
        </p:blipFill>
        <p:spPr bwMode="auto">
          <a:xfrm>
            <a:off x="0" y="0"/>
            <a:ext cx="12251267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4" name="Picture 9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1" r="21871"/>
          <a:stretch/>
        </p:blipFill>
        <p:spPr bwMode="auto">
          <a:xfrm rot="21600000">
            <a:off x="9840417" y="116634"/>
            <a:ext cx="1614297" cy="1368151"/>
          </a:xfrm>
          <a:prstGeom prst="ellipse">
            <a:avLst/>
          </a:prstGeom>
          <a:noFill/>
          <a:ln w="28575" algn="in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3322" name="Picture 7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19"/>
          <a:stretch/>
        </p:blipFill>
        <p:spPr bwMode="auto">
          <a:xfrm>
            <a:off x="9039225" y="1268760"/>
            <a:ext cx="2238226" cy="1512168"/>
          </a:xfrm>
          <a:prstGeom prst="ellipse">
            <a:avLst/>
          </a:prstGeom>
          <a:noFill/>
          <a:ln w="28575" algn="in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3323" name="Picture 8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65"/>
          <a:stretch/>
        </p:blipFill>
        <p:spPr bwMode="auto">
          <a:xfrm>
            <a:off x="8562976" y="123825"/>
            <a:ext cx="1476374" cy="1343024"/>
          </a:xfrm>
          <a:prstGeom prst="ellipse">
            <a:avLst/>
          </a:prstGeom>
          <a:noFill/>
          <a:ln w="28575" algn="in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2294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7" y="2105661"/>
            <a:ext cx="3314471" cy="296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Text Placeholder 10"/>
          <p:cNvSpPr txBox="1">
            <a:spLocks/>
          </p:cNvSpPr>
          <p:nvPr/>
        </p:nvSpPr>
        <p:spPr bwMode="auto">
          <a:xfrm>
            <a:off x="185974" y="2981960"/>
            <a:ext cx="2946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Open Sans" pitchFamily="34" charset="0"/>
                <a:cs typeface="Open San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Open Sans" pitchFamily="34" charset="0"/>
                <a:cs typeface="Open San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Open Sans" pitchFamily="34" charset="0"/>
                <a:cs typeface="Open San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Open Sans" pitchFamily="34" charset="0"/>
                <a:cs typeface="Open San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Open Sans" pitchFamily="34" charset="0"/>
                <a:cs typeface="Open San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Open Sans" pitchFamily="34" charset="0"/>
                <a:cs typeface="Open San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Open Sans" pitchFamily="34" charset="0"/>
                <a:cs typeface="Open San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Open Sans" pitchFamily="34" charset="0"/>
                <a:cs typeface="Open San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Open Sans" pitchFamily="34" charset="0"/>
                <a:cs typeface="Open Sans" pitchFamily="34" charset="0"/>
              </a:defRPr>
            </a:lvl9pPr>
          </a:lstStyle>
          <a:p>
            <a:pPr algn="ctr" eaLnBrk="1" hangingPunct="1">
              <a:buFont typeface="Arial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Open Sans SemiBold" pitchFamily="34" charset="0"/>
              </a:rPr>
              <a:t>IWGGMS21 </a:t>
            </a:r>
          </a:p>
          <a:p>
            <a:pPr algn="ctr" eaLnBrk="1" hangingPunct="1">
              <a:buFont typeface="Arial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Open Sans SemiBold" pitchFamily="34" charset="0"/>
              </a:rPr>
              <a:t>Cal-Val</a:t>
            </a:r>
          </a:p>
        </p:txBody>
      </p:sp>
      <p:sp>
        <p:nvSpPr>
          <p:cNvPr id="12296" name="Slide Number Placeholder 5"/>
          <p:cNvSpPr>
            <a:spLocks noGrp="1"/>
          </p:cNvSpPr>
          <p:nvPr>
            <p:ph type="sldNum" sz="quarter" idx="18"/>
          </p:nvPr>
        </p:nvSpPr>
        <p:spPr bwMode="auto">
          <a:xfrm>
            <a:off x="3181351" y="3810000"/>
            <a:ext cx="9010650" cy="63020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Open Sans" pitchFamily="34" charset="0"/>
                <a:cs typeface="Open San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Open Sans" pitchFamily="34" charset="0"/>
                <a:cs typeface="Open San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Open Sans" pitchFamily="34" charset="0"/>
                <a:cs typeface="Open San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Open Sans" pitchFamily="34" charset="0"/>
                <a:cs typeface="Open San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Open Sans" pitchFamily="34" charset="0"/>
                <a:cs typeface="Open San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Open Sans" pitchFamily="34" charset="0"/>
                <a:cs typeface="Open San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Open Sans" pitchFamily="34" charset="0"/>
                <a:cs typeface="Open San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Open Sans" pitchFamily="34" charset="0"/>
                <a:cs typeface="Open San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Open Sans" pitchFamily="34" charset="0"/>
                <a:cs typeface="Open San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rgbClr val="1F497D"/>
                </a:solidFill>
                <a:latin typeface="+mj-lt"/>
              </a:rPr>
              <a:t>IWGGMS21 Cal-Val session summary</a:t>
            </a:r>
          </a:p>
        </p:txBody>
      </p:sp>
      <p:sp>
        <p:nvSpPr>
          <p:cNvPr id="12299" name="Slide Number Placeholder 5"/>
          <p:cNvSpPr txBox="1">
            <a:spLocks/>
          </p:cNvSpPr>
          <p:nvPr/>
        </p:nvSpPr>
        <p:spPr bwMode="auto">
          <a:xfrm>
            <a:off x="3020992" y="4440201"/>
            <a:ext cx="9085284" cy="1982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Open Sans" pitchFamily="34" charset="0"/>
                <a:cs typeface="Open San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Open Sans" pitchFamily="34" charset="0"/>
                <a:cs typeface="Open San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Open Sans" pitchFamily="34" charset="0"/>
                <a:cs typeface="Open San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Open Sans" pitchFamily="34" charset="0"/>
                <a:cs typeface="Open San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Open Sans" pitchFamily="34" charset="0"/>
                <a:cs typeface="Open San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Open Sans" pitchFamily="34" charset="0"/>
                <a:cs typeface="Open San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Open Sans" pitchFamily="34" charset="0"/>
                <a:cs typeface="Open San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Open Sans" pitchFamily="34" charset="0"/>
                <a:cs typeface="Open San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Open Sans" pitchFamily="34" charset="0"/>
                <a:cs typeface="Open Sans" pitchFamily="34" charset="0"/>
              </a:defRPr>
            </a:lvl9pPr>
          </a:lstStyle>
          <a:p>
            <a:pPr algn="just" eaLnBrk="1" hangingPunct="1">
              <a:buNone/>
            </a:pPr>
            <a:r>
              <a:rPr lang="en-US" altLang="en-US" sz="2000" b="1" dirty="0">
                <a:solidFill>
                  <a:srgbClr val="254F77"/>
                </a:solidFill>
                <a:latin typeface="+mj-lt"/>
                <a:cs typeface="Open Sans Light" pitchFamily="34" charset="0"/>
              </a:rPr>
              <a:t>Mahesh Kumar Sha</a:t>
            </a:r>
            <a:r>
              <a:rPr lang="en-US" altLang="en-US" sz="2000" b="1" baseline="30000" dirty="0">
                <a:solidFill>
                  <a:srgbClr val="254F77"/>
                </a:solidFill>
                <a:latin typeface="+mj-lt"/>
                <a:cs typeface="Open Sans Light" pitchFamily="34" charset="0"/>
              </a:rPr>
              <a:t>1</a:t>
            </a:r>
            <a:r>
              <a:rPr lang="en-US" altLang="en-US" sz="2000" b="1" dirty="0">
                <a:solidFill>
                  <a:srgbClr val="254F77"/>
                </a:solidFill>
                <a:latin typeface="+mj-lt"/>
                <a:cs typeface="Open Sans Light" pitchFamily="34" charset="0"/>
              </a:rPr>
              <a:t> and Hirofumi Ohyama</a:t>
            </a:r>
            <a:r>
              <a:rPr lang="en-US" altLang="en-US" sz="2000" b="1" baseline="30000" dirty="0">
                <a:solidFill>
                  <a:srgbClr val="254F77"/>
                </a:solidFill>
                <a:latin typeface="+mj-lt"/>
                <a:cs typeface="Open Sans Light" pitchFamily="34" charset="0"/>
              </a:rPr>
              <a:t>2</a:t>
            </a:r>
            <a:endParaRPr lang="en-US" altLang="en-US" sz="2000" dirty="0">
              <a:solidFill>
                <a:srgbClr val="254F77"/>
              </a:solidFill>
              <a:latin typeface="+mj-lt"/>
              <a:cs typeface="Open Sans Light" pitchFamily="34" charset="0"/>
            </a:endParaRPr>
          </a:p>
          <a:p>
            <a:pPr algn="just" eaLnBrk="1" hangingPunct="1">
              <a:buNone/>
            </a:pPr>
            <a:r>
              <a:rPr lang="en-US" altLang="en-US" sz="2000" b="1" baseline="30000" dirty="0">
                <a:solidFill>
                  <a:srgbClr val="254F77"/>
                </a:solidFill>
                <a:latin typeface="+mj-lt"/>
                <a:cs typeface="Open Sans Light" pitchFamily="34" charset="0"/>
              </a:rPr>
              <a:t>1</a:t>
            </a:r>
            <a:r>
              <a:rPr lang="en-US" altLang="en-US" sz="2000" dirty="0">
                <a:solidFill>
                  <a:srgbClr val="254F77"/>
                </a:solidFill>
                <a:latin typeface="+mj-lt"/>
                <a:cs typeface="Open Sans Light" pitchFamily="34" charset="0"/>
              </a:rPr>
              <a:t>Royal Belgian Institute for Space Aeronomy (BIRA-IASB), Brussels, Belgium;</a:t>
            </a:r>
          </a:p>
          <a:p>
            <a:pPr algn="just" eaLnBrk="1" hangingPunct="1">
              <a:buNone/>
            </a:pPr>
            <a:r>
              <a:rPr lang="en-US" altLang="en-US" sz="2000" b="1" baseline="30000" dirty="0">
                <a:solidFill>
                  <a:srgbClr val="254F77"/>
                </a:solidFill>
                <a:latin typeface="+mj-lt"/>
                <a:cs typeface="Open Sans Light" pitchFamily="34" charset="0"/>
              </a:rPr>
              <a:t>2</a:t>
            </a:r>
            <a:r>
              <a:rPr lang="en-US" altLang="en-US" sz="2000" dirty="0">
                <a:solidFill>
                  <a:srgbClr val="254F77"/>
                </a:solidFill>
                <a:latin typeface="+mj-lt"/>
                <a:cs typeface="Open Sans Light" pitchFamily="34" charset="0"/>
              </a:rPr>
              <a:t>National Institute for Environmental Studies (NIES), Tsukuba, Japan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FA5B711-1972-B473-0692-B71FA4BB65D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2354" y="6114365"/>
            <a:ext cx="785098" cy="66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0776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0664" y="2578446"/>
            <a:ext cx="1191603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nl-BE" sz="3000" b="1" dirty="0">
                <a:solidFill>
                  <a:srgbClr val="000000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Thank you for your attention!</a:t>
            </a:r>
          </a:p>
          <a:p>
            <a:pPr algn="ctr"/>
            <a:endParaRPr lang="en-US" altLang="nl-BE" sz="3000" b="1" dirty="0">
              <a:solidFill>
                <a:srgbClr val="000000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n-US" altLang="nl-BE" sz="2400" b="1" dirty="0">
                <a:solidFill>
                  <a:srgbClr val="000000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Questions / comments to </a:t>
            </a:r>
            <a:r>
              <a:rPr lang="en-US" altLang="nl-BE" sz="2400" b="1" dirty="0">
                <a:solidFill>
                  <a:srgbClr val="000000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mahesh.sha@aeronomie.be</a:t>
            </a:r>
            <a:endParaRPr lang="en-US" altLang="nl-BE" sz="2400" b="1" dirty="0">
              <a:solidFill>
                <a:srgbClr val="000000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n-US" altLang="nl-BE" sz="2400" b="1" dirty="0">
                <a:solidFill>
                  <a:srgbClr val="000000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  <a:hlinkClick r:id="rId4"/>
              </a:rPr>
              <a:t>oyama.hirofumi@nies.go.jp</a:t>
            </a:r>
            <a:r>
              <a:rPr lang="en-US" altLang="nl-BE" sz="2400" b="1" dirty="0">
                <a:solidFill>
                  <a:srgbClr val="000000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3346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A1C774-AB10-75A1-9C88-8E3968D566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8071F46-3096-407E-CCF6-49B736BBC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08" y="-9330"/>
            <a:ext cx="11204999" cy="466812"/>
          </a:xfrm>
        </p:spPr>
        <p:txBody>
          <a:bodyPr/>
          <a:lstStyle/>
          <a:p>
            <a:r>
              <a:rPr lang="en-US" dirty="0">
                <a:latin typeface="+mj-lt"/>
              </a:rPr>
              <a:t>Validation results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BF729B-B63B-9EA2-FEF1-4CD931802571}"/>
              </a:ext>
            </a:extLst>
          </p:cNvPr>
          <p:cNvSpPr txBox="1"/>
          <p:nvPr/>
        </p:nvSpPr>
        <p:spPr>
          <a:xfrm>
            <a:off x="68315" y="764704"/>
            <a:ext cx="1204026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Satellites for which validation results were discussed and reference sources used: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4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OCO-2 v11.2 and OCO-3 v11 against TCCON, COCCON and airborne measurements from </a:t>
            </a:r>
            <a:r>
              <a:rPr lang="en-US" sz="24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ATom</a:t>
            </a:r>
            <a:endParaRPr lang="en-US" sz="24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4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GOSAT, TROPOMI, validation results against TCCON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400" dirty="0"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ACE-FTS CFC-11, CFC-12 &amp; HCFC-22 validation results against ground-based FTIR</a:t>
            </a:r>
            <a:endParaRPr lang="en-US" sz="24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400" dirty="0"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Individual site focused validation results were shown for locations like – Hefei, China; </a:t>
            </a:r>
            <a:endParaRPr lang="en-US" sz="24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4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0496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608BF4-9D23-826B-1C31-154E211899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2549D74-393D-87A1-3DC7-05BB778DB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08" y="-9330"/>
            <a:ext cx="11204999" cy="466812"/>
          </a:xfrm>
        </p:spPr>
        <p:txBody>
          <a:bodyPr/>
          <a:lstStyle/>
          <a:p>
            <a:r>
              <a:rPr lang="en-US" dirty="0">
                <a:latin typeface="+mj-lt"/>
              </a:rPr>
              <a:t>Validation studies using TCCON and COCCON data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779548-0D7F-F431-6AB2-4468F02401BC}"/>
              </a:ext>
            </a:extLst>
          </p:cNvPr>
          <p:cNvSpPr txBox="1"/>
          <p:nvPr/>
        </p:nvSpPr>
        <p:spPr>
          <a:xfrm>
            <a:off x="68315" y="764704"/>
            <a:ext cx="120402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Das et al., AC-VC#21</a:t>
            </a:r>
            <a:endParaRPr lang="en-US" sz="24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37F28B-1532-AF15-2726-6BDD63F5A4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7119" y="596968"/>
            <a:ext cx="8621462" cy="5747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670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A31A01-D481-CDB3-1F7F-90DB77C2AA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EEE6A3F-A0DA-2FF2-9D7D-8D500140F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08" y="-9330"/>
            <a:ext cx="11204999" cy="466812"/>
          </a:xfrm>
        </p:spPr>
        <p:txBody>
          <a:bodyPr/>
          <a:lstStyle/>
          <a:p>
            <a:r>
              <a:rPr lang="en-US" dirty="0">
                <a:latin typeface="+mj-lt"/>
              </a:rPr>
              <a:t>Validation study using airborne data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0389C2-B84E-672D-0665-0E26DCA0F7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9660" y="509076"/>
            <a:ext cx="8759771" cy="583984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C4DB83E-5C81-688B-792B-9691577D1615}"/>
              </a:ext>
            </a:extLst>
          </p:cNvPr>
          <p:cNvSpPr txBox="1"/>
          <p:nvPr/>
        </p:nvSpPr>
        <p:spPr>
          <a:xfrm>
            <a:off x="68315" y="764704"/>
            <a:ext cx="120402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Das et al., AC-VC#21</a:t>
            </a:r>
            <a:endParaRPr lang="en-US" sz="24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639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F97E40-9D0C-AE85-C0C7-E379FAB6FF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55CC810-80F3-9D36-58D8-F30A15842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08" y="-9330"/>
            <a:ext cx="11204999" cy="466812"/>
          </a:xfrm>
        </p:spPr>
        <p:txBody>
          <a:bodyPr/>
          <a:lstStyle/>
          <a:p>
            <a:r>
              <a:rPr lang="en-US" dirty="0">
                <a:latin typeface="+mj-lt"/>
              </a:rPr>
              <a:t>Highlights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3CCBEB-268E-2D69-5A93-874B511DBDDA}"/>
              </a:ext>
            </a:extLst>
          </p:cNvPr>
          <p:cNvSpPr txBox="1"/>
          <p:nvPr/>
        </p:nvSpPr>
        <p:spPr>
          <a:xfrm>
            <a:off x="68315" y="764704"/>
            <a:ext cx="1204026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Number of COCCON stations is increasing rapidly. </a:t>
            </a:r>
            <a:r>
              <a:rPr lang="en-US" sz="2400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Until now </a:t>
            </a:r>
            <a:r>
              <a:rPr lang="en-US" sz="24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163 EM27/SUN spectrometers have been checked at KIT which are used for solar absorption measurements.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Very important to follow the standard procedures established under COCCON</a:t>
            </a:r>
            <a:endParaRPr lang="en-US" sz="24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New GB sites are deployed and planned around city source region – e.g., Tokyo, Madrid, Kolkata, Bhopal</a:t>
            </a:r>
            <a:r>
              <a:rPr lang="en-US" sz="2400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and</a:t>
            </a:r>
            <a:r>
              <a:rPr lang="en-US" sz="24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Ahmedabad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Ship-based observations are performed using EM27/SUN and mini-DOAS – software adapted to take </a:t>
            </a:r>
            <a:r>
              <a:rPr lang="en-US" sz="2400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lat</a:t>
            </a:r>
            <a:r>
              <a:rPr lang="en-US" sz="2400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lon</a:t>
            </a:r>
            <a:r>
              <a:rPr lang="en-US" sz="2400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changes into configuration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Co-located measurements of other parameters to be performed at the site and shared with the community, e.g., Max-DOAS or Pandora measurements, Lidar measurements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Introduction of Fiducial Reference Measurements (FRM) </a:t>
            </a:r>
            <a:r>
              <a:rPr lang="en-US" sz="2400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and FRM4GHG (FRM for Greenhouse Gases), intercomparison strategy and results</a:t>
            </a:r>
          </a:p>
        </p:txBody>
      </p:sp>
    </p:spTree>
    <p:extLst>
      <p:ext uri="{BB962C8B-B14F-4D97-AF65-F5344CB8AC3E}">
        <p14:creationId xmlns:p14="http://schemas.microsoft.com/office/powerpoint/2010/main" val="20131829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5F67CA-96E2-DDE4-BDFF-5363AC3391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879B6E5-8989-BC92-BDFF-93CB1D66A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08" y="-9330"/>
            <a:ext cx="11204999" cy="466812"/>
          </a:xfrm>
        </p:spPr>
        <p:txBody>
          <a:bodyPr/>
          <a:lstStyle/>
          <a:p>
            <a:r>
              <a:rPr lang="en-US" dirty="0">
                <a:latin typeface="+mj-lt"/>
              </a:rPr>
              <a:t>City based deployment of COCCON spectrometers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FF0D3D8-C9A9-1155-48AD-62860ED9EF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6116" y="639678"/>
            <a:ext cx="10021574" cy="563713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2AAF573-997B-FE57-E957-7D8D5FF06E2D}"/>
              </a:ext>
            </a:extLst>
          </p:cNvPr>
          <p:cNvSpPr txBox="1"/>
          <p:nvPr/>
        </p:nvSpPr>
        <p:spPr>
          <a:xfrm>
            <a:off x="68315" y="574699"/>
            <a:ext cx="120402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Frey et al., AC-VC#21</a:t>
            </a:r>
            <a:endParaRPr lang="en-US" sz="24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9815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AB9574-C1B4-0DAD-BD5C-C72F59AA98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B298DB3-2387-E3A5-772E-F7D3F0791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08" y="-9330"/>
            <a:ext cx="11204999" cy="466812"/>
          </a:xfrm>
        </p:spPr>
        <p:txBody>
          <a:bodyPr/>
          <a:lstStyle/>
          <a:p>
            <a:r>
              <a:rPr lang="en-US" dirty="0">
                <a:latin typeface="+mj-lt"/>
              </a:rPr>
              <a:t>CO2M validation datasets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7438FD-B6A5-E7B9-B0C2-A439283E54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948" y="596181"/>
            <a:ext cx="10761470" cy="557214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C3B3A27-FC91-AE96-EB43-B58F27696A29}"/>
              </a:ext>
            </a:extLst>
          </p:cNvPr>
          <p:cNvSpPr txBox="1"/>
          <p:nvPr/>
        </p:nvSpPr>
        <p:spPr>
          <a:xfrm>
            <a:off x="68315" y="5906710"/>
            <a:ext cx="120402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Hayer et al., AC-VC#21</a:t>
            </a:r>
            <a:endParaRPr lang="en-US" sz="24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05209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4A219F-ABBA-49B8-5F88-CCA4396C77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8C38330-3044-D460-0B33-339F58B01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08" y="-9330"/>
            <a:ext cx="11204999" cy="466812"/>
          </a:xfrm>
        </p:spPr>
        <p:txBody>
          <a:bodyPr/>
          <a:lstStyle/>
          <a:p>
            <a:r>
              <a:rPr lang="en-US" dirty="0">
                <a:latin typeface="+mj-lt"/>
              </a:rPr>
              <a:t>Highlights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B84B71-7887-BAE6-52C5-0F39E8F60CC7}"/>
              </a:ext>
            </a:extLst>
          </p:cNvPr>
          <p:cNvSpPr txBox="1"/>
          <p:nvPr/>
        </p:nvSpPr>
        <p:spPr>
          <a:xfrm>
            <a:off x="68315" y="764704"/>
            <a:ext cx="1204026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Calibration sources used for CO2M – Sun, Moon, WLS, </a:t>
            </a:r>
            <a:r>
              <a:rPr lang="en-US" sz="2400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Tuneable</a:t>
            </a:r>
            <a:r>
              <a:rPr lang="en-US" sz="2400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LED, Dark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Ground-based data provision study for CO2M has started – led by BIRA; planned to get rapid delivery of data for validation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EUMET</a:t>
            </a:r>
            <a:r>
              <a:rPr lang="en-US" sz="2400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SAT to use the STAR (Statistical Analysis and Reports) framework for Cal/Val – offline tool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Use of updated HITRAN databased (2012, 2020, 2020+) w.r.t cross-platform Cal &amp;Val of satellite-based GHG retrievals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Significantly deeper CH4 absorption lines in the weak CH4 (1.6 µm) band with HITRAN 2020+. This will not be included in the upcoming HITRAN 2024.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Rail</a:t>
            </a:r>
            <a:r>
              <a:rPr lang="en-US" sz="2400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Road Valley is an important and only site shown for surface reflectance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MODIS BRDF used</a:t>
            </a:r>
            <a:r>
              <a:rPr lang="en-US" sz="2400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for estimation of off-nadir reflectance of multiple satellites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Comparison of </a:t>
            </a:r>
            <a:r>
              <a:rPr lang="en-US" sz="2400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TIR spectral radiance between multi-sensor (GOSAT, GOSAT-2, AIRS, IASI and </a:t>
            </a:r>
            <a:r>
              <a:rPr lang="en-US" sz="2400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CrIS</a:t>
            </a:r>
            <a:r>
              <a:rPr lang="en-US" sz="2400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) and aircraft-based S-HIS (Scanning High-Resolution Interferometer Sounder)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Study on </a:t>
            </a:r>
            <a:r>
              <a:rPr lang="en-US" sz="2400" dirty="0" err="1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MethaneSAT</a:t>
            </a:r>
            <a:r>
              <a:rPr lang="en-US" sz="2400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L0 and L1B processor and in-flight calibration and performance (Dark collects, straylight testing, radiometric calibration)</a:t>
            </a:r>
            <a:endParaRPr lang="en-US" sz="24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2457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78DCE9-A0C8-C891-F4AE-E4F1067109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D0FFC7D-AE3E-FD7F-52A1-BB438739B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08" y="-9330"/>
            <a:ext cx="11204999" cy="466812"/>
          </a:xfrm>
        </p:spPr>
        <p:txBody>
          <a:bodyPr/>
          <a:lstStyle/>
          <a:p>
            <a:r>
              <a:rPr lang="en-US" dirty="0">
                <a:latin typeface="+mj-lt"/>
              </a:rPr>
              <a:t>Future plans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9C86B1-C5EC-1A2F-68B0-808EE5B5FC00}"/>
              </a:ext>
            </a:extLst>
          </p:cNvPr>
          <p:cNvSpPr txBox="1"/>
          <p:nvPr/>
        </p:nvSpPr>
        <p:spPr>
          <a:xfrm>
            <a:off x="68315" y="764704"/>
            <a:ext cx="120402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New TCCON and NDACC-IRWG site planned at Kolkata, India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New TCCON site planned for deployment in Anhui province about 200 km away from the Hefei site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Two new COCCON sites planned </a:t>
            </a:r>
            <a:r>
              <a:rPr lang="en-US" sz="2400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in India as part of GOSAT-GW validation project</a:t>
            </a:r>
            <a:endParaRPr lang="en-US" sz="24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Ship-borne observations of in-situ and columnar concentration for satellite validation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335B31-03D0-AFE1-C7A6-AC10042797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0732" y="2609665"/>
            <a:ext cx="5087849" cy="370581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6D1DC14-7627-35B2-F3F2-8850888004B5}"/>
              </a:ext>
            </a:extLst>
          </p:cNvPr>
          <p:cNvSpPr txBox="1"/>
          <p:nvPr/>
        </p:nvSpPr>
        <p:spPr>
          <a:xfrm>
            <a:off x="3725922" y="5853813"/>
            <a:ext cx="35180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Mueller et al., AC-VC#21</a:t>
            </a:r>
            <a:endParaRPr lang="en-US" sz="24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148760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BIRA-IASB">
      <a:dk1>
        <a:srgbClr val="231F20"/>
      </a:dk1>
      <a:lt1>
        <a:sysClr val="window" lastClr="FFFFFF"/>
      </a:lt1>
      <a:dk2>
        <a:srgbClr val="1F497D"/>
      </a:dk2>
      <a:lt2>
        <a:srgbClr val="E6E7E8"/>
      </a:lt2>
      <a:accent1>
        <a:srgbClr val="DD7626"/>
      </a:accent1>
      <a:accent2>
        <a:srgbClr val="EBA370"/>
      </a:accent2>
      <a:accent3>
        <a:srgbClr val="254F77"/>
      </a:accent3>
      <a:accent4>
        <a:srgbClr val="688CB1"/>
      </a:accent4>
      <a:accent5>
        <a:srgbClr val="9BB3CA"/>
      </a:accent5>
      <a:accent6>
        <a:srgbClr val="E6E7E8"/>
      </a:accent6>
      <a:hlink>
        <a:srgbClr val="DD7626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4721</TotalTime>
  <Words>560</Words>
  <Application>Microsoft Office PowerPoint</Application>
  <PresentationFormat>Widescreen</PresentationFormat>
  <Paragraphs>61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Gill Sans MT</vt:lpstr>
      <vt:lpstr>Open Sans</vt:lpstr>
      <vt:lpstr>Open Sans SemiBold</vt:lpstr>
      <vt:lpstr>Wingdings</vt:lpstr>
      <vt:lpstr>1_Office Theme</vt:lpstr>
      <vt:lpstr>PowerPoint Presentation</vt:lpstr>
      <vt:lpstr>Validation results</vt:lpstr>
      <vt:lpstr>Validation studies using TCCON and COCCON data</vt:lpstr>
      <vt:lpstr>Validation study using airborne data</vt:lpstr>
      <vt:lpstr>Highlights</vt:lpstr>
      <vt:lpstr>City based deployment of COCCON spectrometers</vt:lpstr>
      <vt:lpstr>CO2M validation datasets</vt:lpstr>
      <vt:lpstr>Highlights</vt:lpstr>
      <vt:lpstr>Future plans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TCCON and NDACC-IRWG sites</dc:title>
  <dc:creator>Mahesh Kumar Sha</dc:creator>
  <cp:lastModifiedBy>Mahesh Kumar Sha</cp:lastModifiedBy>
  <cp:revision>291</cp:revision>
  <dcterms:created xsi:type="dcterms:W3CDTF">2019-04-11T19:26:45Z</dcterms:created>
  <dcterms:modified xsi:type="dcterms:W3CDTF">2025-06-12T23:54:17Z</dcterms:modified>
</cp:coreProperties>
</file>