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88" r:id="rId2"/>
    <p:sldId id="574" r:id="rId3"/>
    <p:sldId id="330" r:id="rId4"/>
    <p:sldId id="643" r:id="rId5"/>
    <p:sldId id="644" r:id="rId6"/>
    <p:sldId id="322" r:id="rId7"/>
    <p:sldId id="645" r:id="rId8"/>
    <p:sldId id="646" r:id="rId9"/>
    <p:sldId id="500" r:id="rId10"/>
    <p:sldId id="29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A30D"/>
    <a:srgbClr val="4C35F7"/>
    <a:srgbClr val="00D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5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24"/>
    </p:cViewPr>
  </p:sorterViewPr>
  <p:notesViewPr>
    <p:cSldViewPr snapToGrid="0">
      <p:cViewPr varScale="1">
        <p:scale>
          <a:sx n="96" d="100"/>
          <a:sy n="96" d="100"/>
        </p:scale>
        <p:origin x="75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93F5D-B8A5-42B6-A715-854175ECF2F8}" type="datetimeFigureOut">
              <a:rPr lang="nl-BE" smtClean="0"/>
              <a:t>12/06/2025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3B87C-4A10-4448-9ABE-11F010F7CED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40081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AD0FA-ECED-43C3-8E24-6D20F5599DC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3D6CC-EA0E-4D0A-A853-CCE22477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581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altLang="nl-BE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CE6624-036D-4519-B981-92418E6A6175}" type="slidenum">
              <a:rPr lang="fr-BE" smtClean="0"/>
              <a:pPr>
                <a:defRPr/>
              </a:pPr>
              <a:t>1</a:t>
            </a:fld>
            <a:endParaRPr lang="fr-B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3D6CC-EA0E-4D0A-A853-CCE2247744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66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C2CB0-4162-5E10-29E4-73515F66A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F6A32A-4067-FB3D-8187-70406349E9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E15A63-9EF6-5720-E936-484F7F4FF4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68CCB-4637-8658-D66B-C52BBFD1C2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3D6CC-EA0E-4D0A-A853-CCE2247744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06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21ED2-D903-8DA5-2D07-1AB086F2C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617762-4D58-8848-A917-E38C1C9B2E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EE9057-AD20-CEFC-11C3-4BB14661ED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2FDC2-82DE-B3DF-26E4-78A15C33A4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3D6CC-EA0E-4D0A-A853-CCE2247744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23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09613" y="498475"/>
            <a:ext cx="5519737" cy="31051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3068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6392C-B8CC-C6F3-2AEC-D9D896EEB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0930E6-4355-67F5-8C30-436A58D661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08A2B4-38F5-E0C7-C191-3E462609C7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99697-93E8-2B81-8E9C-9E30B79CA5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3D6CC-EA0E-4D0A-A853-CCE2247744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38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3D6CC-EA0E-4D0A-A853-CCE2247744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56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62CCE-B591-1487-ED17-7C5E2C92B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51710E-B2D1-871A-D151-D04DBA0259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5A3C28-9651-F8A8-C901-F7106029E6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4CBBB-FCE9-7135-0898-1A62BCF2E5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3D6CC-EA0E-4D0A-A853-CCE2247744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61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1D253-8C2B-6523-54B8-4754D54B9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CC7D1E-28C0-40D8-3B13-B6754F3D00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0297EE-EDB7-5CC4-4F76-ADF317FE47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C3C6B-BDD6-47AD-D98A-9B8DA2D53E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3D6CC-EA0E-4D0A-A853-CCE2247744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72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3D6CC-EA0E-4D0A-A853-CCE2247744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48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21660" y="-5821658"/>
            <a:ext cx="548681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98208" y="-9330"/>
            <a:ext cx="10558432" cy="466812"/>
          </a:xfrm>
        </p:spPr>
        <p:txBody>
          <a:bodyPr/>
          <a:lstStyle>
            <a:lvl1pPr>
              <a:defRPr sz="2800"/>
            </a:lvl1pPr>
          </a:lstStyle>
          <a:p>
            <a:endParaRPr lang="en-US" altLang="en-US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35360" y="574085"/>
            <a:ext cx="11521280" cy="5779607"/>
          </a:xfrm>
        </p:spPr>
        <p:txBody>
          <a:bodyPr/>
          <a:lstStyle>
            <a:lvl1pPr>
              <a:defRPr sz="1800">
                <a:latin typeface="+mn-lt"/>
              </a:defRPr>
            </a:lvl1pPr>
          </a:lstStyle>
          <a:p>
            <a:endParaRPr lang="en-US" altLang="en-US" sz="2000" dirty="0"/>
          </a:p>
        </p:txBody>
      </p:sp>
      <p:pic>
        <p:nvPicPr>
          <p:cNvPr id="5" name="Picture 4" descr="Logo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9513" y="23225"/>
            <a:ext cx="504359" cy="54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50996" y="511705"/>
            <a:ext cx="479425" cy="1221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7" name="Picture 3" descr="Ligne_orange"/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3" y="6391276"/>
            <a:ext cx="12192001" cy="1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41016" y="6436798"/>
            <a:ext cx="39496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baseline="0" noProof="0" dirty="0">
                <a:solidFill>
                  <a:schemeClr val="accent2">
                    <a:lumMod val="75000"/>
                  </a:schemeClr>
                </a:solidFill>
              </a:rPr>
              <a:t>    CEOS AC-VC#21, Takamatsu, Japan, 12 June 2025</a:t>
            </a:r>
            <a:endParaRPr lang="en-US" sz="1400" b="0" noProof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662985" y="6436798"/>
            <a:ext cx="2518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fr-BE" sz="1400" b="0" kern="1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      M. K.</a:t>
            </a:r>
            <a:r>
              <a:rPr lang="fr-BE" sz="1400" b="0" kern="1200" baseline="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Sha</a:t>
            </a:r>
            <a:r>
              <a:rPr lang="fr-BE" sz="1400" b="0" kern="1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et al. 	 </a:t>
            </a:r>
            <a:fld id="{CE33C972-C757-4836-9780-0E5872FB371E}" type="slidenum">
              <a:rPr lang="fr-BE" sz="1400" b="0" kern="12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lang="en-US" sz="1400" b="0" kern="1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464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59008" cy="7556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533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9446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735584" y="6077712"/>
            <a:ext cx="853440" cy="640080"/>
          </a:xfrm>
        </p:spPr>
        <p:txBody>
          <a:bodyPr rtlCol="0">
            <a:normAutofit/>
          </a:bodyPr>
          <a:lstStyle>
            <a:lvl1pPr marL="0" indent="0"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1751584" y="6083808"/>
            <a:ext cx="853440" cy="640080"/>
          </a:xfrm>
        </p:spPr>
        <p:txBody>
          <a:bodyPr rtlCol="0">
            <a:normAutofit/>
          </a:bodyPr>
          <a:lstStyle>
            <a:lvl1pPr marL="0" indent="0"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2767584" y="6080760"/>
            <a:ext cx="853440" cy="640080"/>
          </a:xfrm>
        </p:spPr>
        <p:txBody>
          <a:bodyPr rtlCol="0">
            <a:normAutofit/>
          </a:bodyPr>
          <a:lstStyle>
            <a:lvl1pPr marL="0" indent="0"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5645152" y="4038600"/>
            <a:ext cx="6242049" cy="685800"/>
          </a:xfrm>
          <a:prstGeom prst="rect">
            <a:avLst/>
          </a:prstGeom>
        </p:spPr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/>
              <a:t>SUBTITLE</a:t>
            </a:r>
          </a:p>
          <a:p>
            <a:pPr>
              <a:defRPr/>
            </a:pPr>
            <a:r>
              <a:rPr lang="nl-BE" sz="1200"/>
              <a:t>Authors</a:t>
            </a:r>
            <a:endParaRPr lang="en-US" sz="1200"/>
          </a:p>
        </p:txBody>
      </p:sp>
      <p:pic>
        <p:nvPicPr>
          <p:cNvPr id="7" name="Picture 6" descr="Logo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493" y="6055629"/>
            <a:ext cx="819507" cy="80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69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330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055019" cy="7556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Box 3"/>
          <p:cNvSpPr txBox="1"/>
          <p:nvPr userDrawn="1"/>
        </p:nvSpPr>
        <p:spPr>
          <a:xfrm>
            <a:off x="239349" y="6451600"/>
            <a:ext cx="3552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b="1" dirty="0" err="1">
                <a:solidFill>
                  <a:srgbClr val="002060"/>
                </a:solidFill>
              </a:rPr>
              <a:t>February</a:t>
            </a:r>
            <a:r>
              <a:rPr lang="fr-BE" sz="1800" b="1" dirty="0">
                <a:solidFill>
                  <a:srgbClr val="002060"/>
                </a:solidFill>
              </a:rPr>
              <a:t> 1, 2019</a:t>
            </a:r>
            <a:endParaRPr lang="en-US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28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923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59008" cy="7556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622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59008" cy="755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7002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59008" cy="7556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265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7352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4490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1055351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/>
              <a:t>Click to edit Master title style</a:t>
            </a:r>
            <a:endParaRPr lang="nl-BE" altLang="nl-B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/>
              <a:t>Click to edit Master text styles</a:t>
            </a:r>
          </a:p>
          <a:p>
            <a:pPr lvl="1"/>
            <a:r>
              <a:rPr lang="en-US" altLang="nl-BE"/>
              <a:t>Second level</a:t>
            </a:r>
          </a:p>
          <a:p>
            <a:pPr lvl="2"/>
            <a:r>
              <a:rPr lang="en-US" altLang="nl-BE"/>
              <a:t>Third level</a:t>
            </a:r>
          </a:p>
          <a:p>
            <a:pPr lvl="3"/>
            <a:r>
              <a:rPr lang="en-US" altLang="nl-BE"/>
              <a:t>Fourth level</a:t>
            </a:r>
          </a:p>
          <a:p>
            <a:pPr lvl="4"/>
            <a:r>
              <a:rPr lang="en-US" altLang="nl-BE"/>
              <a:t>Fifth level</a:t>
            </a:r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37666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206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Open Sans" pitchFamily="34" charset="0"/>
          <a:cs typeface="Open San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Open Sans" pitchFamily="34" charset="0"/>
          <a:cs typeface="Open San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Open Sans" pitchFamily="34" charset="0"/>
          <a:cs typeface="Open San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Open Sans" pitchFamily="34" charset="0"/>
          <a:cs typeface="Open San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Mahesh.sha@aeronomie.be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ahesh.sha@aeronomie.b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rs1705073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85D424-5341-44D6-3D24-A86B59B25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8" b="21704"/>
          <a:stretch>
            <a:fillRect/>
          </a:stretch>
        </p:blipFill>
        <p:spPr bwMode="auto">
          <a:xfrm>
            <a:off x="0" y="0"/>
            <a:ext cx="12251267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1" r="21871"/>
          <a:stretch/>
        </p:blipFill>
        <p:spPr bwMode="auto">
          <a:xfrm rot="21600000">
            <a:off x="9840417" y="116634"/>
            <a:ext cx="1614297" cy="1368151"/>
          </a:xfrm>
          <a:prstGeom prst="ellipse">
            <a:avLst/>
          </a:prstGeom>
          <a:noFill/>
          <a:ln w="28575" algn="in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3322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9"/>
          <a:stretch/>
        </p:blipFill>
        <p:spPr bwMode="auto">
          <a:xfrm>
            <a:off x="9039225" y="1268760"/>
            <a:ext cx="2238226" cy="1512168"/>
          </a:xfrm>
          <a:prstGeom prst="ellipse">
            <a:avLst/>
          </a:prstGeom>
          <a:noFill/>
          <a:ln w="28575" algn="in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3323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5"/>
          <a:stretch/>
        </p:blipFill>
        <p:spPr bwMode="auto">
          <a:xfrm>
            <a:off x="8562976" y="123825"/>
            <a:ext cx="1476374" cy="1343024"/>
          </a:xfrm>
          <a:prstGeom prst="ellipse">
            <a:avLst/>
          </a:prstGeom>
          <a:noFill/>
          <a:ln w="28575" algn="in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2294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" y="2105661"/>
            <a:ext cx="3314471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Placeholder 10"/>
          <p:cNvSpPr txBox="1">
            <a:spLocks/>
          </p:cNvSpPr>
          <p:nvPr/>
        </p:nvSpPr>
        <p:spPr bwMode="auto">
          <a:xfrm>
            <a:off x="185974" y="2981960"/>
            <a:ext cx="2946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Open Sans SemiBold" pitchFamily="34" charset="0"/>
              </a:rPr>
              <a:t>COCCON</a:t>
            </a:r>
          </a:p>
        </p:txBody>
      </p:sp>
      <p:sp>
        <p:nvSpPr>
          <p:cNvPr id="12296" name="Slide Number Placeholder 5"/>
          <p:cNvSpPr>
            <a:spLocks noGrp="1"/>
          </p:cNvSpPr>
          <p:nvPr>
            <p:ph type="sldNum" sz="quarter" idx="18"/>
          </p:nvPr>
        </p:nvSpPr>
        <p:spPr bwMode="auto">
          <a:xfrm>
            <a:off x="3181351" y="3810000"/>
            <a:ext cx="9010650" cy="6302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rgbClr val="1F497D"/>
                </a:solidFill>
                <a:latin typeface="+mj-lt"/>
              </a:rPr>
              <a:t>COCCON status and needs</a:t>
            </a:r>
          </a:p>
        </p:txBody>
      </p:sp>
      <p:sp>
        <p:nvSpPr>
          <p:cNvPr id="12299" name="Slide Number Placeholder 5"/>
          <p:cNvSpPr txBox="1">
            <a:spLocks/>
          </p:cNvSpPr>
          <p:nvPr/>
        </p:nvSpPr>
        <p:spPr bwMode="auto">
          <a:xfrm>
            <a:off x="3020992" y="4440201"/>
            <a:ext cx="9085284" cy="198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9pPr>
          </a:lstStyle>
          <a:p>
            <a:pPr algn="just" eaLnBrk="1" hangingPunct="1">
              <a:buNone/>
            </a:pPr>
            <a:r>
              <a:rPr lang="en-US" altLang="en-US" sz="2000" b="1" dirty="0">
                <a:solidFill>
                  <a:srgbClr val="254F77"/>
                </a:solidFill>
                <a:latin typeface="+mj-lt"/>
                <a:cs typeface="Open Sans Light" pitchFamily="34" charset="0"/>
              </a:rPr>
              <a:t>Presenter: Mahesh Kumar Sha</a:t>
            </a:r>
            <a:r>
              <a:rPr lang="en-US" altLang="en-US" sz="2000" b="1" baseline="30000" dirty="0">
                <a:solidFill>
                  <a:srgbClr val="254F77"/>
                </a:solidFill>
                <a:latin typeface="+mj-lt"/>
                <a:cs typeface="Open Sans Light" pitchFamily="34" charset="0"/>
              </a:rPr>
              <a:t>*</a:t>
            </a:r>
            <a:endParaRPr lang="en-US" altLang="en-US" sz="2000" dirty="0">
              <a:solidFill>
                <a:srgbClr val="254F77"/>
              </a:solidFill>
              <a:latin typeface="+mj-lt"/>
              <a:cs typeface="Open Sans Light" pitchFamily="34" charset="0"/>
            </a:endParaRPr>
          </a:p>
          <a:p>
            <a:pPr algn="just" eaLnBrk="1" hangingPunct="1">
              <a:buNone/>
            </a:pPr>
            <a:r>
              <a:rPr lang="en-US" altLang="en-US" sz="2000" b="1" dirty="0">
                <a:solidFill>
                  <a:srgbClr val="254F77"/>
                </a:solidFill>
                <a:latin typeface="+mj-lt"/>
                <a:cs typeface="Open Sans Light" pitchFamily="34" charset="0"/>
              </a:rPr>
              <a:t>*</a:t>
            </a:r>
            <a:r>
              <a:rPr lang="en-US" altLang="en-US" sz="2000" dirty="0">
                <a:solidFill>
                  <a:srgbClr val="254F77"/>
                </a:solidFill>
                <a:latin typeface="+mj-lt"/>
                <a:cs typeface="Open Sans Light" pitchFamily="34" charset="0"/>
              </a:rPr>
              <a:t>Royal Belgian Institute for Space Aeronomy (BIRA-IASB), Brussels, Belgium;</a:t>
            </a:r>
          </a:p>
          <a:p>
            <a:pPr algn="just" eaLnBrk="1" hangingPunct="1">
              <a:buNone/>
            </a:pPr>
            <a:r>
              <a:rPr lang="en-US" altLang="en-US" sz="2000" dirty="0">
                <a:solidFill>
                  <a:srgbClr val="254F77"/>
                </a:solidFill>
                <a:latin typeface="+mj-lt"/>
                <a:cs typeface="Open Sans Light" pitchFamily="34" charset="0"/>
              </a:rPr>
              <a:t>* </a:t>
            </a:r>
            <a:r>
              <a:rPr lang="en-US" altLang="en-US" sz="2000" dirty="0">
                <a:solidFill>
                  <a:srgbClr val="254F77"/>
                </a:solidFill>
                <a:latin typeface="+mj-lt"/>
                <a:cs typeface="Open Sans Light" pitchFamily="34" charset="0"/>
                <a:hlinkClick r:id="rId8"/>
              </a:rPr>
              <a:t>mahesh.sha@aeronomie.be</a:t>
            </a:r>
            <a:r>
              <a:rPr lang="en-US" altLang="en-US" sz="2000" dirty="0">
                <a:solidFill>
                  <a:srgbClr val="254F77"/>
                </a:solidFill>
                <a:latin typeface="+mj-lt"/>
                <a:cs typeface="Open Sans Light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A5B711-1972-B473-0692-B71FA4BB65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354" y="6114365"/>
            <a:ext cx="785098" cy="66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77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0664" y="2578446"/>
            <a:ext cx="119160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nl-BE" sz="3000" b="1" dirty="0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Thank you for your attention!</a:t>
            </a:r>
          </a:p>
          <a:p>
            <a:pPr algn="ctr"/>
            <a:endParaRPr lang="en-US" altLang="nl-BE" sz="3000" b="1" dirty="0">
              <a:solidFill>
                <a:srgbClr val="000000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altLang="nl-BE" sz="2400" b="1" dirty="0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Questions / comments to </a:t>
            </a:r>
            <a:r>
              <a:rPr lang="en-US" altLang="nl-BE" sz="2400" b="1" dirty="0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mahesh.sha@aeronomie.be</a:t>
            </a:r>
            <a:endParaRPr lang="en-US" altLang="nl-BE" sz="2400" b="1" dirty="0">
              <a:solidFill>
                <a:srgbClr val="000000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46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1C774-AB10-75A1-9C88-8E3968D56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071F46-3096-407E-CCF6-49B736BBC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8" y="-9330"/>
            <a:ext cx="11204999" cy="466812"/>
          </a:xfrm>
        </p:spPr>
        <p:txBody>
          <a:bodyPr/>
          <a:lstStyle/>
          <a:p>
            <a:r>
              <a:rPr lang="en-US" dirty="0">
                <a:latin typeface="+mj-lt"/>
              </a:rPr>
              <a:t>The network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BF729B-B63B-9EA2-FEF1-4CD931802571}"/>
              </a:ext>
            </a:extLst>
          </p:cNvPr>
          <p:cNvSpPr txBox="1"/>
          <p:nvPr/>
        </p:nvSpPr>
        <p:spPr>
          <a:xfrm>
            <a:off x="68315" y="764704"/>
            <a:ext cx="79403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COllaborative Carbon Column Observing Network (COCCON)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 network of portable low-spectral resolution Fourier transform infrared spectrometer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Primarily spectrometers of the type Bruker EM27/SUN with the recent addition of Bruker Vertex70 / INVENIO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3522628-CFA7-8A5F-AF21-275133EE7D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65" y="2439546"/>
            <a:ext cx="3329411" cy="94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6">
            <a:extLst>
              <a:ext uri="{FF2B5EF4-FFF2-40B4-BE49-F238E27FC236}">
                <a16:creationId xmlns:a16="http://schemas.microsoft.com/office/drawing/2014/main" id="{B96D118D-6086-935B-7767-AAF5F12B8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406" y="692873"/>
            <a:ext cx="2149447" cy="1066991"/>
          </a:xfrm>
          <a:prstGeom prst="rect">
            <a:avLst/>
          </a:prstGeom>
        </p:spPr>
      </p:pic>
      <p:pic>
        <p:nvPicPr>
          <p:cNvPr id="5" name="Grafik 1">
            <a:extLst>
              <a:ext uri="{FF2B5EF4-FFF2-40B4-BE49-F238E27FC236}">
                <a16:creationId xmlns:a16="http://schemas.microsoft.com/office/drawing/2014/main" id="{DCFD76D3-9367-0955-504C-18A1CB13DA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135" y="1659957"/>
            <a:ext cx="1023651" cy="54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9">
            <a:extLst>
              <a:ext uri="{FF2B5EF4-FFF2-40B4-BE49-F238E27FC236}">
                <a16:creationId xmlns:a16="http://schemas.microsoft.com/office/drawing/2014/main" id="{8FEC9403-79D5-6574-E14C-C3CE552907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009" y="1288889"/>
            <a:ext cx="1092661" cy="1091410"/>
          </a:xfrm>
          <a:prstGeom prst="rect">
            <a:avLst/>
          </a:prstGeom>
        </p:spPr>
      </p:pic>
      <p:pic>
        <p:nvPicPr>
          <p:cNvPr id="7" name="Grafik 10">
            <a:extLst>
              <a:ext uri="{FF2B5EF4-FFF2-40B4-BE49-F238E27FC236}">
                <a16:creationId xmlns:a16="http://schemas.microsoft.com/office/drawing/2014/main" id="{164D41CF-E923-D0A6-40E0-8C8A5062F4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910" y="1314830"/>
            <a:ext cx="1103313" cy="1103313"/>
          </a:xfrm>
          <a:prstGeom prst="rect">
            <a:avLst/>
          </a:prstGeom>
        </p:spPr>
      </p:pic>
      <p:pic>
        <p:nvPicPr>
          <p:cNvPr id="8" name="Grafik 13">
            <a:extLst>
              <a:ext uri="{FF2B5EF4-FFF2-40B4-BE49-F238E27FC236}">
                <a16:creationId xmlns:a16="http://schemas.microsoft.com/office/drawing/2014/main" id="{73B4C88D-C6F8-F596-97E3-562AF0F60A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43" y="736697"/>
            <a:ext cx="1079999" cy="5003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1E6E8E-CB45-AA7A-0E58-750E9859107D}"/>
              </a:ext>
            </a:extLst>
          </p:cNvPr>
          <p:cNvSpPr txBox="1"/>
          <p:nvPr/>
        </p:nvSpPr>
        <p:spPr>
          <a:xfrm>
            <a:off x="114563" y="3441225"/>
            <a:ext cx="119936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2400" dirty="0" err="1"/>
              <a:t>Centralized</a:t>
            </a:r>
            <a:r>
              <a:rPr lang="de-DE" sz="2400" dirty="0"/>
              <a:t> </a:t>
            </a:r>
            <a:r>
              <a:rPr lang="de-DE" sz="2400" dirty="0" err="1"/>
              <a:t>calibration</a:t>
            </a:r>
            <a:r>
              <a:rPr lang="de-DE" sz="2400" dirty="0"/>
              <a:t> &amp; QC </a:t>
            </a:r>
            <a:r>
              <a:rPr lang="de-DE" sz="2400" dirty="0" err="1"/>
              <a:t>methods</a:t>
            </a:r>
            <a:r>
              <a:rPr lang="de-DE" sz="2400" dirty="0"/>
              <a:t> (</a:t>
            </a:r>
            <a:r>
              <a:rPr lang="de-DE" sz="2400" dirty="0" err="1"/>
              <a:t>performed</a:t>
            </a:r>
            <a:r>
              <a:rPr lang="de-DE" sz="2400" dirty="0"/>
              <a:t> at KIT, </a:t>
            </a:r>
            <a:r>
              <a:rPr lang="de-DE" sz="2400" dirty="0" err="1"/>
              <a:t>cooperation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Bruker)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sz="2400" dirty="0"/>
              <a:t>So </a:t>
            </a:r>
            <a:r>
              <a:rPr lang="de-DE" sz="2400" dirty="0" err="1"/>
              <a:t>far</a:t>
            </a:r>
            <a:r>
              <a:rPr lang="de-DE" sz="2400" dirty="0"/>
              <a:t> 163 </a:t>
            </a:r>
            <a:r>
              <a:rPr lang="de-DE" sz="2400" dirty="0" err="1"/>
              <a:t>spectrometers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checked</a:t>
            </a:r>
            <a:endParaRPr lang="de-DE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2400" dirty="0"/>
              <a:t>Common </a:t>
            </a:r>
            <a:r>
              <a:rPr lang="de-DE" sz="2400" dirty="0" err="1"/>
              <a:t>software</a:t>
            </a:r>
            <a:r>
              <a:rPr lang="de-DE" sz="2400" dirty="0"/>
              <a:t> </a:t>
            </a:r>
            <a:r>
              <a:rPr lang="de-DE" sz="2400" dirty="0" err="1"/>
              <a:t>standards</a:t>
            </a:r>
            <a:r>
              <a:rPr lang="de-DE" sz="2400" dirty="0"/>
              <a:t>, </a:t>
            </a:r>
            <a:r>
              <a:rPr lang="de-DE" sz="2400" dirty="0" err="1"/>
              <a:t>community</a:t>
            </a:r>
            <a:r>
              <a:rPr lang="de-DE" sz="2400" dirty="0"/>
              <a:t> </a:t>
            </a:r>
            <a:r>
              <a:rPr lang="de-DE" sz="2400" dirty="0" err="1"/>
              <a:t>telecons</a:t>
            </a:r>
            <a:endParaRPr lang="de-DE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2400" dirty="0" err="1"/>
              <a:t>Centralized</a:t>
            </a:r>
            <a:r>
              <a:rPr lang="de-DE" sz="2400" dirty="0"/>
              <a:t> </a:t>
            </a:r>
            <a:r>
              <a:rPr lang="de-DE" sz="2400" dirty="0" err="1"/>
              <a:t>data</a:t>
            </a:r>
            <a:r>
              <a:rPr lang="de-DE" sz="2400" dirty="0"/>
              <a:t> </a:t>
            </a:r>
            <a:r>
              <a:rPr lang="de-DE" sz="2400" dirty="0" err="1"/>
              <a:t>processing</a:t>
            </a:r>
            <a:r>
              <a:rPr lang="de-DE" sz="2400" dirty="0"/>
              <a:t>, </a:t>
            </a:r>
            <a:r>
              <a:rPr lang="de-DE" sz="2400" dirty="0" err="1"/>
              <a:t>data</a:t>
            </a:r>
            <a:r>
              <a:rPr lang="de-DE" sz="2400" dirty="0"/>
              <a:t> </a:t>
            </a:r>
            <a:r>
              <a:rPr lang="de-DE" sz="2400" dirty="0" err="1"/>
              <a:t>provision</a:t>
            </a:r>
            <a:r>
              <a:rPr lang="de-DE" sz="2400" dirty="0"/>
              <a:t> via EVDC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2400" dirty="0"/>
              <a:t>Travel </a:t>
            </a:r>
            <a:r>
              <a:rPr lang="de-DE" sz="2400" dirty="0" err="1"/>
              <a:t>standard</a:t>
            </a:r>
            <a:r>
              <a:rPr lang="de-DE" sz="2400" dirty="0"/>
              <a:t> COCCON </a:t>
            </a:r>
            <a:r>
              <a:rPr lang="de-DE" sz="2400" dirty="0" err="1"/>
              <a:t>spectrometer</a:t>
            </a:r>
            <a:r>
              <a:rPr lang="de-DE" sz="2400" dirty="0"/>
              <a:t> (Europe, </a:t>
            </a:r>
            <a:r>
              <a:rPr lang="de-DE" sz="2400" dirty="0" err="1"/>
              <a:t>Americas</a:t>
            </a:r>
            <a:r>
              <a:rPr lang="de-DE" sz="2400" dirty="0"/>
              <a:t>, Asia-Oceania)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496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B6CD2-B522-9123-3E16-FFCA89887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1F2FD2-0C57-0FB4-054F-C46D8DF39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641" y="-9330"/>
            <a:ext cx="11204999" cy="466812"/>
          </a:xfrm>
        </p:spPr>
        <p:txBody>
          <a:bodyPr/>
          <a:lstStyle/>
          <a:p>
            <a:r>
              <a:rPr lang="en-US" dirty="0">
                <a:latin typeface="+mj-lt"/>
              </a:rPr>
              <a:t>Traceability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F10C92-29AD-A9D0-90C8-270F621C785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62" y="588765"/>
            <a:ext cx="9717436" cy="51766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CEF2F4-F616-6A5B-0739-4485ED2588ED}"/>
              </a:ext>
            </a:extLst>
          </p:cNvPr>
          <p:cNvSpPr txBox="1"/>
          <p:nvPr/>
        </p:nvSpPr>
        <p:spPr>
          <a:xfrm>
            <a:off x="651641" y="5982346"/>
            <a:ext cx="5897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Intercomparison	Intercomparison	Intercomparison</a:t>
            </a:r>
            <a:r>
              <a:rPr lang="en-GB" dirty="0"/>
              <a:t>	…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661183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89793" y="206260"/>
            <a:ext cx="10422624" cy="637339"/>
          </a:xfrm>
        </p:spPr>
        <p:txBody>
          <a:bodyPr>
            <a:normAutofit/>
          </a:bodyPr>
          <a:lstStyle/>
          <a:p>
            <a:r>
              <a:rPr lang="de-DE" sz="3199" dirty="0"/>
              <a:t>COCCON: </a:t>
            </a:r>
            <a:r>
              <a:rPr lang="de-DE" sz="3199" dirty="0" err="1"/>
              <a:t>Centralized</a:t>
            </a:r>
            <a:r>
              <a:rPr lang="de-DE" sz="3199" dirty="0"/>
              <a:t> </a:t>
            </a:r>
            <a:r>
              <a:rPr lang="de-DE" sz="3199" dirty="0" err="1"/>
              <a:t>calibration</a:t>
            </a:r>
            <a:r>
              <a:rPr lang="de-DE" sz="3199" dirty="0"/>
              <a:t> and QC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de-DE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7990F1-C702-4AA8-9C38-15E0077FC3DC}" type="datetime5">
              <a:rPr lang="en-BE" smtClean="0">
                <a:solidFill>
                  <a:prstClr val="black">
                    <a:tint val="75000"/>
                  </a:prstClr>
                </a:solidFill>
              </a:rPr>
              <a:pPr/>
              <a:t>12-Jun-25</a:t>
            </a:fld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696EC4-B4CF-4701-AD06-A8439D6D8E12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89793" y="4260524"/>
            <a:ext cx="11718043" cy="181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599" dirty="0"/>
          </a:p>
          <a:p>
            <a:r>
              <a:rPr lang="de-DE" sz="1599" dirty="0"/>
              <a:t>Frey, M., Hase, F., Blumenstock, T., Groß, J., Kiel, M., Mengistu </a:t>
            </a:r>
            <a:r>
              <a:rPr lang="de-DE" sz="1599" dirty="0" err="1"/>
              <a:t>Tsidu</a:t>
            </a:r>
            <a:r>
              <a:rPr lang="de-DE" sz="1599" dirty="0"/>
              <a:t>, G., Schäfer, K., Sha, M. K., and </a:t>
            </a:r>
            <a:r>
              <a:rPr lang="de-DE" sz="1599" dirty="0" err="1"/>
              <a:t>Orphal</a:t>
            </a:r>
            <a:r>
              <a:rPr lang="de-DE" sz="1599" dirty="0"/>
              <a:t>, J.: </a:t>
            </a:r>
            <a:r>
              <a:rPr lang="de-DE" sz="1599" dirty="0" err="1"/>
              <a:t>Calibration</a:t>
            </a:r>
            <a:r>
              <a:rPr lang="de-DE" sz="1599" dirty="0"/>
              <a:t> and instrumental </a:t>
            </a:r>
            <a:r>
              <a:rPr lang="de-DE" sz="1599" dirty="0" err="1"/>
              <a:t>line</a:t>
            </a:r>
            <a:r>
              <a:rPr lang="de-DE" sz="1599" dirty="0"/>
              <a:t> </a:t>
            </a:r>
            <a:r>
              <a:rPr lang="de-DE" sz="1599" dirty="0" err="1"/>
              <a:t>shape</a:t>
            </a:r>
            <a:r>
              <a:rPr lang="de-DE" sz="1599" dirty="0"/>
              <a:t> </a:t>
            </a:r>
            <a:r>
              <a:rPr lang="de-DE" sz="1599" dirty="0" err="1"/>
              <a:t>characterization</a:t>
            </a:r>
            <a:r>
              <a:rPr lang="de-DE" sz="1599" dirty="0"/>
              <a:t> </a:t>
            </a:r>
            <a:r>
              <a:rPr lang="de-DE" sz="1599" dirty="0" err="1"/>
              <a:t>of</a:t>
            </a:r>
            <a:r>
              <a:rPr lang="de-DE" sz="1599" dirty="0"/>
              <a:t> a </a:t>
            </a:r>
            <a:r>
              <a:rPr lang="de-DE" sz="1599" dirty="0" err="1"/>
              <a:t>set</a:t>
            </a:r>
            <a:r>
              <a:rPr lang="de-DE" sz="1599" dirty="0"/>
              <a:t> </a:t>
            </a:r>
            <a:r>
              <a:rPr lang="de-DE" sz="1599" dirty="0" err="1"/>
              <a:t>of</a:t>
            </a:r>
            <a:r>
              <a:rPr lang="de-DE" sz="1599" dirty="0"/>
              <a:t> portable FTIR </a:t>
            </a:r>
            <a:r>
              <a:rPr lang="de-DE" sz="1599" dirty="0" err="1"/>
              <a:t>spectrometers</a:t>
            </a:r>
            <a:r>
              <a:rPr lang="de-DE" sz="1599" dirty="0"/>
              <a:t> </a:t>
            </a:r>
            <a:r>
              <a:rPr lang="de-DE" sz="1599" dirty="0" err="1"/>
              <a:t>for</a:t>
            </a:r>
            <a:r>
              <a:rPr lang="de-DE" sz="1599" dirty="0"/>
              <a:t> </a:t>
            </a:r>
            <a:r>
              <a:rPr lang="de-DE" sz="1599" dirty="0" err="1"/>
              <a:t>detecting</a:t>
            </a:r>
            <a:r>
              <a:rPr lang="de-DE" sz="1599" dirty="0"/>
              <a:t> </a:t>
            </a:r>
            <a:r>
              <a:rPr lang="de-DE" sz="1599" dirty="0" err="1"/>
              <a:t>greenhouse</a:t>
            </a:r>
            <a:r>
              <a:rPr lang="de-DE" sz="1599" dirty="0"/>
              <a:t> gas </a:t>
            </a:r>
            <a:r>
              <a:rPr lang="de-DE" sz="1599" dirty="0" err="1"/>
              <a:t>emissions</a:t>
            </a:r>
            <a:r>
              <a:rPr lang="de-DE" sz="1599" dirty="0"/>
              <a:t>, AMT, 2015. </a:t>
            </a:r>
          </a:p>
          <a:p>
            <a:endParaRPr lang="de-DE" sz="1599" dirty="0"/>
          </a:p>
          <a:p>
            <a:r>
              <a:rPr lang="de-DE" sz="1599" dirty="0"/>
              <a:t>Alberti, C., Hase, F., Frey, M., </a:t>
            </a:r>
            <a:r>
              <a:rPr lang="de-DE" sz="1599" dirty="0" err="1"/>
              <a:t>Dubravica</a:t>
            </a:r>
            <a:r>
              <a:rPr lang="de-DE" sz="1599" dirty="0"/>
              <a:t>, D., Blumenstock, T., Dehn, A., </a:t>
            </a:r>
            <a:r>
              <a:rPr lang="de-DE" sz="1599" dirty="0" err="1"/>
              <a:t>Surawicz</a:t>
            </a:r>
            <a:r>
              <a:rPr lang="de-DE" sz="1599" dirty="0"/>
              <a:t>, G., Harig, R., </a:t>
            </a:r>
            <a:r>
              <a:rPr lang="de-DE" sz="1599" dirty="0" err="1"/>
              <a:t>Orphal</a:t>
            </a:r>
            <a:r>
              <a:rPr lang="de-DE" sz="1599" dirty="0"/>
              <a:t>, J., &amp; EM27/SUN-partners </a:t>
            </a:r>
            <a:r>
              <a:rPr lang="de-DE" sz="1599" dirty="0" err="1"/>
              <a:t>team</a:t>
            </a:r>
            <a:r>
              <a:rPr lang="de-DE" sz="1599" dirty="0"/>
              <a:t>: </a:t>
            </a:r>
            <a:r>
              <a:rPr lang="de-DE" sz="1599" dirty="0" err="1"/>
              <a:t>Improved</a:t>
            </a:r>
            <a:r>
              <a:rPr lang="de-DE" sz="1599" dirty="0"/>
              <a:t> </a:t>
            </a:r>
            <a:r>
              <a:rPr lang="de-DE" sz="1599" dirty="0" err="1"/>
              <a:t>calibration</a:t>
            </a:r>
            <a:r>
              <a:rPr lang="de-DE" sz="1599" dirty="0"/>
              <a:t> </a:t>
            </a:r>
            <a:r>
              <a:rPr lang="de-DE" sz="1599" dirty="0" err="1"/>
              <a:t>procedures</a:t>
            </a:r>
            <a:r>
              <a:rPr lang="de-DE" sz="1599" dirty="0"/>
              <a:t> </a:t>
            </a:r>
            <a:r>
              <a:rPr lang="de-DE" sz="1599" dirty="0" err="1"/>
              <a:t>for</a:t>
            </a:r>
            <a:r>
              <a:rPr lang="de-DE" sz="1599" dirty="0"/>
              <a:t> </a:t>
            </a:r>
            <a:r>
              <a:rPr lang="de-DE" sz="1599" dirty="0" err="1"/>
              <a:t>the</a:t>
            </a:r>
            <a:r>
              <a:rPr lang="de-DE" sz="1599" dirty="0"/>
              <a:t> EM27/SUN </a:t>
            </a:r>
            <a:r>
              <a:rPr lang="de-DE" sz="1599" dirty="0" err="1"/>
              <a:t>spectrometers</a:t>
            </a:r>
            <a:r>
              <a:rPr lang="de-DE" sz="1599" dirty="0"/>
              <a:t> </a:t>
            </a:r>
            <a:r>
              <a:rPr lang="de-DE" sz="1599" dirty="0" err="1"/>
              <a:t>of</a:t>
            </a:r>
            <a:r>
              <a:rPr lang="de-DE" sz="1599" dirty="0"/>
              <a:t> </a:t>
            </a:r>
            <a:r>
              <a:rPr lang="de-DE" sz="1599" dirty="0" err="1"/>
              <a:t>the</a:t>
            </a:r>
            <a:r>
              <a:rPr lang="de-DE" sz="1599" dirty="0"/>
              <a:t> </a:t>
            </a:r>
            <a:r>
              <a:rPr lang="de-DE" sz="1599" dirty="0" err="1"/>
              <a:t>COllaborative</a:t>
            </a:r>
            <a:r>
              <a:rPr lang="de-DE" sz="1599" dirty="0"/>
              <a:t> Carbon </a:t>
            </a:r>
            <a:r>
              <a:rPr lang="de-DE" sz="1599" dirty="0" err="1"/>
              <a:t>Column</a:t>
            </a:r>
            <a:r>
              <a:rPr lang="de-DE" sz="1599" dirty="0"/>
              <a:t> </a:t>
            </a:r>
            <a:r>
              <a:rPr lang="de-DE" sz="1599" dirty="0" err="1"/>
              <a:t>Observing</a:t>
            </a:r>
            <a:r>
              <a:rPr lang="de-DE" sz="1599" dirty="0"/>
              <a:t> Network (COCCON), AMT, 2022.</a:t>
            </a:r>
            <a:endParaRPr lang="en-US" sz="1599" dirty="0"/>
          </a:p>
        </p:txBody>
      </p:sp>
      <p:pic>
        <p:nvPicPr>
          <p:cNvPr id="9" name="Picture 21">
            <a:extLst>
              <a:ext uri="{FF2B5EF4-FFF2-40B4-BE49-F238E27FC236}">
                <a16:creationId xmlns:a16="http://schemas.microsoft.com/office/drawing/2014/main" id="{7FFEDC86-3E3B-4F87-BD75-441B149F7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276328" y="1427144"/>
            <a:ext cx="3731508" cy="2966070"/>
          </a:xfrm>
          <a:prstGeom prst="rect">
            <a:avLst/>
          </a:prstGeom>
        </p:spPr>
      </p:pic>
      <p:pic>
        <p:nvPicPr>
          <p:cNvPr id="10" name="Picture 20">
            <a:extLst>
              <a:ext uri="{FF2B5EF4-FFF2-40B4-BE49-F238E27FC236}">
                <a16:creationId xmlns:a16="http://schemas.microsoft.com/office/drawing/2014/main" id="{5CD191DA-1B35-4E28-8B6A-16F39F2225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792"/>
          <a:stretch/>
        </p:blipFill>
        <p:spPr bwMode="auto">
          <a:xfrm>
            <a:off x="4321569" y="1418555"/>
            <a:ext cx="3954758" cy="2974659"/>
          </a:xfrm>
          <a:prstGeom prst="rect">
            <a:avLst/>
          </a:prstGeom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A9770223-5424-42FC-84E2-CE93D14F56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60002" y="1423348"/>
            <a:ext cx="4058163" cy="1294607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A481AC9C-CE48-4AEF-86BC-F979DD1605DB}"/>
              </a:ext>
            </a:extLst>
          </p:cNvPr>
          <p:cNvPicPr/>
          <p:nvPr/>
        </p:nvPicPr>
        <p:blipFill>
          <a:blip r:embed="rId6"/>
          <a:srcRect r="7681"/>
          <a:stretch>
            <a:fillRect/>
          </a:stretch>
        </p:blipFill>
        <p:spPr bwMode="auto">
          <a:xfrm>
            <a:off x="40769" y="3022456"/>
            <a:ext cx="4264972" cy="13885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832319-510B-8857-E14E-213E15D600D6}"/>
              </a:ext>
            </a:extLst>
          </p:cNvPr>
          <p:cNvSpPr txBox="1"/>
          <p:nvPr/>
        </p:nvSpPr>
        <p:spPr>
          <a:xfrm>
            <a:off x="216000" y="6356052"/>
            <a:ext cx="321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Slide: Matthias Frey, IWGGMS21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12352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1CFA7-CAB6-B4D1-D4C0-310DEEAFB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BEEE56-0CCC-DB4C-7B2A-0853096D9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8" y="-9330"/>
            <a:ext cx="11204999" cy="466812"/>
          </a:xfrm>
        </p:spPr>
        <p:txBody>
          <a:bodyPr/>
          <a:lstStyle/>
          <a:p>
            <a:r>
              <a:rPr lang="en-US" dirty="0">
                <a:latin typeface="+mj-lt"/>
              </a:rPr>
              <a:t>Data processing</a:t>
            </a:r>
          </a:p>
        </p:txBody>
      </p:sp>
      <p:sp>
        <p:nvSpPr>
          <p:cNvPr id="10" name="Textfeld 7">
            <a:extLst>
              <a:ext uri="{FF2B5EF4-FFF2-40B4-BE49-F238E27FC236}">
                <a16:creationId xmlns:a16="http://schemas.microsoft.com/office/drawing/2014/main" id="{3F55E6FC-B476-B34F-DAE9-5D391BA57455}"/>
              </a:ext>
            </a:extLst>
          </p:cNvPr>
          <p:cNvSpPr txBox="1"/>
          <p:nvPr/>
        </p:nvSpPr>
        <p:spPr>
          <a:xfrm>
            <a:off x="4865921" y="3796779"/>
            <a:ext cx="73260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/>
          </a:p>
          <a:p>
            <a:r>
              <a:rPr lang="de-DE" sz="1600" dirty="0"/>
              <a:t>Feld, L., </a:t>
            </a:r>
            <a:r>
              <a:rPr lang="de-DE" sz="1600" dirty="0" err="1"/>
              <a:t>Herkommer</a:t>
            </a:r>
            <a:r>
              <a:rPr lang="de-DE" sz="1600" dirty="0"/>
              <a:t>, B., </a:t>
            </a:r>
            <a:r>
              <a:rPr lang="de-DE" sz="1600" dirty="0" err="1"/>
              <a:t>Vestner</a:t>
            </a:r>
            <a:r>
              <a:rPr lang="de-DE" sz="1600" dirty="0"/>
              <a:t>, J., </a:t>
            </a:r>
            <a:r>
              <a:rPr lang="de-DE" sz="1600" dirty="0" err="1"/>
              <a:t>Dubravica</a:t>
            </a:r>
            <a:r>
              <a:rPr lang="de-DE" sz="1600" dirty="0"/>
              <a:t>, D., Alberti, C., and Hase, F.: </a:t>
            </a:r>
            <a:r>
              <a:rPr lang="de-DE" sz="1600" dirty="0" err="1"/>
              <a:t>PROFFASTpylot</a:t>
            </a:r>
            <a:r>
              <a:rPr lang="de-DE" sz="1600" dirty="0"/>
              <a:t>: Running PROFFAST </a:t>
            </a:r>
            <a:r>
              <a:rPr lang="de-DE" sz="1600" dirty="0" err="1"/>
              <a:t>with</a:t>
            </a:r>
            <a:r>
              <a:rPr lang="de-DE" sz="1600" dirty="0"/>
              <a:t> Python, JOSS, 2024. </a:t>
            </a:r>
          </a:p>
          <a:p>
            <a:endParaRPr lang="de-DE" sz="1600" dirty="0"/>
          </a:p>
        </p:txBody>
      </p:sp>
      <p:pic>
        <p:nvPicPr>
          <p:cNvPr id="11" name="Grafik 5" descr="Ein Bild, das Screenshot, Rechteck, Quadrat, Reihe enthält.&#10;&#10;KI-generierte Inhalte können fehlerhaft sein.">
            <a:extLst>
              <a:ext uri="{FF2B5EF4-FFF2-40B4-BE49-F238E27FC236}">
                <a16:creationId xmlns:a16="http://schemas.microsoft.com/office/drawing/2014/main" id="{D4B68371-B938-79D0-5961-E36C5F60AF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230" y="457482"/>
            <a:ext cx="5334269" cy="3339297"/>
          </a:xfrm>
          <a:prstGeom prst="rect">
            <a:avLst/>
          </a:prstGeom>
        </p:spPr>
      </p:pic>
      <p:sp>
        <p:nvSpPr>
          <p:cNvPr id="13" name="Textfeld 6">
            <a:extLst>
              <a:ext uri="{FF2B5EF4-FFF2-40B4-BE49-F238E27FC236}">
                <a16:creationId xmlns:a16="http://schemas.microsoft.com/office/drawing/2014/main" id="{3D5CE1BD-1AE8-3105-E4D4-6C03217F3166}"/>
              </a:ext>
            </a:extLst>
          </p:cNvPr>
          <p:cNvSpPr txBox="1"/>
          <p:nvPr/>
        </p:nvSpPr>
        <p:spPr>
          <a:xfrm>
            <a:off x="154007" y="749349"/>
            <a:ext cx="55493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PROFFAST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prstClr val="black"/>
                </a:solidFill>
                <a:latin typeface="Arial" panose="020B0604020202020204"/>
              </a:rPr>
              <a:t>Retrieval </a:t>
            </a:r>
            <a:r>
              <a:rPr lang="de-DE" sz="2000" dirty="0" err="1">
                <a:solidFill>
                  <a:prstClr val="black"/>
                </a:solidFill>
                <a:latin typeface="Arial" panose="020B0604020202020204"/>
              </a:rPr>
              <a:t>software</a:t>
            </a:r>
            <a:endParaRPr lang="de-DE" sz="2000" dirty="0">
              <a:solidFill>
                <a:prstClr val="black"/>
              </a:solidFill>
              <a:latin typeface="Arial" panose="020B060402020202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Current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version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2.4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PROFFASTpylot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prstClr val="black"/>
                </a:solidFill>
                <a:latin typeface="Arial" panose="020B0604020202020204"/>
              </a:rPr>
              <a:t>Python </a:t>
            </a:r>
            <a:r>
              <a:rPr lang="de-DE" sz="2000" dirty="0" err="1">
                <a:solidFill>
                  <a:prstClr val="black"/>
                </a:solidFill>
                <a:latin typeface="Arial" panose="020B0604020202020204"/>
              </a:rPr>
              <a:t>user</a:t>
            </a:r>
            <a:r>
              <a:rPr lang="de-DE" sz="2000" dirty="0">
                <a:solidFill>
                  <a:prstClr val="black"/>
                </a:solidFill>
                <a:latin typeface="Arial" panose="020B0604020202020204"/>
              </a:rPr>
              <a:t> interface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Current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version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1.3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2000" dirty="0">
              <a:solidFill>
                <a:prstClr val="black"/>
              </a:solidFill>
              <a:latin typeface="Arial" panose="020B0604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Future update (v2.4.1)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distributed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prstClr val="black"/>
                </a:solidFill>
                <a:latin typeface="Arial" panose="020B0604020202020204"/>
              </a:rPr>
              <a:t>Mobile </a:t>
            </a:r>
            <a:r>
              <a:rPr lang="de-DE" sz="2000" dirty="0" err="1">
                <a:solidFill>
                  <a:prstClr val="black"/>
                </a:solidFill>
                <a:latin typeface="Arial" panose="020B0604020202020204"/>
              </a:rPr>
              <a:t>observations</a:t>
            </a:r>
            <a:r>
              <a:rPr lang="de-DE" sz="20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Arial" panose="020B0604020202020204"/>
              </a:rPr>
              <a:t>supported</a:t>
            </a:r>
            <a:endParaRPr lang="de-DE" sz="2000" dirty="0">
              <a:solidFill>
                <a:prstClr val="black"/>
              </a:solidFill>
              <a:latin typeface="Arial" panose="020B060402020202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Additional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diagnostic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output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xtfeld 8">
            <a:extLst>
              <a:ext uri="{FF2B5EF4-FFF2-40B4-BE49-F238E27FC236}">
                <a16:creationId xmlns:a16="http://schemas.microsoft.com/office/drawing/2014/main" id="{5A6E8967-8805-41A6-7DF2-50735C1054C1}"/>
              </a:ext>
            </a:extLst>
          </p:cNvPr>
          <p:cNvSpPr txBox="1"/>
          <p:nvPr/>
        </p:nvSpPr>
        <p:spPr>
          <a:xfrm>
            <a:off x="4865921" y="4538199"/>
            <a:ext cx="7326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/>
          </a:p>
          <a:p>
            <a:r>
              <a:rPr lang="de-DE" sz="1600" dirty="0"/>
              <a:t>Hase, F., </a:t>
            </a:r>
            <a:r>
              <a:rPr lang="de-DE" sz="1600" dirty="0" err="1"/>
              <a:t>Castracane</a:t>
            </a:r>
            <a:r>
              <a:rPr lang="de-DE" sz="1600" dirty="0"/>
              <a:t>, P., Dehn, A., Garcia, O. E., Griffith, D. W. T., Heizmann, L., Jones, N. B., </a:t>
            </a:r>
            <a:r>
              <a:rPr lang="de-DE" sz="1600" dirty="0" err="1"/>
              <a:t>Karpinnen</a:t>
            </a:r>
            <a:r>
              <a:rPr lang="de-DE" sz="1600" dirty="0"/>
              <a:t>, T., </a:t>
            </a:r>
            <a:r>
              <a:rPr lang="de-DE" sz="1600" dirty="0" err="1"/>
              <a:t>Kivi</a:t>
            </a:r>
            <a:r>
              <a:rPr lang="de-DE" sz="1600" dirty="0"/>
              <a:t>, R. </a:t>
            </a:r>
            <a:r>
              <a:rPr lang="de-DE" sz="1600" dirty="0" err="1"/>
              <a:t>Maziere</a:t>
            </a:r>
            <a:r>
              <a:rPr lang="de-DE" sz="1600" dirty="0"/>
              <a:t>, M., </a:t>
            </a:r>
            <a:r>
              <a:rPr lang="de-DE" sz="1600" dirty="0" err="1"/>
              <a:t>Notholt</a:t>
            </a:r>
            <a:r>
              <a:rPr lang="de-DE" sz="1600" dirty="0"/>
              <a:t>, J., and Sha, M. K.: Implementation and </a:t>
            </a:r>
            <a:r>
              <a:rPr lang="de-DE" sz="1600" dirty="0" err="1"/>
              <a:t>application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an </a:t>
            </a:r>
            <a:r>
              <a:rPr lang="de-DE" sz="1600" dirty="0" err="1"/>
              <a:t>improved</a:t>
            </a:r>
            <a:r>
              <a:rPr lang="de-DE" sz="1600" dirty="0"/>
              <a:t> </a:t>
            </a:r>
            <a:r>
              <a:rPr lang="de-DE" sz="1600" dirty="0" err="1"/>
              <a:t>phase</a:t>
            </a:r>
            <a:r>
              <a:rPr lang="de-DE" sz="1600" dirty="0"/>
              <a:t> </a:t>
            </a:r>
            <a:r>
              <a:rPr lang="de-DE" sz="1600" dirty="0" err="1"/>
              <a:t>spectrum</a:t>
            </a:r>
            <a:r>
              <a:rPr lang="de-DE" sz="1600" dirty="0"/>
              <a:t> </a:t>
            </a:r>
            <a:r>
              <a:rPr lang="de-DE" sz="1600" dirty="0" err="1"/>
              <a:t>determination</a:t>
            </a:r>
            <a:r>
              <a:rPr lang="de-DE" sz="1600" dirty="0"/>
              <a:t> </a:t>
            </a:r>
            <a:r>
              <a:rPr lang="de-DE" sz="1600" dirty="0" err="1"/>
              <a:t>scheme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Fourier </a:t>
            </a:r>
            <a:r>
              <a:rPr lang="de-DE" sz="1600" dirty="0" err="1"/>
              <a:t>transform</a:t>
            </a:r>
            <a:r>
              <a:rPr lang="de-DE" sz="1600" dirty="0"/>
              <a:t> </a:t>
            </a:r>
            <a:r>
              <a:rPr lang="de-DE" sz="1600" dirty="0" err="1"/>
              <a:t>spectroscopy</a:t>
            </a:r>
            <a:r>
              <a:rPr lang="de-DE" sz="1600" dirty="0"/>
              <a:t>, AMT, 2025. </a:t>
            </a: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846225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1641" y="-9330"/>
            <a:ext cx="11204999" cy="466812"/>
          </a:xfrm>
        </p:spPr>
        <p:txBody>
          <a:bodyPr/>
          <a:lstStyle/>
          <a:p>
            <a:r>
              <a:rPr lang="en-US" dirty="0">
                <a:latin typeface="+mj-lt"/>
              </a:rPr>
              <a:t>Addition of Vertex70 / </a:t>
            </a:r>
            <a:r>
              <a:rPr lang="en-US" dirty="0" err="1">
                <a:latin typeface="+mj-lt"/>
              </a:rPr>
              <a:t>Invenio</a:t>
            </a:r>
            <a:r>
              <a:rPr lang="en-US" dirty="0">
                <a:latin typeface="+mj-lt"/>
              </a:rPr>
              <a:t> as part of COCCON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15" y="612304"/>
            <a:ext cx="12040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Vertex70/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Invenio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operated at 0.2 cm</a:t>
            </a:r>
            <a:r>
              <a:rPr lang="en-US" baseline="30000" dirty="0">
                <a:latin typeface="+mj-lt"/>
                <a:cs typeface="Times New Roman" panose="02020603050405020304" pitchFamily="18" charset="0"/>
              </a:rPr>
              <a:t>-1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resolution has the possibility to host two detectors</a:t>
            </a:r>
            <a:endParaRPr lang="en-GB" dirty="0"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56" b="36649"/>
          <a:stretch/>
        </p:blipFill>
        <p:spPr>
          <a:xfrm>
            <a:off x="3796979" y="1044691"/>
            <a:ext cx="4457700" cy="21459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187879" y="1098358"/>
            <a:ext cx="923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VERTEX70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89B17B8-6666-3785-FE08-E268A8B169F1}"/>
              </a:ext>
            </a:extLst>
          </p:cNvPr>
          <p:cNvCxnSpPr>
            <a:cxnSpLocks/>
          </p:cNvCxnSpPr>
          <p:nvPr/>
        </p:nvCxnSpPr>
        <p:spPr>
          <a:xfrm>
            <a:off x="7187879" y="1406135"/>
            <a:ext cx="1232221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1D112B4-00A5-EB26-E430-EDDC46D94E01}"/>
              </a:ext>
            </a:extLst>
          </p:cNvPr>
          <p:cNvSpPr txBox="1"/>
          <p:nvPr/>
        </p:nvSpPr>
        <p:spPr>
          <a:xfrm>
            <a:off x="8466681" y="1252246"/>
            <a:ext cx="3382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Room temperature operated </a:t>
            </a:r>
            <a:r>
              <a:rPr lang="en-US" sz="1600" dirty="0" err="1">
                <a:latin typeface="+mj-lt"/>
                <a:cs typeface="Times New Roman" panose="02020603050405020304" pitchFamily="18" charset="0"/>
              </a:rPr>
              <a:t>InGaAs</a:t>
            </a:r>
            <a:r>
              <a:rPr lang="en-US" sz="1600" dirty="0">
                <a:latin typeface="+mj-lt"/>
                <a:cs typeface="Times New Roman" panose="02020603050405020304" pitchFamily="18" charset="0"/>
              </a:rPr>
              <a:t> detector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Providing – </a:t>
            </a:r>
            <a:r>
              <a:rPr lang="en-US" sz="1600" b="1" dirty="0">
                <a:latin typeface="+mj-lt"/>
                <a:cs typeface="Times New Roman" panose="02020603050405020304" pitchFamily="18" charset="0"/>
              </a:rPr>
              <a:t>XCO</a:t>
            </a:r>
            <a:r>
              <a:rPr lang="en-US" sz="1600" b="1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1600" b="1" dirty="0">
                <a:latin typeface="+mj-lt"/>
                <a:cs typeface="Times New Roman" panose="02020603050405020304" pitchFamily="18" charset="0"/>
              </a:rPr>
              <a:t>, XCH</a:t>
            </a:r>
            <a:r>
              <a:rPr lang="en-US" sz="1600" b="1" baseline="-25000" dirty="0">
                <a:latin typeface="+mj-lt"/>
                <a:cs typeface="Times New Roman" panose="02020603050405020304" pitchFamily="18" charset="0"/>
              </a:rPr>
              <a:t>4</a:t>
            </a:r>
            <a:r>
              <a:rPr lang="en-US" sz="1600" b="1" dirty="0">
                <a:latin typeface="+mj-lt"/>
                <a:cs typeface="Times New Roman" panose="02020603050405020304" pitchFamily="18" charset="0"/>
              </a:rPr>
              <a:t>, XCO, XH</a:t>
            </a:r>
            <a:r>
              <a:rPr lang="en-US" sz="1600" b="1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1600" b="1" dirty="0">
                <a:latin typeface="+mj-lt"/>
                <a:cs typeface="Times New Roman" panose="02020603050405020304" pitchFamily="18" charset="0"/>
              </a:rPr>
              <a:t>O  </a:t>
            </a:r>
            <a:r>
              <a:rPr lang="en-US" sz="1600" dirty="0">
                <a:latin typeface="+mj-lt"/>
                <a:cs typeface="Times New Roman" panose="02020603050405020304" pitchFamily="18" charset="0"/>
              </a:rPr>
              <a:t>at 0.2 cm</a:t>
            </a:r>
            <a:r>
              <a:rPr lang="en-US" sz="1600" baseline="30000" dirty="0">
                <a:latin typeface="+mj-lt"/>
                <a:cs typeface="Times New Roman" panose="02020603050405020304" pitchFamily="18" charset="0"/>
              </a:rPr>
              <a:t>-1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Measurements frequency = 52 sec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401871-F3D3-04D1-9C46-0843FB55639C}"/>
              </a:ext>
            </a:extLst>
          </p:cNvPr>
          <p:cNvSpPr txBox="1"/>
          <p:nvPr/>
        </p:nvSpPr>
        <p:spPr>
          <a:xfrm>
            <a:off x="0" y="4262109"/>
            <a:ext cx="69278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Perform side-by-side measurements at COCCON central facility at KIT, Karlsruhe for NIR data calibration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Perform side-by-side measurements at NDACC-IRWG sites to study the variability of the MIR data calibration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Traceability of the measurements and output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3FDFD3-7CCB-0026-7CED-7BA81AC83FF8}"/>
              </a:ext>
            </a:extLst>
          </p:cNvPr>
          <p:cNvSpPr txBox="1"/>
          <p:nvPr/>
        </p:nvSpPr>
        <p:spPr>
          <a:xfrm>
            <a:off x="68315" y="1252246"/>
            <a:ext cx="35166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Liquid nitrogen cooled </a:t>
            </a:r>
            <a:r>
              <a:rPr lang="en-US" sz="1600" dirty="0" err="1">
                <a:latin typeface="+mj-lt"/>
                <a:cs typeface="Times New Roman" panose="02020603050405020304" pitchFamily="18" charset="0"/>
              </a:rPr>
              <a:t>InSb</a:t>
            </a:r>
            <a:r>
              <a:rPr lang="en-US" sz="1600" dirty="0">
                <a:latin typeface="+mj-lt"/>
                <a:cs typeface="Times New Roman" panose="02020603050405020304" pitchFamily="18" charset="0"/>
              </a:rPr>
              <a:t> detector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+mj-lt"/>
                <a:cs typeface="Times New Roman" panose="02020603050405020304" pitchFamily="18" charset="0"/>
              </a:rPr>
              <a:t>OCS (total), HCHO (total), N</a:t>
            </a:r>
            <a:r>
              <a:rPr lang="en-US" sz="1600" b="1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1600" b="1" dirty="0">
                <a:latin typeface="+mj-lt"/>
                <a:cs typeface="Times New Roman" panose="02020603050405020304" pitchFamily="18" charset="0"/>
              </a:rPr>
              <a:t>O (tropospheric, total), CH</a:t>
            </a:r>
            <a:r>
              <a:rPr lang="en-US" sz="1600" b="1" baseline="-25000" dirty="0">
                <a:latin typeface="+mj-lt"/>
                <a:cs typeface="Times New Roman" panose="02020603050405020304" pitchFamily="18" charset="0"/>
              </a:rPr>
              <a:t>4</a:t>
            </a:r>
            <a:r>
              <a:rPr lang="en-US" sz="1600" b="1" dirty="0">
                <a:latin typeface="+mj-lt"/>
                <a:cs typeface="Times New Roman" panose="02020603050405020304" pitchFamily="18" charset="0"/>
              </a:rPr>
              <a:t> (total) </a:t>
            </a:r>
            <a:r>
              <a:rPr lang="en-US" sz="1600" dirty="0">
                <a:latin typeface="+mj-lt"/>
                <a:cs typeface="Times New Roman" panose="02020603050405020304" pitchFamily="18" charset="0"/>
              </a:rPr>
              <a:t>at 0.2 cm</a:t>
            </a:r>
            <a:r>
              <a:rPr lang="en-US" sz="1600" baseline="30000" dirty="0">
                <a:latin typeface="+mj-lt"/>
                <a:cs typeface="Times New Roman" panose="02020603050405020304" pitchFamily="18" charset="0"/>
              </a:rPr>
              <a:t>-1 </a:t>
            </a:r>
            <a:r>
              <a:rPr lang="en-US" sz="1600" dirty="0">
                <a:latin typeface="+mj-lt"/>
                <a:cs typeface="Times New Roman" panose="02020603050405020304" pitchFamily="18" charset="0"/>
              </a:rPr>
              <a:t>(already published, retrieval other gases are under testing)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Next to try – C</a:t>
            </a:r>
            <a:r>
              <a:rPr lang="en-US" sz="16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+mj-lt"/>
                <a:cs typeface="Times New Roman" panose="02020603050405020304" pitchFamily="18" charset="0"/>
              </a:rPr>
              <a:t>H6, NH</a:t>
            </a:r>
            <a:r>
              <a:rPr lang="en-US" sz="1600" baseline="-25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en-US" sz="1600" dirty="0">
                <a:latin typeface="+mj-lt"/>
                <a:cs typeface="Times New Roman" panose="02020603050405020304" pitchFamily="18" charset="0"/>
              </a:rPr>
              <a:t>, 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Measurements frequency = 52 sec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19075E8-BAAD-5BC9-45BB-ED7F9D0211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7" b="10030"/>
          <a:stretch/>
        </p:blipFill>
        <p:spPr>
          <a:xfrm>
            <a:off x="7646022" y="3552041"/>
            <a:ext cx="4462559" cy="2743576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0067F6E-9BD4-5492-A697-3A8B51BB06E6}"/>
              </a:ext>
            </a:extLst>
          </p:cNvPr>
          <p:cNvCxnSpPr>
            <a:cxnSpLocks/>
          </p:cNvCxnSpPr>
          <p:nvPr/>
        </p:nvCxnSpPr>
        <p:spPr>
          <a:xfrm flipH="1">
            <a:off x="3584977" y="1252246"/>
            <a:ext cx="3491830" cy="28208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889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5A821-135A-B4B3-FEB2-2CAC49DD7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FC1CBC-ABA0-D46A-DCC1-17A44CC59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8" y="-9330"/>
            <a:ext cx="11204999" cy="466812"/>
          </a:xfrm>
        </p:spPr>
        <p:txBody>
          <a:bodyPr/>
          <a:lstStyle/>
          <a:p>
            <a:r>
              <a:rPr lang="en-US" dirty="0">
                <a:latin typeface="+mj-lt"/>
              </a:rPr>
              <a:t>Satellite validation using COCCON data</a:t>
            </a:r>
          </a:p>
        </p:txBody>
      </p:sp>
      <p:sp>
        <p:nvSpPr>
          <p:cNvPr id="2" name="Textfeld 11">
            <a:extLst>
              <a:ext uri="{FF2B5EF4-FFF2-40B4-BE49-F238E27FC236}">
                <a16:creationId xmlns:a16="http://schemas.microsoft.com/office/drawing/2014/main" id="{9C3EF046-1C58-18C3-36A7-A812C61CB42E}"/>
              </a:ext>
            </a:extLst>
          </p:cNvPr>
          <p:cNvSpPr txBox="1"/>
          <p:nvPr/>
        </p:nvSpPr>
        <p:spPr>
          <a:xfrm>
            <a:off x="31708" y="5390612"/>
            <a:ext cx="12160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Sha, M.K.; Das, S.; Frey, M.M.; </a:t>
            </a:r>
            <a:r>
              <a:rPr lang="en-US" dirty="0" err="1">
                <a:latin typeface="+mj-lt"/>
              </a:rPr>
              <a:t>Dubravica</a:t>
            </a:r>
            <a:r>
              <a:rPr lang="en-US" dirty="0">
                <a:latin typeface="+mj-lt"/>
              </a:rPr>
              <a:t>, D.; et al. Fiducial Reference Measurements for Greenhouse Gases (FRM4GHG): Validation of Satellite (Sentinel-5 Precursor, OCO-2, and GOSAT) Missions Using the COllaborative Carbon Column Observing Network (COCCON). Remote Sens. 2025, 17, 734. </a:t>
            </a:r>
            <a:r>
              <a:rPr lang="en-US" dirty="0">
                <a:latin typeface="+mj-lt"/>
                <a:hlinkClick r:id="rId3"/>
              </a:rPr>
              <a:t>https://doi.org/10.3390/rs17050734</a:t>
            </a:r>
            <a:endParaRPr lang="de-D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D6C51A-3BDD-FB6A-2F42-08A1467789F3}"/>
              </a:ext>
            </a:extLst>
          </p:cNvPr>
          <p:cNvSpPr txBox="1"/>
          <p:nvPr/>
        </p:nvSpPr>
        <p:spPr>
          <a:xfrm>
            <a:off x="68315" y="764704"/>
            <a:ext cx="11989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Several validation papers have been published focusing on individual sites.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First publication using a global COCCON dataset (27 stations) for the validation of S5P, OCO-2 and GOSAT has been recently published by Sha et al., 2025</a:t>
            </a:r>
            <a:endParaRPr lang="en-US" sz="24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E3FB55-DB58-63E5-2630-EBD909E96A2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0273"/>
          <a:stretch/>
        </p:blipFill>
        <p:spPr>
          <a:xfrm>
            <a:off x="6096000" y="2272255"/>
            <a:ext cx="6092174" cy="26780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3E88D-F20D-87F2-1A2A-6A774E671FD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" b="49402"/>
          <a:stretch/>
        </p:blipFill>
        <p:spPr>
          <a:xfrm>
            <a:off x="31708" y="2319151"/>
            <a:ext cx="6092175" cy="272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79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EB911-1E5B-4176-A21D-F0E48ECCD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CD6B1F-1676-96F0-0CF5-8E678BCD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8" y="-9330"/>
            <a:ext cx="11204999" cy="466812"/>
          </a:xfrm>
        </p:spPr>
        <p:txBody>
          <a:bodyPr/>
          <a:lstStyle/>
          <a:p>
            <a:r>
              <a:rPr lang="en-US" dirty="0">
                <a:latin typeface="+mj-lt"/>
              </a:rPr>
              <a:t>Future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A5303F-A2A8-20DE-5847-AB367A6095BC}"/>
              </a:ext>
            </a:extLst>
          </p:cNvPr>
          <p:cNvSpPr txBox="1"/>
          <p:nvPr/>
        </p:nvSpPr>
        <p:spPr>
          <a:xfrm>
            <a:off x="68315" y="764704"/>
            <a:ext cx="119738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Deployment of COCCON-Spain, COCCON-UK, COCCON-Germany supporting satellite validation and MVS capacity building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Network is growing </a:t>
            </a:r>
            <a:r>
              <a:rPr lang="en-US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 additional working groups joining in: e.g., Korea (KRISS, NIMS, SNU)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Due to still increasing network size and deman</a:t>
            </a:r>
            <a:r>
              <a:rPr lang="en-US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ds (timeliness), additional personnel is required – work on documentation and webpage, establishment of steering board, … </a:t>
            </a:r>
            <a:endParaRPr lang="en-US" sz="24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Deployment of travel standard to TCCON sites and perhaps also COCCON sites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Investigation of fiber-coupled EM27/SUN operation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EM27/SUN at higher spectral resolution (0.3 cm</a:t>
            </a:r>
            <a:r>
              <a:rPr lang="en-US" sz="2400" baseline="30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-1</a:t>
            </a:r>
            <a:r>
              <a:rPr lang="en-US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instead of 0.5 cm</a:t>
            </a:r>
            <a:r>
              <a:rPr lang="en-US" sz="2400" baseline="30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-1</a:t>
            </a:r>
            <a:r>
              <a:rPr lang="en-US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339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1641" y="-9330"/>
            <a:ext cx="11204999" cy="466812"/>
          </a:xfrm>
        </p:spPr>
        <p:txBody>
          <a:bodyPr/>
          <a:lstStyle/>
          <a:p>
            <a:r>
              <a:rPr lang="en-US" dirty="0">
                <a:latin typeface="+mj-lt"/>
              </a:rPr>
              <a:t>COCCON as FRM data provider for satellite validation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15" y="764704"/>
            <a:ext cx="120402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COCCON data which are public is hosted at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EVDC (ESA Validation Data Center)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DOI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minted per site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+mj-lt"/>
              </a:rPr>
              <a:t>Central facility</a:t>
            </a:r>
            <a:r>
              <a:rPr lang="en-US" sz="2000" dirty="0">
                <a:latin typeface="+mj-lt"/>
              </a:rPr>
              <a:t> for data handling and processing facility hosted at KIT assist site PIs in data processing and quality checks – funded by ESA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</a:rPr>
              <a:t>Possible to </a:t>
            </a:r>
            <a:r>
              <a:rPr lang="en-US" sz="2000" b="1" dirty="0">
                <a:latin typeface="+mj-lt"/>
              </a:rPr>
              <a:t>expand</a:t>
            </a:r>
            <a:r>
              <a:rPr lang="en-US" sz="2000" dirty="0">
                <a:latin typeface="+mj-lt"/>
              </a:rPr>
              <a:t> the usage of COCCON data to other GHG satellites (</a:t>
            </a:r>
            <a:r>
              <a:rPr lang="en-US" sz="2000" b="1" dirty="0">
                <a:latin typeface="+mj-lt"/>
              </a:rPr>
              <a:t>traditional and new space missions</a:t>
            </a:r>
            <a:r>
              <a:rPr lang="en-US" sz="2000" dirty="0">
                <a:latin typeface="+mj-lt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+mj-lt"/>
              </a:rPr>
              <a:t>Maturity Matrix</a:t>
            </a:r>
            <a:r>
              <a:rPr lang="en-US" sz="2000" dirty="0">
                <a:latin typeface="+mj-lt"/>
              </a:rPr>
              <a:t> completed with the current status of COCCON for the main target gases – Sha et al., 2024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</a:rPr>
              <a:t>Profile measurements at the COCCON sites would be needed to determine the </a:t>
            </a:r>
            <a:r>
              <a:rPr lang="en-US" sz="2000" b="1" dirty="0">
                <a:latin typeface="+mj-lt"/>
              </a:rPr>
              <a:t>independent scaling factor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Warning: </a:t>
            </a:r>
            <a:r>
              <a:rPr lang="en-US" sz="2000" dirty="0">
                <a:latin typeface="+mj-lt"/>
              </a:rPr>
              <a:t>The </a:t>
            </a:r>
            <a:r>
              <a:rPr lang="en-US" sz="2000" b="1" dirty="0">
                <a:latin typeface="+mj-lt"/>
              </a:rPr>
              <a:t>number of EM27/SUNs are growing fast </a:t>
            </a:r>
            <a:r>
              <a:rPr lang="en-US" sz="2000" dirty="0">
                <a:latin typeface="+mj-lt"/>
                <a:sym typeface="Wingdings" panose="05000000000000000000" pitchFamily="2" charset="2"/>
              </a:rPr>
              <a:t> </a:t>
            </a:r>
            <a:r>
              <a:rPr lang="en-US" sz="2000" dirty="0">
                <a:latin typeface="+mj-lt"/>
              </a:rPr>
              <a:t>key to follow </a:t>
            </a:r>
            <a:r>
              <a:rPr lang="en-US" sz="2000" b="1" dirty="0">
                <a:latin typeface="+mj-lt"/>
              </a:rPr>
              <a:t>the standardized procedures</a:t>
            </a:r>
            <a:r>
              <a:rPr lang="en-US" sz="2000" dirty="0">
                <a:latin typeface="+mj-lt"/>
              </a:rPr>
              <a:t> established under COCCON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</a:rPr>
              <a:t>check new spectrometer before delivery, side-by-side solar measurements collocated at KIT TCCON site and reference EM27/SUN, alignment check and ILS meas., determination of Xgas scaling factors to establish the indirect traceability to WMO via TCCON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</a:rPr>
              <a:t>If you are a data user using data from private data providers, then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please check if these conditions are strictly followed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058251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IRA-IASB">
      <a:dk1>
        <a:srgbClr val="231F20"/>
      </a:dk1>
      <a:lt1>
        <a:sysClr val="window" lastClr="FFFFFF"/>
      </a:lt1>
      <a:dk2>
        <a:srgbClr val="1F497D"/>
      </a:dk2>
      <a:lt2>
        <a:srgbClr val="E6E7E8"/>
      </a:lt2>
      <a:accent1>
        <a:srgbClr val="DD7626"/>
      </a:accent1>
      <a:accent2>
        <a:srgbClr val="EBA370"/>
      </a:accent2>
      <a:accent3>
        <a:srgbClr val="254F77"/>
      </a:accent3>
      <a:accent4>
        <a:srgbClr val="688CB1"/>
      </a:accent4>
      <a:accent5>
        <a:srgbClr val="9BB3CA"/>
      </a:accent5>
      <a:accent6>
        <a:srgbClr val="E6E7E8"/>
      </a:accent6>
      <a:hlink>
        <a:srgbClr val="DD762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4756</TotalTime>
  <Words>978</Words>
  <Application>Microsoft Office PowerPoint</Application>
  <PresentationFormat>Widescreen</PresentationFormat>
  <Paragraphs>91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Gill Sans MT</vt:lpstr>
      <vt:lpstr>Open Sans</vt:lpstr>
      <vt:lpstr>Open Sans SemiBold</vt:lpstr>
      <vt:lpstr>Times New Roman</vt:lpstr>
      <vt:lpstr>Wingdings</vt:lpstr>
      <vt:lpstr>1_Office Theme</vt:lpstr>
      <vt:lpstr>PowerPoint Presentation</vt:lpstr>
      <vt:lpstr>The network</vt:lpstr>
      <vt:lpstr>Traceability</vt:lpstr>
      <vt:lpstr>COCCON: Centralized calibration and QC</vt:lpstr>
      <vt:lpstr>Data processing</vt:lpstr>
      <vt:lpstr>Addition of Vertex70 / Invenio as part of COCCON</vt:lpstr>
      <vt:lpstr>Satellite validation using COCCON data</vt:lpstr>
      <vt:lpstr>Future</vt:lpstr>
      <vt:lpstr>COCCON as FRM data provider for satellite validation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TCCON and NDACC-IRWG sites</dc:title>
  <dc:creator>Mahesh Kumar Sha</dc:creator>
  <cp:lastModifiedBy>Mahesh Kumar Sha</cp:lastModifiedBy>
  <cp:revision>295</cp:revision>
  <dcterms:created xsi:type="dcterms:W3CDTF">2019-04-11T19:26:45Z</dcterms:created>
  <dcterms:modified xsi:type="dcterms:W3CDTF">2025-06-12T20:51:25Z</dcterms:modified>
</cp:coreProperties>
</file>