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70" r:id="rId2"/>
  </p:sldMasterIdLst>
  <p:notesMasterIdLst>
    <p:notesMasterId r:id="rId25"/>
  </p:notesMasterIdLst>
  <p:sldIdLst>
    <p:sldId id="256" r:id="rId3"/>
    <p:sldId id="270" r:id="rId4"/>
    <p:sldId id="260" r:id="rId5"/>
    <p:sldId id="272" r:id="rId6"/>
    <p:sldId id="295" r:id="rId7"/>
    <p:sldId id="453" r:id="rId8"/>
    <p:sldId id="269" r:id="rId9"/>
    <p:sldId id="450" r:id="rId10"/>
    <p:sldId id="273" r:id="rId11"/>
    <p:sldId id="424" r:id="rId12"/>
    <p:sldId id="426" r:id="rId13"/>
    <p:sldId id="427" r:id="rId14"/>
    <p:sldId id="447" r:id="rId15"/>
    <p:sldId id="448" r:id="rId16"/>
    <p:sldId id="281" r:id="rId17"/>
    <p:sldId id="282" r:id="rId18"/>
    <p:sldId id="445" r:id="rId19"/>
    <p:sldId id="444" r:id="rId20"/>
    <p:sldId id="452" r:id="rId21"/>
    <p:sldId id="271" r:id="rId22"/>
    <p:sldId id="451" r:id="rId23"/>
    <p:sldId id="274" r:id="rId24"/>
  </p:sldIdLst>
  <p:sldSz cx="12192000" cy="6858000"/>
  <p:notesSz cx="7010400" cy="9296400"/>
  <p:embeddedFontLst>
    <p:embeddedFont>
      <p:font typeface="Andale Mono" panose="020B0509000000000004" pitchFamily="49" charset="0"/>
      <p:regular r:id="rId26"/>
    </p:embeddedFont>
    <p:embeddedFont>
      <p:font typeface="Avenir Book" panose="02000503020000020003" pitchFamily="2" charset="0"/>
      <p:regular r:id="rId27"/>
      <p:italic r:id="rId28"/>
    </p:embeddedFont>
    <p:embeddedFont>
      <p:font typeface="Avenir Next" panose="020B0503020202020204" pitchFamily="34" charset="0"/>
      <p:regular r:id="rId29"/>
      <p:bold r:id="rId30"/>
      <p:italic r:id="rId31"/>
      <p:boldItalic r:id="rId32"/>
    </p:embeddedFont>
    <p:embeddedFont>
      <p:font typeface="Helvetica Neue" panose="02000503000000020004" pitchFamily="2" charset="0"/>
      <p:regular r:id="rId33"/>
      <p:bold r:id="rId33"/>
      <p:italic r:id="rId33"/>
      <p:boldItalic r:id="rId33"/>
    </p:embeddedFont>
    <p:embeddedFont>
      <p:font typeface="Trebuchet MS" panose="020B0703020202090204" pitchFamily="34" charset="0"/>
      <p:regular r:id="rId34"/>
      <p:bold r:id="rId35"/>
      <p:italic r:id="rId3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9" roundtripDataSignature="AMtx7mhfWDbXWTS9VK/bsqpkXXFjwTZ2r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8182"/>
    <p:restoredTop sz="94521"/>
  </p:normalViewPr>
  <p:slideViewPr>
    <p:cSldViewPr snapToGrid="0">
      <p:cViewPr varScale="1">
        <p:scale>
          <a:sx n="120" d="100"/>
          <a:sy n="120" d="100"/>
        </p:scale>
        <p:origin x="632" y="1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19" d="100"/>
        <a:sy n="119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1.fntdata"/><Relationship Id="rId39" Type="http://customschemas.google.com/relationships/presentationmetadata" Target="metadata"/><Relationship Id="rId21" Type="http://schemas.openxmlformats.org/officeDocument/2006/relationships/slide" Target="slides/slide19.xml"/><Relationship Id="rId34" Type="http://schemas.openxmlformats.org/officeDocument/2006/relationships/font" Target="fonts/font9.fntdata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4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7.fntdata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6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037840" cy="466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970938" y="0"/>
            <a:ext cx="3037840" cy="466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NOTE: Background image can be used as is or changed for a particular presentation in the “Slide Master” button found under the “View” tab.  </a:t>
            </a:r>
            <a:endParaRPr b="0"/>
          </a:p>
        </p:txBody>
      </p:sp>
      <p:sp>
        <p:nvSpPr>
          <p:cNvPr id="125" name="Google Shape;12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32d534ba3b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5" name="Google Shape;305;g32d534ba3b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314399f40ab_0_2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314399f40ab_0_2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2018 – 2022 36 </a:t>
            </a:r>
            <a:r>
              <a:rPr lang="en-US" dirty="0" err="1"/>
              <a:t>aircore</a:t>
            </a:r>
            <a:r>
              <a:rPr lang="en-US" dirty="0"/>
              <a:t>, 61 aircraft</a:t>
            </a:r>
            <a:endParaRPr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276d219890a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" name="Google Shape;272;g276d219890a_0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19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358224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>
          <a:extLst>
            <a:ext uri="{FF2B5EF4-FFF2-40B4-BE49-F238E27FC236}">
              <a16:creationId xmlns:a16="http://schemas.microsoft.com/office/drawing/2014/main" id="{9F8E1C12-7CC9-8AF5-E451-A9F7A7B6FF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7:notes">
            <a:extLst>
              <a:ext uri="{FF2B5EF4-FFF2-40B4-BE49-F238E27FC236}">
                <a16:creationId xmlns:a16="http://schemas.microsoft.com/office/drawing/2014/main" id="{6DAE3519-F82F-69AF-8E4C-01AA884065E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61" name="Google Shape;161;p7:notes">
            <a:extLst>
              <a:ext uri="{FF2B5EF4-FFF2-40B4-BE49-F238E27FC236}">
                <a16:creationId xmlns:a16="http://schemas.microsoft.com/office/drawing/2014/main" id="{B7F56E3C-E7DC-8205-EE63-0421D118CE9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518739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>
          <a:extLst>
            <a:ext uri="{FF2B5EF4-FFF2-40B4-BE49-F238E27FC236}">
              <a16:creationId xmlns:a16="http://schemas.microsoft.com/office/drawing/2014/main" id="{828D1FDD-A7BB-1F3A-404D-311196C20C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7:notes">
            <a:extLst>
              <a:ext uri="{FF2B5EF4-FFF2-40B4-BE49-F238E27FC236}">
                <a16:creationId xmlns:a16="http://schemas.microsoft.com/office/drawing/2014/main" id="{39AF798E-C541-46BA-2AD7-96D05C867B1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61" name="Google Shape;161;p7:notes">
            <a:extLst>
              <a:ext uri="{FF2B5EF4-FFF2-40B4-BE49-F238E27FC236}">
                <a16:creationId xmlns:a16="http://schemas.microsoft.com/office/drawing/2014/main" id="{BC72B821-C863-9F6E-5AD2-931BD819292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25499209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>
          <a:extLst>
            <a:ext uri="{FF2B5EF4-FFF2-40B4-BE49-F238E27FC236}">
              <a16:creationId xmlns:a16="http://schemas.microsoft.com/office/drawing/2014/main" id="{9FDDDEE9-A37F-4AE6-F383-03774BA183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7:notes">
            <a:extLst>
              <a:ext uri="{FF2B5EF4-FFF2-40B4-BE49-F238E27FC236}">
                <a16:creationId xmlns:a16="http://schemas.microsoft.com/office/drawing/2014/main" id="{069582D3-7D0A-DF33-A8D9-5442FD9197D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61" name="Google Shape;161;p7:notes">
            <a:extLst>
              <a:ext uri="{FF2B5EF4-FFF2-40B4-BE49-F238E27FC236}">
                <a16:creationId xmlns:a16="http://schemas.microsoft.com/office/drawing/2014/main" id="{2E591848-FA91-9875-BBF2-12D379721DD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6144317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>
          <a:extLst>
            <a:ext uri="{FF2B5EF4-FFF2-40B4-BE49-F238E27FC236}">
              <a16:creationId xmlns:a16="http://schemas.microsoft.com/office/drawing/2014/main" id="{D67CF8ED-3081-9B5B-DD0B-78DFF38C32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7:notes">
            <a:extLst>
              <a:ext uri="{FF2B5EF4-FFF2-40B4-BE49-F238E27FC236}">
                <a16:creationId xmlns:a16="http://schemas.microsoft.com/office/drawing/2014/main" id="{D8C43DD3-14DC-943B-26E3-8B9B8D16AC6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61" name="Google Shape;161;p7:notes">
            <a:extLst>
              <a:ext uri="{FF2B5EF4-FFF2-40B4-BE49-F238E27FC236}">
                <a16:creationId xmlns:a16="http://schemas.microsoft.com/office/drawing/2014/main" id="{6114C904-29BE-4D27-1E28-C9354788E4D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3463482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7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61" name="Google Shape;1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>
          <a:extLst>
            <a:ext uri="{FF2B5EF4-FFF2-40B4-BE49-F238E27FC236}">
              <a16:creationId xmlns:a16="http://schemas.microsoft.com/office/drawing/2014/main" id="{3AF9BFD8-3EFC-F6C6-1578-A131E3FB9D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7:notes">
            <a:extLst>
              <a:ext uri="{FF2B5EF4-FFF2-40B4-BE49-F238E27FC236}">
                <a16:creationId xmlns:a16="http://schemas.microsoft.com/office/drawing/2014/main" id="{0888DED8-9466-4097-5B2B-06F9FB6B601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61" name="Google Shape;161;p7:notes">
            <a:extLst>
              <a:ext uri="{FF2B5EF4-FFF2-40B4-BE49-F238E27FC236}">
                <a16:creationId xmlns:a16="http://schemas.microsoft.com/office/drawing/2014/main" id="{068D4337-D69A-116B-58FF-1855A118E8B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095597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>
          <a:extLst>
            <a:ext uri="{FF2B5EF4-FFF2-40B4-BE49-F238E27FC236}">
              <a16:creationId xmlns:a16="http://schemas.microsoft.com/office/drawing/2014/main" id="{D8BCD0F6-411F-0C03-C508-7ACDCBB944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7:notes">
            <a:extLst>
              <a:ext uri="{FF2B5EF4-FFF2-40B4-BE49-F238E27FC236}">
                <a16:creationId xmlns:a16="http://schemas.microsoft.com/office/drawing/2014/main" id="{9BB06920-20CD-5DD5-1CD2-87868E4E8D7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61" name="Google Shape;161;p7:notes">
            <a:extLst>
              <a:ext uri="{FF2B5EF4-FFF2-40B4-BE49-F238E27FC236}">
                <a16:creationId xmlns:a16="http://schemas.microsoft.com/office/drawing/2014/main" id="{C602DF21-E280-574B-76CE-1D7AD64F905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0109978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>
          <a:extLst>
            <a:ext uri="{FF2B5EF4-FFF2-40B4-BE49-F238E27FC236}">
              <a16:creationId xmlns:a16="http://schemas.microsoft.com/office/drawing/2014/main" id="{DD8F34DB-C895-F900-432A-3D5F826782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7:notes">
            <a:extLst>
              <a:ext uri="{FF2B5EF4-FFF2-40B4-BE49-F238E27FC236}">
                <a16:creationId xmlns:a16="http://schemas.microsoft.com/office/drawing/2014/main" id="{FD3BECAD-852E-D7CD-6652-2E252339281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61" name="Google Shape;161;p7:notes">
            <a:extLst>
              <a:ext uri="{FF2B5EF4-FFF2-40B4-BE49-F238E27FC236}">
                <a16:creationId xmlns:a16="http://schemas.microsoft.com/office/drawing/2014/main" id="{AC07F678-F635-E546-3533-437914BD261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3885900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>
          <a:extLst>
            <a:ext uri="{FF2B5EF4-FFF2-40B4-BE49-F238E27FC236}">
              <a16:creationId xmlns:a16="http://schemas.microsoft.com/office/drawing/2014/main" id="{08FE25D3-CAB1-4AC5-0278-CEF9C79C27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7:notes">
            <a:extLst>
              <a:ext uri="{FF2B5EF4-FFF2-40B4-BE49-F238E27FC236}">
                <a16:creationId xmlns:a16="http://schemas.microsoft.com/office/drawing/2014/main" id="{D34EC14F-0E68-ABC1-F2D7-0CF41F3B997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61" name="Google Shape;161;p7:notes">
            <a:extLst>
              <a:ext uri="{FF2B5EF4-FFF2-40B4-BE49-F238E27FC236}">
                <a16:creationId xmlns:a16="http://schemas.microsoft.com/office/drawing/2014/main" id="{E4ED71AE-BA07-85A9-8CDB-8A2ADDAA810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509786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>
          <a:extLst>
            <a:ext uri="{FF2B5EF4-FFF2-40B4-BE49-F238E27FC236}">
              <a16:creationId xmlns:a16="http://schemas.microsoft.com/office/drawing/2014/main" id="{82583010-D461-D81F-8034-EBA94C2DBB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7:notes">
            <a:extLst>
              <a:ext uri="{FF2B5EF4-FFF2-40B4-BE49-F238E27FC236}">
                <a16:creationId xmlns:a16="http://schemas.microsoft.com/office/drawing/2014/main" id="{4E730251-1E29-958F-2775-D5BBAE283F2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61" name="Google Shape;161;p7:notes">
            <a:extLst>
              <a:ext uri="{FF2B5EF4-FFF2-40B4-BE49-F238E27FC236}">
                <a16:creationId xmlns:a16="http://schemas.microsoft.com/office/drawing/2014/main" id="{309DC246-63D7-C46E-7099-ED42DF1E4D0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2497466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318280a0046_0_2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" name="Google Shape;262;g318280a0046_0_2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1_Comparison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6"/>
          <p:cNvSpPr txBox="1">
            <a:spLocks noGrp="1"/>
          </p:cNvSpPr>
          <p:nvPr>
            <p:ph type="title"/>
          </p:nvPr>
        </p:nvSpPr>
        <p:spPr>
          <a:xfrm>
            <a:off x="609600" y="156300"/>
            <a:ext cx="10972800" cy="3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  <a:defRPr sz="2267" i="0" u="none" strike="noStrike" cap="none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9pPr>
          </a:lstStyle>
          <a:p>
            <a:endParaRPr/>
          </a:p>
        </p:txBody>
      </p:sp>
      <p:sp>
        <p:nvSpPr>
          <p:cNvPr id="133" name="Google Shape;133;p26"/>
          <p:cNvSpPr txBox="1">
            <a:spLocks noGrp="1"/>
          </p:cNvSpPr>
          <p:nvPr>
            <p:ph type="body" idx="1"/>
          </p:nvPr>
        </p:nvSpPr>
        <p:spPr>
          <a:xfrm>
            <a:off x="609603" y="2174875"/>
            <a:ext cx="5386800" cy="3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609585" marR="0" lvl="0" indent="-414856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300"/>
              <a:buChar char="•"/>
              <a:defRPr sz="1733" i="0" u="none" strike="noStrike" cap="none"/>
            </a:lvl1pPr>
            <a:lvl2pPr marL="1219170" marR="0" lvl="1" indent="-406390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SzPts val="1200"/>
              <a:buChar char="–"/>
              <a:defRPr sz="1600" i="0" u="none" strike="noStrike" cap="none"/>
            </a:lvl2pPr>
            <a:lvl3pPr marL="1828754" marR="0" lvl="2" indent="-397923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SzPts val="1100"/>
              <a:buChar char="•"/>
              <a:defRPr sz="1467" i="0" u="none" strike="noStrike" cap="none"/>
            </a:lvl3pPr>
            <a:lvl4pPr marL="2438339" marR="0" lvl="3" indent="-380990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SzPts val="900"/>
              <a:buChar char="–"/>
              <a:defRPr sz="1200" i="0" u="none" strike="noStrike" cap="none"/>
            </a:lvl4pPr>
            <a:lvl5pPr marL="3047924" marR="0" lvl="4" indent="-372524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SzPts val="800"/>
              <a:buChar char="»"/>
              <a:defRPr sz="1067" i="0" u="none" strike="noStrike" cap="none"/>
            </a:lvl5pPr>
            <a:lvl6pPr marL="3657509" marR="0" lvl="5" indent="-397923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SzPts val="1100"/>
              <a:buChar char="•"/>
              <a:defRPr sz="1467" i="0" u="none" strike="noStrike" cap="none"/>
            </a:lvl6pPr>
            <a:lvl7pPr marL="4267093" marR="0" lvl="6" indent="-397923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SzPts val="1100"/>
              <a:buChar char="•"/>
              <a:defRPr sz="1467" i="0" u="none" strike="noStrike" cap="none"/>
            </a:lvl7pPr>
            <a:lvl8pPr marL="4876678" marR="0" lvl="7" indent="-397923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SzPts val="1100"/>
              <a:buChar char="•"/>
              <a:defRPr sz="1467" i="0" u="none" strike="noStrike" cap="none"/>
            </a:lvl8pPr>
            <a:lvl9pPr marL="5486263" marR="0" lvl="8" indent="-397923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SzPts val="1100"/>
              <a:buChar char="•"/>
              <a:defRPr sz="1467" i="0" u="none" strike="noStrike" cap="none"/>
            </a:lvl9pPr>
          </a:lstStyle>
          <a:p>
            <a:endParaRPr/>
          </a:p>
        </p:txBody>
      </p:sp>
      <p:sp>
        <p:nvSpPr>
          <p:cNvPr id="134" name="Google Shape;134;p26"/>
          <p:cNvSpPr txBox="1">
            <a:spLocks noGrp="1"/>
          </p:cNvSpPr>
          <p:nvPr>
            <p:ph type="body" idx="2"/>
          </p:nvPr>
        </p:nvSpPr>
        <p:spPr>
          <a:xfrm>
            <a:off x="6193380" y="2174875"/>
            <a:ext cx="5388800" cy="3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609585" marR="0" lvl="0" indent="-414856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300"/>
              <a:buChar char="•"/>
              <a:defRPr sz="1733" i="0" u="none" strike="noStrike" cap="none"/>
            </a:lvl1pPr>
            <a:lvl2pPr marL="1219170" marR="0" lvl="1" indent="-406390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SzPts val="1200"/>
              <a:buChar char="–"/>
              <a:defRPr sz="1600" i="0" u="none" strike="noStrike" cap="none"/>
            </a:lvl2pPr>
            <a:lvl3pPr marL="1828754" marR="0" lvl="2" indent="-397923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SzPts val="1100"/>
              <a:buChar char="•"/>
              <a:defRPr sz="1467" i="0" u="none" strike="noStrike" cap="none"/>
            </a:lvl3pPr>
            <a:lvl4pPr marL="2438339" marR="0" lvl="3" indent="-380990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SzPts val="900"/>
              <a:buChar char="–"/>
              <a:defRPr sz="1200" i="0" u="none" strike="noStrike" cap="none"/>
            </a:lvl4pPr>
            <a:lvl5pPr marL="3047924" marR="0" lvl="4" indent="-372524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SzPts val="800"/>
              <a:buChar char="»"/>
              <a:defRPr sz="1067" i="0" u="none" strike="noStrike" cap="none"/>
            </a:lvl5pPr>
            <a:lvl6pPr marL="3657509" marR="0" lvl="5" indent="-397923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SzPts val="1100"/>
              <a:buChar char="•"/>
              <a:defRPr sz="1467" i="0" u="none" strike="noStrike" cap="none"/>
            </a:lvl6pPr>
            <a:lvl7pPr marL="4267093" marR="0" lvl="6" indent="-397923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SzPts val="1100"/>
              <a:buChar char="•"/>
              <a:defRPr sz="1467" i="0" u="none" strike="noStrike" cap="none"/>
            </a:lvl7pPr>
            <a:lvl8pPr marL="4876678" marR="0" lvl="7" indent="-397923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SzPts val="1100"/>
              <a:buChar char="•"/>
              <a:defRPr sz="1467" i="0" u="none" strike="noStrike" cap="none"/>
            </a:lvl8pPr>
            <a:lvl9pPr marL="5486263" marR="0" lvl="8" indent="-397923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SzPts val="1100"/>
              <a:buChar char="•"/>
              <a:defRPr sz="1467" i="0" u="none" strike="noStrike" cap="none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5905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8"/>
          <p:cNvSpPr txBox="1">
            <a:spLocks noGrp="1"/>
          </p:cNvSpPr>
          <p:nvPr>
            <p:ph type="title"/>
          </p:nvPr>
        </p:nvSpPr>
        <p:spPr>
          <a:xfrm>
            <a:off x="609600" y="156300"/>
            <a:ext cx="10972800" cy="3769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50"/>
              <a:buFont typeface="Helvetica Neue"/>
              <a:buNone/>
              <a:defRPr sz="225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4" name="Google Shape;94;p18"/>
          <p:cNvSpPr txBox="1">
            <a:spLocks noGrp="1"/>
          </p:cNvSpPr>
          <p:nvPr>
            <p:ph type="body" idx="1"/>
          </p:nvPr>
        </p:nvSpPr>
        <p:spPr>
          <a:xfrm>
            <a:off x="609602" y="1535119"/>
            <a:ext cx="5386917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None/>
              <a:defRPr sz="1765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None/>
              <a:defRPr sz="1765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318"/>
              </a:spcBef>
              <a:spcAft>
                <a:spcPts val="0"/>
              </a:spcAft>
              <a:buClr>
                <a:schemeClr val="dk1"/>
              </a:buClr>
              <a:buSzPts val="1588"/>
              <a:buFont typeface="Arial"/>
              <a:buNone/>
              <a:defRPr sz="1588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None/>
              <a:defRPr sz="1412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None/>
              <a:defRPr sz="1412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228600" algn="l">
              <a:lnSpc>
                <a:spcPct val="100000"/>
              </a:lnSpc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None/>
              <a:defRPr sz="1412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>
              <a:lnSpc>
                <a:spcPct val="100000"/>
              </a:lnSpc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None/>
              <a:defRPr sz="1412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>
              <a:lnSpc>
                <a:spcPct val="100000"/>
              </a:lnSpc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None/>
              <a:defRPr sz="1412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>
              <a:lnSpc>
                <a:spcPct val="100000"/>
              </a:lnSpc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None/>
              <a:defRPr sz="1412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5" name="Google Shape;95;p18"/>
          <p:cNvSpPr txBox="1">
            <a:spLocks noGrp="1"/>
          </p:cNvSpPr>
          <p:nvPr>
            <p:ph type="body" idx="2"/>
          </p:nvPr>
        </p:nvSpPr>
        <p:spPr>
          <a:xfrm>
            <a:off x="609602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40677" algn="l">
              <a:lnSpc>
                <a:spcPct val="100000"/>
              </a:lnSpc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1765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29437" algn="l">
              <a:lnSpc>
                <a:spcPct val="100000"/>
              </a:lnSpc>
              <a:spcBef>
                <a:spcPts val="318"/>
              </a:spcBef>
              <a:spcAft>
                <a:spcPts val="0"/>
              </a:spcAft>
              <a:buClr>
                <a:schemeClr val="dk1"/>
              </a:buClr>
              <a:buSzPts val="1588"/>
              <a:buFont typeface="Arial"/>
              <a:buChar char="–"/>
              <a:defRPr sz="1588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18261" algn="l">
              <a:lnSpc>
                <a:spcPct val="100000"/>
              </a:lnSpc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Char char="•"/>
              <a:defRPr sz="1412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07022" algn="l">
              <a:lnSpc>
                <a:spcPct val="100000"/>
              </a:lnSpc>
              <a:spcBef>
                <a:spcPts val="247"/>
              </a:spcBef>
              <a:spcAft>
                <a:spcPts val="0"/>
              </a:spcAft>
              <a:buClr>
                <a:schemeClr val="dk1"/>
              </a:buClr>
              <a:buSzPts val="1235"/>
              <a:buFont typeface="Arial"/>
              <a:buChar char="–"/>
              <a:defRPr sz="1235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95846" algn="l">
              <a:lnSpc>
                <a:spcPct val="100000"/>
              </a:lnSpc>
              <a:spcBef>
                <a:spcPts val="212"/>
              </a:spcBef>
              <a:spcAft>
                <a:spcPts val="0"/>
              </a:spcAft>
              <a:buClr>
                <a:schemeClr val="dk1"/>
              </a:buClr>
              <a:buSzPts val="1059"/>
              <a:buFont typeface="Arial"/>
              <a:buChar char="»"/>
              <a:defRPr sz="1059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18261" algn="l">
              <a:lnSpc>
                <a:spcPct val="100000"/>
              </a:lnSpc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Char char="•"/>
              <a:defRPr sz="141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8261" algn="l">
              <a:lnSpc>
                <a:spcPct val="100000"/>
              </a:lnSpc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Char char="•"/>
              <a:defRPr sz="141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8261" algn="l">
              <a:lnSpc>
                <a:spcPct val="100000"/>
              </a:lnSpc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Char char="•"/>
              <a:defRPr sz="141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8261" algn="l">
              <a:lnSpc>
                <a:spcPct val="100000"/>
              </a:lnSpc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Char char="•"/>
              <a:defRPr sz="141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6" name="Google Shape;96;p18"/>
          <p:cNvSpPr txBox="1">
            <a:spLocks noGrp="1"/>
          </p:cNvSpPr>
          <p:nvPr>
            <p:ph type="body" idx="3"/>
          </p:nvPr>
        </p:nvSpPr>
        <p:spPr>
          <a:xfrm>
            <a:off x="6193380" y="1535119"/>
            <a:ext cx="5389033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None/>
              <a:defRPr sz="1765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None/>
              <a:defRPr sz="1765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318"/>
              </a:spcBef>
              <a:spcAft>
                <a:spcPts val="0"/>
              </a:spcAft>
              <a:buClr>
                <a:schemeClr val="dk1"/>
              </a:buClr>
              <a:buSzPts val="1588"/>
              <a:buFont typeface="Arial"/>
              <a:buNone/>
              <a:defRPr sz="1588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None/>
              <a:defRPr sz="1412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None/>
              <a:defRPr sz="1412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228600" algn="l">
              <a:lnSpc>
                <a:spcPct val="100000"/>
              </a:lnSpc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None/>
              <a:defRPr sz="1412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>
              <a:lnSpc>
                <a:spcPct val="100000"/>
              </a:lnSpc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None/>
              <a:defRPr sz="1412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>
              <a:lnSpc>
                <a:spcPct val="100000"/>
              </a:lnSpc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None/>
              <a:defRPr sz="1412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>
              <a:lnSpc>
                <a:spcPct val="100000"/>
              </a:lnSpc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None/>
              <a:defRPr sz="1412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7" name="Google Shape;97;p18"/>
          <p:cNvSpPr txBox="1">
            <a:spLocks noGrp="1"/>
          </p:cNvSpPr>
          <p:nvPr>
            <p:ph type="body" idx="4"/>
          </p:nvPr>
        </p:nvSpPr>
        <p:spPr>
          <a:xfrm>
            <a:off x="6193380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40677" algn="l">
              <a:lnSpc>
                <a:spcPct val="100000"/>
              </a:lnSpc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1765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29437" algn="l">
              <a:lnSpc>
                <a:spcPct val="100000"/>
              </a:lnSpc>
              <a:spcBef>
                <a:spcPts val="318"/>
              </a:spcBef>
              <a:spcAft>
                <a:spcPts val="0"/>
              </a:spcAft>
              <a:buClr>
                <a:schemeClr val="dk1"/>
              </a:buClr>
              <a:buSzPts val="1588"/>
              <a:buFont typeface="Arial"/>
              <a:buChar char="–"/>
              <a:defRPr sz="1588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18261" algn="l">
              <a:lnSpc>
                <a:spcPct val="100000"/>
              </a:lnSpc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Char char="•"/>
              <a:defRPr sz="1412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07022" algn="l">
              <a:lnSpc>
                <a:spcPct val="100000"/>
              </a:lnSpc>
              <a:spcBef>
                <a:spcPts val="247"/>
              </a:spcBef>
              <a:spcAft>
                <a:spcPts val="0"/>
              </a:spcAft>
              <a:buClr>
                <a:schemeClr val="dk1"/>
              </a:buClr>
              <a:buSzPts val="1235"/>
              <a:buFont typeface="Arial"/>
              <a:buChar char="–"/>
              <a:defRPr sz="1235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95846" algn="l">
              <a:lnSpc>
                <a:spcPct val="100000"/>
              </a:lnSpc>
              <a:spcBef>
                <a:spcPts val="212"/>
              </a:spcBef>
              <a:spcAft>
                <a:spcPts val="0"/>
              </a:spcAft>
              <a:buClr>
                <a:schemeClr val="dk1"/>
              </a:buClr>
              <a:buSzPts val="1059"/>
              <a:buFont typeface="Arial"/>
              <a:buChar char="»"/>
              <a:defRPr sz="1059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18261" algn="l">
              <a:lnSpc>
                <a:spcPct val="100000"/>
              </a:lnSpc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Char char="•"/>
              <a:defRPr sz="141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8261" algn="l">
              <a:lnSpc>
                <a:spcPct val="100000"/>
              </a:lnSpc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Char char="•"/>
              <a:defRPr sz="141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8261" algn="l">
              <a:lnSpc>
                <a:spcPct val="100000"/>
              </a:lnSpc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Char char="•"/>
              <a:defRPr sz="141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8261" algn="l">
              <a:lnSpc>
                <a:spcPct val="100000"/>
              </a:lnSpc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Char char="•"/>
              <a:defRPr sz="141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34"/>
          <p:cNvSpPr txBox="1">
            <a:spLocks noGrp="1"/>
          </p:cNvSpPr>
          <p:nvPr>
            <p:ph type="ctrTitle"/>
          </p:nvPr>
        </p:nvSpPr>
        <p:spPr>
          <a:xfrm>
            <a:off x="914400" y="2130440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50"/>
              <a:buFont typeface="Helvetica Neue"/>
              <a:buNone/>
              <a:defRPr sz="225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02" name="Google Shape;102;p34"/>
          <p:cNvSpPr txBox="1">
            <a:spLocks noGrp="1"/>
          </p:cNvSpPr>
          <p:nvPr>
            <p:ph type="subTitle" idx="1"/>
          </p:nvPr>
        </p:nvSpPr>
        <p:spPr>
          <a:xfrm>
            <a:off x="1828800" y="3611556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353"/>
              </a:spcBef>
              <a:spcAft>
                <a:spcPts val="0"/>
              </a:spcAft>
              <a:buClr>
                <a:srgbClr val="9E9E9E"/>
              </a:buClr>
              <a:buSzPts val="1765"/>
              <a:buFont typeface="Arial"/>
              <a:buNone/>
              <a:defRPr sz="1765" b="0" i="0" u="none" strike="noStrike" cap="none">
                <a:solidFill>
                  <a:srgbClr val="9E9E9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ctr">
              <a:lnSpc>
                <a:spcPct val="100000"/>
              </a:lnSpc>
              <a:spcBef>
                <a:spcPts val="353"/>
              </a:spcBef>
              <a:spcAft>
                <a:spcPts val="0"/>
              </a:spcAft>
              <a:buClr>
                <a:srgbClr val="9E9E9E"/>
              </a:buClr>
              <a:buSzPts val="1765"/>
              <a:buFont typeface="Arial"/>
              <a:buNone/>
              <a:defRPr sz="1765" b="0" i="0" u="none" strike="noStrike" cap="none">
                <a:solidFill>
                  <a:srgbClr val="9E9E9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ctr">
              <a:lnSpc>
                <a:spcPct val="100000"/>
              </a:lnSpc>
              <a:spcBef>
                <a:spcPts val="318"/>
              </a:spcBef>
              <a:spcAft>
                <a:spcPts val="0"/>
              </a:spcAft>
              <a:buClr>
                <a:srgbClr val="9E9E9E"/>
              </a:buClr>
              <a:buSzPts val="1588"/>
              <a:buFont typeface="Arial"/>
              <a:buNone/>
              <a:defRPr sz="1588" b="0" i="0" u="none" strike="noStrike" cap="none">
                <a:solidFill>
                  <a:srgbClr val="9E9E9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ctr">
              <a:lnSpc>
                <a:spcPct val="100000"/>
              </a:lnSpc>
              <a:spcBef>
                <a:spcPts val="282"/>
              </a:spcBef>
              <a:spcAft>
                <a:spcPts val="0"/>
              </a:spcAft>
              <a:buClr>
                <a:srgbClr val="9E9E9E"/>
              </a:buClr>
              <a:buSzPts val="1412"/>
              <a:buFont typeface="Arial"/>
              <a:buNone/>
              <a:defRPr sz="1412" b="0" i="0" u="none" strike="noStrike" cap="none">
                <a:solidFill>
                  <a:srgbClr val="9E9E9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ctr">
              <a:lnSpc>
                <a:spcPct val="100000"/>
              </a:lnSpc>
              <a:spcBef>
                <a:spcPts val="247"/>
              </a:spcBef>
              <a:spcAft>
                <a:spcPts val="0"/>
              </a:spcAft>
              <a:buClr>
                <a:srgbClr val="9E9E9E"/>
              </a:buClr>
              <a:buSzPts val="1235"/>
              <a:buFont typeface="Arial"/>
              <a:buNone/>
              <a:defRPr sz="1235" b="0" i="0" u="none" strike="noStrike" cap="none">
                <a:solidFill>
                  <a:srgbClr val="9E9E9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ctr">
              <a:lnSpc>
                <a:spcPct val="100000"/>
              </a:lnSpc>
              <a:spcBef>
                <a:spcPts val="353"/>
              </a:spcBef>
              <a:spcAft>
                <a:spcPts val="0"/>
              </a:spcAft>
              <a:buClr>
                <a:srgbClr val="9E9E9E"/>
              </a:buClr>
              <a:buSzPts val="1765"/>
              <a:buFont typeface="Arial"/>
              <a:buNone/>
              <a:defRPr sz="1765" b="0" i="0" u="none" strike="noStrike" cap="none">
                <a:solidFill>
                  <a:srgbClr val="9E9E9E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>
              <a:lnSpc>
                <a:spcPct val="100000"/>
              </a:lnSpc>
              <a:spcBef>
                <a:spcPts val="353"/>
              </a:spcBef>
              <a:spcAft>
                <a:spcPts val="0"/>
              </a:spcAft>
              <a:buClr>
                <a:srgbClr val="9E9E9E"/>
              </a:buClr>
              <a:buSzPts val="1765"/>
              <a:buFont typeface="Arial"/>
              <a:buNone/>
              <a:defRPr sz="1765" b="0" i="0" u="none" strike="noStrike" cap="none">
                <a:solidFill>
                  <a:srgbClr val="9E9E9E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>
              <a:lnSpc>
                <a:spcPct val="100000"/>
              </a:lnSpc>
              <a:spcBef>
                <a:spcPts val="353"/>
              </a:spcBef>
              <a:spcAft>
                <a:spcPts val="0"/>
              </a:spcAft>
              <a:buClr>
                <a:srgbClr val="9E9E9E"/>
              </a:buClr>
              <a:buSzPts val="1765"/>
              <a:buFont typeface="Arial"/>
              <a:buNone/>
              <a:defRPr sz="1765" b="0" i="0" u="none" strike="noStrike" cap="none">
                <a:solidFill>
                  <a:srgbClr val="9E9E9E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>
              <a:lnSpc>
                <a:spcPct val="100000"/>
              </a:lnSpc>
              <a:spcBef>
                <a:spcPts val="353"/>
              </a:spcBef>
              <a:spcAft>
                <a:spcPts val="0"/>
              </a:spcAft>
              <a:buClr>
                <a:srgbClr val="9E9E9E"/>
              </a:buClr>
              <a:buSzPts val="1765"/>
              <a:buFont typeface="Arial"/>
              <a:buNone/>
              <a:defRPr sz="1765" b="0" i="0" u="none" strike="noStrike" cap="none">
                <a:solidFill>
                  <a:srgbClr val="9E9E9E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3" name="Google Shape;103;p34"/>
          <p:cNvSpPr txBox="1">
            <a:spLocks noGrp="1"/>
          </p:cNvSpPr>
          <p:nvPr>
            <p:ph type="title" idx="2"/>
          </p:nvPr>
        </p:nvSpPr>
        <p:spPr>
          <a:xfrm>
            <a:off x="609600" y="156299"/>
            <a:ext cx="10972800" cy="3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50"/>
              <a:buFont typeface="Helvetica Neue"/>
              <a:buNone/>
              <a:defRPr sz="225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35"/>
          <p:cNvSpPr txBox="1">
            <a:spLocks noGrp="1"/>
          </p:cNvSpPr>
          <p:nvPr>
            <p:ph type="title"/>
          </p:nvPr>
        </p:nvSpPr>
        <p:spPr>
          <a:xfrm>
            <a:off x="609600" y="156300"/>
            <a:ext cx="10972800" cy="3769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50"/>
              <a:buFont typeface="Helvetica Neue"/>
              <a:buNone/>
              <a:defRPr sz="225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06" name="Google Shape;106;p35"/>
          <p:cNvSpPr txBox="1">
            <a:spLocks noGrp="1"/>
          </p:cNvSpPr>
          <p:nvPr>
            <p:ph type="body" idx="1"/>
          </p:nvPr>
        </p:nvSpPr>
        <p:spPr>
          <a:xfrm>
            <a:off x="609600" y="1600203"/>
            <a:ext cx="10972800" cy="4318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63093" algn="l">
              <a:lnSpc>
                <a:spcPct val="100000"/>
              </a:lnSpc>
              <a:spcBef>
                <a:spcPts val="424"/>
              </a:spcBef>
              <a:spcAft>
                <a:spcPts val="0"/>
              </a:spcAft>
              <a:buClr>
                <a:schemeClr val="dk1"/>
              </a:buClr>
              <a:buSzPts val="2118"/>
              <a:buFont typeface="Arial"/>
              <a:buChar char="•"/>
              <a:defRPr sz="2118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40677" algn="l">
              <a:lnSpc>
                <a:spcPct val="100000"/>
              </a:lnSpc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–"/>
              <a:defRPr sz="1765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29438" algn="l">
              <a:lnSpc>
                <a:spcPct val="100000"/>
              </a:lnSpc>
              <a:spcBef>
                <a:spcPts val="318"/>
              </a:spcBef>
              <a:spcAft>
                <a:spcPts val="0"/>
              </a:spcAft>
              <a:buClr>
                <a:schemeClr val="dk1"/>
              </a:buClr>
              <a:buSzPts val="1588"/>
              <a:buFont typeface="Arial"/>
              <a:buChar char="•"/>
              <a:defRPr sz="1588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18261" algn="l">
              <a:lnSpc>
                <a:spcPct val="100000"/>
              </a:lnSpc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Char char="–"/>
              <a:defRPr sz="1412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307022" algn="l">
              <a:lnSpc>
                <a:spcPct val="100000"/>
              </a:lnSpc>
              <a:spcBef>
                <a:spcPts val="247"/>
              </a:spcBef>
              <a:spcAft>
                <a:spcPts val="0"/>
              </a:spcAft>
              <a:buClr>
                <a:schemeClr val="dk1"/>
              </a:buClr>
              <a:buSzPts val="1235"/>
              <a:buFont typeface="Arial"/>
              <a:buChar char="»"/>
              <a:defRPr sz="1235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40677" algn="l">
              <a:lnSpc>
                <a:spcPct val="100000"/>
              </a:lnSpc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17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0677" algn="l">
              <a:lnSpc>
                <a:spcPct val="100000"/>
              </a:lnSpc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17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0677" algn="l">
              <a:lnSpc>
                <a:spcPct val="100000"/>
              </a:lnSpc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17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0677" algn="l">
              <a:lnSpc>
                <a:spcPct val="100000"/>
              </a:lnSpc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17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36"/>
          <p:cNvSpPr txBox="1">
            <a:spLocks noGrp="1"/>
          </p:cNvSpPr>
          <p:nvPr>
            <p:ph type="title"/>
          </p:nvPr>
        </p:nvSpPr>
        <p:spPr>
          <a:xfrm>
            <a:off x="963084" y="4406916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71"/>
              <a:buFont typeface="Helvetica Neue"/>
              <a:buNone/>
              <a:defRPr sz="2471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09" name="Google Shape;109;p36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353"/>
              </a:spcBef>
              <a:spcAft>
                <a:spcPts val="0"/>
              </a:spcAft>
              <a:buClr>
                <a:srgbClr val="9E9E9E"/>
              </a:buClr>
              <a:buSzPts val="1765"/>
              <a:buFont typeface="Arial"/>
              <a:buNone/>
              <a:defRPr sz="1765" b="0" i="0" u="none" strike="noStrike" cap="none">
                <a:solidFill>
                  <a:srgbClr val="9E9E9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318"/>
              </a:spcBef>
              <a:spcAft>
                <a:spcPts val="0"/>
              </a:spcAft>
              <a:buClr>
                <a:srgbClr val="9E9E9E"/>
              </a:buClr>
              <a:buSzPts val="1588"/>
              <a:buFont typeface="Arial"/>
              <a:buNone/>
              <a:defRPr sz="1588" b="0" i="0" u="none" strike="noStrike" cap="none">
                <a:solidFill>
                  <a:srgbClr val="9E9E9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282"/>
              </a:spcBef>
              <a:spcAft>
                <a:spcPts val="0"/>
              </a:spcAft>
              <a:buClr>
                <a:srgbClr val="9E9E9E"/>
              </a:buClr>
              <a:buSzPts val="1412"/>
              <a:buFont typeface="Arial"/>
              <a:buNone/>
              <a:defRPr sz="1412" b="0" i="0" u="none" strike="noStrike" cap="none">
                <a:solidFill>
                  <a:srgbClr val="9E9E9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247"/>
              </a:spcBef>
              <a:spcAft>
                <a:spcPts val="0"/>
              </a:spcAft>
              <a:buClr>
                <a:srgbClr val="9E9E9E"/>
              </a:buClr>
              <a:buSzPts val="1235"/>
              <a:buFont typeface="Arial"/>
              <a:buNone/>
              <a:defRPr sz="1235" b="0" i="0" u="none" strike="noStrike" cap="none">
                <a:solidFill>
                  <a:srgbClr val="9E9E9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247"/>
              </a:spcBef>
              <a:spcAft>
                <a:spcPts val="0"/>
              </a:spcAft>
              <a:buClr>
                <a:srgbClr val="9E9E9E"/>
              </a:buClr>
              <a:buSzPts val="1235"/>
              <a:buFont typeface="Arial"/>
              <a:buNone/>
              <a:defRPr sz="1235" b="0" i="0" u="none" strike="noStrike" cap="none">
                <a:solidFill>
                  <a:srgbClr val="9E9E9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228600" algn="l">
              <a:lnSpc>
                <a:spcPct val="100000"/>
              </a:lnSpc>
              <a:spcBef>
                <a:spcPts val="247"/>
              </a:spcBef>
              <a:spcAft>
                <a:spcPts val="0"/>
              </a:spcAft>
              <a:buClr>
                <a:srgbClr val="9E9E9E"/>
              </a:buClr>
              <a:buSzPts val="1235"/>
              <a:buFont typeface="Arial"/>
              <a:buNone/>
              <a:defRPr sz="1235" b="0" i="0" u="none" strike="noStrike" cap="none">
                <a:solidFill>
                  <a:srgbClr val="9E9E9E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>
              <a:lnSpc>
                <a:spcPct val="100000"/>
              </a:lnSpc>
              <a:spcBef>
                <a:spcPts val="247"/>
              </a:spcBef>
              <a:spcAft>
                <a:spcPts val="0"/>
              </a:spcAft>
              <a:buClr>
                <a:srgbClr val="9E9E9E"/>
              </a:buClr>
              <a:buSzPts val="1235"/>
              <a:buFont typeface="Arial"/>
              <a:buNone/>
              <a:defRPr sz="1235" b="0" i="0" u="none" strike="noStrike" cap="none">
                <a:solidFill>
                  <a:srgbClr val="9E9E9E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>
              <a:lnSpc>
                <a:spcPct val="100000"/>
              </a:lnSpc>
              <a:spcBef>
                <a:spcPts val="247"/>
              </a:spcBef>
              <a:spcAft>
                <a:spcPts val="0"/>
              </a:spcAft>
              <a:buClr>
                <a:srgbClr val="9E9E9E"/>
              </a:buClr>
              <a:buSzPts val="1235"/>
              <a:buFont typeface="Arial"/>
              <a:buNone/>
              <a:defRPr sz="1235" b="0" i="0" u="none" strike="noStrike" cap="none">
                <a:solidFill>
                  <a:srgbClr val="9E9E9E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>
              <a:lnSpc>
                <a:spcPct val="100000"/>
              </a:lnSpc>
              <a:spcBef>
                <a:spcPts val="247"/>
              </a:spcBef>
              <a:spcAft>
                <a:spcPts val="0"/>
              </a:spcAft>
              <a:buClr>
                <a:srgbClr val="9E9E9E"/>
              </a:buClr>
              <a:buSzPts val="1235"/>
              <a:buFont typeface="Arial"/>
              <a:buNone/>
              <a:defRPr sz="1235" b="0" i="0" u="none" strike="noStrike" cap="none">
                <a:solidFill>
                  <a:srgbClr val="9E9E9E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37"/>
          <p:cNvSpPr txBox="1">
            <a:spLocks noGrp="1"/>
          </p:cNvSpPr>
          <p:nvPr>
            <p:ph type="title"/>
          </p:nvPr>
        </p:nvSpPr>
        <p:spPr>
          <a:xfrm>
            <a:off x="609600" y="156300"/>
            <a:ext cx="10972800" cy="3769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50"/>
              <a:buFont typeface="Helvetica Neue"/>
              <a:buNone/>
              <a:defRPr sz="225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2" name="Google Shape;112;p37"/>
          <p:cNvSpPr txBox="1">
            <a:spLocks noGrp="1"/>
          </p:cNvSpPr>
          <p:nvPr>
            <p:ph type="body" idx="1"/>
          </p:nvPr>
        </p:nvSpPr>
        <p:spPr>
          <a:xfrm>
            <a:off x="609600" y="1600207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40677" algn="l">
              <a:lnSpc>
                <a:spcPct val="100000"/>
              </a:lnSpc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1765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29437" algn="l">
              <a:lnSpc>
                <a:spcPct val="100000"/>
              </a:lnSpc>
              <a:spcBef>
                <a:spcPts val="318"/>
              </a:spcBef>
              <a:spcAft>
                <a:spcPts val="0"/>
              </a:spcAft>
              <a:buClr>
                <a:schemeClr val="dk1"/>
              </a:buClr>
              <a:buSzPts val="1588"/>
              <a:buFont typeface="Arial"/>
              <a:buChar char="–"/>
              <a:defRPr sz="1588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18261" algn="l">
              <a:lnSpc>
                <a:spcPct val="100000"/>
              </a:lnSpc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Char char="•"/>
              <a:defRPr sz="1412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07022" algn="l">
              <a:lnSpc>
                <a:spcPct val="100000"/>
              </a:lnSpc>
              <a:spcBef>
                <a:spcPts val="247"/>
              </a:spcBef>
              <a:spcAft>
                <a:spcPts val="0"/>
              </a:spcAft>
              <a:buClr>
                <a:schemeClr val="dk1"/>
              </a:buClr>
              <a:buSzPts val="1235"/>
              <a:buFont typeface="Arial"/>
              <a:buChar char="–"/>
              <a:defRPr sz="1235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95846" algn="l">
              <a:lnSpc>
                <a:spcPct val="100000"/>
              </a:lnSpc>
              <a:spcBef>
                <a:spcPts val="212"/>
              </a:spcBef>
              <a:spcAft>
                <a:spcPts val="0"/>
              </a:spcAft>
              <a:buClr>
                <a:schemeClr val="dk1"/>
              </a:buClr>
              <a:buSzPts val="1059"/>
              <a:buFont typeface="Arial"/>
              <a:buChar char="»"/>
              <a:defRPr sz="1059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29438" algn="l">
              <a:lnSpc>
                <a:spcPct val="100000"/>
              </a:lnSpc>
              <a:spcBef>
                <a:spcPts val="318"/>
              </a:spcBef>
              <a:spcAft>
                <a:spcPts val="0"/>
              </a:spcAft>
              <a:buClr>
                <a:schemeClr val="dk1"/>
              </a:buClr>
              <a:buSzPts val="1588"/>
              <a:buFont typeface="Arial"/>
              <a:buChar char="•"/>
              <a:defRPr sz="15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9438" algn="l">
              <a:lnSpc>
                <a:spcPct val="100000"/>
              </a:lnSpc>
              <a:spcBef>
                <a:spcPts val="318"/>
              </a:spcBef>
              <a:spcAft>
                <a:spcPts val="0"/>
              </a:spcAft>
              <a:buClr>
                <a:schemeClr val="dk1"/>
              </a:buClr>
              <a:buSzPts val="1588"/>
              <a:buFont typeface="Arial"/>
              <a:buChar char="•"/>
              <a:defRPr sz="15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9438" algn="l">
              <a:lnSpc>
                <a:spcPct val="100000"/>
              </a:lnSpc>
              <a:spcBef>
                <a:spcPts val="318"/>
              </a:spcBef>
              <a:spcAft>
                <a:spcPts val="0"/>
              </a:spcAft>
              <a:buClr>
                <a:schemeClr val="dk1"/>
              </a:buClr>
              <a:buSzPts val="1588"/>
              <a:buFont typeface="Arial"/>
              <a:buChar char="•"/>
              <a:defRPr sz="15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9438" algn="l">
              <a:lnSpc>
                <a:spcPct val="100000"/>
              </a:lnSpc>
              <a:spcBef>
                <a:spcPts val="318"/>
              </a:spcBef>
              <a:spcAft>
                <a:spcPts val="0"/>
              </a:spcAft>
              <a:buClr>
                <a:schemeClr val="dk1"/>
              </a:buClr>
              <a:buSzPts val="1588"/>
              <a:buFont typeface="Arial"/>
              <a:buChar char="•"/>
              <a:defRPr sz="15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3" name="Google Shape;113;p37"/>
          <p:cNvSpPr txBox="1">
            <a:spLocks noGrp="1"/>
          </p:cNvSpPr>
          <p:nvPr>
            <p:ph type="body" idx="2"/>
          </p:nvPr>
        </p:nvSpPr>
        <p:spPr>
          <a:xfrm>
            <a:off x="6197600" y="1600207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40677" algn="l">
              <a:lnSpc>
                <a:spcPct val="100000"/>
              </a:lnSpc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1765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29437" algn="l">
              <a:lnSpc>
                <a:spcPct val="100000"/>
              </a:lnSpc>
              <a:spcBef>
                <a:spcPts val="318"/>
              </a:spcBef>
              <a:spcAft>
                <a:spcPts val="0"/>
              </a:spcAft>
              <a:buClr>
                <a:schemeClr val="dk1"/>
              </a:buClr>
              <a:buSzPts val="1588"/>
              <a:buFont typeface="Arial"/>
              <a:buChar char="–"/>
              <a:defRPr sz="1588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18261" algn="l">
              <a:lnSpc>
                <a:spcPct val="100000"/>
              </a:lnSpc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Char char="•"/>
              <a:defRPr sz="1412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07022" algn="l">
              <a:lnSpc>
                <a:spcPct val="100000"/>
              </a:lnSpc>
              <a:spcBef>
                <a:spcPts val="247"/>
              </a:spcBef>
              <a:spcAft>
                <a:spcPts val="0"/>
              </a:spcAft>
              <a:buClr>
                <a:schemeClr val="dk1"/>
              </a:buClr>
              <a:buSzPts val="1235"/>
              <a:buFont typeface="Arial"/>
              <a:buChar char="–"/>
              <a:defRPr sz="1235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95846" algn="l">
              <a:lnSpc>
                <a:spcPct val="100000"/>
              </a:lnSpc>
              <a:spcBef>
                <a:spcPts val="212"/>
              </a:spcBef>
              <a:spcAft>
                <a:spcPts val="0"/>
              </a:spcAft>
              <a:buClr>
                <a:schemeClr val="dk1"/>
              </a:buClr>
              <a:buSzPts val="1059"/>
              <a:buFont typeface="Arial"/>
              <a:buChar char="»"/>
              <a:defRPr sz="1059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29438" algn="l">
              <a:lnSpc>
                <a:spcPct val="100000"/>
              </a:lnSpc>
              <a:spcBef>
                <a:spcPts val="318"/>
              </a:spcBef>
              <a:spcAft>
                <a:spcPts val="0"/>
              </a:spcAft>
              <a:buClr>
                <a:schemeClr val="dk1"/>
              </a:buClr>
              <a:buSzPts val="1588"/>
              <a:buFont typeface="Arial"/>
              <a:buChar char="•"/>
              <a:defRPr sz="15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9438" algn="l">
              <a:lnSpc>
                <a:spcPct val="100000"/>
              </a:lnSpc>
              <a:spcBef>
                <a:spcPts val="318"/>
              </a:spcBef>
              <a:spcAft>
                <a:spcPts val="0"/>
              </a:spcAft>
              <a:buClr>
                <a:schemeClr val="dk1"/>
              </a:buClr>
              <a:buSzPts val="1588"/>
              <a:buFont typeface="Arial"/>
              <a:buChar char="•"/>
              <a:defRPr sz="15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9438" algn="l">
              <a:lnSpc>
                <a:spcPct val="100000"/>
              </a:lnSpc>
              <a:spcBef>
                <a:spcPts val="318"/>
              </a:spcBef>
              <a:spcAft>
                <a:spcPts val="0"/>
              </a:spcAft>
              <a:buClr>
                <a:schemeClr val="dk1"/>
              </a:buClr>
              <a:buSzPts val="1588"/>
              <a:buFont typeface="Arial"/>
              <a:buChar char="•"/>
              <a:defRPr sz="15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9438" algn="l">
              <a:lnSpc>
                <a:spcPct val="100000"/>
              </a:lnSpc>
              <a:spcBef>
                <a:spcPts val="318"/>
              </a:spcBef>
              <a:spcAft>
                <a:spcPts val="0"/>
              </a:spcAft>
              <a:buClr>
                <a:schemeClr val="dk1"/>
              </a:buClr>
              <a:buSzPts val="1588"/>
              <a:buFont typeface="Arial"/>
              <a:buChar char="•"/>
              <a:defRPr sz="15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39"/>
          <p:cNvSpPr txBox="1">
            <a:spLocks noGrp="1"/>
          </p:cNvSpPr>
          <p:nvPr>
            <p:ph type="title"/>
          </p:nvPr>
        </p:nvSpPr>
        <p:spPr>
          <a:xfrm>
            <a:off x="609605" y="273064"/>
            <a:ext cx="4011084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65"/>
              <a:buFont typeface="Helvetica Neue"/>
              <a:buNone/>
              <a:defRPr sz="1765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7" name="Google Shape;117;p39"/>
          <p:cNvSpPr txBox="1">
            <a:spLocks noGrp="1"/>
          </p:cNvSpPr>
          <p:nvPr>
            <p:ph type="body" idx="1"/>
          </p:nvPr>
        </p:nvSpPr>
        <p:spPr>
          <a:xfrm>
            <a:off x="4766733" y="273067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40677" algn="l">
              <a:lnSpc>
                <a:spcPct val="100000"/>
              </a:lnSpc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1765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29437" algn="l">
              <a:lnSpc>
                <a:spcPct val="100000"/>
              </a:lnSpc>
              <a:spcBef>
                <a:spcPts val="318"/>
              </a:spcBef>
              <a:spcAft>
                <a:spcPts val="0"/>
              </a:spcAft>
              <a:buClr>
                <a:schemeClr val="dk1"/>
              </a:buClr>
              <a:buSzPts val="1588"/>
              <a:buFont typeface="Arial"/>
              <a:buChar char="–"/>
              <a:defRPr sz="1588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18261" algn="l">
              <a:lnSpc>
                <a:spcPct val="100000"/>
              </a:lnSpc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Char char="•"/>
              <a:defRPr sz="1412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07022" algn="l">
              <a:lnSpc>
                <a:spcPct val="100000"/>
              </a:lnSpc>
              <a:spcBef>
                <a:spcPts val="247"/>
              </a:spcBef>
              <a:spcAft>
                <a:spcPts val="0"/>
              </a:spcAft>
              <a:buClr>
                <a:schemeClr val="dk1"/>
              </a:buClr>
              <a:buSzPts val="1235"/>
              <a:buFont typeface="Arial"/>
              <a:buChar char="–"/>
              <a:defRPr sz="1235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95846" algn="l">
              <a:lnSpc>
                <a:spcPct val="100000"/>
              </a:lnSpc>
              <a:spcBef>
                <a:spcPts val="212"/>
              </a:spcBef>
              <a:spcAft>
                <a:spcPts val="0"/>
              </a:spcAft>
              <a:buClr>
                <a:schemeClr val="dk1"/>
              </a:buClr>
              <a:buSzPts val="1059"/>
              <a:buFont typeface="Arial"/>
              <a:buChar char="»"/>
              <a:defRPr sz="1059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40677" algn="l">
              <a:lnSpc>
                <a:spcPct val="100000"/>
              </a:lnSpc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17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0677" algn="l">
              <a:lnSpc>
                <a:spcPct val="100000"/>
              </a:lnSpc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17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0677" algn="l">
              <a:lnSpc>
                <a:spcPct val="100000"/>
              </a:lnSpc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17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0677" algn="l">
              <a:lnSpc>
                <a:spcPct val="100000"/>
              </a:lnSpc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17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8" name="Google Shape;118;p39"/>
          <p:cNvSpPr txBox="1">
            <a:spLocks noGrp="1"/>
          </p:cNvSpPr>
          <p:nvPr>
            <p:ph type="body" idx="2"/>
          </p:nvPr>
        </p:nvSpPr>
        <p:spPr>
          <a:xfrm>
            <a:off x="609605" y="1435104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247"/>
              </a:spcBef>
              <a:spcAft>
                <a:spcPts val="0"/>
              </a:spcAft>
              <a:buClr>
                <a:schemeClr val="dk1"/>
              </a:buClr>
              <a:buSzPts val="1235"/>
              <a:buFont typeface="Arial"/>
              <a:buNone/>
              <a:defRPr sz="1235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212"/>
              </a:spcBef>
              <a:spcAft>
                <a:spcPts val="0"/>
              </a:spcAft>
              <a:buClr>
                <a:schemeClr val="dk1"/>
              </a:buClr>
              <a:buSzPts val="1059"/>
              <a:buFont typeface="Arial"/>
              <a:buNone/>
              <a:defRPr sz="1059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176"/>
              </a:spcBef>
              <a:spcAft>
                <a:spcPts val="0"/>
              </a:spcAft>
              <a:buClr>
                <a:schemeClr val="dk1"/>
              </a:buClr>
              <a:buSzPts val="882"/>
              <a:buFont typeface="Arial"/>
              <a:buNone/>
              <a:defRPr sz="882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159"/>
              </a:spcBef>
              <a:spcAft>
                <a:spcPts val="0"/>
              </a:spcAft>
              <a:buClr>
                <a:schemeClr val="dk1"/>
              </a:buClr>
              <a:buSzPts val="794"/>
              <a:buFont typeface="Arial"/>
              <a:buNone/>
              <a:defRPr sz="794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159"/>
              </a:spcBef>
              <a:spcAft>
                <a:spcPts val="0"/>
              </a:spcAft>
              <a:buClr>
                <a:schemeClr val="dk1"/>
              </a:buClr>
              <a:buSzPts val="794"/>
              <a:buFont typeface="Arial"/>
              <a:buNone/>
              <a:defRPr sz="794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228600" algn="l">
              <a:lnSpc>
                <a:spcPct val="100000"/>
              </a:lnSpc>
              <a:spcBef>
                <a:spcPts val="159"/>
              </a:spcBef>
              <a:spcAft>
                <a:spcPts val="0"/>
              </a:spcAft>
              <a:buClr>
                <a:schemeClr val="dk1"/>
              </a:buClr>
              <a:buSzPts val="794"/>
              <a:buFont typeface="Arial"/>
              <a:buNone/>
              <a:defRPr sz="79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>
              <a:lnSpc>
                <a:spcPct val="100000"/>
              </a:lnSpc>
              <a:spcBef>
                <a:spcPts val="159"/>
              </a:spcBef>
              <a:spcAft>
                <a:spcPts val="0"/>
              </a:spcAft>
              <a:buClr>
                <a:schemeClr val="dk1"/>
              </a:buClr>
              <a:buSzPts val="794"/>
              <a:buFont typeface="Arial"/>
              <a:buNone/>
              <a:defRPr sz="79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>
              <a:lnSpc>
                <a:spcPct val="100000"/>
              </a:lnSpc>
              <a:spcBef>
                <a:spcPts val="159"/>
              </a:spcBef>
              <a:spcAft>
                <a:spcPts val="0"/>
              </a:spcAft>
              <a:buClr>
                <a:schemeClr val="dk1"/>
              </a:buClr>
              <a:buSzPts val="794"/>
              <a:buFont typeface="Arial"/>
              <a:buNone/>
              <a:defRPr sz="79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>
              <a:lnSpc>
                <a:spcPct val="100000"/>
              </a:lnSpc>
              <a:spcBef>
                <a:spcPts val="159"/>
              </a:spcBef>
              <a:spcAft>
                <a:spcPts val="0"/>
              </a:spcAft>
              <a:buClr>
                <a:schemeClr val="dk1"/>
              </a:buClr>
              <a:buSzPts val="794"/>
              <a:buFont typeface="Arial"/>
              <a:buNone/>
              <a:defRPr sz="79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40"/>
          <p:cNvSpPr txBox="1">
            <a:spLocks noGrp="1"/>
          </p:cNvSpPr>
          <p:nvPr>
            <p:ph type="title"/>
          </p:nvPr>
        </p:nvSpPr>
        <p:spPr>
          <a:xfrm>
            <a:off x="2389717" y="4800615"/>
            <a:ext cx="7315200" cy="56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65"/>
              <a:buFont typeface="Helvetica Neue"/>
              <a:buNone/>
              <a:defRPr sz="1765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21" name="Google Shape;121;p40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565"/>
              </a:spcBef>
              <a:spcAft>
                <a:spcPts val="0"/>
              </a:spcAft>
              <a:buClr>
                <a:schemeClr val="dk1"/>
              </a:buClr>
              <a:buSzPts val="2824"/>
              <a:buFont typeface="Arial"/>
              <a:buNone/>
              <a:defRPr sz="2824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494"/>
              </a:spcBef>
              <a:spcAft>
                <a:spcPts val="0"/>
              </a:spcAft>
              <a:buClr>
                <a:schemeClr val="dk1"/>
              </a:buClr>
              <a:buSzPts val="2471"/>
              <a:buFont typeface="Arial"/>
              <a:buNone/>
              <a:defRPr sz="2471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lnSpc>
                <a:spcPct val="100000"/>
              </a:lnSpc>
              <a:spcBef>
                <a:spcPts val="424"/>
              </a:spcBef>
              <a:spcAft>
                <a:spcPts val="0"/>
              </a:spcAft>
              <a:buClr>
                <a:schemeClr val="dk1"/>
              </a:buClr>
              <a:buSzPts val="2118"/>
              <a:buFont typeface="Arial"/>
              <a:buNone/>
              <a:defRPr sz="2118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lnSpc>
                <a:spcPct val="100000"/>
              </a:lnSpc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None/>
              <a:defRPr sz="1765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lnSpc>
                <a:spcPct val="100000"/>
              </a:lnSpc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None/>
              <a:defRPr sz="1765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lnSpc>
                <a:spcPct val="100000"/>
              </a:lnSpc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None/>
              <a:defRPr sz="17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None/>
              <a:defRPr sz="17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None/>
              <a:defRPr sz="17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None/>
              <a:defRPr sz="17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2" name="Google Shape;122;p40"/>
          <p:cNvSpPr txBox="1">
            <a:spLocks noGrp="1"/>
          </p:cNvSpPr>
          <p:nvPr>
            <p:ph type="body" idx="1"/>
          </p:nvPr>
        </p:nvSpPr>
        <p:spPr>
          <a:xfrm>
            <a:off x="2389717" y="5367352"/>
            <a:ext cx="7315200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247"/>
              </a:spcBef>
              <a:spcAft>
                <a:spcPts val="0"/>
              </a:spcAft>
              <a:buClr>
                <a:schemeClr val="dk1"/>
              </a:buClr>
              <a:buSzPts val="1235"/>
              <a:buFont typeface="Arial"/>
              <a:buNone/>
              <a:defRPr sz="1235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212"/>
              </a:spcBef>
              <a:spcAft>
                <a:spcPts val="0"/>
              </a:spcAft>
              <a:buClr>
                <a:schemeClr val="dk1"/>
              </a:buClr>
              <a:buSzPts val="1059"/>
              <a:buFont typeface="Arial"/>
              <a:buNone/>
              <a:defRPr sz="1059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176"/>
              </a:spcBef>
              <a:spcAft>
                <a:spcPts val="0"/>
              </a:spcAft>
              <a:buClr>
                <a:schemeClr val="dk1"/>
              </a:buClr>
              <a:buSzPts val="882"/>
              <a:buFont typeface="Arial"/>
              <a:buNone/>
              <a:defRPr sz="882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159"/>
              </a:spcBef>
              <a:spcAft>
                <a:spcPts val="0"/>
              </a:spcAft>
              <a:buClr>
                <a:schemeClr val="dk1"/>
              </a:buClr>
              <a:buSzPts val="794"/>
              <a:buFont typeface="Arial"/>
              <a:buNone/>
              <a:defRPr sz="794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159"/>
              </a:spcBef>
              <a:spcAft>
                <a:spcPts val="0"/>
              </a:spcAft>
              <a:buClr>
                <a:schemeClr val="dk1"/>
              </a:buClr>
              <a:buSzPts val="794"/>
              <a:buFont typeface="Arial"/>
              <a:buNone/>
              <a:defRPr sz="794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228600" algn="l">
              <a:lnSpc>
                <a:spcPct val="100000"/>
              </a:lnSpc>
              <a:spcBef>
                <a:spcPts val="159"/>
              </a:spcBef>
              <a:spcAft>
                <a:spcPts val="0"/>
              </a:spcAft>
              <a:buClr>
                <a:schemeClr val="dk1"/>
              </a:buClr>
              <a:buSzPts val="794"/>
              <a:buFont typeface="Arial"/>
              <a:buNone/>
              <a:defRPr sz="79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>
              <a:lnSpc>
                <a:spcPct val="100000"/>
              </a:lnSpc>
              <a:spcBef>
                <a:spcPts val="159"/>
              </a:spcBef>
              <a:spcAft>
                <a:spcPts val="0"/>
              </a:spcAft>
              <a:buClr>
                <a:schemeClr val="dk1"/>
              </a:buClr>
              <a:buSzPts val="794"/>
              <a:buFont typeface="Arial"/>
              <a:buNone/>
              <a:defRPr sz="79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>
              <a:lnSpc>
                <a:spcPct val="100000"/>
              </a:lnSpc>
              <a:spcBef>
                <a:spcPts val="159"/>
              </a:spcBef>
              <a:spcAft>
                <a:spcPts val="0"/>
              </a:spcAft>
              <a:buClr>
                <a:schemeClr val="dk1"/>
              </a:buClr>
              <a:buSzPts val="794"/>
              <a:buFont typeface="Arial"/>
              <a:buNone/>
              <a:defRPr sz="79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>
              <a:lnSpc>
                <a:spcPct val="100000"/>
              </a:lnSpc>
              <a:spcBef>
                <a:spcPts val="159"/>
              </a:spcBef>
              <a:spcAft>
                <a:spcPts val="0"/>
              </a:spcAft>
              <a:buClr>
                <a:schemeClr val="dk1"/>
              </a:buClr>
              <a:buSzPts val="794"/>
              <a:buFont typeface="Arial"/>
              <a:buNone/>
              <a:defRPr sz="79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image" Target="../media/image4.png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3.jpg"/><Relationship Id="rId5" Type="http://schemas.openxmlformats.org/officeDocument/2006/relationships/slideLayout" Target="../slideLayouts/slideLayout6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9"/>
          <p:cNvPicPr preferRelativeResize="0"/>
          <p:nvPr/>
        </p:nvPicPr>
        <p:blipFill rotWithShape="1">
          <a:blip r:embed="rId3">
            <a:alphaModFix/>
          </a:blip>
          <a:srcRect l="12" t="10093" r="5" b="5130"/>
          <a:stretch/>
        </p:blipFill>
        <p:spPr>
          <a:xfrm>
            <a:off x="0" y="2485"/>
            <a:ext cx="12191966" cy="6892497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9"/>
          <p:cNvSpPr/>
          <p:nvPr/>
        </p:nvSpPr>
        <p:spPr>
          <a:xfrm>
            <a:off x="1760" y="2282562"/>
            <a:ext cx="12190241" cy="2249558"/>
          </a:xfrm>
          <a:prstGeom prst="rect">
            <a:avLst/>
          </a:prstGeom>
          <a:solidFill>
            <a:schemeClr val="dk1">
              <a:alpha val="82352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2" name="Google Shape;12;p9"/>
          <p:cNvSpPr/>
          <p:nvPr/>
        </p:nvSpPr>
        <p:spPr>
          <a:xfrm>
            <a:off x="0" y="4638650"/>
            <a:ext cx="12192000" cy="22497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Google Shape;13;p9"/>
          <p:cNvSpPr/>
          <p:nvPr/>
        </p:nvSpPr>
        <p:spPr>
          <a:xfrm>
            <a:off x="1567" y="6652200"/>
            <a:ext cx="12190400" cy="236100"/>
          </a:xfrm>
          <a:prstGeom prst="rect">
            <a:avLst/>
          </a:prstGeom>
          <a:solidFill>
            <a:srgbClr val="1A65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14;p9"/>
          <p:cNvSpPr txBox="1"/>
          <p:nvPr/>
        </p:nvSpPr>
        <p:spPr>
          <a:xfrm>
            <a:off x="671033" y="6682500"/>
            <a:ext cx="10848400" cy="17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n-US" sz="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This material is based upon work supported by the National Center for Atmospheric Research, which is a major facility sponsored by the National Science Foundation under Cooperative Agreement No. 1852977.</a:t>
            </a:r>
            <a:endParaRPr sz="6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5" name="Google Shape;15;p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4750" y="316966"/>
            <a:ext cx="2574377" cy="85855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Google Shape;87;p17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-1" y="6272784"/>
            <a:ext cx="12192000" cy="585216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17"/>
          <p:cNvSpPr/>
          <p:nvPr/>
        </p:nvSpPr>
        <p:spPr>
          <a:xfrm>
            <a:off x="-1" y="0"/>
            <a:ext cx="12192000" cy="651622"/>
          </a:xfrm>
          <a:prstGeom prst="rect">
            <a:avLst/>
          </a:prstGeom>
          <a:solidFill>
            <a:srgbClr val="1A658F"/>
          </a:solidFill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66"/>
              <a:buFont typeface="Arial"/>
              <a:buNone/>
            </a:pPr>
            <a:endParaRPr sz="1266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" name="Google Shape;89;p17"/>
          <p:cNvSpPr txBox="1">
            <a:spLocks noGrp="1"/>
          </p:cNvSpPr>
          <p:nvPr>
            <p:ph type="body" idx="1"/>
          </p:nvPr>
        </p:nvSpPr>
        <p:spPr>
          <a:xfrm>
            <a:off x="609600" y="1600203"/>
            <a:ext cx="10972800" cy="4318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63093" algn="l" rtl="0">
              <a:lnSpc>
                <a:spcPct val="100000"/>
              </a:lnSpc>
              <a:spcBef>
                <a:spcPts val="424"/>
              </a:spcBef>
              <a:spcAft>
                <a:spcPts val="0"/>
              </a:spcAft>
              <a:buClr>
                <a:schemeClr val="dk1"/>
              </a:buClr>
              <a:buSzPts val="2118"/>
              <a:buFont typeface="Arial"/>
              <a:buChar char="•"/>
              <a:defRPr sz="2118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40677" algn="l" rtl="0">
              <a:lnSpc>
                <a:spcPct val="100000"/>
              </a:lnSpc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–"/>
              <a:defRPr sz="1765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29438" algn="l" rtl="0">
              <a:lnSpc>
                <a:spcPct val="100000"/>
              </a:lnSpc>
              <a:spcBef>
                <a:spcPts val="318"/>
              </a:spcBef>
              <a:spcAft>
                <a:spcPts val="0"/>
              </a:spcAft>
              <a:buClr>
                <a:schemeClr val="dk1"/>
              </a:buClr>
              <a:buSzPts val="1588"/>
              <a:buFont typeface="Arial"/>
              <a:buChar char="•"/>
              <a:defRPr sz="1588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18261" algn="l" rtl="0">
              <a:lnSpc>
                <a:spcPct val="100000"/>
              </a:lnSpc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Char char="–"/>
              <a:defRPr sz="1412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307022" algn="l" rtl="0">
              <a:lnSpc>
                <a:spcPct val="100000"/>
              </a:lnSpc>
              <a:spcBef>
                <a:spcPts val="247"/>
              </a:spcBef>
              <a:spcAft>
                <a:spcPts val="0"/>
              </a:spcAft>
              <a:buClr>
                <a:schemeClr val="dk1"/>
              </a:buClr>
              <a:buSzPts val="1235"/>
              <a:buFont typeface="Arial"/>
              <a:buChar char="»"/>
              <a:defRPr sz="1235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40677" algn="l" rtl="0">
              <a:lnSpc>
                <a:spcPct val="100000"/>
              </a:lnSpc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17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0677" algn="l" rtl="0">
              <a:lnSpc>
                <a:spcPct val="100000"/>
              </a:lnSpc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17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0677" algn="l" rtl="0">
              <a:lnSpc>
                <a:spcPct val="100000"/>
              </a:lnSpc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17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0677" algn="l" rtl="0">
              <a:lnSpc>
                <a:spcPct val="100000"/>
              </a:lnSpc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17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0" name="Google Shape;90;p17"/>
          <p:cNvSpPr txBox="1">
            <a:spLocks noGrp="1"/>
          </p:cNvSpPr>
          <p:nvPr>
            <p:ph type="title"/>
          </p:nvPr>
        </p:nvSpPr>
        <p:spPr>
          <a:xfrm>
            <a:off x="609600" y="156300"/>
            <a:ext cx="10972800" cy="3769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50"/>
              <a:buFont typeface="Helvetica Neue"/>
              <a:buNone/>
              <a:defRPr sz="225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91" name="Google Shape;91;p17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17800" y="6302590"/>
            <a:ext cx="1550607" cy="517125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71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1" r:id="rId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25.gif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34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emf"/><Relationship Id="rId5" Type="http://schemas.openxmlformats.org/officeDocument/2006/relationships/image" Target="../media/image36.emf"/><Relationship Id="rId10" Type="http://schemas.openxmlformats.org/officeDocument/2006/relationships/image" Target="../media/image39.emf"/><Relationship Id="rId4" Type="http://schemas.openxmlformats.org/officeDocument/2006/relationships/image" Target="../media/image35.emf"/><Relationship Id="rId9" Type="http://schemas.openxmlformats.org/officeDocument/2006/relationships/image" Target="../media/image38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44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2.emf"/><Relationship Id="rId7" Type="http://schemas.openxmlformats.org/officeDocument/2006/relationships/image" Target="../media/image16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jpeg"/><Relationship Id="rId5" Type="http://schemas.openxmlformats.org/officeDocument/2006/relationships/image" Target="../media/image14.emf"/><Relationship Id="rId10" Type="http://schemas.openxmlformats.org/officeDocument/2006/relationships/image" Target="../media/image17.jpeg"/><Relationship Id="rId4" Type="http://schemas.openxmlformats.org/officeDocument/2006/relationships/image" Target="../media/image13.emf"/><Relationship Id="rId9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21.png"/><Relationship Id="rId4" Type="http://schemas.openxmlformats.org/officeDocument/2006/relationships/image" Target="../media/image20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emf"/><Relationship Id="rId4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"/>
          <p:cNvSpPr/>
          <p:nvPr/>
        </p:nvSpPr>
        <p:spPr>
          <a:xfrm>
            <a:off x="4277976" y="2650945"/>
            <a:ext cx="3584636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NDACC IRWG</a:t>
            </a:r>
            <a:endParaRPr sz="4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" name="Google Shape;128;p1"/>
          <p:cNvSpPr/>
          <p:nvPr/>
        </p:nvSpPr>
        <p:spPr>
          <a:xfrm>
            <a:off x="2093206" y="3464080"/>
            <a:ext cx="8295700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 dirty="0">
                <a:solidFill>
                  <a:srgbClr val="A8C7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Contributions, Synergies, Support with CEOS</a:t>
            </a:r>
            <a:endParaRPr sz="2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" name="Google Shape;130;p1"/>
          <p:cNvSpPr/>
          <p:nvPr/>
        </p:nvSpPr>
        <p:spPr>
          <a:xfrm>
            <a:off x="1366092" y="4890295"/>
            <a:ext cx="9408404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1" u="none" strike="noStrike" cap="none" dirty="0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James Hannigan, Emmanuel Mahieu, Bavo </a:t>
            </a:r>
            <a:r>
              <a:rPr lang="en-US" sz="2000" b="1" i="1" dirty="0" err="1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</a:t>
            </a:r>
            <a:r>
              <a:rPr lang="en-US" sz="2000" b="1" i="1" u="none" strike="noStrike" cap="none" dirty="0" err="1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angerock</a:t>
            </a:r>
            <a:r>
              <a:rPr lang="en-US" sz="2000" b="1" i="1" dirty="0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 Ivan Ortega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1" u="none" strike="noStrike" cap="none" dirty="0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NCAR, U. Liege, BIRA  </a:t>
            </a:r>
            <a:endParaRPr sz="1400" b="1" i="0" u="none" strike="noStrike" cap="none" dirty="0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7198ACD-8CA9-E3DA-08DD-BAAFB451D0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44504" y="5728797"/>
            <a:ext cx="751021" cy="62153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35C78BC-21EA-2544-9588-3EABD69BFAD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8394" y="6275221"/>
            <a:ext cx="776134" cy="517422"/>
          </a:xfrm>
          <a:prstGeom prst="rect">
            <a:avLst/>
          </a:prstGeom>
        </p:spPr>
      </p:pic>
      <p:sp>
        <p:nvSpPr>
          <p:cNvPr id="4" name="Google Shape;168;p7">
            <a:extLst>
              <a:ext uri="{FF2B5EF4-FFF2-40B4-BE49-F238E27FC236}">
                <a16:creationId xmlns:a16="http://schemas.microsoft.com/office/drawing/2014/main" id="{77E298E2-2CF4-34D3-6F41-5E7372478E0D}"/>
              </a:ext>
            </a:extLst>
          </p:cNvPr>
          <p:cNvSpPr txBox="1"/>
          <p:nvPr/>
        </p:nvSpPr>
        <p:spPr>
          <a:xfrm>
            <a:off x="3210934" y="6134341"/>
            <a:ext cx="5571350" cy="505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 dirty="0">
                <a:latin typeface="Helvetica Neue"/>
                <a:ea typeface="Helvetica Neue"/>
                <a:cs typeface="Helvetica Neue"/>
                <a:sym typeface="Helvetica Neue"/>
              </a:rPr>
              <a:t>CEOS AC-VC-21 / Takamatsu / June 2025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249D12-A645-E639-89E3-9EC9CD5F16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F3B0A11-B1EA-A41D-D1B8-99E92085E575}"/>
              </a:ext>
            </a:extLst>
          </p:cNvPr>
          <p:cNvSpPr txBox="1"/>
          <p:nvPr/>
        </p:nvSpPr>
        <p:spPr>
          <a:xfrm>
            <a:off x="351692" y="144044"/>
            <a:ext cx="11585751" cy="461663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pPr algn="ctr" defTabSz="457178"/>
            <a:r>
              <a:rPr lang="en-US" sz="2400" dirty="0">
                <a:solidFill>
                  <a:schemeClr val="bg1"/>
                </a:solidFill>
                <a:latin typeface="+mj-lt"/>
              </a:rPr>
              <a:t>IRWG : Publications 1/2</a:t>
            </a:r>
            <a:endParaRPr lang="en-US" sz="2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F184BE-0DAD-2CD0-8773-8EA89E256456}"/>
              </a:ext>
            </a:extLst>
          </p:cNvPr>
          <p:cNvSpPr txBox="1"/>
          <p:nvPr/>
        </p:nvSpPr>
        <p:spPr>
          <a:xfrm>
            <a:off x="710264" y="896964"/>
            <a:ext cx="11147196" cy="17341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990" indent="-38099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867" dirty="0">
                <a:solidFill>
                  <a:srgbClr val="0432FF"/>
                </a:solidFill>
                <a:latin typeface="Avenir Book" panose="02000503020000020003" pitchFamily="2" charset="0"/>
              </a:rPr>
              <a:t>37 papers published or in press in 2023 to fall 2024 for many purposes:</a:t>
            </a:r>
          </a:p>
          <a:p>
            <a:pPr marL="990530" lvl="1" indent="-38099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867" dirty="0">
                <a:solidFill>
                  <a:srgbClr val="0432FF"/>
                </a:solidFill>
                <a:latin typeface="Avenir Book" panose="02000503020000020003" pitchFamily="2" charset="0"/>
              </a:rPr>
              <a:t>Time series and trend investigations, </a:t>
            </a:r>
          </a:p>
          <a:p>
            <a:pPr marL="990530" lvl="1" indent="-38099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867" dirty="0">
                <a:solidFill>
                  <a:srgbClr val="0432FF"/>
                </a:solidFill>
                <a:latin typeface="Avenir Book" panose="02000503020000020003" pitchFamily="2" charset="0"/>
              </a:rPr>
              <a:t>Satellite validation, </a:t>
            </a:r>
          </a:p>
          <a:p>
            <a:pPr marL="990530" lvl="1" indent="-38099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867" dirty="0">
                <a:solidFill>
                  <a:srgbClr val="0432FF"/>
                </a:solidFill>
                <a:latin typeface="Avenir Book" panose="02000503020000020003" pitchFamily="2" charset="0"/>
              </a:rPr>
              <a:t>Support to model simulations, </a:t>
            </a:r>
          </a:p>
          <a:p>
            <a:pPr marL="990530" lvl="1" indent="-38099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867" dirty="0">
                <a:solidFill>
                  <a:srgbClr val="0432FF"/>
                </a:solidFill>
                <a:latin typeface="Avenir Book" panose="02000503020000020003" pitchFamily="2" charset="0"/>
              </a:rPr>
              <a:t>Spectroscopy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E456CE3-E04C-C799-F815-13F5AB9031C8}"/>
              </a:ext>
            </a:extLst>
          </p:cNvPr>
          <p:cNvSpPr txBox="1"/>
          <p:nvPr/>
        </p:nvSpPr>
        <p:spPr>
          <a:xfrm>
            <a:off x="710264" y="2906354"/>
            <a:ext cx="8980618" cy="305468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6075" indent="-346075" defTabSz="365662">
              <a:spcAft>
                <a:spcPts val="667"/>
              </a:spcAft>
              <a:buFont typeface="+mj-lt"/>
              <a:buAutoNum type="arabicPeriod"/>
              <a:tabLst>
                <a:tab pos="365125" algn="l"/>
              </a:tabLst>
            </a:pPr>
            <a:r>
              <a:rPr lang="en-US" dirty="0">
                <a:solidFill>
                  <a:srgbClr val="C00000"/>
                </a:solidFill>
                <a:latin typeface="Avenir Book" panose="02000503020000020003" pitchFamily="2" charset="0"/>
              </a:rPr>
              <a:t>H</a:t>
            </a:r>
            <a:r>
              <a:rPr lang="en-US" baseline="-25000" dirty="0">
                <a:solidFill>
                  <a:srgbClr val="C00000"/>
                </a:solidFill>
                <a:latin typeface="Avenir Book" panose="02000503020000020003" pitchFamily="2" charset="0"/>
              </a:rPr>
              <a:t>2</a:t>
            </a:r>
            <a:r>
              <a:rPr lang="en-US" dirty="0">
                <a:solidFill>
                  <a:srgbClr val="C00000"/>
                </a:solidFill>
                <a:latin typeface="Avenir Book" panose="02000503020000020003" pitchFamily="2" charset="0"/>
              </a:rPr>
              <a:t>O</a:t>
            </a:r>
            <a:r>
              <a:rPr lang="en-US" dirty="0">
                <a:solidFill>
                  <a:srgbClr val="00B050"/>
                </a:solidFill>
                <a:latin typeface="Avenir Book" panose="02000503020000020003" pitchFamily="2" charset="0"/>
              </a:rPr>
              <a:t> 	</a:t>
            </a:r>
            <a:r>
              <a:rPr lang="en-US" dirty="0">
                <a:solidFill>
                  <a:srgbClr val="0432FF"/>
                </a:solidFill>
                <a:latin typeface="Avenir Book" panose="02000503020000020003" pitchFamily="2" charset="0"/>
              </a:rPr>
              <a:t>Vertical distribution (1)</a:t>
            </a:r>
          </a:p>
          <a:p>
            <a:pPr marL="346075" indent="-346075" defTabSz="365662">
              <a:spcAft>
                <a:spcPts val="667"/>
              </a:spcAft>
              <a:buFont typeface="+mj-lt"/>
              <a:buAutoNum type="arabicPeriod"/>
              <a:tabLst>
                <a:tab pos="365125" algn="l"/>
              </a:tabLst>
            </a:pPr>
            <a:r>
              <a:rPr lang="en-US" dirty="0">
                <a:solidFill>
                  <a:srgbClr val="C00000"/>
                </a:solidFill>
                <a:latin typeface="Avenir Book" panose="02000503020000020003" pitchFamily="2" charset="0"/>
              </a:rPr>
              <a:t>CO</a:t>
            </a:r>
            <a:r>
              <a:rPr lang="en-US" baseline="-25000" dirty="0">
                <a:solidFill>
                  <a:srgbClr val="C00000"/>
                </a:solidFill>
                <a:latin typeface="Avenir Book" panose="02000503020000020003" pitchFamily="2" charset="0"/>
              </a:rPr>
              <a:t>2</a:t>
            </a:r>
            <a:r>
              <a:rPr lang="en-US" dirty="0">
                <a:solidFill>
                  <a:srgbClr val="0432FF"/>
                </a:solidFill>
                <a:latin typeface="Avenir Book" panose="02000503020000020003" pitchFamily="2" charset="0"/>
              </a:rPr>
              <a:t> 	Urban emissions, intercomparison, temporal variability, trend, volcanic (5)</a:t>
            </a:r>
          </a:p>
          <a:p>
            <a:pPr marL="346075" indent="-346075" defTabSz="365662">
              <a:spcAft>
                <a:spcPts val="667"/>
              </a:spcAft>
              <a:buFont typeface="+mj-lt"/>
              <a:buAutoNum type="arabicPeriod"/>
              <a:tabLst>
                <a:tab pos="365125" algn="l"/>
              </a:tabLst>
            </a:pPr>
            <a:r>
              <a:rPr lang="en-US" dirty="0">
                <a:solidFill>
                  <a:srgbClr val="C00000"/>
                </a:solidFill>
                <a:latin typeface="Avenir Book" panose="02000503020000020003" pitchFamily="2" charset="0"/>
              </a:rPr>
              <a:t>O</a:t>
            </a:r>
            <a:r>
              <a:rPr lang="en-US" baseline="-25000" dirty="0">
                <a:solidFill>
                  <a:srgbClr val="C00000"/>
                </a:solidFill>
                <a:latin typeface="Avenir Book" panose="02000503020000020003" pitchFamily="2" charset="0"/>
              </a:rPr>
              <a:t>3</a:t>
            </a:r>
            <a:r>
              <a:rPr lang="en-US" dirty="0">
                <a:solidFill>
                  <a:srgbClr val="0432FF"/>
                </a:solidFill>
                <a:latin typeface="Avenir Book" panose="02000503020000020003" pitchFamily="2" charset="0"/>
              </a:rPr>
              <a:t> 		Arctic modeling, intercomparison, trend, tropospheric modeling (6)</a:t>
            </a:r>
          </a:p>
          <a:p>
            <a:pPr marL="346075" indent="-346075" defTabSz="365662">
              <a:spcAft>
                <a:spcPts val="667"/>
              </a:spcAft>
              <a:buFont typeface="+mj-lt"/>
              <a:buAutoNum type="arabicPeriod"/>
              <a:tabLst>
                <a:tab pos="365125" algn="l"/>
              </a:tabLst>
            </a:pPr>
            <a:r>
              <a:rPr lang="en-US" dirty="0">
                <a:solidFill>
                  <a:srgbClr val="C00000"/>
                </a:solidFill>
                <a:latin typeface="Avenir Book" panose="02000503020000020003" pitchFamily="2" charset="0"/>
              </a:rPr>
              <a:t>N</a:t>
            </a:r>
            <a:r>
              <a:rPr lang="en-US" baseline="-25000" dirty="0">
                <a:solidFill>
                  <a:srgbClr val="C00000"/>
                </a:solidFill>
                <a:latin typeface="Avenir Book" panose="02000503020000020003" pitchFamily="2" charset="0"/>
              </a:rPr>
              <a:t>2</a:t>
            </a:r>
            <a:r>
              <a:rPr lang="en-US" dirty="0">
                <a:solidFill>
                  <a:srgbClr val="C00000"/>
                </a:solidFill>
                <a:latin typeface="Avenir Book" panose="02000503020000020003" pitchFamily="2" charset="0"/>
              </a:rPr>
              <a:t>O 	</a:t>
            </a:r>
            <a:r>
              <a:rPr lang="en-US" dirty="0">
                <a:solidFill>
                  <a:srgbClr val="0432FF"/>
                </a:solidFill>
                <a:latin typeface="Avenir Book" panose="02000503020000020003" pitchFamily="2" charset="0"/>
              </a:rPr>
              <a:t>UTLS temporal variability, trend (3)</a:t>
            </a:r>
          </a:p>
          <a:p>
            <a:pPr marL="346075" indent="-346075" defTabSz="365662">
              <a:spcAft>
                <a:spcPts val="667"/>
              </a:spcAft>
              <a:buFont typeface="+mj-lt"/>
              <a:buAutoNum type="arabicPeriod"/>
              <a:tabLst>
                <a:tab pos="365125" algn="l"/>
              </a:tabLst>
            </a:pPr>
            <a:r>
              <a:rPr lang="en-US" dirty="0">
                <a:solidFill>
                  <a:srgbClr val="C00000"/>
                </a:solidFill>
                <a:latin typeface="Avenir Book" panose="02000503020000020003" pitchFamily="2" charset="0"/>
              </a:rPr>
              <a:t>CH</a:t>
            </a:r>
            <a:r>
              <a:rPr lang="en-US" baseline="-25000" dirty="0">
                <a:solidFill>
                  <a:srgbClr val="C00000"/>
                </a:solidFill>
                <a:latin typeface="Avenir Book" panose="02000503020000020003" pitchFamily="2" charset="0"/>
              </a:rPr>
              <a:t>4</a:t>
            </a:r>
            <a:r>
              <a:rPr lang="en-US" dirty="0">
                <a:solidFill>
                  <a:srgbClr val="0432FF"/>
                </a:solidFill>
                <a:latin typeface="Avenir Book" panose="02000503020000020003" pitchFamily="2" charset="0"/>
              </a:rPr>
              <a:t> 		Arctic modeling, </a:t>
            </a:r>
            <a:r>
              <a:rPr lang="en-US" dirty="0">
                <a:solidFill>
                  <a:srgbClr val="00B050"/>
                </a:solidFill>
                <a:latin typeface="Avenir Book" panose="02000503020000020003" pitchFamily="2" charset="0"/>
              </a:rPr>
              <a:t>satellite validation</a:t>
            </a:r>
            <a:r>
              <a:rPr lang="en-US" dirty="0">
                <a:solidFill>
                  <a:srgbClr val="0432FF"/>
                </a:solidFill>
                <a:latin typeface="Avenir Book" panose="02000503020000020003" pitchFamily="2" charset="0"/>
              </a:rPr>
              <a:t>, trend (4)</a:t>
            </a:r>
          </a:p>
          <a:p>
            <a:pPr marL="346075" indent="-346075" defTabSz="365662">
              <a:spcAft>
                <a:spcPts val="667"/>
              </a:spcAft>
              <a:buFont typeface="+mj-lt"/>
              <a:buAutoNum type="arabicPeriod"/>
              <a:tabLst>
                <a:tab pos="365125" algn="l"/>
              </a:tabLst>
            </a:pPr>
            <a:r>
              <a:rPr lang="en-US" dirty="0">
                <a:solidFill>
                  <a:srgbClr val="C00000"/>
                </a:solidFill>
                <a:latin typeface="Avenir Book" panose="02000503020000020003" pitchFamily="2" charset="0"/>
              </a:rPr>
              <a:t>CO 		</a:t>
            </a:r>
            <a:r>
              <a:rPr lang="en-US" dirty="0">
                <a:solidFill>
                  <a:srgbClr val="0432FF"/>
                </a:solidFill>
                <a:latin typeface="Avenir Book" panose="02000503020000020003" pitchFamily="2" charset="0"/>
              </a:rPr>
              <a:t>Arctic modeling, Arctic pollution, biomass burning, temporal variability, trend (6)</a:t>
            </a:r>
          </a:p>
          <a:p>
            <a:pPr marL="346075" indent="-346075" defTabSz="365662">
              <a:spcAft>
                <a:spcPts val="667"/>
              </a:spcAft>
              <a:buFont typeface="+mj-lt"/>
              <a:buAutoNum type="arabicPeriod"/>
              <a:tabLst>
                <a:tab pos="365125" algn="l"/>
              </a:tabLst>
            </a:pPr>
            <a:r>
              <a:rPr lang="en-US" dirty="0">
                <a:solidFill>
                  <a:srgbClr val="C00000"/>
                </a:solidFill>
                <a:latin typeface="Avenir Book" panose="02000503020000020003" pitchFamily="2" charset="0"/>
              </a:rPr>
              <a:t>NO/NO</a:t>
            </a:r>
            <a:r>
              <a:rPr lang="en-US" baseline="-25000" dirty="0">
                <a:solidFill>
                  <a:srgbClr val="C00000"/>
                </a:solidFill>
                <a:latin typeface="Avenir Book" panose="02000503020000020003" pitchFamily="2" charset="0"/>
              </a:rPr>
              <a:t>2</a:t>
            </a:r>
            <a:r>
              <a:rPr lang="en-US" dirty="0">
                <a:solidFill>
                  <a:srgbClr val="C00000"/>
                </a:solidFill>
                <a:latin typeface="Avenir Book" panose="02000503020000020003" pitchFamily="2" charset="0"/>
              </a:rPr>
              <a:t> </a:t>
            </a:r>
            <a:r>
              <a:rPr lang="en-US" dirty="0">
                <a:solidFill>
                  <a:srgbClr val="0432FF"/>
                </a:solidFill>
                <a:latin typeface="Avenir Book" panose="02000503020000020003" pitchFamily="2" charset="0"/>
              </a:rPr>
              <a:t>Diurnal and seasonal variations, tropospheric NO</a:t>
            </a:r>
            <a:r>
              <a:rPr lang="en-US" baseline="-25000" dirty="0">
                <a:solidFill>
                  <a:srgbClr val="0432FF"/>
                </a:solidFill>
                <a:latin typeface="Avenir Book" panose="02000503020000020003" pitchFamily="2" charset="0"/>
              </a:rPr>
              <a:t>2</a:t>
            </a:r>
            <a:r>
              <a:rPr lang="en-US" dirty="0">
                <a:solidFill>
                  <a:srgbClr val="0432FF"/>
                </a:solidFill>
                <a:latin typeface="Avenir Book" panose="02000503020000020003" pitchFamily="2" charset="0"/>
              </a:rPr>
              <a:t> (3)</a:t>
            </a:r>
          </a:p>
          <a:p>
            <a:pPr marL="346075" indent="-346075" defTabSz="365662">
              <a:spcAft>
                <a:spcPts val="667"/>
              </a:spcAft>
              <a:buFont typeface="+mj-lt"/>
              <a:buAutoNum type="arabicPeriod"/>
              <a:tabLst>
                <a:tab pos="365125" algn="l"/>
              </a:tabLst>
            </a:pPr>
            <a:r>
              <a:rPr lang="en-US" dirty="0">
                <a:solidFill>
                  <a:srgbClr val="C00000"/>
                </a:solidFill>
                <a:latin typeface="Avenir Book" panose="02000503020000020003" pitchFamily="2" charset="0"/>
              </a:rPr>
              <a:t>C</a:t>
            </a:r>
            <a:r>
              <a:rPr lang="en-US" baseline="-25000" dirty="0">
                <a:solidFill>
                  <a:srgbClr val="C00000"/>
                </a:solidFill>
                <a:latin typeface="Avenir Book" panose="02000503020000020003" pitchFamily="2" charset="0"/>
              </a:rPr>
              <a:t>2</a:t>
            </a:r>
            <a:r>
              <a:rPr lang="en-US" dirty="0">
                <a:solidFill>
                  <a:srgbClr val="C00000"/>
                </a:solidFill>
                <a:latin typeface="Avenir Book" panose="02000503020000020003" pitchFamily="2" charset="0"/>
              </a:rPr>
              <a:t>H</a:t>
            </a:r>
            <a:r>
              <a:rPr lang="en-US" baseline="-25000" dirty="0">
                <a:solidFill>
                  <a:srgbClr val="C00000"/>
                </a:solidFill>
                <a:latin typeface="Avenir Book" panose="02000503020000020003" pitchFamily="2" charset="0"/>
              </a:rPr>
              <a:t>6</a:t>
            </a:r>
            <a:r>
              <a:rPr lang="en-US" dirty="0">
                <a:solidFill>
                  <a:srgbClr val="C00000"/>
                </a:solidFill>
                <a:latin typeface="Avenir Book" panose="02000503020000020003" pitchFamily="2" charset="0"/>
              </a:rPr>
              <a:t> 	</a:t>
            </a:r>
            <a:r>
              <a:rPr lang="en-US" dirty="0">
                <a:solidFill>
                  <a:srgbClr val="0432FF"/>
                </a:solidFill>
                <a:latin typeface="Avenir Book" panose="02000503020000020003" pitchFamily="2" charset="0"/>
              </a:rPr>
              <a:t>Arctic pollution, biomass burning, fossil fuel emissions, trend (4)</a:t>
            </a:r>
          </a:p>
          <a:p>
            <a:pPr marL="346075" indent="-346075" defTabSz="365662">
              <a:spcAft>
                <a:spcPts val="667"/>
              </a:spcAft>
              <a:buFont typeface="+mj-lt"/>
              <a:buAutoNum type="arabicPeriod"/>
              <a:tabLst>
                <a:tab pos="365125" algn="l"/>
              </a:tabLst>
            </a:pPr>
            <a:r>
              <a:rPr lang="en-US" dirty="0">
                <a:solidFill>
                  <a:srgbClr val="C00000"/>
                </a:solidFill>
                <a:latin typeface="Avenir Book" panose="02000503020000020003" pitchFamily="2" charset="0"/>
              </a:rPr>
              <a:t>C</a:t>
            </a:r>
            <a:r>
              <a:rPr lang="en-US" baseline="-25000" dirty="0">
                <a:solidFill>
                  <a:srgbClr val="C00000"/>
                </a:solidFill>
                <a:latin typeface="Avenir Book" panose="02000503020000020003" pitchFamily="2" charset="0"/>
              </a:rPr>
              <a:t>2</a:t>
            </a:r>
            <a:r>
              <a:rPr lang="en-US" dirty="0">
                <a:solidFill>
                  <a:srgbClr val="C00000"/>
                </a:solidFill>
                <a:latin typeface="Avenir Book" panose="02000503020000020003" pitchFamily="2" charset="0"/>
              </a:rPr>
              <a:t>H</a:t>
            </a:r>
            <a:r>
              <a:rPr lang="en-US" baseline="-25000" dirty="0">
                <a:solidFill>
                  <a:srgbClr val="C00000"/>
                </a:solidFill>
                <a:latin typeface="Avenir Book" panose="02000503020000020003" pitchFamily="2" charset="0"/>
              </a:rPr>
              <a:t>2</a:t>
            </a:r>
            <a:r>
              <a:rPr lang="en-US" dirty="0">
                <a:solidFill>
                  <a:srgbClr val="C00000"/>
                </a:solidFill>
                <a:latin typeface="Avenir Book" panose="02000503020000020003" pitchFamily="2" charset="0"/>
              </a:rPr>
              <a:t> 	</a:t>
            </a:r>
            <a:r>
              <a:rPr lang="en-US" dirty="0">
                <a:solidFill>
                  <a:srgbClr val="0432FF"/>
                </a:solidFill>
                <a:latin typeface="Avenir Book" panose="02000503020000020003" pitchFamily="2" charset="0"/>
              </a:rPr>
              <a:t>Arctic pollution, biomass burning, </a:t>
            </a:r>
            <a:r>
              <a:rPr lang="en-US" dirty="0">
                <a:solidFill>
                  <a:srgbClr val="00B050"/>
                </a:solidFill>
                <a:latin typeface="Avenir Book" panose="02000503020000020003" pitchFamily="2" charset="0"/>
              </a:rPr>
              <a:t>satellite validation</a:t>
            </a:r>
            <a:r>
              <a:rPr lang="en-US" dirty="0">
                <a:solidFill>
                  <a:srgbClr val="0432FF"/>
                </a:solidFill>
                <a:latin typeface="Avenir Book" panose="02000503020000020003" pitchFamily="2" charset="0"/>
              </a:rPr>
              <a:t>, trend, </a:t>
            </a:r>
            <a:r>
              <a:rPr lang="en-US" dirty="0" err="1">
                <a:solidFill>
                  <a:srgbClr val="00B050"/>
                </a:solidFill>
                <a:latin typeface="Avenir Book" panose="02000503020000020003" pitchFamily="2" charset="0"/>
              </a:rPr>
              <a:t>CRiS</a:t>
            </a:r>
            <a:r>
              <a:rPr lang="en-US" dirty="0">
                <a:solidFill>
                  <a:srgbClr val="00B050"/>
                </a:solidFill>
                <a:latin typeface="Avenir Book" panose="02000503020000020003" pitchFamily="2" charset="0"/>
              </a:rPr>
              <a:t> </a:t>
            </a:r>
            <a:r>
              <a:rPr lang="en-US" dirty="0">
                <a:solidFill>
                  <a:srgbClr val="0432FF"/>
                </a:solidFill>
                <a:latin typeface="Avenir Book" panose="02000503020000020003" pitchFamily="2" charset="0"/>
              </a:rPr>
              <a:t>(4)</a:t>
            </a:r>
          </a:p>
          <a:p>
            <a:pPr marL="457189" indent="-457189" defTabSz="365662">
              <a:buFont typeface="+mj-lt"/>
              <a:buAutoNum type="arabicPeriod"/>
              <a:tabLst>
                <a:tab pos="365751" algn="l"/>
              </a:tabLst>
            </a:pPr>
            <a:endParaRPr lang="en-US" dirty="0">
              <a:solidFill>
                <a:srgbClr val="0432FF"/>
              </a:solidFill>
              <a:latin typeface="Avenir Book" panose="02000503020000020003" pitchFamily="2" charset="0"/>
            </a:endParaRPr>
          </a:p>
        </p:txBody>
      </p:sp>
      <p:sp>
        <p:nvSpPr>
          <p:cNvPr id="7" name="Google Shape;168;p7">
            <a:extLst>
              <a:ext uri="{FF2B5EF4-FFF2-40B4-BE49-F238E27FC236}">
                <a16:creationId xmlns:a16="http://schemas.microsoft.com/office/drawing/2014/main" id="{4D9F4432-28D2-8345-071E-1CD0A720F627}"/>
              </a:ext>
            </a:extLst>
          </p:cNvPr>
          <p:cNvSpPr txBox="1"/>
          <p:nvPr/>
        </p:nvSpPr>
        <p:spPr>
          <a:xfrm>
            <a:off x="3310325" y="6316459"/>
            <a:ext cx="5571350" cy="505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CEOS AC-VC-21 / Takamatsu / June 2025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84C56EA-1DD1-640A-1CE5-9C04EC0D50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44504" y="5762981"/>
            <a:ext cx="751021" cy="6215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5C4B37E-55B2-AAA8-817A-5233DA02905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8394" y="6309405"/>
            <a:ext cx="776134" cy="517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961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FE418C-C09C-5AB3-D53E-5C69AF3107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A28B928-111D-BC08-1C4F-6FCD364C5FD5}"/>
              </a:ext>
            </a:extLst>
          </p:cNvPr>
          <p:cNvSpPr txBox="1"/>
          <p:nvPr/>
        </p:nvSpPr>
        <p:spPr>
          <a:xfrm>
            <a:off x="517422" y="1141846"/>
            <a:ext cx="11674578" cy="488595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515938" indent="-515938" defTabSz="365662">
              <a:spcAft>
                <a:spcPts val="667"/>
              </a:spcAft>
              <a:buFont typeface="+mj-lt"/>
              <a:buAutoNum type="arabicPeriod" startAt="10"/>
              <a:tabLst>
                <a:tab pos="365125" algn="l"/>
              </a:tabLst>
            </a:pPr>
            <a:r>
              <a:rPr lang="en-US" dirty="0">
                <a:solidFill>
                  <a:srgbClr val="C00000"/>
                </a:solidFill>
                <a:latin typeface="Avenir Book" panose="02000503020000020003" pitchFamily="2" charset="0"/>
              </a:rPr>
              <a:t>C</a:t>
            </a:r>
            <a:r>
              <a:rPr lang="en-US" baseline="-25000" dirty="0">
                <a:solidFill>
                  <a:srgbClr val="C00000"/>
                </a:solidFill>
                <a:latin typeface="Avenir Book" panose="02000503020000020003" pitchFamily="2" charset="0"/>
              </a:rPr>
              <a:t>2</a:t>
            </a:r>
            <a:r>
              <a:rPr lang="en-US" dirty="0">
                <a:solidFill>
                  <a:srgbClr val="C00000"/>
                </a:solidFill>
                <a:latin typeface="Avenir Book" panose="02000503020000020003" pitchFamily="2" charset="0"/>
              </a:rPr>
              <a:t>H</a:t>
            </a:r>
            <a:r>
              <a:rPr lang="en-US" baseline="-25000" dirty="0">
                <a:solidFill>
                  <a:srgbClr val="C00000"/>
                </a:solidFill>
                <a:latin typeface="Avenir Book" panose="02000503020000020003" pitchFamily="2" charset="0"/>
              </a:rPr>
              <a:t>4</a:t>
            </a:r>
            <a:r>
              <a:rPr lang="en-US" dirty="0">
                <a:solidFill>
                  <a:srgbClr val="C00000"/>
                </a:solidFill>
                <a:latin typeface="Avenir Book" panose="02000503020000020003" pitchFamily="2" charset="0"/>
              </a:rPr>
              <a:t> 		</a:t>
            </a:r>
            <a:r>
              <a:rPr lang="en-US" dirty="0">
                <a:solidFill>
                  <a:srgbClr val="00B050"/>
                </a:solidFill>
                <a:latin typeface="Avenir Book" panose="02000503020000020003" pitchFamily="2" charset="0"/>
              </a:rPr>
              <a:t>Satellite validation, </a:t>
            </a:r>
            <a:r>
              <a:rPr lang="en-US" dirty="0" err="1">
                <a:solidFill>
                  <a:srgbClr val="00B050"/>
                </a:solidFill>
                <a:latin typeface="Avenir Book" panose="02000503020000020003" pitchFamily="2" charset="0"/>
              </a:rPr>
              <a:t>CRiS</a:t>
            </a:r>
            <a:r>
              <a:rPr lang="en-US" dirty="0">
                <a:solidFill>
                  <a:srgbClr val="0432FF"/>
                </a:solidFill>
                <a:latin typeface="Avenir Book" panose="02000503020000020003" pitchFamily="2" charset="0"/>
              </a:rPr>
              <a:t> (1)</a:t>
            </a:r>
          </a:p>
          <a:p>
            <a:pPr marL="515938" indent="-515938" defTabSz="365662">
              <a:spcAft>
                <a:spcPts val="667"/>
              </a:spcAft>
              <a:buFont typeface="+mj-lt"/>
              <a:buAutoNum type="arabicPeriod" startAt="10"/>
              <a:tabLst>
                <a:tab pos="365125" algn="l"/>
              </a:tabLst>
            </a:pPr>
            <a:r>
              <a:rPr lang="en-US" dirty="0">
                <a:solidFill>
                  <a:srgbClr val="C00000"/>
                </a:solidFill>
                <a:latin typeface="Avenir Book" panose="02000503020000020003" pitchFamily="2" charset="0"/>
              </a:rPr>
              <a:t>CH</a:t>
            </a:r>
            <a:r>
              <a:rPr lang="en-US" baseline="-25000" dirty="0">
                <a:solidFill>
                  <a:srgbClr val="C00000"/>
                </a:solidFill>
                <a:latin typeface="Avenir Book" panose="02000503020000020003" pitchFamily="2" charset="0"/>
              </a:rPr>
              <a:t>3</a:t>
            </a:r>
            <a:r>
              <a:rPr lang="en-US" dirty="0">
                <a:solidFill>
                  <a:srgbClr val="C00000"/>
                </a:solidFill>
                <a:latin typeface="Avenir Book" panose="02000503020000020003" pitchFamily="2" charset="0"/>
              </a:rPr>
              <a:t>OH 	</a:t>
            </a:r>
            <a:r>
              <a:rPr lang="en-US" dirty="0">
                <a:solidFill>
                  <a:srgbClr val="0432FF"/>
                </a:solidFill>
                <a:latin typeface="Avenir Book" panose="02000503020000020003" pitchFamily="2" charset="0"/>
              </a:rPr>
              <a:t>Arctic pollution, trend, </a:t>
            </a:r>
            <a:r>
              <a:rPr lang="en-US" dirty="0">
                <a:solidFill>
                  <a:srgbClr val="00B050"/>
                </a:solidFill>
                <a:latin typeface="Avenir Book" panose="02000503020000020003" pitchFamily="2" charset="0"/>
              </a:rPr>
              <a:t>satellite validation, </a:t>
            </a:r>
            <a:r>
              <a:rPr lang="en-US" dirty="0" err="1">
                <a:solidFill>
                  <a:srgbClr val="00B050"/>
                </a:solidFill>
                <a:latin typeface="Avenir Book" panose="02000503020000020003" pitchFamily="2" charset="0"/>
              </a:rPr>
              <a:t>CRiS</a:t>
            </a:r>
            <a:r>
              <a:rPr lang="en-US" dirty="0">
                <a:solidFill>
                  <a:srgbClr val="00B050"/>
                </a:solidFill>
                <a:latin typeface="Avenir Book" panose="02000503020000020003" pitchFamily="2" charset="0"/>
              </a:rPr>
              <a:t> </a:t>
            </a:r>
            <a:r>
              <a:rPr lang="en-US" dirty="0">
                <a:solidFill>
                  <a:srgbClr val="0432FF"/>
                </a:solidFill>
                <a:latin typeface="Avenir Book" panose="02000503020000020003" pitchFamily="2" charset="0"/>
              </a:rPr>
              <a:t>(3)</a:t>
            </a:r>
          </a:p>
          <a:p>
            <a:pPr marL="515938" indent="-515938" defTabSz="365662">
              <a:spcAft>
                <a:spcPts val="667"/>
              </a:spcAft>
              <a:buFont typeface="+mj-lt"/>
              <a:buAutoNum type="arabicPeriod" startAt="10"/>
              <a:tabLst>
                <a:tab pos="365125" algn="l"/>
              </a:tabLst>
            </a:pPr>
            <a:r>
              <a:rPr lang="en-US" dirty="0">
                <a:solidFill>
                  <a:srgbClr val="C00000"/>
                </a:solidFill>
                <a:latin typeface="Avenir Book" panose="02000503020000020003" pitchFamily="2" charset="0"/>
              </a:rPr>
              <a:t>H</a:t>
            </a:r>
            <a:r>
              <a:rPr lang="en-US" baseline="-25000" dirty="0">
                <a:solidFill>
                  <a:srgbClr val="C00000"/>
                </a:solidFill>
                <a:latin typeface="Avenir Book" panose="02000503020000020003" pitchFamily="2" charset="0"/>
              </a:rPr>
              <a:t>2</a:t>
            </a:r>
            <a:r>
              <a:rPr lang="en-US" dirty="0">
                <a:solidFill>
                  <a:srgbClr val="C00000"/>
                </a:solidFill>
                <a:latin typeface="Avenir Book" panose="02000503020000020003" pitchFamily="2" charset="0"/>
              </a:rPr>
              <a:t>CO 		</a:t>
            </a:r>
            <a:r>
              <a:rPr lang="en-US" dirty="0">
                <a:solidFill>
                  <a:srgbClr val="00B050"/>
                </a:solidFill>
                <a:latin typeface="Avenir Book" panose="02000503020000020003" pitchFamily="2" charset="0"/>
              </a:rPr>
              <a:t>Satellite validation (GEMS, OMI, OMPS Suomi NPP, OMPS NOAA20, TROPOMI)</a:t>
            </a:r>
            <a:r>
              <a:rPr lang="en-US" dirty="0">
                <a:solidFill>
                  <a:srgbClr val="0432FF"/>
                </a:solidFill>
                <a:latin typeface="Avenir Book" panose="02000503020000020003" pitchFamily="2" charset="0"/>
              </a:rPr>
              <a:t>, Arctic pollution, biomass burning, trend (8)</a:t>
            </a:r>
          </a:p>
          <a:p>
            <a:pPr marL="515938" indent="-515938" defTabSz="365662">
              <a:spcAft>
                <a:spcPts val="667"/>
              </a:spcAft>
              <a:buFont typeface="+mj-lt"/>
              <a:buAutoNum type="arabicPeriod" startAt="10"/>
              <a:tabLst>
                <a:tab pos="365125" algn="l"/>
              </a:tabLst>
            </a:pPr>
            <a:r>
              <a:rPr lang="en-US" dirty="0">
                <a:solidFill>
                  <a:srgbClr val="C00000"/>
                </a:solidFill>
                <a:latin typeface="Avenir Book" panose="02000503020000020003" pitchFamily="2" charset="0"/>
              </a:rPr>
              <a:t>HCOOH 	</a:t>
            </a:r>
            <a:r>
              <a:rPr lang="en-US" dirty="0">
                <a:solidFill>
                  <a:srgbClr val="0432FF"/>
                </a:solidFill>
                <a:latin typeface="Avenir Book" panose="02000503020000020003" pitchFamily="2" charset="0"/>
              </a:rPr>
              <a:t>Arctic pollution, trend (2)</a:t>
            </a:r>
          </a:p>
          <a:p>
            <a:pPr marL="515938" indent="-515938" defTabSz="365662">
              <a:spcAft>
                <a:spcPts val="667"/>
              </a:spcAft>
              <a:buFont typeface="+mj-lt"/>
              <a:buAutoNum type="arabicPeriod" startAt="10"/>
              <a:tabLst>
                <a:tab pos="365125" algn="l"/>
              </a:tabLst>
            </a:pPr>
            <a:r>
              <a:rPr lang="en-US" dirty="0">
                <a:solidFill>
                  <a:srgbClr val="C00000"/>
                </a:solidFill>
                <a:latin typeface="Avenir Book" panose="02000503020000020003" pitchFamily="2" charset="0"/>
              </a:rPr>
              <a:t>HCN 		</a:t>
            </a:r>
            <a:r>
              <a:rPr lang="en-US" dirty="0">
                <a:solidFill>
                  <a:srgbClr val="0432FF"/>
                </a:solidFill>
                <a:latin typeface="Avenir Book" panose="02000503020000020003" pitchFamily="2" charset="0"/>
              </a:rPr>
              <a:t>Biomass burning, trend, </a:t>
            </a:r>
            <a:r>
              <a:rPr lang="en-US" dirty="0">
                <a:solidFill>
                  <a:srgbClr val="00B050"/>
                </a:solidFill>
                <a:latin typeface="Avenir Book" panose="02000503020000020003" pitchFamily="2" charset="0"/>
              </a:rPr>
              <a:t>satellite validation, </a:t>
            </a:r>
            <a:r>
              <a:rPr lang="en-US" dirty="0" err="1">
                <a:solidFill>
                  <a:srgbClr val="00B050"/>
                </a:solidFill>
                <a:latin typeface="Avenir Book" panose="02000503020000020003" pitchFamily="2" charset="0"/>
              </a:rPr>
              <a:t>CRiS</a:t>
            </a:r>
            <a:r>
              <a:rPr lang="en-US" dirty="0">
                <a:solidFill>
                  <a:srgbClr val="00B050"/>
                </a:solidFill>
                <a:latin typeface="Avenir Book" panose="02000503020000020003" pitchFamily="2" charset="0"/>
              </a:rPr>
              <a:t> </a:t>
            </a:r>
            <a:r>
              <a:rPr lang="en-US" dirty="0">
                <a:solidFill>
                  <a:srgbClr val="0432FF"/>
                </a:solidFill>
                <a:latin typeface="Avenir Book" panose="02000503020000020003" pitchFamily="2" charset="0"/>
              </a:rPr>
              <a:t>(3)</a:t>
            </a:r>
          </a:p>
          <a:p>
            <a:pPr marL="515938" indent="-515938" defTabSz="365662">
              <a:spcAft>
                <a:spcPts val="667"/>
              </a:spcAft>
              <a:buFont typeface="+mj-lt"/>
              <a:buAutoNum type="arabicPeriod" startAt="10"/>
              <a:tabLst>
                <a:tab pos="365125" algn="l"/>
              </a:tabLst>
            </a:pPr>
            <a:r>
              <a:rPr lang="en-US" dirty="0">
                <a:solidFill>
                  <a:srgbClr val="C00000"/>
                </a:solidFill>
                <a:latin typeface="Avenir Book" panose="02000503020000020003" pitchFamily="2" charset="0"/>
              </a:rPr>
              <a:t>PAN 		</a:t>
            </a:r>
            <a:r>
              <a:rPr lang="en-US" dirty="0">
                <a:solidFill>
                  <a:srgbClr val="0432FF"/>
                </a:solidFill>
                <a:latin typeface="Avenir Book" panose="02000503020000020003" pitchFamily="2" charset="0"/>
              </a:rPr>
              <a:t>Arctic pollution (1)</a:t>
            </a:r>
          </a:p>
          <a:p>
            <a:pPr marL="515938" indent="-515938" defTabSz="365662">
              <a:spcAft>
                <a:spcPts val="667"/>
              </a:spcAft>
              <a:buFont typeface="+mj-lt"/>
              <a:buAutoNum type="arabicPeriod" startAt="10"/>
              <a:tabLst>
                <a:tab pos="365125" algn="l"/>
              </a:tabLst>
            </a:pPr>
            <a:r>
              <a:rPr lang="en-US" dirty="0">
                <a:solidFill>
                  <a:srgbClr val="C00000"/>
                </a:solidFill>
                <a:latin typeface="Avenir Book" panose="02000503020000020003" pitchFamily="2" charset="0"/>
              </a:rPr>
              <a:t>HCl 		</a:t>
            </a:r>
            <a:r>
              <a:rPr lang="en-US" dirty="0">
                <a:solidFill>
                  <a:srgbClr val="0432FF"/>
                </a:solidFill>
                <a:latin typeface="Avenir Book" panose="02000503020000020003" pitchFamily="2" charset="0"/>
              </a:rPr>
              <a:t>Volcanic, temporal variability, intercomparison, trend (4)</a:t>
            </a:r>
          </a:p>
          <a:p>
            <a:pPr marL="515938" indent="-515938" defTabSz="365662">
              <a:spcAft>
                <a:spcPts val="667"/>
              </a:spcAft>
              <a:buFont typeface="+mj-lt"/>
              <a:buAutoNum type="arabicPeriod" startAt="10"/>
              <a:tabLst>
                <a:tab pos="365125" algn="l"/>
              </a:tabLst>
            </a:pPr>
            <a:r>
              <a:rPr lang="en-US" dirty="0">
                <a:solidFill>
                  <a:srgbClr val="C00000"/>
                </a:solidFill>
                <a:latin typeface="Avenir Book" panose="02000503020000020003" pitchFamily="2" charset="0"/>
              </a:rPr>
              <a:t>HF 		</a:t>
            </a:r>
            <a:r>
              <a:rPr lang="en-US" dirty="0">
                <a:solidFill>
                  <a:srgbClr val="0432FF"/>
                </a:solidFill>
                <a:latin typeface="Avenir Book" panose="02000503020000020003" pitchFamily="2" charset="0"/>
              </a:rPr>
              <a:t>Volcanic, temporal variability, intercomparison, trend (3)</a:t>
            </a:r>
          </a:p>
          <a:p>
            <a:pPr marL="515938" indent="-515938" defTabSz="365662">
              <a:spcAft>
                <a:spcPts val="667"/>
              </a:spcAft>
              <a:buFont typeface="+mj-lt"/>
              <a:buAutoNum type="arabicPeriod" startAt="10"/>
              <a:tabLst>
                <a:tab pos="365125" algn="l"/>
              </a:tabLst>
            </a:pPr>
            <a:r>
              <a:rPr lang="en-US" dirty="0">
                <a:solidFill>
                  <a:srgbClr val="C00000"/>
                </a:solidFill>
                <a:latin typeface="Avenir Book" panose="02000503020000020003" pitchFamily="2" charset="0"/>
              </a:rPr>
              <a:t>SO</a:t>
            </a:r>
            <a:r>
              <a:rPr lang="en-US" baseline="-25000" dirty="0">
                <a:solidFill>
                  <a:srgbClr val="C00000"/>
                </a:solidFill>
                <a:latin typeface="Avenir Book" panose="02000503020000020003" pitchFamily="2" charset="0"/>
              </a:rPr>
              <a:t>2</a:t>
            </a:r>
            <a:r>
              <a:rPr lang="en-US" dirty="0">
                <a:solidFill>
                  <a:srgbClr val="0432FF"/>
                </a:solidFill>
                <a:latin typeface="Avenir Book" panose="02000503020000020003" pitchFamily="2" charset="0"/>
              </a:rPr>
              <a:t> 		Volcanic (1)</a:t>
            </a:r>
          </a:p>
          <a:p>
            <a:pPr indent="-524920" defTabSz="365662">
              <a:spcAft>
                <a:spcPts val="667"/>
              </a:spcAft>
              <a:buFont typeface="+mj-lt"/>
              <a:buAutoNum type="arabicPeriod" startAt="19"/>
              <a:tabLst>
                <a:tab pos="365751" algn="l"/>
              </a:tabLst>
            </a:pPr>
            <a:r>
              <a:rPr lang="en-US" dirty="0">
                <a:solidFill>
                  <a:srgbClr val="C00000"/>
                </a:solidFill>
                <a:latin typeface="Avenir Book" panose="02000503020000020003" pitchFamily="2" charset="0"/>
              </a:rPr>
              <a:t>HNO</a:t>
            </a:r>
            <a:r>
              <a:rPr lang="en-US" baseline="-25000" dirty="0">
                <a:solidFill>
                  <a:srgbClr val="C00000"/>
                </a:solidFill>
                <a:latin typeface="Avenir Book" panose="02000503020000020003" pitchFamily="2" charset="0"/>
              </a:rPr>
              <a:t>3</a:t>
            </a:r>
            <a:r>
              <a:rPr lang="en-US" dirty="0">
                <a:solidFill>
                  <a:srgbClr val="C00000"/>
                </a:solidFill>
                <a:latin typeface="Avenir Book" panose="02000503020000020003" pitchFamily="2" charset="0"/>
              </a:rPr>
              <a:t>		</a:t>
            </a:r>
            <a:r>
              <a:rPr lang="en-US" dirty="0">
                <a:solidFill>
                  <a:srgbClr val="0432FF"/>
                </a:solidFill>
                <a:latin typeface="Avenir Book" panose="02000503020000020003" pitchFamily="2" charset="0"/>
              </a:rPr>
              <a:t>Spectroscopy, intercomparison, trend (4)</a:t>
            </a:r>
          </a:p>
          <a:p>
            <a:pPr indent="-524920">
              <a:spcAft>
                <a:spcPts val="667"/>
              </a:spcAft>
              <a:buFont typeface="+mj-lt"/>
              <a:buAutoNum type="arabicPeriod" startAt="19"/>
              <a:tabLst>
                <a:tab pos="365751" algn="l"/>
              </a:tabLst>
            </a:pPr>
            <a:r>
              <a:rPr lang="en-US" dirty="0">
                <a:solidFill>
                  <a:srgbClr val="C00000"/>
                </a:solidFill>
                <a:latin typeface="Avenir Book" panose="02000503020000020003" pitchFamily="2" charset="0"/>
              </a:rPr>
              <a:t>ClONO</a:t>
            </a:r>
            <a:r>
              <a:rPr lang="en-US" baseline="-25000" dirty="0">
                <a:solidFill>
                  <a:srgbClr val="C00000"/>
                </a:solidFill>
                <a:latin typeface="Avenir Book" panose="02000503020000020003" pitchFamily="2" charset="0"/>
              </a:rPr>
              <a:t>2</a:t>
            </a:r>
            <a:r>
              <a:rPr lang="en-US" dirty="0">
                <a:solidFill>
                  <a:srgbClr val="C00000"/>
                </a:solidFill>
                <a:latin typeface="Avenir Book" panose="02000503020000020003" pitchFamily="2" charset="0"/>
              </a:rPr>
              <a:t>      </a:t>
            </a:r>
            <a:r>
              <a:rPr lang="en-US" dirty="0">
                <a:solidFill>
                  <a:srgbClr val="0432FF"/>
                </a:solidFill>
                <a:latin typeface="Avenir Book" panose="02000503020000020003" pitchFamily="2" charset="0"/>
              </a:rPr>
              <a:t>Intercomparison, trend (1)</a:t>
            </a:r>
          </a:p>
          <a:p>
            <a:pPr indent="-524920">
              <a:spcAft>
                <a:spcPts val="667"/>
              </a:spcAft>
              <a:buFont typeface="+mj-lt"/>
              <a:buAutoNum type="arabicPeriod" startAt="19"/>
              <a:tabLst>
                <a:tab pos="365751" algn="l"/>
              </a:tabLst>
            </a:pPr>
            <a:r>
              <a:rPr lang="en-US" dirty="0">
                <a:solidFill>
                  <a:srgbClr val="C00000"/>
                </a:solidFill>
                <a:latin typeface="Avenir Book" panose="02000503020000020003" pitchFamily="2" charset="0"/>
              </a:rPr>
              <a:t>NH</a:t>
            </a:r>
            <a:r>
              <a:rPr lang="en-US" baseline="-25000" dirty="0">
                <a:solidFill>
                  <a:srgbClr val="C00000"/>
                </a:solidFill>
                <a:latin typeface="Avenir Book" panose="02000503020000020003" pitchFamily="2" charset="0"/>
              </a:rPr>
              <a:t>3</a:t>
            </a:r>
            <a:r>
              <a:rPr lang="en-US" dirty="0">
                <a:solidFill>
                  <a:srgbClr val="C00000"/>
                </a:solidFill>
                <a:latin typeface="Avenir Book" panose="02000503020000020003" pitchFamily="2" charset="0"/>
              </a:rPr>
              <a:t> 	           </a:t>
            </a:r>
            <a:r>
              <a:rPr lang="en-US" dirty="0">
                <a:solidFill>
                  <a:srgbClr val="0432FF"/>
                </a:solidFill>
                <a:latin typeface="Avenir Book" panose="02000503020000020003" pitchFamily="2" charset="0"/>
              </a:rPr>
              <a:t>Trend (1)</a:t>
            </a:r>
          </a:p>
          <a:p>
            <a:pPr indent="-524920">
              <a:spcAft>
                <a:spcPts val="667"/>
              </a:spcAft>
              <a:buFont typeface="+mj-lt"/>
              <a:buAutoNum type="arabicPeriod" startAt="19"/>
              <a:tabLst>
                <a:tab pos="365751" algn="l"/>
              </a:tabLst>
            </a:pPr>
            <a:r>
              <a:rPr lang="en-US" dirty="0">
                <a:solidFill>
                  <a:srgbClr val="C00000"/>
                </a:solidFill>
                <a:latin typeface="Avenir Book" panose="02000503020000020003" pitchFamily="2" charset="0"/>
              </a:rPr>
              <a:t>HCFC-22.   </a:t>
            </a:r>
            <a:r>
              <a:rPr lang="en-US" dirty="0">
                <a:solidFill>
                  <a:srgbClr val="0432FF"/>
                </a:solidFill>
                <a:latin typeface="Avenir Book" panose="02000503020000020003" pitchFamily="2" charset="0"/>
              </a:rPr>
              <a:t>Multi-site trend, intercomparison (2)</a:t>
            </a:r>
          </a:p>
          <a:p>
            <a:pPr indent="-524920">
              <a:spcAft>
                <a:spcPts val="667"/>
              </a:spcAft>
              <a:buFont typeface="+mj-lt"/>
              <a:buAutoNum type="arabicPeriod" startAt="19"/>
              <a:tabLst>
                <a:tab pos="365751" algn="l"/>
              </a:tabLst>
            </a:pPr>
            <a:r>
              <a:rPr lang="en-US" dirty="0">
                <a:solidFill>
                  <a:srgbClr val="C00000"/>
                </a:solidFill>
                <a:latin typeface="Avenir Book" panose="02000503020000020003" pitchFamily="2" charset="0"/>
              </a:rPr>
              <a:t>HFC-134a   </a:t>
            </a:r>
            <a:r>
              <a:rPr lang="en-US" dirty="0">
                <a:solidFill>
                  <a:srgbClr val="0432FF"/>
                </a:solidFill>
                <a:latin typeface="Avenir Book" panose="02000503020000020003" pitchFamily="2" charset="0"/>
              </a:rPr>
              <a:t>New target, intercomparison (1)</a:t>
            </a:r>
          </a:p>
          <a:p>
            <a:pPr indent="-524920">
              <a:spcAft>
                <a:spcPts val="667"/>
              </a:spcAft>
              <a:buFont typeface="+mj-lt"/>
              <a:buAutoNum type="arabicPeriod" startAt="19"/>
              <a:tabLst>
                <a:tab pos="365751" algn="l"/>
              </a:tabLst>
            </a:pPr>
            <a:r>
              <a:rPr lang="en-US" dirty="0">
                <a:solidFill>
                  <a:srgbClr val="C00000"/>
                </a:solidFill>
                <a:latin typeface="Avenir Book" panose="02000503020000020003" pitchFamily="2" charset="0"/>
              </a:rPr>
              <a:t>C</a:t>
            </a:r>
            <a:r>
              <a:rPr lang="en-US" baseline="-25000" dirty="0">
                <a:solidFill>
                  <a:srgbClr val="C00000"/>
                </a:solidFill>
                <a:latin typeface="Avenir Book" panose="02000503020000020003" pitchFamily="2" charset="0"/>
              </a:rPr>
              <a:t>5</a:t>
            </a:r>
            <a:r>
              <a:rPr lang="en-US" dirty="0">
                <a:solidFill>
                  <a:srgbClr val="C00000"/>
                </a:solidFill>
                <a:latin typeface="Avenir Book" panose="02000503020000020003" pitchFamily="2" charset="0"/>
              </a:rPr>
              <a:t>H</a:t>
            </a:r>
            <a:r>
              <a:rPr lang="en-US" baseline="-25000" dirty="0">
                <a:solidFill>
                  <a:srgbClr val="C00000"/>
                </a:solidFill>
                <a:latin typeface="Avenir Book" panose="02000503020000020003" pitchFamily="2" charset="0"/>
              </a:rPr>
              <a:t>8</a:t>
            </a:r>
            <a:r>
              <a:rPr lang="en-US" dirty="0">
                <a:solidFill>
                  <a:srgbClr val="FF0000"/>
                </a:solidFill>
                <a:latin typeface="Avenir Book" panose="02000503020000020003" pitchFamily="2" charset="0"/>
              </a:rPr>
              <a:t>	            </a:t>
            </a:r>
            <a:r>
              <a:rPr lang="en-US" dirty="0">
                <a:solidFill>
                  <a:srgbClr val="00B050"/>
                </a:solidFill>
                <a:latin typeface="Avenir Book" panose="02000503020000020003" pitchFamily="2" charset="0"/>
              </a:rPr>
              <a:t>Satellite validation (</a:t>
            </a:r>
            <a:r>
              <a:rPr lang="en-US" dirty="0" err="1">
                <a:solidFill>
                  <a:srgbClr val="00B050"/>
                </a:solidFill>
                <a:latin typeface="Avenir Book" panose="02000503020000020003" pitchFamily="2" charset="0"/>
              </a:rPr>
              <a:t>CRiS</a:t>
            </a:r>
            <a:r>
              <a:rPr lang="en-US" dirty="0">
                <a:solidFill>
                  <a:srgbClr val="00B050"/>
                </a:solidFill>
                <a:latin typeface="Avenir Book" panose="02000503020000020003" pitchFamily="2" charset="0"/>
              </a:rPr>
              <a:t>)</a:t>
            </a:r>
          </a:p>
          <a:p>
            <a:pPr marL="685783" indent="-685783" defTabSz="365662">
              <a:spcAft>
                <a:spcPts val="667"/>
              </a:spcAft>
              <a:buFont typeface="+mj-lt"/>
              <a:buAutoNum type="arabicPeriod" startAt="10"/>
              <a:tabLst>
                <a:tab pos="365751" algn="l"/>
              </a:tabLst>
            </a:pPr>
            <a:endParaRPr lang="en-US" dirty="0">
              <a:solidFill>
                <a:srgbClr val="0432FF"/>
              </a:solidFill>
              <a:latin typeface="Avenir Book" panose="02000503020000020003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10E4D27-7B0A-4EB6-8676-8FA68512069D}"/>
              </a:ext>
            </a:extLst>
          </p:cNvPr>
          <p:cNvSpPr txBox="1"/>
          <p:nvPr/>
        </p:nvSpPr>
        <p:spPr>
          <a:xfrm>
            <a:off x="351692" y="144044"/>
            <a:ext cx="11585751" cy="461663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pPr algn="ctr" defTabSz="457178"/>
            <a:r>
              <a:rPr lang="en-US" sz="2400" dirty="0">
                <a:solidFill>
                  <a:schemeClr val="bg1"/>
                </a:solidFill>
                <a:latin typeface="+mj-lt"/>
              </a:rPr>
              <a:t>IRWG : Publications 2/2</a:t>
            </a:r>
            <a:endParaRPr lang="en-US" sz="2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7" name="Google Shape;168;p7">
            <a:extLst>
              <a:ext uri="{FF2B5EF4-FFF2-40B4-BE49-F238E27FC236}">
                <a16:creationId xmlns:a16="http://schemas.microsoft.com/office/drawing/2014/main" id="{387EE048-02B4-1D6C-84D0-0E942540F142}"/>
              </a:ext>
            </a:extLst>
          </p:cNvPr>
          <p:cNvSpPr txBox="1"/>
          <p:nvPr/>
        </p:nvSpPr>
        <p:spPr>
          <a:xfrm>
            <a:off x="3310325" y="6316459"/>
            <a:ext cx="5571350" cy="505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CEOS AC-VC-21 / Takamatsu / June 2025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41B7E9E-AD3B-7F21-355D-C1C86C01B7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44504" y="5771527"/>
            <a:ext cx="751021" cy="6215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EE4CF49-FE8A-1402-9353-021FE9AC005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8394" y="6317951"/>
            <a:ext cx="776134" cy="517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444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05B4E0-54CD-5B12-11FF-6F1C42D575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68;p7">
            <a:extLst>
              <a:ext uri="{FF2B5EF4-FFF2-40B4-BE49-F238E27FC236}">
                <a16:creationId xmlns:a16="http://schemas.microsoft.com/office/drawing/2014/main" id="{4721E14A-4179-AEF3-872E-750AF0A79ABB}"/>
              </a:ext>
            </a:extLst>
          </p:cNvPr>
          <p:cNvSpPr txBox="1"/>
          <p:nvPr/>
        </p:nvSpPr>
        <p:spPr>
          <a:xfrm>
            <a:off x="3310325" y="6316459"/>
            <a:ext cx="5571350" cy="505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CEOS AC-VC-21 / Takamatsu / June 2025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ABA76F0-D638-FD6D-ABF1-C4D52D27CA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44504" y="5762981"/>
            <a:ext cx="751021" cy="6215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19A9E87-ACF4-6DB0-0DC6-3AD54E8730D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8394" y="6309405"/>
            <a:ext cx="776134" cy="51742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BCC1D2B-6370-1CA1-5DA4-A6C683BC29D1}"/>
              </a:ext>
            </a:extLst>
          </p:cNvPr>
          <p:cNvSpPr txBox="1"/>
          <p:nvPr/>
        </p:nvSpPr>
        <p:spPr>
          <a:xfrm>
            <a:off x="2590800" y="104775"/>
            <a:ext cx="67858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Sentinel-5p TROPOMI L2 Bias at IRWG stations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72E0460-9FA2-523F-8A28-FA6B147F85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6200" y="646658"/>
            <a:ext cx="7772400" cy="284525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F3BDA7D-A298-102B-5A7E-8D4F4A42C5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6200" y="3429000"/>
            <a:ext cx="7772400" cy="284525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4F9D11B-89CB-F7FD-F344-F1522F04886D}"/>
              </a:ext>
            </a:extLst>
          </p:cNvPr>
          <p:cNvSpPr txBox="1"/>
          <p:nvPr/>
        </p:nvSpPr>
        <p:spPr>
          <a:xfrm>
            <a:off x="8020050" y="941081"/>
            <a:ext cx="375285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Continuous Validation  performed at BIRA for TROPOMI using all NDACC IRWG stations + others.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3651D19-24D6-2912-85C6-6688C4D6DA83}"/>
              </a:ext>
            </a:extLst>
          </p:cNvPr>
          <p:cNvSpPr txBox="1"/>
          <p:nvPr/>
        </p:nvSpPr>
        <p:spPr>
          <a:xfrm>
            <a:off x="6810375" y="2143125"/>
            <a:ext cx="744114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CO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CH</a:t>
            </a:r>
            <a:r>
              <a:rPr lang="en-US" sz="2400" baseline="-25000" dirty="0"/>
              <a:t>4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E6E5C6D-4245-9304-12B0-9C9110F23CA5}"/>
              </a:ext>
            </a:extLst>
          </p:cNvPr>
          <p:cNvSpPr txBox="1"/>
          <p:nvPr/>
        </p:nvSpPr>
        <p:spPr>
          <a:xfrm>
            <a:off x="7810501" y="4266850"/>
            <a:ext cx="438149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Along orbit stripes.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Underestimation at low albedo. Remaining outliers with </a:t>
            </a:r>
            <a:r>
              <a:rPr lang="en-US" dirty="0" err="1"/>
              <a:t>qa_value</a:t>
            </a:r>
            <a:r>
              <a:rPr lang="en-US" dirty="0"/>
              <a:t> &gt;0.5.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Outlying CH4 values observed along coastal or mountain regions, e.g. in Greenland.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BCCC855-89AC-4601-89E7-DBF9494B2A22}"/>
              </a:ext>
            </a:extLst>
          </p:cNvPr>
          <p:cNvSpPr txBox="1"/>
          <p:nvPr/>
        </p:nvSpPr>
        <p:spPr>
          <a:xfrm>
            <a:off x="7810501" y="2199438"/>
            <a:ext cx="41719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averaged correlation coefficient reaches 0.9 for the TCCON network and NDACC sites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4% SZA dependence of bias and ±2% seasonal dependence in bias.</a:t>
            </a:r>
          </a:p>
        </p:txBody>
      </p:sp>
    </p:spTree>
    <p:extLst>
      <p:ext uri="{BB962C8B-B14F-4D97-AF65-F5344CB8AC3E}">
        <p14:creationId xmlns:p14="http://schemas.microsoft.com/office/powerpoint/2010/main" val="4040464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Google Shape;264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55066" y="1818299"/>
            <a:ext cx="4521631" cy="3516835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Google Shape;265;p38"/>
          <p:cNvSpPr txBox="1"/>
          <p:nvPr/>
        </p:nvSpPr>
        <p:spPr>
          <a:xfrm>
            <a:off x="3755067" y="1571000"/>
            <a:ext cx="4521600" cy="471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" sz="1467" i="1">
                <a:solidFill>
                  <a:srgbClr val="122D5D"/>
                </a:solidFill>
              </a:rPr>
              <a:t>Example of TEMPO L2 V3 HCHO on Aug 11 2023</a:t>
            </a:r>
            <a:endParaRPr sz="1467" i="1">
              <a:solidFill>
                <a:srgbClr val="122D5D"/>
              </a:solidFill>
            </a:endParaRPr>
          </a:p>
        </p:txBody>
      </p:sp>
      <p:sp>
        <p:nvSpPr>
          <p:cNvPr id="266" name="Google Shape;266;p38"/>
          <p:cNvSpPr txBox="1"/>
          <p:nvPr/>
        </p:nvSpPr>
        <p:spPr>
          <a:xfrm>
            <a:off x="20400" y="59267"/>
            <a:ext cx="12151200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pPr algn="ctr"/>
            <a:r>
              <a:rPr lang="en" sz="2400" dirty="0">
                <a:solidFill>
                  <a:srgbClr val="FFFFFF"/>
                </a:solidFill>
              </a:rPr>
              <a:t>HCHO comparison of TEMPO/FTIR at Boulder, Mexico City, and Toronto</a:t>
            </a:r>
            <a:endParaRPr sz="2400" dirty="0"/>
          </a:p>
        </p:txBody>
      </p:sp>
      <p:pic>
        <p:nvPicPr>
          <p:cNvPr id="267" name="Google Shape;267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50900" y="3812115"/>
            <a:ext cx="2804160" cy="2409028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68" name="Google Shape;268;p38"/>
          <p:cNvSpPr txBox="1"/>
          <p:nvPr/>
        </p:nvSpPr>
        <p:spPr>
          <a:xfrm>
            <a:off x="28733" y="587967"/>
            <a:ext cx="12134800" cy="6977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" sz="1467" i="1"/>
              <a:t>Ground-based FTIR and Pandora can retrieve similar gases like HCHO, Ozone, and NO</a:t>
            </a:r>
            <a:r>
              <a:rPr lang="en" sz="1467" i="1" baseline="-25000"/>
              <a:t>2</a:t>
            </a:r>
            <a:r>
              <a:rPr lang="en" sz="1467" i="1"/>
              <a:t>. FTIR has been used to validate HCHO measurements with TROPOMI (Vigouroux et al., 2020).</a:t>
            </a:r>
            <a:endParaRPr sz="1467" i="1"/>
          </a:p>
        </p:txBody>
      </p:sp>
      <p:sp>
        <p:nvSpPr>
          <p:cNvPr id="269" name="Google Shape;269;p38"/>
          <p:cNvSpPr txBox="1"/>
          <p:nvPr/>
        </p:nvSpPr>
        <p:spPr>
          <a:xfrm>
            <a:off x="4192384" y="5687767"/>
            <a:ext cx="2830000" cy="430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endParaRPr sz="1200">
              <a:solidFill>
                <a:srgbClr val="222222"/>
              </a:solidFill>
            </a:endParaRPr>
          </a:p>
        </p:txBody>
      </p:sp>
      <p:pic>
        <p:nvPicPr>
          <p:cNvPr id="270" name="Google Shape;270;p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2867" y="1331867"/>
            <a:ext cx="2804160" cy="2396283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71" name="Google Shape;271;p3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708733" y="1172933"/>
            <a:ext cx="2804160" cy="2396283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cxnSp>
        <p:nvCxnSpPr>
          <p:cNvPr id="272" name="Google Shape;272;p38"/>
          <p:cNvCxnSpPr>
            <a:stCxn id="270" idx="3"/>
          </p:cNvCxnSpPr>
          <p:nvPr/>
        </p:nvCxnSpPr>
        <p:spPr>
          <a:xfrm>
            <a:off x="3037027" y="2530008"/>
            <a:ext cx="2588800" cy="12232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73" name="Google Shape;273;p38"/>
          <p:cNvCxnSpPr>
            <a:stCxn id="271" idx="1"/>
          </p:cNvCxnSpPr>
          <p:nvPr/>
        </p:nvCxnSpPr>
        <p:spPr>
          <a:xfrm flipH="1">
            <a:off x="6464333" y="2371075"/>
            <a:ext cx="2244400" cy="11500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74" name="Google Shape;274;p38"/>
          <p:cNvCxnSpPr>
            <a:stCxn id="267" idx="3"/>
          </p:cNvCxnSpPr>
          <p:nvPr/>
        </p:nvCxnSpPr>
        <p:spPr>
          <a:xfrm rot="10800000" flipH="1">
            <a:off x="3755060" y="4537028"/>
            <a:ext cx="2074400" cy="4796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75" name="Google Shape;275;p38"/>
          <p:cNvSpPr txBox="1"/>
          <p:nvPr/>
        </p:nvSpPr>
        <p:spPr>
          <a:xfrm>
            <a:off x="8542033" y="3909556"/>
            <a:ext cx="3585600" cy="1968800"/>
          </a:xfrm>
          <a:prstGeom prst="rect">
            <a:avLst/>
          </a:prstGeom>
          <a:solidFill>
            <a:srgbClr val="DDE5EC"/>
          </a:solidFill>
          <a:ln w="9525" cap="flat" cmpd="sng">
            <a:solidFill>
              <a:srgbClr val="9FC5E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lnSpc>
                <a:spcPct val="80000"/>
              </a:lnSpc>
              <a:buSzPts val="605"/>
            </a:pPr>
            <a:r>
              <a:rPr lang="en" sz="1467">
                <a:solidFill>
                  <a:srgbClr val="122D5D"/>
                </a:solidFill>
              </a:rPr>
              <a:t>- Strong and consistent correlation between TEMPO and FTIR → extremely encouraging results!</a:t>
            </a:r>
            <a:endParaRPr sz="1467">
              <a:solidFill>
                <a:srgbClr val="122D5D"/>
              </a:solidFill>
            </a:endParaRPr>
          </a:p>
          <a:p>
            <a:pPr>
              <a:lnSpc>
                <a:spcPct val="80000"/>
              </a:lnSpc>
              <a:buSzPts val="605"/>
            </a:pPr>
            <a:endParaRPr sz="1467">
              <a:solidFill>
                <a:srgbClr val="122D5D"/>
              </a:solidFill>
            </a:endParaRPr>
          </a:p>
          <a:p>
            <a:pPr>
              <a:lnSpc>
                <a:spcPct val="80000"/>
              </a:lnSpc>
              <a:buSzPts val="605"/>
            </a:pPr>
            <a:r>
              <a:rPr lang="en" sz="1467">
                <a:solidFill>
                  <a:srgbClr val="122D5D"/>
                </a:solidFill>
              </a:rPr>
              <a:t>- TEMPO HCHO total columns observations are about 30 % lower than FTIR.</a:t>
            </a:r>
            <a:endParaRPr sz="1467">
              <a:solidFill>
                <a:srgbClr val="122D5D"/>
              </a:solidFill>
            </a:endParaRPr>
          </a:p>
          <a:p>
            <a:pPr>
              <a:lnSpc>
                <a:spcPct val="80000"/>
              </a:lnSpc>
              <a:buSzPts val="605"/>
            </a:pPr>
            <a:endParaRPr sz="1467">
              <a:solidFill>
                <a:srgbClr val="122D5D"/>
              </a:solidFill>
            </a:endParaRPr>
          </a:p>
          <a:p>
            <a:pPr>
              <a:lnSpc>
                <a:spcPct val="80000"/>
              </a:lnSpc>
              <a:buSzPts val="605"/>
            </a:pPr>
            <a:r>
              <a:rPr lang="en" sz="1467">
                <a:solidFill>
                  <a:srgbClr val="122D5D"/>
                </a:solidFill>
              </a:rPr>
              <a:t>Could the underestimation be attributed to the radiance reference in TEMPO?</a:t>
            </a:r>
            <a:endParaRPr sz="1467">
              <a:solidFill>
                <a:srgbClr val="122D5D"/>
              </a:solidFill>
            </a:endParaRPr>
          </a:p>
          <a:p>
            <a:pPr algn="ctr">
              <a:lnSpc>
                <a:spcPct val="80000"/>
              </a:lnSpc>
              <a:buSzPts val="605"/>
            </a:pPr>
            <a:endParaRPr sz="1467">
              <a:solidFill>
                <a:srgbClr val="122D5D"/>
              </a:solidFill>
            </a:endParaRPr>
          </a:p>
          <a:p>
            <a:pPr algn="ctr">
              <a:lnSpc>
                <a:spcPct val="80000"/>
              </a:lnSpc>
              <a:buSzPts val="605"/>
            </a:pPr>
            <a:endParaRPr sz="1467">
              <a:solidFill>
                <a:srgbClr val="122D5D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76" name="Google Shape;276;p38"/>
          <p:cNvSpPr txBox="1"/>
          <p:nvPr/>
        </p:nvSpPr>
        <p:spPr>
          <a:xfrm>
            <a:off x="3983133" y="5297534"/>
            <a:ext cx="3924800" cy="923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" sz="1467">
                <a:solidFill>
                  <a:srgbClr val="222222"/>
                </a:solidFill>
              </a:rPr>
              <a:t>Data from Aug 2023 - Oct 2024</a:t>
            </a:r>
            <a:endParaRPr sz="1467">
              <a:solidFill>
                <a:srgbClr val="222222"/>
              </a:solidFill>
            </a:endParaRPr>
          </a:p>
          <a:p>
            <a:endParaRPr sz="1467">
              <a:solidFill>
                <a:srgbClr val="222222"/>
              </a:solidFill>
            </a:endParaRPr>
          </a:p>
          <a:p>
            <a:r>
              <a:rPr lang="en" sz="1467">
                <a:solidFill>
                  <a:srgbClr val="222222"/>
                </a:solidFill>
              </a:rPr>
              <a:t>Bias = (TEMPO-FTIR)/FTIR</a:t>
            </a:r>
            <a:endParaRPr sz="1467">
              <a:solidFill>
                <a:srgbClr val="222222"/>
              </a:solidFill>
            </a:endParaRPr>
          </a:p>
        </p:txBody>
      </p:sp>
      <p:sp>
        <p:nvSpPr>
          <p:cNvPr id="277" name="Google Shape;277;p38"/>
          <p:cNvSpPr txBox="1"/>
          <p:nvPr/>
        </p:nvSpPr>
        <p:spPr>
          <a:xfrm>
            <a:off x="9084500" y="1899067"/>
            <a:ext cx="1324800" cy="471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" sz="1467" b="1">
                <a:solidFill>
                  <a:srgbClr val="222222"/>
                </a:solidFill>
              </a:rPr>
              <a:t>Bias: -33%</a:t>
            </a:r>
            <a:endParaRPr sz="1467" b="1">
              <a:solidFill>
                <a:srgbClr val="222222"/>
              </a:solidFill>
            </a:endParaRPr>
          </a:p>
        </p:txBody>
      </p:sp>
      <p:sp>
        <p:nvSpPr>
          <p:cNvPr id="278" name="Google Shape;278;p38"/>
          <p:cNvSpPr txBox="1"/>
          <p:nvPr/>
        </p:nvSpPr>
        <p:spPr>
          <a:xfrm>
            <a:off x="1312033" y="4577200"/>
            <a:ext cx="1324800" cy="471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" sz="1467" b="1">
                <a:solidFill>
                  <a:srgbClr val="222222"/>
                </a:solidFill>
              </a:rPr>
              <a:t>Bias: -31%</a:t>
            </a:r>
            <a:endParaRPr sz="1467" b="1">
              <a:solidFill>
                <a:srgbClr val="222222"/>
              </a:solidFill>
            </a:endParaRPr>
          </a:p>
        </p:txBody>
      </p:sp>
      <p:sp>
        <p:nvSpPr>
          <p:cNvPr id="279" name="Google Shape;279;p38"/>
          <p:cNvSpPr txBox="1"/>
          <p:nvPr/>
        </p:nvSpPr>
        <p:spPr>
          <a:xfrm>
            <a:off x="628967" y="1941400"/>
            <a:ext cx="1324800" cy="471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" sz="1467" b="1">
                <a:solidFill>
                  <a:srgbClr val="222222"/>
                </a:solidFill>
              </a:rPr>
              <a:t>Bias: -39%</a:t>
            </a:r>
            <a:endParaRPr sz="1467" b="1">
              <a:solidFill>
                <a:srgbClr val="222222"/>
              </a:solidFill>
            </a:endParaRPr>
          </a:p>
        </p:txBody>
      </p:sp>
      <p:sp>
        <p:nvSpPr>
          <p:cNvPr id="2" name="Google Shape;168;p7">
            <a:extLst>
              <a:ext uri="{FF2B5EF4-FFF2-40B4-BE49-F238E27FC236}">
                <a16:creationId xmlns:a16="http://schemas.microsoft.com/office/drawing/2014/main" id="{1983EE8E-B9B9-D5D4-5153-5EF217A9573B}"/>
              </a:ext>
            </a:extLst>
          </p:cNvPr>
          <p:cNvSpPr txBox="1"/>
          <p:nvPr/>
        </p:nvSpPr>
        <p:spPr>
          <a:xfrm>
            <a:off x="3462725" y="6349215"/>
            <a:ext cx="5571350" cy="505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CEOS AC-VC-21 / Takamatsu / June 2025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B63B606-0882-BCA3-13A5-F8D0F014AFC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96904" y="5761553"/>
            <a:ext cx="751021" cy="62153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40D014E-92DB-6B7E-C961-3B82DA4CA57B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60794" y="6307977"/>
            <a:ext cx="776134" cy="51742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" name="Google Shape;307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2404" y="1470977"/>
            <a:ext cx="5340099" cy="43186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Google Shape;308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79868" y="1470976"/>
            <a:ext cx="5338105" cy="4318965"/>
          </a:xfrm>
          <a:prstGeom prst="rect">
            <a:avLst/>
          </a:prstGeom>
          <a:noFill/>
          <a:ln>
            <a:noFill/>
          </a:ln>
        </p:spPr>
      </p:pic>
      <p:sp>
        <p:nvSpPr>
          <p:cNvPr id="309" name="Google Shape;309;p41"/>
          <p:cNvSpPr txBox="1"/>
          <p:nvPr/>
        </p:nvSpPr>
        <p:spPr>
          <a:xfrm>
            <a:off x="0" y="35705"/>
            <a:ext cx="12192000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pPr algn="ctr">
              <a:buSzPts val="2700"/>
            </a:pPr>
            <a:r>
              <a:rPr lang="en" sz="2400" dirty="0">
                <a:solidFill>
                  <a:srgbClr val="FFFFFF"/>
                </a:solidFill>
                <a:latin typeface="+mj-lt"/>
                <a:ea typeface="Calibri"/>
                <a:cs typeface="Calibri"/>
                <a:sym typeface="Calibri"/>
              </a:rPr>
              <a:t>Inter-Network FTIR/Pandora: Diurnal comparison before / after Pandora correction</a:t>
            </a:r>
            <a:endParaRPr sz="2400" dirty="0">
              <a:solidFill>
                <a:srgbClr val="FFFFFF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310" name="Google Shape;310;p41"/>
          <p:cNvSpPr txBox="1"/>
          <p:nvPr/>
        </p:nvSpPr>
        <p:spPr>
          <a:xfrm>
            <a:off x="1395633" y="941555"/>
            <a:ext cx="2881200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" sz="2000" i="1" dirty="0">
                <a:solidFill>
                  <a:srgbClr val="122D5D"/>
                </a:solidFill>
              </a:rPr>
              <a:t>Before the correction</a:t>
            </a:r>
            <a:endParaRPr sz="2000" i="1" dirty="0">
              <a:solidFill>
                <a:srgbClr val="122D5D"/>
              </a:solidFill>
            </a:endParaRPr>
          </a:p>
        </p:txBody>
      </p:sp>
      <p:sp>
        <p:nvSpPr>
          <p:cNvPr id="311" name="Google Shape;311;p41"/>
          <p:cNvSpPr txBox="1"/>
          <p:nvPr/>
        </p:nvSpPr>
        <p:spPr>
          <a:xfrm>
            <a:off x="7182533" y="941555"/>
            <a:ext cx="3332800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" sz="2000" i="1">
                <a:solidFill>
                  <a:srgbClr val="122D5D"/>
                </a:solidFill>
              </a:rPr>
              <a:t>After the correction</a:t>
            </a:r>
            <a:endParaRPr sz="2000" i="1">
              <a:solidFill>
                <a:srgbClr val="122D5D"/>
              </a:solidFill>
            </a:endParaRPr>
          </a:p>
        </p:txBody>
      </p:sp>
      <p:sp>
        <p:nvSpPr>
          <p:cNvPr id="2" name="Google Shape;168;p7">
            <a:extLst>
              <a:ext uri="{FF2B5EF4-FFF2-40B4-BE49-F238E27FC236}">
                <a16:creationId xmlns:a16="http://schemas.microsoft.com/office/drawing/2014/main" id="{4C935E91-AFF8-6415-FD59-7D256089BEEE}"/>
              </a:ext>
            </a:extLst>
          </p:cNvPr>
          <p:cNvSpPr txBox="1"/>
          <p:nvPr/>
        </p:nvSpPr>
        <p:spPr>
          <a:xfrm>
            <a:off x="3462725" y="6349215"/>
            <a:ext cx="5571350" cy="505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CEOS AC-VC-21 / Takamatsu / June 2025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3700A9F-C5C7-3517-4E35-F5EE301A03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96904" y="5761553"/>
            <a:ext cx="751021" cy="62153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3B82B95-67D2-F3AA-3F08-E1BA4102660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60794" y="6307977"/>
            <a:ext cx="776134" cy="51742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FBF55B3-B925-FBD4-0D15-BCD1F84AB938}"/>
              </a:ext>
            </a:extLst>
          </p:cNvPr>
          <p:cNvSpPr txBox="1"/>
          <p:nvPr/>
        </p:nvSpPr>
        <p:spPr>
          <a:xfrm>
            <a:off x="3099025" y="725868"/>
            <a:ext cx="6058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0432FF"/>
                </a:solidFill>
              </a:rPr>
              <a:t>Boulder NDACC station: FTIR, Pandora &amp; TEMPO H</a:t>
            </a:r>
            <a:r>
              <a:rPr lang="en-US" sz="1800" baseline="-25000" dirty="0">
                <a:solidFill>
                  <a:srgbClr val="0432FF"/>
                </a:solidFill>
              </a:rPr>
              <a:t>2</a:t>
            </a:r>
            <a:r>
              <a:rPr lang="en-US" sz="1800" dirty="0">
                <a:solidFill>
                  <a:srgbClr val="0432FF"/>
                </a:solidFill>
              </a:rPr>
              <a:t>CO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7DB3F84-B9E7-6E26-1975-D1C45C498AA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20926" r="27197" b="20716"/>
          <a:stretch>
            <a:fillRect/>
          </a:stretch>
        </p:blipFill>
        <p:spPr>
          <a:xfrm>
            <a:off x="3304742" y="4490660"/>
            <a:ext cx="2785675" cy="16747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Google Shape;193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21900" y="1000809"/>
            <a:ext cx="3852672" cy="52211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152" y="1036321"/>
            <a:ext cx="3852672" cy="5218868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34"/>
          <p:cNvSpPr txBox="1"/>
          <p:nvPr/>
        </p:nvSpPr>
        <p:spPr>
          <a:xfrm>
            <a:off x="0" y="77104"/>
            <a:ext cx="12192000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pPr algn="ctr">
              <a:buSzPts val="2700"/>
            </a:pPr>
            <a:r>
              <a:rPr lang="en" sz="2400" dirty="0">
                <a:solidFill>
                  <a:srgbClr val="FFFFFF"/>
                </a:solidFill>
              </a:rPr>
              <a:t>CH</a:t>
            </a:r>
            <a:r>
              <a:rPr lang="en" sz="2400" baseline="-25000" dirty="0">
                <a:solidFill>
                  <a:srgbClr val="FFFFFF"/>
                </a:solidFill>
              </a:rPr>
              <a:t>4 </a:t>
            </a:r>
            <a:r>
              <a:rPr lang="en" sz="2400" dirty="0">
                <a:solidFill>
                  <a:srgbClr val="FFFFFF"/>
                </a:solidFill>
              </a:rPr>
              <a:t>: Inter-comparison: </a:t>
            </a:r>
            <a:r>
              <a:rPr lang="en" sz="2400" dirty="0" err="1">
                <a:solidFill>
                  <a:srgbClr val="FFFFFF"/>
                </a:solidFill>
              </a:rPr>
              <a:t>AirCore</a:t>
            </a:r>
            <a:r>
              <a:rPr lang="en" sz="2400" dirty="0">
                <a:solidFill>
                  <a:srgbClr val="FFFFFF"/>
                </a:solidFill>
              </a:rPr>
              <a:t> &amp; in situ aircraft / Retrieval training</a:t>
            </a:r>
            <a:endParaRPr sz="2400" dirty="0">
              <a:solidFill>
                <a:srgbClr val="FFFFFF"/>
              </a:solidFill>
            </a:endParaRPr>
          </a:p>
        </p:txBody>
      </p:sp>
      <p:sp>
        <p:nvSpPr>
          <p:cNvPr id="197" name="Google Shape;197;p34"/>
          <p:cNvSpPr txBox="1"/>
          <p:nvPr/>
        </p:nvSpPr>
        <p:spPr>
          <a:xfrm>
            <a:off x="71000" y="687601"/>
            <a:ext cx="4196400" cy="529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>
              <a:lnSpc>
                <a:spcPct val="115000"/>
              </a:lnSpc>
            </a:pPr>
            <a:r>
              <a:rPr lang="en" sz="1600" b="1"/>
              <a:t>Aircore &amp; Aircraft Differences (&lt; 22 km)</a:t>
            </a:r>
            <a:endParaRPr sz="1600" b="1"/>
          </a:p>
        </p:txBody>
      </p:sp>
      <p:sp>
        <p:nvSpPr>
          <p:cNvPr id="198" name="Google Shape;198;p34"/>
          <p:cNvSpPr txBox="1"/>
          <p:nvPr/>
        </p:nvSpPr>
        <p:spPr>
          <a:xfrm>
            <a:off x="4790933" y="687601"/>
            <a:ext cx="3466800" cy="529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>
              <a:lnSpc>
                <a:spcPct val="115000"/>
              </a:lnSpc>
            </a:pPr>
            <a:r>
              <a:rPr lang="en" sz="1600" b="1"/>
              <a:t>Aircraft Differences (&lt; 7 km)</a:t>
            </a:r>
            <a:endParaRPr sz="1600" b="1"/>
          </a:p>
        </p:txBody>
      </p:sp>
      <p:sp>
        <p:nvSpPr>
          <p:cNvPr id="199" name="Google Shape;199;p34"/>
          <p:cNvSpPr txBox="1"/>
          <p:nvPr/>
        </p:nvSpPr>
        <p:spPr>
          <a:xfrm>
            <a:off x="7723680" y="2098700"/>
            <a:ext cx="4536616" cy="29694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152396" indent="-152396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" sz="1867" dirty="0">
                <a:solidFill>
                  <a:srgbClr val="0432FF"/>
                </a:solidFill>
                <a:latin typeface="Avenir Book" panose="02000503020000020003" pitchFamily="2" charset="0"/>
              </a:rPr>
              <a:t>High consistency between </a:t>
            </a:r>
            <a:r>
              <a:rPr lang="en" sz="1867" dirty="0" err="1">
                <a:solidFill>
                  <a:srgbClr val="0432FF"/>
                </a:solidFill>
                <a:latin typeface="Avenir Book" panose="02000503020000020003" pitchFamily="2" charset="0"/>
              </a:rPr>
              <a:t>AirCore</a:t>
            </a:r>
            <a:r>
              <a:rPr lang="en" sz="1867" dirty="0">
                <a:solidFill>
                  <a:srgbClr val="0432FF"/>
                </a:solidFill>
                <a:latin typeface="Avenir Book" panose="02000503020000020003" pitchFamily="2" charset="0"/>
              </a:rPr>
              <a:t> and NOAA in situ aircraft measurements. </a:t>
            </a:r>
            <a:endParaRPr sz="1867" dirty="0">
              <a:solidFill>
                <a:srgbClr val="0432FF"/>
              </a:solidFill>
              <a:latin typeface="Avenir Book" panose="02000503020000020003" pitchFamily="2" charset="0"/>
            </a:endParaRPr>
          </a:p>
          <a:p>
            <a:pPr marL="152396" indent="-152396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" sz="1867" dirty="0">
                <a:solidFill>
                  <a:srgbClr val="0432FF"/>
                </a:solidFill>
                <a:latin typeface="Avenir Book" panose="02000503020000020003" pitchFamily="2" charset="0"/>
              </a:rPr>
              <a:t>Systematic bias in some retrievals in the troposphere &amp; stratosphere.</a:t>
            </a:r>
            <a:endParaRPr sz="1867" dirty="0">
              <a:solidFill>
                <a:srgbClr val="0432FF"/>
              </a:solidFill>
              <a:latin typeface="Avenir Book" panose="02000503020000020003" pitchFamily="2" charset="0"/>
            </a:endParaRPr>
          </a:p>
          <a:p>
            <a:pPr marL="152396" indent="-152396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" sz="1867" dirty="0">
                <a:solidFill>
                  <a:srgbClr val="0432FF"/>
                </a:solidFill>
                <a:latin typeface="Avenir Book" panose="02000503020000020003" pitchFamily="2" charset="0"/>
              </a:rPr>
              <a:t>Retrieval chosen based on both residuals and biases is r8.</a:t>
            </a:r>
          </a:p>
          <a:p>
            <a:pPr marL="152396" indent="-152396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" sz="1867" i="1" dirty="0">
                <a:solidFill>
                  <a:srgbClr val="00B050"/>
                </a:solidFill>
                <a:latin typeface="Avenir Book" panose="02000503020000020003" pitchFamily="2" charset="0"/>
              </a:rPr>
              <a:t>Scaling could be next step</a:t>
            </a:r>
            <a:endParaRPr sz="1867" i="1" dirty="0">
              <a:solidFill>
                <a:srgbClr val="00B050"/>
              </a:solidFill>
              <a:latin typeface="Avenir Book" panose="02000503020000020003" pitchFamily="2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9021D26-B4C8-B91D-E729-9F566873FB08}"/>
              </a:ext>
            </a:extLst>
          </p:cNvPr>
          <p:cNvGrpSpPr/>
          <p:nvPr/>
        </p:nvGrpSpPr>
        <p:grpSpPr>
          <a:xfrm>
            <a:off x="8507216" y="697511"/>
            <a:ext cx="3129712" cy="1195745"/>
            <a:chOff x="6292825" y="579325"/>
            <a:chExt cx="2347284" cy="896809"/>
          </a:xfrm>
        </p:grpSpPr>
        <p:cxnSp>
          <p:nvCxnSpPr>
            <p:cNvPr id="203" name="Google Shape;203;p34"/>
            <p:cNvCxnSpPr/>
            <p:nvPr/>
          </p:nvCxnSpPr>
          <p:spPr>
            <a:xfrm>
              <a:off x="6292825" y="808800"/>
              <a:ext cx="316500" cy="0"/>
            </a:xfrm>
            <a:prstGeom prst="straightConnector1">
              <a:avLst/>
            </a:prstGeom>
            <a:noFill/>
            <a:ln w="76200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204" name="Google Shape;204;p34"/>
            <p:cNvSpPr txBox="1"/>
            <p:nvPr/>
          </p:nvSpPr>
          <p:spPr>
            <a:xfrm>
              <a:off x="6556450" y="579325"/>
              <a:ext cx="1681200" cy="43080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spAutoFit/>
            </a:bodyPr>
            <a:lstStyle/>
            <a:p>
              <a:r>
                <a:rPr lang="en" sz="2133" dirty="0">
                  <a:solidFill>
                    <a:srgbClr val="FF0000"/>
                  </a:solidFill>
                </a:rPr>
                <a:t>Mean (</a:t>
              </a:r>
              <a:r>
                <a:rPr lang="en" sz="2133" dirty="0" err="1">
                  <a:solidFill>
                    <a:srgbClr val="FF0000"/>
                  </a:solidFill>
                </a:rPr>
                <a:t>AirCore</a:t>
              </a:r>
              <a:r>
                <a:rPr lang="en" sz="2133" dirty="0">
                  <a:solidFill>
                    <a:srgbClr val="FF0000"/>
                  </a:solidFill>
                </a:rPr>
                <a:t>)</a:t>
              </a:r>
              <a:endParaRPr sz="2133" dirty="0">
                <a:solidFill>
                  <a:srgbClr val="FF0000"/>
                </a:solidFill>
              </a:endParaRPr>
            </a:p>
          </p:txBody>
        </p:sp>
        <p:cxnSp>
          <p:nvCxnSpPr>
            <p:cNvPr id="205" name="Google Shape;205;p34"/>
            <p:cNvCxnSpPr/>
            <p:nvPr/>
          </p:nvCxnSpPr>
          <p:spPr>
            <a:xfrm>
              <a:off x="6292825" y="1038275"/>
              <a:ext cx="316500" cy="0"/>
            </a:xfrm>
            <a:prstGeom prst="straightConnector1">
              <a:avLst/>
            </a:prstGeom>
            <a:noFill/>
            <a:ln w="76200" cap="flat" cmpd="sng">
              <a:solidFill>
                <a:srgbClr val="0B539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206" name="Google Shape;206;p34"/>
            <p:cNvSpPr txBox="1"/>
            <p:nvPr/>
          </p:nvSpPr>
          <p:spPr>
            <a:xfrm>
              <a:off x="6572209" y="810305"/>
              <a:ext cx="2067900" cy="43080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spAutoFit/>
            </a:bodyPr>
            <a:lstStyle/>
            <a:p>
              <a:r>
                <a:rPr lang="en" sz="2133" dirty="0">
                  <a:solidFill>
                    <a:srgbClr val="0000FF"/>
                  </a:solidFill>
                </a:rPr>
                <a:t>Median (</a:t>
              </a:r>
              <a:r>
                <a:rPr lang="en" sz="2133" dirty="0" err="1">
                  <a:solidFill>
                    <a:srgbClr val="0000FF"/>
                  </a:solidFill>
                </a:rPr>
                <a:t>AirCore</a:t>
              </a:r>
              <a:r>
                <a:rPr lang="en" sz="2133" dirty="0">
                  <a:solidFill>
                    <a:srgbClr val="0000FF"/>
                  </a:solidFill>
                </a:rPr>
                <a:t>)</a:t>
              </a:r>
              <a:endParaRPr sz="2133" dirty="0">
                <a:solidFill>
                  <a:srgbClr val="0000FF"/>
                </a:solidFill>
              </a:endParaRPr>
            </a:p>
          </p:txBody>
        </p:sp>
        <p:cxnSp>
          <p:nvCxnSpPr>
            <p:cNvPr id="207" name="Google Shape;207;p34"/>
            <p:cNvCxnSpPr/>
            <p:nvPr/>
          </p:nvCxnSpPr>
          <p:spPr>
            <a:xfrm>
              <a:off x="6292825" y="1266875"/>
              <a:ext cx="316500" cy="0"/>
            </a:xfrm>
            <a:prstGeom prst="straightConnector1">
              <a:avLst/>
            </a:prstGeom>
            <a:noFill/>
            <a:ln w="76200" cap="flat" cmpd="sng">
              <a:solidFill>
                <a:srgbClr val="00FF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208" name="Google Shape;208;p34"/>
            <p:cNvSpPr txBox="1"/>
            <p:nvPr/>
          </p:nvSpPr>
          <p:spPr>
            <a:xfrm>
              <a:off x="6556450" y="1045325"/>
              <a:ext cx="1857000" cy="43080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spAutoFit/>
            </a:bodyPr>
            <a:lstStyle/>
            <a:p>
              <a:r>
                <a:rPr lang="en" sz="2133">
                  <a:solidFill>
                    <a:srgbClr val="00FF00"/>
                  </a:solidFill>
                </a:rPr>
                <a:t>Median (Aircraft)</a:t>
              </a:r>
              <a:endParaRPr sz="2133">
                <a:solidFill>
                  <a:srgbClr val="00FF00"/>
                </a:solidFill>
              </a:endParaRPr>
            </a:p>
          </p:txBody>
        </p:sp>
      </p:grpSp>
      <p:sp>
        <p:nvSpPr>
          <p:cNvPr id="6" name="Google Shape;168;p7">
            <a:extLst>
              <a:ext uri="{FF2B5EF4-FFF2-40B4-BE49-F238E27FC236}">
                <a16:creationId xmlns:a16="http://schemas.microsoft.com/office/drawing/2014/main" id="{E3A39727-0AEE-02F3-A614-CC7669622964}"/>
              </a:ext>
            </a:extLst>
          </p:cNvPr>
          <p:cNvSpPr txBox="1"/>
          <p:nvPr/>
        </p:nvSpPr>
        <p:spPr>
          <a:xfrm>
            <a:off x="3462725" y="6349215"/>
            <a:ext cx="5571350" cy="505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CEOS AC-VC-21 / Takamatsu / June 2025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ED093CF-BA06-EC18-7456-81E0B80A39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96904" y="5761553"/>
            <a:ext cx="751021" cy="6215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70FF092-387F-BFB7-38B0-508BDA0FFF7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60794" y="6307977"/>
            <a:ext cx="776134" cy="51742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" name="Google Shape;275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84622" y="793584"/>
            <a:ext cx="3892333" cy="5270833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Google Shape;276;p40"/>
          <p:cNvSpPr txBox="1"/>
          <p:nvPr/>
        </p:nvSpPr>
        <p:spPr>
          <a:xfrm>
            <a:off x="0" y="66087"/>
            <a:ext cx="12192000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pPr algn="ctr">
              <a:buSzPts val="2700"/>
            </a:pPr>
            <a:r>
              <a:rPr lang="en-US" sz="2400" dirty="0">
                <a:solidFill>
                  <a:srgbClr val="FFFFFF"/>
                </a:solidFill>
              </a:rPr>
              <a:t>N2O</a:t>
            </a:r>
            <a:r>
              <a:rPr lang="en-US" sz="2400" baseline="-25000" dirty="0">
                <a:solidFill>
                  <a:srgbClr val="FFFFFF"/>
                </a:solidFill>
              </a:rPr>
              <a:t> </a:t>
            </a:r>
            <a:r>
              <a:rPr lang="en-US" sz="2400" dirty="0">
                <a:solidFill>
                  <a:srgbClr val="FFFFFF"/>
                </a:solidFill>
              </a:rPr>
              <a:t>: Inter-comparison: in situ aircraft / Retrieval training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125DC2D-D3DC-4CDB-2DB0-96C28C94996B}"/>
              </a:ext>
            </a:extLst>
          </p:cNvPr>
          <p:cNvSpPr txBox="1"/>
          <p:nvPr/>
        </p:nvSpPr>
        <p:spPr>
          <a:xfrm>
            <a:off x="515045" y="1062964"/>
            <a:ext cx="7067784" cy="1718419"/>
          </a:xfrm>
          <a:prstGeom prst="rect">
            <a:avLst/>
          </a:prstGeom>
          <a:noFill/>
          <a:ln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pPr marL="234945" indent="-23494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432FF"/>
                </a:solidFill>
                <a:latin typeface="Avenir Book" panose="02000503020000020003" pitchFamily="2" charset="0"/>
              </a:rPr>
              <a:t>Systematic bias in HIT08 retrievals. (r1, r5) (previous strategy)</a:t>
            </a:r>
          </a:p>
          <a:p>
            <a:pPr marL="234945" indent="-23494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432FF"/>
                </a:solidFill>
                <a:latin typeface="Avenir Book" panose="02000503020000020003" pitchFamily="2" charset="0"/>
              </a:rPr>
              <a:t>HIT20, filters 3 and 4 and WACCM 6 recommended</a:t>
            </a:r>
          </a:p>
          <a:p>
            <a:pPr marL="234945" indent="-23494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432FF"/>
                </a:solidFill>
                <a:latin typeface="Avenir Book" panose="02000503020000020003" pitchFamily="2" charset="0"/>
              </a:rPr>
              <a:t>R8 found to have least bias with airborne data :</a:t>
            </a:r>
          </a:p>
          <a:p>
            <a:pPr marL="539737" lvl="2" indent="-23494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432FF"/>
                </a:solidFill>
                <a:latin typeface="Avenir Book" panose="02000503020000020003" pitchFamily="2" charset="0"/>
              </a:rPr>
              <a:t>DOFS = ~2 through troposphere 1.6km to 17km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0BF60FF-3BFA-D5FA-CD2C-EFF4CD5CFE90}"/>
              </a:ext>
            </a:extLst>
          </p:cNvPr>
          <p:cNvSpPr txBox="1"/>
          <p:nvPr/>
        </p:nvSpPr>
        <p:spPr>
          <a:xfrm>
            <a:off x="550840" y="4431773"/>
            <a:ext cx="12170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CH</a:t>
            </a:r>
            <a:r>
              <a:rPr lang="en-US" baseline="-25000" dirty="0"/>
              <a:t>4</a:t>
            </a:r>
            <a:r>
              <a:rPr lang="en-US" dirty="0"/>
              <a:t> : Test r8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8E5E86B-1EB4-FF76-B267-9E62619E8119}"/>
              </a:ext>
            </a:extLst>
          </p:cNvPr>
          <p:cNvSpPr txBox="1"/>
          <p:nvPr/>
        </p:nvSpPr>
        <p:spPr>
          <a:xfrm>
            <a:off x="550841" y="3106755"/>
            <a:ext cx="5212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</a:t>
            </a:r>
            <a:r>
              <a:rPr lang="en-US" baseline="-25000" dirty="0"/>
              <a:t>2</a:t>
            </a:r>
            <a:r>
              <a:rPr lang="en-US" dirty="0"/>
              <a:t>O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0EC0E58-7F99-617D-C08A-F902837A81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796" y="3363780"/>
            <a:ext cx="4240215" cy="11444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90698D6-C97D-5E57-D918-869CE5D8A4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181" y="4684465"/>
            <a:ext cx="4138629" cy="11718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B756F3B-F103-13BA-6585-77404D90D08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5854" t="1357" r="20719" b="89494"/>
          <a:stretch>
            <a:fillRect/>
          </a:stretch>
        </p:blipFill>
        <p:spPr>
          <a:xfrm>
            <a:off x="4282338" y="3393101"/>
            <a:ext cx="1954150" cy="243712"/>
          </a:xfrm>
          <a:prstGeom prst="rect">
            <a:avLst/>
          </a:prstGeom>
        </p:spPr>
      </p:pic>
      <p:sp>
        <p:nvSpPr>
          <p:cNvPr id="14" name="Google Shape;168;p7">
            <a:extLst>
              <a:ext uri="{FF2B5EF4-FFF2-40B4-BE49-F238E27FC236}">
                <a16:creationId xmlns:a16="http://schemas.microsoft.com/office/drawing/2014/main" id="{D71B1DF6-D939-F95D-8B91-989C23869DA0}"/>
              </a:ext>
            </a:extLst>
          </p:cNvPr>
          <p:cNvSpPr txBox="1"/>
          <p:nvPr/>
        </p:nvSpPr>
        <p:spPr>
          <a:xfrm>
            <a:off x="3462725" y="6349215"/>
            <a:ext cx="5571350" cy="505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CEOS AC-VC-21 / Takamatsu / June 2025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8C39CFF-B376-7D89-662B-4F85DBE6F81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96904" y="5761553"/>
            <a:ext cx="751021" cy="62153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12C7A48-DA07-3EBF-F346-D5E1942F1B91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60794" y="6307977"/>
            <a:ext cx="776134" cy="51742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A3153C5-44A0-23DA-8473-09B68439E000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3115" r="32543"/>
          <a:stretch>
            <a:fillRect/>
          </a:stretch>
        </p:blipFill>
        <p:spPr>
          <a:xfrm>
            <a:off x="4239987" y="5008222"/>
            <a:ext cx="2017157" cy="74571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C896BFB-1731-7798-6A1A-233C2EACC637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11452" r="31825"/>
          <a:stretch>
            <a:fillRect/>
          </a:stretch>
        </p:blipFill>
        <p:spPr>
          <a:xfrm>
            <a:off x="4239988" y="3601092"/>
            <a:ext cx="2017156" cy="41837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745FFF-0499-9248-4791-ADB5EC7CE8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6F2C053-150E-6105-E3F4-0A0AD48FF45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9050" t="35021"/>
          <a:stretch>
            <a:fillRect/>
          </a:stretch>
        </p:blipFill>
        <p:spPr>
          <a:xfrm>
            <a:off x="206407" y="4079539"/>
            <a:ext cx="4520511" cy="211810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B97C59D-9C4A-81C0-B747-3B76B16EC1AC}"/>
              </a:ext>
            </a:extLst>
          </p:cNvPr>
          <p:cNvSpPr txBox="1"/>
          <p:nvPr/>
        </p:nvSpPr>
        <p:spPr>
          <a:xfrm>
            <a:off x="251011" y="3195947"/>
            <a:ext cx="3848121" cy="954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67" b="1" i="1" dirty="0">
                <a:solidFill>
                  <a:srgbClr val="0432FF"/>
                </a:solidFill>
                <a:latin typeface="Avenir Book" panose="02000503020000020003" pitchFamily="2" charset="0"/>
              </a:rPr>
              <a:t>Deployment Option 1</a:t>
            </a:r>
          </a:p>
          <a:p>
            <a:r>
              <a:rPr lang="en-US" sz="1867" i="1" dirty="0">
                <a:solidFill>
                  <a:srgbClr val="0432FF"/>
                </a:solidFill>
                <a:latin typeface="Avenir Book" panose="02000503020000020003" pitchFamily="2" charset="0"/>
              </a:rPr>
              <a:t>Automated setup in a traditional HR setup with large solar tracker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291E499-85A2-675A-BA6A-F2ECBF0153F2}"/>
              </a:ext>
            </a:extLst>
          </p:cNvPr>
          <p:cNvSpPr txBox="1">
            <a:spLocks/>
          </p:cNvSpPr>
          <p:nvPr/>
        </p:nvSpPr>
        <p:spPr>
          <a:xfrm>
            <a:off x="230068" y="850344"/>
            <a:ext cx="7243651" cy="2103148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133" dirty="0">
                <a:solidFill>
                  <a:srgbClr val="0432FF"/>
                </a:solidFill>
                <a:latin typeface="Avenir Book" panose="02000503020000020003" pitchFamily="2" charset="0"/>
              </a:rPr>
              <a:t>Bruker </a:t>
            </a:r>
            <a:r>
              <a:rPr lang="en-US" sz="2133" dirty="0" err="1">
                <a:solidFill>
                  <a:srgbClr val="0432FF"/>
                </a:solidFill>
                <a:latin typeface="Avenir Book" panose="02000503020000020003" pitchFamily="2" charset="0"/>
              </a:rPr>
              <a:t>Invenio</a:t>
            </a:r>
            <a:r>
              <a:rPr lang="en-US" sz="2133" dirty="0">
                <a:solidFill>
                  <a:srgbClr val="0432FF"/>
                </a:solidFill>
                <a:latin typeface="Avenir Book" panose="02000503020000020003" pitchFamily="2" charset="0"/>
              </a:rPr>
              <a:t> (left) &amp; Bruker Vertex 70 (right)</a:t>
            </a:r>
          </a:p>
          <a:p>
            <a:r>
              <a:rPr lang="en-US" sz="2133" dirty="0">
                <a:solidFill>
                  <a:srgbClr val="0432FF"/>
                </a:solidFill>
                <a:latin typeface="Avenir Book" panose="02000503020000020003" pitchFamily="2" charset="0"/>
              </a:rPr>
              <a:t>Both equipped with </a:t>
            </a:r>
            <a:r>
              <a:rPr lang="en-US" sz="2133" dirty="0" err="1">
                <a:solidFill>
                  <a:srgbClr val="0432FF"/>
                </a:solidFill>
                <a:latin typeface="Avenir Book" panose="02000503020000020003" pitchFamily="2" charset="0"/>
              </a:rPr>
              <a:t>InGaAs</a:t>
            </a:r>
            <a:r>
              <a:rPr lang="en-US" sz="2133" dirty="0">
                <a:solidFill>
                  <a:srgbClr val="0432FF"/>
                </a:solidFill>
                <a:latin typeface="Avenir Book" panose="02000503020000020003" pitchFamily="2" charset="0"/>
              </a:rPr>
              <a:t> detector contributing to COCCON and </a:t>
            </a:r>
            <a:r>
              <a:rPr lang="en-US" sz="2133" dirty="0" err="1">
                <a:solidFill>
                  <a:srgbClr val="0432FF"/>
                </a:solidFill>
                <a:latin typeface="Avenir Book" panose="02000503020000020003" pitchFamily="2" charset="0"/>
              </a:rPr>
              <a:t>InSb</a:t>
            </a:r>
            <a:r>
              <a:rPr lang="en-US" sz="2133" dirty="0">
                <a:solidFill>
                  <a:srgbClr val="0432FF"/>
                </a:solidFill>
                <a:latin typeface="Avenir Book" panose="02000503020000020003" pitchFamily="2" charset="0"/>
              </a:rPr>
              <a:t> detector and some NDACC filters for moderate resolution (0.02 cm</a:t>
            </a:r>
            <a:r>
              <a:rPr lang="en-US" sz="2133" baseline="30000" dirty="0">
                <a:solidFill>
                  <a:srgbClr val="0432FF"/>
                </a:solidFill>
                <a:latin typeface="Avenir Book" panose="02000503020000020003" pitchFamily="2" charset="0"/>
              </a:rPr>
              <a:t>-1</a:t>
            </a:r>
            <a:r>
              <a:rPr lang="en-US" sz="2133" dirty="0">
                <a:solidFill>
                  <a:srgbClr val="0432FF"/>
                </a:solidFill>
                <a:latin typeface="Avenir Book" panose="02000503020000020003" pitchFamily="2" charset="0"/>
              </a:rPr>
              <a:t>) measurements of e.g., H</a:t>
            </a:r>
            <a:r>
              <a:rPr lang="en-US" sz="2133" baseline="-25000" dirty="0">
                <a:solidFill>
                  <a:srgbClr val="0432FF"/>
                </a:solidFill>
                <a:latin typeface="Avenir Book" panose="02000503020000020003" pitchFamily="2" charset="0"/>
              </a:rPr>
              <a:t>2</a:t>
            </a:r>
            <a:r>
              <a:rPr lang="en-US" sz="2133" dirty="0">
                <a:solidFill>
                  <a:srgbClr val="0432FF"/>
                </a:solidFill>
                <a:latin typeface="Avenir Book" panose="02000503020000020003" pitchFamily="2" charset="0"/>
              </a:rPr>
              <a:t>CO, OCS, CH</a:t>
            </a:r>
            <a:r>
              <a:rPr lang="en-US" sz="2133" baseline="-25000" dirty="0">
                <a:solidFill>
                  <a:srgbClr val="0432FF"/>
                </a:solidFill>
                <a:latin typeface="Avenir Book" panose="02000503020000020003" pitchFamily="2" charset="0"/>
              </a:rPr>
              <a:t>4</a:t>
            </a:r>
            <a:r>
              <a:rPr lang="en-US" sz="2133" dirty="0">
                <a:solidFill>
                  <a:srgbClr val="0432FF"/>
                </a:solidFill>
                <a:latin typeface="Avenir Book" panose="02000503020000020003" pitchFamily="2" charset="0"/>
              </a:rPr>
              <a:t>, N</a:t>
            </a:r>
            <a:r>
              <a:rPr lang="en-US" sz="2133" baseline="-25000" dirty="0">
                <a:solidFill>
                  <a:srgbClr val="0432FF"/>
                </a:solidFill>
                <a:latin typeface="Avenir Book" panose="02000503020000020003" pitchFamily="2" charset="0"/>
              </a:rPr>
              <a:t>2</a:t>
            </a:r>
            <a:r>
              <a:rPr lang="en-US" sz="2133" dirty="0">
                <a:solidFill>
                  <a:srgbClr val="0432FF"/>
                </a:solidFill>
                <a:latin typeface="Avenir Book" panose="02000503020000020003" pitchFamily="2" charset="0"/>
              </a:rPr>
              <a:t>O, no &gt; 5µ</a:t>
            </a:r>
            <a:endParaRPr lang="en-BE" sz="2133" dirty="0">
              <a:solidFill>
                <a:srgbClr val="0432FF"/>
              </a:solidFill>
              <a:latin typeface="Avenir Book" panose="02000503020000020003" pitchFamily="2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A4CA35A-D289-693C-CBA0-CAE54C8D889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52" t="13057" r="6958" b="6686"/>
          <a:stretch/>
        </p:blipFill>
        <p:spPr>
          <a:xfrm>
            <a:off x="9122770" y="3304590"/>
            <a:ext cx="2646655" cy="316835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BE61E6D-64BE-12D0-3EB7-8FFACAF54D10}"/>
              </a:ext>
            </a:extLst>
          </p:cNvPr>
          <p:cNvSpPr txBox="1"/>
          <p:nvPr/>
        </p:nvSpPr>
        <p:spPr>
          <a:xfrm>
            <a:off x="6010507" y="4950994"/>
            <a:ext cx="3112263" cy="12416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67" b="1" i="1" dirty="0">
                <a:solidFill>
                  <a:srgbClr val="0432FF"/>
                </a:solidFill>
                <a:latin typeface="Avenir Book" panose="02000503020000020003" pitchFamily="2" charset="0"/>
              </a:rPr>
              <a:t>Deployment Option 2</a:t>
            </a:r>
          </a:p>
          <a:p>
            <a:pPr algn="r"/>
            <a:r>
              <a:rPr lang="en-US" sz="1867" i="1" dirty="0">
                <a:solidFill>
                  <a:srgbClr val="0432FF"/>
                </a:solidFill>
                <a:latin typeface="Avenir Book" panose="02000503020000020003" pitchFamily="2" charset="0"/>
              </a:rPr>
              <a:t>Automated setup in an enclosure with customized small solar tracker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56342E2-D50F-A3FC-28C9-ED16C6C703E6}"/>
              </a:ext>
            </a:extLst>
          </p:cNvPr>
          <p:cNvSpPr txBox="1"/>
          <p:nvPr/>
        </p:nvSpPr>
        <p:spPr>
          <a:xfrm>
            <a:off x="3851894" y="73694"/>
            <a:ext cx="40174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Portable Interferometers 1/2</a:t>
            </a:r>
          </a:p>
        </p:txBody>
      </p:sp>
      <p:sp>
        <p:nvSpPr>
          <p:cNvPr id="6" name="Google Shape;168;p7">
            <a:extLst>
              <a:ext uri="{FF2B5EF4-FFF2-40B4-BE49-F238E27FC236}">
                <a16:creationId xmlns:a16="http://schemas.microsoft.com/office/drawing/2014/main" id="{CD33585D-1371-5F9E-9C44-D1D96556EDB4}"/>
              </a:ext>
            </a:extLst>
          </p:cNvPr>
          <p:cNvSpPr txBox="1"/>
          <p:nvPr/>
        </p:nvSpPr>
        <p:spPr>
          <a:xfrm>
            <a:off x="3310325" y="6316459"/>
            <a:ext cx="5571350" cy="505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CEOS AC-VC-21 / Takamatsu / June 2025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1A5173F-AE7F-F63A-072A-C515C5DBFC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44504" y="5762981"/>
            <a:ext cx="751021" cy="62153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8E6E457-C8EC-2AA3-9BB4-5C015CCC3D3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8394" y="6309405"/>
            <a:ext cx="776134" cy="51742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20A4F05-AC0F-DA26-163A-92699BD65580}"/>
              </a:ext>
            </a:extLst>
          </p:cNvPr>
          <p:cNvSpPr txBox="1"/>
          <p:nvPr/>
        </p:nvSpPr>
        <p:spPr>
          <a:xfrm>
            <a:off x="4559653" y="2671914"/>
            <a:ext cx="4520511" cy="1754326"/>
          </a:xfrm>
          <a:prstGeom prst="rect">
            <a:avLst/>
          </a:prstGeom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800" i="1" dirty="0" err="1">
                <a:solidFill>
                  <a:srgbClr val="0432FF"/>
                </a:solidFill>
                <a:latin typeface="Avenir Book" panose="02000503020000020003" pitchFamily="2" charset="0"/>
              </a:rPr>
              <a:t>Jungfraujoch</a:t>
            </a:r>
            <a:r>
              <a:rPr lang="en-US" sz="1800" i="1" dirty="0">
                <a:solidFill>
                  <a:srgbClr val="0432FF"/>
                </a:solidFill>
                <a:latin typeface="Avenir Book" panose="02000503020000020003" pitchFamily="2" charset="0"/>
              </a:rPr>
              <a:t> Revitalization Project</a:t>
            </a:r>
          </a:p>
          <a:p>
            <a:endParaRPr lang="en-US" sz="1800" i="1" dirty="0">
              <a:solidFill>
                <a:srgbClr val="0432FF"/>
              </a:solidFill>
              <a:latin typeface="Avenir Book" panose="02000503020000020003" pitchFamily="2" charset="0"/>
            </a:endParaRPr>
          </a:p>
          <a:p>
            <a:r>
              <a:rPr lang="en-US" sz="1800" i="1" dirty="0">
                <a:solidFill>
                  <a:srgbClr val="0432FF"/>
                </a:solidFill>
                <a:latin typeface="Avenir Book" panose="02000503020000020003" pitchFamily="2" charset="0"/>
              </a:rPr>
              <a:t>Replace 20+ year old Bruker 120HR with 125HR, Vertex used as a ‘transfer’ standard.  Co-observations with old, new and during transition</a:t>
            </a:r>
          </a:p>
        </p:txBody>
      </p:sp>
      <p:pic>
        <p:nvPicPr>
          <p:cNvPr id="4" name="Picture 3" descr="A picture containing indoor, wall, table, floor&#10;&#10;Description automatically generated">
            <a:extLst>
              <a:ext uri="{FF2B5EF4-FFF2-40B4-BE49-F238E27FC236}">
                <a16:creationId xmlns:a16="http://schemas.microsoft.com/office/drawing/2014/main" id="{C59B0F58-4C2B-486A-9BC3-7D789E2B3E3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1969" y="905538"/>
            <a:ext cx="3561952" cy="1816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175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A5A955-74C3-2957-9876-FB954AF14A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AE1144-8D3B-6010-D423-3DB70611D7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r" defTabSz="914333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66" algn="l" defTabSz="91433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33" algn="l" defTabSz="91433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98" algn="l" defTabSz="91433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64" algn="l" defTabSz="91433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29" algn="l" defTabSz="91433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95" algn="l" defTabSz="91433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60" algn="l" defTabSz="91433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26" algn="l" defTabSz="91433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FC0B88F-A0ED-72FF-669A-F7113F0823B6}"/>
              </a:ext>
            </a:extLst>
          </p:cNvPr>
          <p:cNvSpPr txBox="1">
            <a:spLocks/>
          </p:cNvSpPr>
          <p:nvPr/>
        </p:nvSpPr>
        <p:spPr>
          <a:xfrm>
            <a:off x="221706" y="859396"/>
            <a:ext cx="11585749" cy="5323257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533"/>
              </a:spcAft>
            </a:pPr>
            <a:r>
              <a:rPr lang="en-US" sz="1600" dirty="0">
                <a:solidFill>
                  <a:srgbClr val="0432FF"/>
                </a:solidFill>
                <a:latin typeface="Avenir Book" panose="02000503020000020003" pitchFamily="2" charset="0"/>
              </a:rPr>
              <a:t>Novel design Interferometer, </a:t>
            </a:r>
            <a:r>
              <a:rPr lang="en-US" sz="1600" dirty="0">
                <a:solidFill>
                  <a:srgbClr val="FF0000"/>
                </a:solidFill>
                <a:latin typeface="Avenir Book" panose="02000503020000020003" pitchFamily="2" charset="0"/>
              </a:rPr>
              <a:t>active thermal and humidity control, N</a:t>
            </a:r>
            <a:r>
              <a:rPr lang="en-US" sz="1600" baseline="-25000" dirty="0">
                <a:solidFill>
                  <a:srgbClr val="FF0000"/>
                </a:solidFill>
                <a:latin typeface="Avenir Book" panose="02000503020000020003" pitchFamily="2" charset="0"/>
              </a:rPr>
              <a:t>2</a:t>
            </a:r>
            <a:r>
              <a:rPr lang="en-US" sz="1600" dirty="0">
                <a:solidFill>
                  <a:srgbClr val="FF0000"/>
                </a:solidFill>
                <a:latin typeface="Avenir Book" panose="02000503020000020003" pitchFamily="2" charset="0"/>
              </a:rPr>
              <a:t> charged dewar</a:t>
            </a:r>
          </a:p>
          <a:p>
            <a:pPr marL="0" algn="just">
              <a:lnSpc>
                <a:spcPct val="115000"/>
              </a:lnSpc>
              <a:spcBef>
                <a:spcPts val="0"/>
              </a:spcBef>
              <a:spcAft>
                <a:spcPts val="533"/>
              </a:spcAft>
            </a:pPr>
            <a:r>
              <a:rPr lang="en-US" sz="1600" dirty="0">
                <a:solidFill>
                  <a:srgbClr val="FF0000"/>
                </a:solidFill>
                <a:latin typeface="Avenir Book" panose="02000503020000020003" pitchFamily="2" charset="0"/>
                <a:ea typeface="Times New Roman" panose="02020603050405020304" pitchFamily="18" charset="0"/>
              </a:rPr>
              <a:t>4cm entrance field stop</a:t>
            </a:r>
            <a:r>
              <a:rPr lang="en-US" sz="1600" dirty="0">
                <a:solidFill>
                  <a:srgbClr val="0432FF"/>
                </a:solidFill>
                <a:latin typeface="Avenir Book" panose="02000503020000020003" pitchFamily="2" charset="0"/>
                <a:ea typeface="Times New Roman" panose="02020603050405020304" pitchFamily="18" charset="0"/>
              </a:rPr>
              <a:t>, optical beam width, Ag corner cube reflectors, all reflective optics except </a:t>
            </a:r>
            <a:r>
              <a:rPr lang="en-US" sz="1600" dirty="0" err="1">
                <a:solidFill>
                  <a:srgbClr val="FF0000"/>
                </a:solidFill>
                <a:latin typeface="Avenir Book" panose="02000503020000020003" pitchFamily="2" charset="0"/>
                <a:ea typeface="Times New Roman" panose="02020603050405020304" pitchFamily="18" charset="0"/>
              </a:rPr>
              <a:t>ZnSe</a:t>
            </a:r>
            <a:r>
              <a:rPr lang="en-US" sz="1600" dirty="0">
                <a:solidFill>
                  <a:srgbClr val="FF0000"/>
                </a:solidFill>
                <a:latin typeface="Avenir Book" panose="02000503020000020003" pitchFamily="2" charset="0"/>
                <a:ea typeface="Times New Roman" panose="02020603050405020304" pitchFamily="18" charset="0"/>
              </a:rPr>
              <a:t> wedged entrance </a:t>
            </a:r>
            <a:r>
              <a:rPr lang="en-US" sz="1600" dirty="0">
                <a:solidFill>
                  <a:srgbClr val="0432FF"/>
                </a:solidFill>
                <a:latin typeface="Avenir Book" panose="02000503020000020003" pitchFamily="2" charset="0"/>
                <a:ea typeface="Times New Roman" panose="02020603050405020304" pitchFamily="18" charset="0"/>
              </a:rPr>
              <a:t>window.</a:t>
            </a:r>
            <a:endParaRPr lang="en-US" sz="1600" dirty="0">
              <a:solidFill>
                <a:srgbClr val="0432FF"/>
              </a:solidFill>
              <a:latin typeface="Avenir Book" panose="02000503020000020003" pitchFamily="2" charset="0"/>
              <a:ea typeface="Arial" panose="020B0604020202020204" pitchFamily="34" charset="0"/>
            </a:endParaRPr>
          </a:p>
          <a:p>
            <a:pPr marL="0" algn="just">
              <a:lnSpc>
                <a:spcPct val="115000"/>
              </a:lnSpc>
              <a:spcBef>
                <a:spcPts val="0"/>
              </a:spcBef>
              <a:spcAft>
                <a:spcPts val="533"/>
              </a:spcAft>
            </a:pPr>
            <a:r>
              <a:rPr lang="en-US" sz="1600" dirty="0">
                <a:solidFill>
                  <a:srgbClr val="FF0000"/>
                </a:solidFill>
                <a:latin typeface="Avenir Book" panose="02000503020000020003" pitchFamily="2" charset="0"/>
                <a:ea typeface="Times New Roman" panose="02020603050405020304" pitchFamily="18" charset="0"/>
              </a:rPr>
              <a:t>Linear motor </a:t>
            </a:r>
            <a:r>
              <a:rPr lang="en-US" sz="1600" dirty="0">
                <a:solidFill>
                  <a:srgbClr val="0432FF"/>
                </a:solidFill>
                <a:latin typeface="Avenir Book" panose="02000503020000020003" pitchFamily="2" charset="0"/>
                <a:ea typeface="Times New Roman" panose="02020603050405020304" pitchFamily="18" charset="0"/>
              </a:rPr>
              <a:t>motion control, absolute encoder, &lt;200 nm repeatability, 1.5µm accuracy, stable velocity resolution to 0.61nm/s, </a:t>
            </a:r>
            <a:r>
              <a:rPr lang="en-US" sz="1600" dirty="0">
                <a:solidFill>
                  <a:srgbClr val="FF0000"/>
                </a:solidFill>
                <a:latin typeface="Avenir Book" panose="02000503020000020003" pitchFamily="2" charset="0"/>
                <a:ea typeface="Times New Roman" panose="02020603050405020304" pitchFamily="18" charset="0"/>
              </a:rPr>
              <a:t>runout &lt;8µm full path</a:t>
            </a:r>
            <a:endParaRPr lang="en-US" sz="1600" dirty="0">
              <a:solidFill>
                <a:srgbClr val="FF0000"/>
              </a:solidFill>
              <a:latin typeface="Avenir Book" panose="02000503020000020003" pitchFamily="2" charset="0"/>
              <a:ea typeface="Arial" panose="020B0604020202020204" pitchFamily="34" charset="0"/>
            </a:endParaRPr>
          </a:p>
          <a:p>
            <a:pPr marL="0" algn="just">
              <a:lnSpc>
                <a:spcPct val="115000"/>
              </a:lnSpc>
              <a:spcBef>
                <a:spcPts val="0"/>
              </a:spcBef>
              <a:spcAft>
                <a:spcPts val="533"/>
              </a:spcAft>
            </a:pPr>
            <a:r>
              <a:rPr lang="en-US" sz="1600" dirty="0">
                <a:solidFill>
                  <a:srgbClr val="0432FF"/>
                </a:solidFill>
                <a:latin typeface="Avenir Book" panose="02000503020000020003" pitchFamily="2" charset="0"/>
                <a:ea typeface="Times New Roman" panose="02020603050405020304" pitchFamily="18" charset="0"/>
              </a:rPr>
              <a:t>Full MIR to NIR bandwidth: </a:t>
            </a:r>
            <a:r>
              <a:rPr lang="en-US" sz="1600" dirty="0">
                <a:solidFill>
                  <a:srgbClr val="FF0000"/>
                </a:solidFill>
                <a:latin typeface="Avenir Book" panose="02000503020000020003" pitchFamily="2" charset="0"/>
                <a:ea typeface="Times New Roman" panose="02020603050405020304" pitchFamily="18" charset="0"/>
              </a:rPr>
              <a:t>800 – 8000 cm</a:t>
            </a:r>
            <a:r>
              <a:rPr lang="en-US" sz="1600" baseline="30000" dirty="0">
                <a:solidFill>
                  <a:srgbClr val="FF0000"/>
                </a:solidFill>
                <a:latin typeface="Avenir Book" panose="02000503020000020003" pitchFamily="2" charset="0"/>
                <a:ea typeface="Times New Roman" panose="02020603050405020304" pitchFamily="18" charset="0"/>
              </a:rPr>
              <a:t>-1</a:t>
            </a:r>
            <a:r>
              <a:rPr lang="en-US" sz="1600" dirty="0">
                <a:solidFill>
                  <a:srgbClr val="0432FF"/>
                </a:solidFill>
                <a:latin typeface="Avenir Book" panose="02000503020000020003" pitchFamily="2" charset="0"/>
                <a:ea typeface="Times New Roman" panose="02020603050405020304" pitchFamily="18" charset="0"/>
              </a:rPr>
              <a:t>, captures features for a wide range of species of </a:t>
            </a:r>
            <a:r>
              <a:rPr lang="en-US" sz="1600" dirty="0">
                <a:solidFill>
                  <a:srgbClr val="FF0000"/>
                </a:solidFill>
                <a:latin typeface="Avenir Book" panose="02000503020000020003" pitchFamily="2" charset="0"/>
                <a:ea typeface="Times New Roman" panose="02020603050405020304" pitchFamily="18" charset="0"/>
              </a:rPr>
              <a:t>O</a:t>
            </a:r>
            <a:r>
              <a:rPr lang="en-US" sz="1600" baseline="-25000" dirty="0">
                <a:solidFill>
                  <a:srgbClr val="FF0000"/>
                </a:solidFill>
                <a:latin typeface="Avenir Book" panose="02000503020000020003" pitchFamily="2" charset="0"/>
                <a:ea typeface="Times New Roman" panose="02020603050405020304" pitchFamily="18" charset="0"/>
              </a:rPr>
              <a:t>2</a:t>
            </a:r>
            <a:r>
              <a:rPr lang="en-US" sz="1600" dirty="0">
                <a:solidFill>
                  <a:srgbClr val="FF0000"/>
                </a:solidFill>
                <a:latin typeface="Avenir Book" panose="02000503020000020003" pitchFamily="2" charset="0"/>
                <a:ea typeface="Times New Roman" panose="02020603050405020304" pitchFamily="18" charset="0"/>
              </a:rPr>
              <a:t> B-band at 1.27µ</a:t>
            </a:r>
            <a:r>
              <a:rPr lang="en-US" sz="1600" dirty="0">
                <a:solidFill>
                  <a:srgbClr val="0432FF"/>
                </a:solidFill>
                <a:latin typeface="Avenir Book" panose="02000503020000020003" pitchFamily="2" charset="0"/>
                <a:ea typeface="Times New Roman" panose="02020603050405020304" pitchFamily="18" charset="0"/>
              </a:rPr>
              <a:t>, for dry air mole fraction - compatible with TCCON/COCCON measurements for </a:t>
            </a:r>
            <a:r>
              <a:rPr lang="en-US" sz="1600" dirty="0">
                <a:solidFill>
                  <a:srgbClr val="FF0000"/>
                </a:solidFill>
                <a:latin typeface="Avenir Book" panose="02000503020000020003" pitchFamily="2" charset="0"/>
                <a:ea typeface="Times New Roman" panose="02020603050405020304" pitchFamily="18" charset="0"/>
              </a:rPr>
              <a:t>carbon science</a:t>
            </a:r>
            <a:endParaRPr lang="en-US" sz="1600" dirty="0">
              <a:solidFill>
                <a:srgbClr val="FF0000"/>
              </a:solidFill>
              <a:latin typeface="Avenir Book" panose="02000503020000020003" pitchFamily="2" charset="0"/>
              <a:ea typeface="Arial" panose="020B0604020202020204" pitchFamily="34" charset="0"/>
            </a:endParaRPr>
          </a:p>
          <a:p>
            <a:pPr marL="0" algn="just">
              <a:lnSpc>
                <a:spcPct val="115000"/>
              </a:lnSpc>
              <a:spcBef>
                <a:spcPts val="0"/>
              </a:spcBef>
              <a:spcAft>
                <a:spcPts val="533"/>
              </a:spcAft>
            </a:pPr>
            <a:r>
              <a:rPr lang="en-US" sz="1600" dirty="0">
                <a:solidFill>
                  <a:srgbClr val="0432FF"/>
                </a:solidFill>
                <a:latin typeface="Avenir Book" panose="02000503020000020003" pitchFamily="2" charset="0"/>
                <a:ea typeface="Times New Roman" panose="02020603050405020304" pitchFamily="18" charset="0"/>
              </a:rPr>
              <a:t>20cm OPD / </a:t>
            </a:r>
            <a:r>
              <a:rPr lang="en-US" sz="1600" dirty="0">
                <a:solidFill>
                  <a:srgbClr val="FF0000"/>
                </a:solidFill>
                <a:latin typeface="Avenir Book" panose="02000503020000020003" pitchFamily="2" charset="0"/>
                <a:ea typeface="Times New Roman" panose="02020603050405020304" pitchFamily="18" charset="0"/>
              </a:rPr>
              <a:t>Resolution: 0.05 cm</a:t>
            </a:r>
            <a:r>
              <a:rPr lang="en-US" sz="1600" baseline="30000" dirty="0">
                <a:solidFill>
                  <a:srgbClr val="FF0000"/>
                </a:solidFill>
                <a:latin typeface="Avenir Book" panose="02000503020000020003" pitchFamily="2" charset="0"/>
                <a:ea typeface="Times New Roman" panose="02020603050405020304" pitchFamily="18" charset="0"/>
              </a:rPr>
              <a:t>-1</a:t>
            </a:r>
            <a:r>
              <a:rPr lang="en-US" sz="1600" dirty="0">
                <a:solidFill>
                  <a:srgbClr val="0432FF"/>
                </a:solidFill>
                <a:latin typeface="Avenir Book" panose="02000503020000020003" pitchFamily="2" charset="0"/>
                <a:ea typeface="Times New Roman" panose="02020603050405020304" pitchFamily="18" charset="0"/>
              </a:rPr>
              <a:t>, delivers </a:t>
            </a:r>
            <a:r>
              <a:rPr lang="en-US" sz="1600" dirty="0">
                <a:solidFill>
                  <a:srgbClr val="FF0000"/>
                </a:solidFill>
                <a:latin typeface="Avenir Book" panose="02000503020000020003" pitchFamily="2" charset="0"/>
                <a:ea typeface="Times New Roman" panose="02020603050405020304" pitchFamily="18" charset="0"/>
              </a:rPr>
              <a:t>vertical profile resolution </a:t>
            </a:r>
            <a:r>
              <a:rPr lang="en-US" sz="1600" dirty="0">
                <a:solidFill>
                  <a:srgbClr val="0432FF"/>
                </a:solidFill>
                <a:latin typeface="Avenir Book" panose="02000503020000020003" pitchFamily="2" charset="0"/>
                <a:ea typeface="Times New Roman" panose="02020603050405020304" pitchFamily="18" charset="0"/>
              </a:rPr>
              <a:t>for some species e.g., DOF=3 for O</a:t>
            </a:r>
            <a:r>
              <a:rPr lang="en-US" sz="1600" baseline="-25000" dirty="0">
                <a:solidFill>
                  <a:srgbClr val="0432FF"/>
                </a:solidFill>
                <a:latin typeface="Avenir Book" panose="02000503020000020003" pitchFamily="2" charset="0"/>
                <a:ea typeface="Times New Roman" panose="02020603050405020304" pitchFamily="18" charset="0"/>
              </a:rPr>
              <a:t>3</a:t>
            </a:r>
            <a:endParaRPr lang="en-US" sz="1600" dirty="0">
              <a:solidFill>
                <a:srgbClr val="0432FF"/>
              </a:solidFill>
              <a:latin typeface="Avenir Book" panose="02000503020000020003" pitchFamily="2" charset="0"/>
              <a:ea typeface="Arial" panose="020B0604020202020204" pitchFamily="34" charset="0"/>
            </a:endParaRPr>
          </a:p>
          <a:p>
            <a:pPr marL="0" algn="just">
              <a:lnSpc>
                <a:spcPct val="115000"/>
              </a:lnSpc>
              <a:spcBef>
                <a:spcPts val="0"/>
              </a:spcBef>
            </a:pPr>
            <a:r>
              <a:rPr lang="en-US" sz="1600" dirty="0">
                <a:solidFill>
                  <a:srgbClr val="0432FF"/>
                </a:solidFill>
                <a:latin typeface="Avenir Book" panose="02000503020000020003" pitchFamily="2" charset="0"/>
                <a:ea typeface="Times New Roman" panose="02020603050405020304" pitchFamily="18" charset="0"/>
              </a:rPr>
              <a:t>Stirling cooled </a:t>
            </a:r>
            <a:r>
              <a:rPr lang="en-US" sz="1600" dirty="0">
                <a:solidFill>
                  <a:srgbClr val="FF0000"/>
                </a:solidFill>
                <a:latin typeface="Avenir Book" panose="02000503020000020003" pitchFamily="2" charset="0"/>
                <a:ea typeface="Times New Roman" panose="02020603050405020304" pitchFamily="18" charset="0"/>
              </a:rPr>
              <a:t>HgCdTe &amp; </a:t>
            </a:r>
            <a:r>
              <a:rPr lang="en-US" sz="1600" dirty="0" err="1">
                <a:solidFill>
                  <a:srgbClr val="FF0000"/>
                </a:solidFill>
                <a:latin typeface="Avenir Book" panose="02000503020000020003" pitchFamily="2" charset="0"/>
                <a:ea typeface="Times New Roman" panose="02020603050405020304" pitchFamily="18" charset="0"/>
              </a:rPr>
              <a:t>InSb</a:t>
            </a:r>
            <a:r>
              <a:rPr lang="en-US" sz="1600" dirty="0">
                <a:solidFill>
                  <a:srgbClr val="FF0000"/>
                </a:solidFill>
                <a:latin typeface="Avenir Book" panose="02000503020000020003" pitchFamily="2" charset="0"/>
                <a:ea typeface="Times New Roman" panose="02020603050405020304" pitchFamily="18" charset="0"/>
              </a:rPr>
              <a:t> </a:t>
            </a:r>
            <a:r>
              <a:rPr lang="en-US" sz="1600" dirty="0">
                <a:solidFill>
                  <a:srgbClr val="0432FF"/>
                </a:solidFill>
                <a:latin typeface="Avenir Book" panose="02000503020000020003" pitchFamily="2" charset="0"/>
                <a:ea typeface="Times New Roman" panose="02020603050405020304" pitchFamily="18" charset="0"/>
              </a:rPr>
              <a:t>two color detector requiring </a:t>
            </a:r>
            <a:r>
              <a:rPr lang="en-US" sz="1600" dirty="0">
                <a:solidFill>
                  <a:srgbClr val="FF0000"/>
                </a:solidFill>
                <a:latin typeface="Avenir Book" panose="02000503020000020003" pitchFamily="2" charset="0"/>
                <a:ea typeface="Times New Roman" panose="02020603050405020304" pitchFamily="18" charset="0"/>
              </a:rPr>
              <a:t>no consumables</a:t>
            </a:r>
            <a:r>
              <a:rPr lang="en-US" sz="1600" dirty="0">
                <a:solidFill>
                  <a:srgbClr val="0432FF"/>
                </a:solidFill>
                <a:latin typeface="Avenir Book" panose="02000503020000020003" pitchFamily="2" charset="0"/>
                <a:ea typeface="Times New Roman" panose="02020603050405020304" pitchFamily="18" charset="0"/>
              </a:rPr>
              <a:t>, data sampled simultaneously at time based 3-channel 192kHz acquisition, ~5sec/scan </a:t>
            </a:r>
          </a:p>
          <a:p>
            <a:pPr marL="0" indent="0" algn="just">
              <a:lnSpc>
                <a:spcPct val="115000"/>
              </a:lnSpc>
              <a:spcBef>
                <a:spcPts val="0"/>
              </a:spcBef>
              <a:buNone/>
            </a:pPr>
            <a:r>
              <a:rPr lang="en-US" sz="1600" dirty="0">
                <a:solidFill>
                  <a:srgbClr val="0432FF"/>
                </a:solidFill>
                <a:latin typeface="Avenir Book" panose="02000503020000020003" pitchFamily="2" charset="0"/>
                <a:ea typeface="Times New Roman" panose="02020603050405020304" pitchFamily="18" charset="0"/>
              </a:rPr>
              <a:t>double sided interferograms</a:t>
            </a:r>
            <a:endParaRPr lang="en-US" sz="1600" dirty="0">
              <a:solidFill>
                <a:srgbClr val="0432FF"/>
              </a:solidFill>
              <a:latin typeface="Avenir Book" panose="02000503020000020003" pitchFamily="2" charset="0"/>
              <a:ea typeface="Arial" panose="020B0604020202020204" pitchFamily="34" charset="0"/>
            </a:endParaRPr>
          </a:p>
          <a:p>
            <a:pPr marL="0" algn="just">
              <a:lnSpc>
                <a:spcPct val="115000"/>
              </a:lnSpc>
              <a:spcBef>
                <a:spcPts val="400"/>
              </a:spcBef>
            </a:pPr>
            <a:r>
              <a:rPr lang="en-US" sz="1600" dirty="0">
                <a:solidFill>
                  <a:srgbClr val="0432FF"/>
                </a:solidFill>
                <a:latin typeface="Avenir Book" panose="02000503020000020003" pitchFamily="2" charset="0"/>
                <a:ea typeface="Times New Roman" panose="02020603050405020304" pitchFamily="18" charset="0"/>
              </a:rPr>
              <a:t>KBr (or similar) broad-band beamsplitter</a:t>
            </a:r>
          </a:p>
          <a:p>
            <a:pPr marL="0" indent="0" algn="just">
              <a:lnSpc>
                <a:spcPct val="115000"/>
              </a:lnSpc>
              <a:spcBef>
                <a:spcPts val="0"/>
              </a:spcBef>
              <a:spcAft>
                <a:spcPts val="400"/>
              </a:spcAft>
              <a:buNone/>
            </a:pPr>
            <a:r>
              <a:rPr lang="en-US" sz="1600" dirty="0">
                <a:solidFill>
                  <a:srgbClr val="0432FF"/>
                </a:solidFill>
                <a:latin typeface="Avenir Book" panose="02000503020000020003" pitchFamily="2" charset="0"/>
                <a:ea typeface="Times New Roman" panose="02020603050405020304" pitchFamily="18" charset="0"/>
              </a:rPr>
              <a:t>wedged, (800-8,000 cm</a:t>
            </a:r>
            <a:r>
              <a:rPr lang="en-US" sz="1600" baseline="30000" dirty="0">
                <a:solidFill>
                  <a:srgbClr val="0432FF"/>
                </a:solidFill>
                <a:latin typeface="Avenir Book" panose="02000503020000020003" pitchFamily="2" charset="0"/>
                <a:ea typeface="Times New Roman" panose="02020603050405020304" pitchFamily="18" charset="0"/>
              </a:rPr>
              <a:t>-1</a:t>
            </a:r>
            <a:r>
              <a:rPr lang="en-US" sz="1600" dirty="0">
                <a:solidFill>
                  <a:srgbClr val="0432FF"/>
                </a:solidFill>
                <a:latin typeface="Avenir Book" panose="02000503020000020003" pitchFamily="2" charset="0"/>
                <a:ea typeface="Times New Roman" panose="02020603050405020304" pitchFamily="18" charset="0"/>
              </a:rPr>
              <a:t>)</a:t>
            </a:r>
          </a:p>
          <a:p>
            <a:pPr algn="just">
              <a:lnSpc>
                <a:spcPct val="115000"/>
              </a:lnSpc>
              <a:spcBef>
                <a:spcPts val="0"/>
              </a:spcBef>
              <a:spcAft>
                <a:spcPts val="400"/>
              </a:spcAft>
            </a:pPr>
            <a:r>
              <a:rPr lang="en-US" sz="1600" dirty="0">
                <a:solidFill>
                  <a:srgbClr val="FF0000"/>
                </a:solidFill>
                <a:latin typeface="Avenir Book" panose="02000503020000020003" pitchFamily="2" charset="0"/>
                <a:ea typeface="Arial" panose="020B0604020202020204" pitchFamily="34" charset="0"/>
              </a:rPr>
              <a:t>~25kg, &lt;0.2 m</a:t>
            </a:r>
            <a:r>
              <a:rPr lang="en-US" sz="1600" baseline="30000" dirty="0">
                <a:solidFill>
                  <a:srgbClr val="FF0000"/>
                </a:solidFill>
                <a:latin typeface="Avenir Book" panose="02000503020000020003" pitchFamily="2" charset="0"/>
                <a:ea typeface="Arial" panose="020B0604020202020204" pitchFamily="34" charset="0"/>
              </a:rPr>
              <a:t>3</a:t>
            </a:r>
            <a:r>
              <a:rPr lang="en-US" sz="1600" dirty="0">
                <a:solidFill>
                  <a:srgbClr val="FF0000"/>
                </a:solidFill>
                <a:latin typeface="Avenir Book" panose="02000503020000020003" pitchFamily="2" charset="0"/>
                <a:ea typeface="Arial" panose="020B0604020202020204" pitchFamily="34" charset="0"/>
              </a:rPr>
              <a:t>, &lt;1kW, internet</a:t>
            </a:r>
          </a:p>
          <a:p>
            <a:pPr algn="just">
              <a:lnSpc>
                <a:spcPct val="115000"/>
              </a:lnSpc>
              <a:spcBef>
                <a:spcPts val="0"/>
              </a:spcBef>
              <a:spcAft>
                <a:spcPts val="400"/>
              </a:spcAft>
            </a:pPr>
            <a:r>
              <a:rPr lang="en-US" sz="1600" dirty="0">
                <a:solidFill>
                  <a:srgbClr val="FF0000"/>
                </a:solidFill>
                <a:latin typeface="Avenir Book" panose="02000503020000020003" pitchFamily="2" charset="0"/>
                <a:ea typeface="Arial" panose="020B0604020202020204" pitchFamily="34" charset="0"/>
              </a:rPr>
              <a:t>Centrally processed</a:t>
            </a:r>
            <a:r>
              <a:rPr lang="en-US" sz="1600" dirty="0">
                <a:solidFill>
                  <a:srgbClr val="0432FF"/>
                </a:solidFill>
                <a:latin typeface="Avenir Book" panose="02000503020000020003" pitchFamily="2" charset="0"/>
                <a:ea typeface="Arial" panose="020B0604020202020204" pitchFamily="34" charset="0"/>
              </a:rPr>
              <a:t>, web accessed data </a:t>
            </a:r>
          </a:p>
          <a:p>
            <a:pPr algn="just">
              <a:lnSpc>
                <a:spcPct val="115000"/>
              </a:lnSpc>
              <a:spcBef>
                <a:spcPts val="0"/>
              </a:spcBef>
            </a:pPr>
            <a:r>
              <a:rPr lang="en-US" sz="1600" dirty="0">
                <a:solidFill>
                  <a:srgbClr val="0432FF"/>
                </a:solidFill>
                <a:latin typeface="Avenir Book" panose="02000503020000020003" pitchFamily="2" charset="0"/>
                <a:ea typeface="Arial" panose="020B0604020202020204" pitchFamily="34" charset="0"/>
              </a:rPr>
              <a:t>Remote access/control, </a:t>
            </a:r>
            <a:r>
              <a:rPr lang="en-US" sz="1600" dirty="0">
                <a:solidFill>
                  <a:srgbClr val="FF0000"/>
                </a:solidFill>
                <a:latin typeface="Avenir Book" panose="02000503020000020003" pitchFamily="2" charset="0"/>
                <a:ea typeface="Arial" panose="020B0604020202020204" pitchFamily="34" charset="0"/>
              </a:rPr>
              <a:t>minimal local expertise</a:t>
            </a:r>
          </a:p>
          <a:p>
            <a:pPr marL="0" indent="0" algn="just">
              <a:lnSpc>
                <a:spcPct val="115000"/>
              </a:lnSpc>
              <a:spcBef>
                <a:spcPts val="0"/>
              </a:spcBef>
              <a:buNone/>
            </a:pPr>
            <a:r>
              <a:rPr lang="en-US" sz="1600" dirty="0">
                <a:solidFill>
                  <a:srgbClr val="FF0000"/>
                </a:solidFill>
                <a:latin typeface="Avenir Book" panose="02000503020000020003" pitchFamily="2" charset="0"/>
                <a:ea typeface="Arial" panose="020B0604020202020204" pitchFamily="34" charset="0"/>
              </a:rPr>
              <a:t> </a:t>
            </a:r>
          </a:p>
          <a:p>
            <a:pPr>
              <a:spcBef>
                <a:spcPts val="0"/>
              </a:spcBef>
              <a:spcAft>
                <a:spcPts val="533"/>
              </a:spcAft>
            </a:pPr>
            <a:endParaRPr lang="en-BE" sz="1600" dirty="0">
              <a:solidFill>
                <a:srgbClr val="0432FF"/>
              </a:solidFill>
              <a:latin typeface="Avenir Book" panose="02000503020000020003" pitchFamily="2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C4A8435-0086-4A68-8526-7F670411067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800" t="23400" r="8000" b="30401"/>
          <a:stretch/>
        </p:blipFill>
        <p:spPr>
          <a:xfrm>
            <a:off x="4758267" y="3705524"/>
            <a:ext cx="6799329" cy="2671165"/>
          </a:xfrm>
          <a:prstGeom prst="rect">
            <a:avLst/>
          </a:prstGeom>
        </p:spPr>
      </p:pic>
      <p:sp>
        <p:nvSpPr>
          <p:cNvPr id="2" name="Google Shape;168;p7">
            <a:extLst>
              <a:ext uri="{FF2B5EF4-FFF2-40B4-BE49-F238E27FC236}">
                <a16:creationId xmlns:a16="http://schemas.microsoft.com/office/drawing/2014/main" id="{9EA707B6-5F30-3350-3926-B54FA32EF2C3}"/>
              </a:ext>
            </a:extLst>
          </p:cNvPr>
          <p:cNvSpPr txBox="1"/>
          <p:nvPr/>
        </p:nvSpPr>
        <p:spPr>
          <a:xfrm>
            <a:off x="3310325" y="6316459"/>
            <a:ext cx="5571350" cy="505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CEOS AC-VC-21 / Takamatsu / June 2025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61830A3-57E2-65D0-FB83-71A591E103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44504" y="5771527"/>
            <a:ext cx="751021" cy="6215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2264036-B4C9-81BC-C894-942A361D14C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8394" y="6317951"/>
            <a:ext cx="776134" cy="51742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4A60166-10B6-B3D5-09FB-BC8752640266}"/>
              </a:ext>
            </a:extLst>
          </p:cNvPr>
          <p:cNvSpPr txBox="1"/>
          <p:nvPr/>
        </p:nvSpPr>
        <p:spPr>
          <a:xfrm>
            <a:off x="3987359" y="109403"/>
            <a:ext cx="41745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venir Book" panose="02000503020000020003" pitchFamily="2" charset="0"/>
              </a:rPr>
              <a:t>Portable Interferometers 2/2</a:t>
            </a:r>
            <a:endParaRPr lang="en-BE" sz="2400">
              <a:solidFill>
                <a:schemeClr val="bg1"/>
              </a:solidFill>
              <a:latin typeface="Avenir Book" panose="02000503020000020003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FA437D2-C10E-4EED-F286-FB9A98E4C226}"/>
              </a:ext>
            </a:extLst>
          </p:cNvPr>
          <p:cNvSpPr txBox="1"/>
          <p:nvPr/>
        </p:nvSpPr>
        <p:spPr>
          <a:xfrm>
            <a:off x="8754569" y="109403"/>
            <a:ext cx="3070456" cy="1015663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Avenir Book" panose="02000503020000020003" pitchFamily="2" charset="0"/>
              </a:rPr>
              <a:t>MRPI: Moderate Resolution Pointing Interferometer</a:t>
            </a:r>
          </a:p>
        </p:txBody>
      </p:sp>
    </p:spTree>
    <p:extLst>
      <p:ext uri="{BB962C8B-B14F-4D97-AF65-F5344CB8AC3E}">
        <p14:creationId xmlns:p14="http://schemas.microsoft.com/office/powerpoint/2010/main" val="3778786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5312E3-990E-2AC5-668F-BF43B7A01B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B4D9DD-8823-5D1C-1739-5139ADD574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908" y="653359"/>
            <a:ext cx="11608420" cy="938802"/>
          </a:xfrm>
        </p:spPr>
        <p:txBody>
          <a:bodyPr>
            <a:normAutofit/>
          </a:bodyPr>
          <a:lstStyle/>
          <a:p>
            <a:pPr algn="ctr"/>
            <a:r>
              <a:rPr lang="en-US" sz="2000" b="0" i="1" dirty="0">
                <a:solidFill>
                  <a:srgbClr val="0432FF"/>
                </a:solidFill>
                <a:latin typeface="Avenir Book" panose="02000503020000020003" pitchFamily="2" charset="0"/>
              </a:rPr>
              <a:t>Standardizing long-term a remote sensing and in situ measurements of atmospheric halogenated VOCs based on </a:t>
            </a:r>
            <a:r>
              <a:rPr lang="en-US" sz="2000" b="0" i="1" dirty="0">
                <a:solidFill>
                  <a:srgbClr val="FF0000"/>
                </a:solidFill>
                <a:latin typeface="Avenir Book" panose="02000503020000020003" pitchFamily="2" charset="0"/>
              </a:rPr>
              <a:t>SI-traceability</a:t>
            </a:r>
            <a:r>
              <a:rPr lang="en-US" sz="2000" b="0" i="1" dirty="0">
                <a:solidFill>
                  <a:srgbClr val="0432FF"/>
                </a:solidFill>
                <a:latin typeface="Avenir Book" panose="02000503020000020003" pitchFamily="2" charset="0"/>
              </a:rPr>
              <a:t>…</a:t>
            </a:r>
          </a:p>
        </p:txBody>
      </p:sp>
      <p:pic>
        <p:nvPicPr>
          <p:cNvPr id="18" name="Picture 17" descr="A logo with blue and purple triangles&#10;&#10;Description automatically generated">
            <a:extLst>
              <a:ext uri="{FF2B5EF4-FFF2-40B4-BE49-F238E27FC236}">
                <a16:creationId xmlns:a16="http://schemas.microsoft.com/office/drawing/2014/main" id="{C35C99F7-9A48-D30D-ADC6-3263B0E410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5485" y="51165"/>
            <a:ext cx="1302327" cy="641929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5D6CBCC-715A-ED9F-A679-987497110D47}"/>
              </a:ext>
            </a:extLst>
          </p:cNvPr>
          <p:cNvGrpSpPr/>
          <p:nvPr/>
        </p:nvGrpSpPr>
        <p:grpSpPr>
          <a:xfrm>
            <a:off x="214076" y="1630757"/>
            <a:ext cx="5746370" cy="4390530"/>
            <a:chOff x="214076" y="1630757"/>
            <a:chExt cx="5746370" cy="4390530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EEDCB597-B501-9FF3-5CCD-C95B42446883}"/>
                </a:ext>
              </a:extLst>
            </p:cNvPr>
            <p:cNvSpPr/>
            <p:nvPr/>
          </p:nvSpPr>
          <p:spPr>
            <a:xfrm>
              <a:off x="214076" y="1630757"/>
              <a:ext cx="5702538" cy="902508"/>
            </a:xfrm>
            <a:custGeom>
              <a:avLst/>
              <a:gdLst>
                <a:gd name="connsiteX0" fmla="*/ 0 w 5702538"/>
                <a:gd name="connsiteY0" fmla="*/ 150421 h 902508"/>
                <a:gd name="connsiteX1" fmla="*/ 150421 w 5702538"/>
                <a:gd name="connsiteY1" fmla="*/ 0 h 902508"/>
                <a:gd name="connsiteX2" fmla="*/ 5552117 w 5702538"/>
                <a:gd name="connsiteY2" fmla="*/ 0 h 902508"/>
                <a:gd name="connsiteX3" fmla="*/ 5702538 w 5702538"/>
                <a:gd name="connsiteY3" fmla="*/ 150421 h 902508"/>
                <a:gd name="connsiteX4" fmla="*/ 5702538 w 5702538"/>
                <a:gd name="connsiteY4" fmla="*/ 752087 h 902508"/>
                <a:gd name="connsiteX5" fmla="*/ 5552117 w 5702538"/>
                <a:gd name="connsiteY5" fmla="*/ 902508 h 902508"/>
                <a:gd name="connsiteX6" fmla="*/ 150421 w 5702538"/>
                <a:gd name="connsiteY6" fmla="*/ 902508 h 902508"/>
                <a:gd name="connsiteX7" fmla="*/ 0 w 5702538"/>
                <a:gd name="connsiteY7" fmla="*/ 752087 h 902508"/>
                <a:gd name="connsiteX8" fmla="*/ 0 w 5702538"/>
                <a:gd name="connsiteY8" fmla="*/ 150421 h 902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02538" h="902508">
                  <a:moveTo>
                    <a:pt x="0" y="150421"/>
                  </a:moveTo>
                  <a:cubicBezTo>
                    <a:pt x="0" y="67346"/>
                    <a:pt x="67346" y="0"/>
                    <a:pt x="150421" y="0"/>
                  </a:cubicBezTo>
                  <a:lnTo>
                    <a:pt x="5552117" y="0"/>
                  </a:lnTo>
                  <a:cubicBezTo>
                    <a:pt x="5635192" y="0"/>
                    <a:pt x="5702538" y="67346"/>
                    <a:pt x="5702538" y="150421"/>
                  </a:cubicBezTo>
                  <a:lnTo>
                    <a:pt x="5702538" y="752087"/>
                  </a:lnTo>
                  <a:cubicBezTo>
                    <a:pt x="5702538" y="835162"/>
                    <a:pt x="5635192" y="902508"/>
                    <a:pt x="5552117" y="902508"/>
                  </a:cubicBezTo>
                  <a:lnTo>
                    <a:pt x="150421" y="902508"/>
                  </a:lnTo>
                  <a:cubicBezTo>
                    <a:pt x="67346" y="902508"/>
                    <a:pt x="0" y="835162"/>
                    <a:pt x="0" y="752087"/>
                  </a:cubicBezTo>
                  <a:lnTo>
                    <a:pt x="0" y="150421"/>
                  </a:lnTo>
                  <a:close/>
                </a:path>
              </a:pathLst>
            </a:custGeom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3">
                <a:hueOff val="0"/>
                <a:satOff val="0"/>
                <a:lumOff val="0"/>
                <a:alphaOff val="0"/>
              </a:schemeClr>
            </a:fillRef>
            <a:effectRef idx="1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  <p:txBody>
            <a:bodyPr spcFirstLastPara="0" vert="horz" wrap="square" lIns="108827" tIns="108827" rIns="108827" bIns="108827" numCol="1" spcCol="1270" anchor="ctr" anchorCtr="0">
              <a:noAutofit/>
            </a:bodyPr>
            <a:lstStyle/>
            <a:p>
              <a:pPr marL="0" lvl="0" indent="0" algn="l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700" kern="1200" noProof="0" dirty="0"/>
                <a:t>Unique site : </a:t>
              </a:r>
              <a:br>
                <a:rPr lang="en-US" sz="1700" kern="1200" noProof="0" dirty="0"/>
              </a:br>
              <a:r>
                <a:rPr lang="en-US" sz="1700" kern="1200" noProof="0" dirty="0"/>
                <a:t>The High-Altitude Research Station </a:t>
              </a:r>
              <a:r>
                <a:rPr lang="en-US" sz="1700" kern="1200" noProof="0" dirty="0" err="1"/>
                <a:t>Jungfraujoch</a:t>
              </a:r>
              <a:r>
                <a:rPr lang="en-US" sz="1700" kern="1200" noProof="0" dirty="0"/>
                <a:t> </a:t>
              </a:r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0742D643-AD6E-DF13-D774-DF1BA196F982}"/>
                </a:ext>
              </a:extLst>
            </p:cNvPr>
            <p:cNvSpPr/>
            <p:nvPr/>
          </p:nvSpPr>
          <p:spPr>
            <a:xfrm>
              <a:off x="214076" y="3956105"/>
              <a:ext cx="5702538" cy="902508"/>
            </a:xfrm>
            <a:custGeom>
              <a:avLst/>
              <a:gdLst>
                <a:gd name="connsiteX0" fmla="*/ 0 w 5702538"/>
                <a:gd name="connsiteY0" fmla="*/ 150421 h 902508"/>
                <a:gd name="connsiteX1" fmla="*/ 150421 w 5702538"/>
                <a:gd name="connsiteY1" fmla="*/ 0 h 902508"/>
                <a:gd name="connsiteX2" fmla="*/ 5552117 w 5702538"/>
                <a:gd name="connsiteY2" fmla="*/ 0 h 902508"/>
                <a:gd name="connsiteX3" fmla="*/ 5702538 w 5702538"/>
                <a:gd name="connsiteY3" fmla="*/ 150421 h 902508"/>
                <a:gd name="connsiteX4" fmla="*/ 5702538 w 5702538"/>
                <a:gd name="connsiteY4" fmla="*/ 752087 h 902508"/>
                <a:gd name="connsiteX5" fmla="*/ 5552117 w 5702538"/>
                <a:gd name="connsiteY5" fmla="*/ 902508 h 902508"/>
                <a:gd name="connsiteX6" fmla="*/ 150421 w 5702538"/>
                <a:gd name="connsiteY6" fmla="*/ 902508 h 902508"/>
                <a:gd name="connsiteX7" fmla="*/ 0 w 5702538"/>
                <a:gd name="connsiteY7" fmla="*/ 752087 h 902508"/>
                <a:gd name="connsiteX8" fmla="*/ 0 w 5702538"/>
                <a:gd name="connsiteY8" fmla="*/ 150421 h 902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02538" h="902508">
                  <a:moveTo>
                    <a:pt x="0" y="150421"/>
                  </a:moveTo>
                  <a:cubicBezTo>
                    <a:pt x="0" y="67346"/>
                    <a:pt x="67346" y="0"/>
                    <a:pt x="150421" y="0"/>
                  </a:cubicBezTo>
                  <a:lnTo>
                    <a:pt x="5552117" y="0"/>
                  </a:lnTo>
                  <a:cubicBezTo>
                    <a:pt x="5635192" y="0"/>
                    <a:pt x="5702538" y="67346"/>
                    <a:pt x="5702538" y="150421"/>
                  </a:cubicBezTo>
                  <a:lnTo>
                    <a:pt x="5702538" y="752087"/>
                  </a:lnTo>
                  <a:cubicBezTo>
                    <a:pt x="5702538" y="835162"/>
                    <a:pt x="5635192" y="902508"/>
                    <a:pt x="5552117" y="902508"/>
                  </a:cubicBezTo>
                  <a:lnTo>
                    <a:pt x="150421" y="902508"/>
                  </a:lnTo>
                  <a:cubicBezTo>
                    <a:pt x="67346" y="902508"/>
                    <a:pt x="0" y="835162"/>
                    <a:pt x="0" y="752087"/>
                  </a:cubicBezTo>
                  <a:lnTo>
                    <a:pt x="0" y="150421"/>
                  </a:lnTo>
                  <a:close/>
                </a:path>
              </a:pathLst>
            </a:custGeom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3">
                <a:hueOff val="4470122"/>
                <a:satOff val="-13359"/>
                <a:lumOff val="18333"/>
                <a:alphaOff val="0"/>
              </a:schemeClr>
            </a:fillRef>
            <a:effectRef idx="1">
              <a:schemeClr val="accent3">
                <a:hueOff val="4470122"/>
                <a:satOff val="-13359"/>
                <a:lumOff val="18333"/>
                <a:alphaOff val="0"/>
              </a:schemeClr>
            </a:effectRef>
            <a:fontRef idx="minor">
              <a:schemeClr val="dk1"/>
            </a:fontRef>
          </p:style>
          <p:txBody>
            <a:bodyPr spcFirstLastPara="0" vert="horz" wrap="square" lIns="108827" tIns="108827" rIns="108827" bIns="108827" numCol="1" spcCol="1270" anchor="ctr" anchorCtr="0">
              <a:noAutofit/>
            </a:bodyPr>
            <a:lstStyle/>
            <a:p>
              <a:pPr marL="0" lvl="0" indent="0" algn="l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700" kern="1200" dirty="0"/>
                <a:t>By making both methods </a:t>
              </a:r>
              <a:r>
                <a:rPr lang="en-US" sz="1700" b="1" kern="1200" dirty="0"/>
                <a:t>SI-traceable, these long-term datasets will become comparable</a:t>
              </a:r>
              <a:endParaRPr lang="en-US" sz="1700" kern="1200" dirty="0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00233C70-9AA0-25F7-E1C8-0260C9541DD8}"/>
                </a:ext>
              </a:extLst>
            </p:cNvPr>
            <p:cNvSpPr/>
            <p:nvPr/>
          </p:nvSpPr>
          <p:spPr>
            <a:xfrm>
              <a:off x="214076" y="5118779"/>
              <a:ext cx="5702538" cy="902508"/>
            </a:xfrm>
            <a:custGeom>
              <a:avLst/>
              <a:gdLst>
                <a:gd name="connsiteX0" fmla="*/ 0 w 5702538"/>
                <a:gd name="connsiteY0" fmla="*/ 150421 h 902508"/>
                <a:gd name="connsiteX1" fmla="*/ 150421 w 5702538"/>
                <a:gd name="connsiteY1" fmla="*/ 0 h 902508"/>
                <a:gd name="connsiteX2" fmla="*/ 5552117 w 5702538"/>
                <a:gd name="connsiteY2" fmla="*/ 0 h 902508"/>
                <a:gd name="connsiteX3" fmla="*/ 5702538 w 5702538"/>
                <a:gd name="connsiteY3" fmla="*/ 150421 h 902508"/>
                <a:gd name="connsiteX4" fmla="*/ 5702538 w 5702538"/>
                <a:gd name="connsiteY4" fmla="*/ 752087 h 902508"/>
                <a:gd name="connsiteX5" fmla="*/ 5552117 w 5702538"/>
                <a:gd name="connsiteY5" fmla="*/ 902508 h 902508"/>
                <a:gd name="connsiteX6" fmla="*/ 150421 w 5702538"/>
                <a:gd name="connsiteY6" fmla="*/ 902508 h 902508"/>
                <a:gd name="connsiteX7" fmla="*/ 0 w 5702538"/>
                <a:gd name="connsiteY7" fmla="*/ 752087 h 902508"/>
                <a:gd name="connsiteX8" fmla="*/ 0 w 5702538"/>
                <a:gd name="connsiteY8" fmla="*/ 150421 h 902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02538" h="902508">
                  <a:moveTo>
                    <a:pt x="0" y="150421"/>
                  </a:moveTo>
                  <a:cubicBezTo>
                    <a:pt x="0" y="67346"/>
                    <a:pt x="67346" y="0"/>
                    <a:pt x="150421" y="0"/>
                  </a:cubicBezTo>
                  <a:lnTo>
                    <a:pt x="5552117" y="0"/>
                  </a:lnTo>
                  <a:cubicBezTo>
                    <a:pt x="5635192" y="0"/>
                    <a:pt x="5702538" y="67346"/>
                    <a:pt x="5702538" y="150421"/>
                  </a:cubicBezTo>
                  <a:lnTo>
                    <a:pt x="5702538" y="752087"/>
                  </a:lnTo>
                  <a:cubicBezTo>
                    <a:pt x="5702538" y="835162"/>
                    <a:pt x="5635192" y="902508"/>
                    <a:pt x="5552117" y="902508"/>
                  </a:cubicBezTo>
                  <a:lnTo>
                    <a:pt x="150421" y="902508"/>
                  </a:lnTo>
                  <a:cubicBezTo>
                    <a:pt x="67346" y="902508"/>
                    <a:pt x="0" y="835162"/>
                    <a:pt x="0" y="752087"/>
                  </a:cubicBezTo>
                  <a:lnTo>
                    <a:pt x="0" y="150421"/>
                  </a:lnTo>
                  <a:close/>
                </a:path>
              </a:pathLst>
            </a:custGeom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3">
                <a:hueOff val="8940244"/>
                <a:satOff val="-26718"/>
                <a:lumOff val="36666"/>
                <a:alphaOff val="0"/>
              </a:schemeClr>
            </a:fillRef>
            <a:effectRef idx="1">
              <a:schemeClr val="accent3">
                <a:hueOff val="8940244"/>
                <a:satOff val="-26718"/>
                <a:lumOff val="36666"/>
                <a:alphaOff val="0"/>
              </a:schemeClr>
            </a:effectRef>
            <a:fontRef idx="minor">
              <a:schemeClr val="dk1"/>
            </a:fontRef>
          </p:style>
          <p:txBody>
            <a:bodyPr spcFirstLastPara="0" vert="horz" wrap="square" lIns="108827" tIns="108827" rIns="108827" bIns="108827" numCol="1" spcCol="1270" anchor="ctr" anchorCtr="0">
              <a:noAutofit/>
            </a:bodyPr>
            <a:lstStyle/>
            <a:p>
              <a:pPr marL="0" lvl="0" indent="0" algn="l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700" kern="1200" dirty="0"/>
                <a:t>Remote sensing measurements will be made SI-traceable by using SI-traceable cross-sections gained in the</a:t>
              </a:r>
              <a:r>
                <a:rPr lang="en-US" sz="1700" b="1" kern="1200" dirty="0"/>
                <a:t> 19ENV06 </a:t>
              </a:r>
              <a:r>
                <a:rPr lang="en-US" sz="1700" b="1" kern="1200" dirty="0" err="1"/>
                <a:t>MetClimVOC</a:t>
              </a:r>
              <a:r>
                <a:rPr lang="en-US" sz="1700" b="1" kern="1200" dirty="0"/>
                <a:t> project (PTB involvement)</a:t>
              </a:r>
              <a:endParaRPr lang="en-US" sz="1700" kern="1200" dirty="0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B2362695-6F7F-D447-F99F-9ACB291C9A51}"/>
                </a:ext>
              </a:extLst>
            </p:cNvPr>
            <p:cNvSpPr/>
            <p:nvPr/>
          </p:nvSpPr>
          <p:spPr>
            <a:xfrm>
              <a:off x="257908" y="2793431"/>
              <a:ext cx="5702538" cy="902508"/>
            </a:xfrm>
            <a:custGeom>
              <a:avLst/>
              <a:gdLst>
                <a:gd name="connsiteX0" fmla="*/ 0 w 5702538"/>
                <a:gd name="connsiteY0" fmla="*/ 150421 h 902508"/>
                <a:gd name="connsiteX1" fmla="*/ 150421 w 5702538"/>
                <a:gd name="connsiteY1" fmla="*/ 0 h 902508"/>
                <a:gd name="connsiteX2" fmla="*/ 5552117 w 5702538"/>
                <a:gd name="connsiteY2" fmla="*/ 0 h 902508"/>
                <a:gd name="connsiteX3" fmla="*/ 5702538 w 5702538"/>
                <a:gd name="connsiteY3" fmla="*/ 150421 h 902508"/>
                <a:gd name="connsiteX4" fmla="*/ 5702538 w 5702538"/>
                <a:gd name="connsiteY4" fmla="*/ 752087 h 902508"/>
                <a:gd name="connsiteX5" fmla="*/ 5552117 w 5702538"/>
                <a:gd name="connsiteY5" fmla="*/ 902508 h 902508"/>
                <a:gd name="connsiteX6" fmla="*/ 150421 w 5702538"/>
                <a:gd name="connsiteY6" fmla="*/ 902508 h 902508"/>
                <a:gd name="connsiteX7" fmla="*/ 0 w 5702538"/>
                <a:gd name="connsiteY7" fmla="*/ 752087 h 902508"/>
                <a:gd name="connsiteX8" fmla="*/ 0 w 5702538"/>
                <a:gd name="connsiteY8" fmla="*/ 150421 h 902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02538" h="902508">
                  <a:moveTo>
                    <a:pt x="0" y="150421"/>
                  </a:moveTo>
                  <a:cubicBezTo>
                    <a:pt x="0" y="67346"/>
                    <a:pt x="67346" y="0"/>
                    <a:pt x="150421" y="0"/>
                  </a:cubicBezTo>
                  <a:lnTo>
                    <a:pt x="5552117" y="0"/>
                  </a:lnTo>
                  <a:cubicBezTo>
                    <a:pt x="5635192" y="0"/>
                    <a:pt x="5702538" y="67346"/>
                    <a:pt x="5702538" y="150421"/>
                  </a:cubicBezTo>
                  <a:lnTo>
                    <a:pt x="5702538" y="752087"/>
                  </a:lnTo>
                  <a:cubicBezTo>
                    <a:pt x="5702538" y="835162"/>
                    <a:pt x="5635192" y="902508"/>
                    <a:pt x="5552117" y="902508"/>
                  </a:cubicBezTo>
                  <a:lnTo>
                    <a:pt x="150421" y="902508"/>
                  </a:lnTo>
                  <a:cubicBezTo>
                    <a:pt x="67346" y="902508"/>
                    <a:pt x="0" y="835162"/>
                    <a:pt x="0" y="752087"/>
                  </a:cubicBezTo>
                  <a:lnTo>
                    <a:pt x="0" y="150421"/>
                  </a:lnTo>
                  <a:close/>
                </a:path>
              </a:pathLst>
            </a:cu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spcFirstLastPara="0" vert="horz" wrap="square" lIns="108827" tIns="108827" rIns="108827" bIns="108827" numCol="1" spcCol="1270" anchor="ctr" anchorCtr="0">
              <a:noAutofit/>
            </a:bodyPr>
            <a:lstStyle/>
            <a:p>
              <a:pPr marL="114300" lvl="1" indent="-114300" defTabSz="577850">
                <a:lnSpc>
                  <a:spcPct val="90000"/>
                </a:lnSpc>
                <a:spcBef>
                  <a:spcPct val="0"/>
                </a:spcBef>
                <a:spcAft>
                  <a:spcPct val="20000"/>
                </a:spcAft>
                <a:buChar char="•"/>
              </a:pPr>
              <a:r>
                <a:rPr lang="en-US" sz="1300" kern="1200" dirty="0">
                  <a:solidFill>
                    <a:srgbClr val="000000"/>
                  </a:solidFill>
                </a:rPr>
                <a:t>University of Liège has been </a:t>
              </a:r>
              <a:r>
                <a:rPr lang="en-US" sz="1300" b="1" kern="1200" dirty="0">
                  <a:solidFill>
                    <a:srgbClr val="000000"/>
                  </a:solidFill>
                </a:rPr>
                <a:t>remotely measuring VOCs </a:t>
              </a:r>
              <a:r>
                <a:rPr lang="en-US" sz="1300" kern="1200" dirty="0">
                  <a:solidFill>
                    <a:srgbClr val="000000"/>
                  </a:solidFill>
                </a:rPr>
                <a:t>in the atmosphere for over </a:t>
              </a:r>
              <a:r>
                <a:rPr lang="en-US" sz="1300" b="1" kern="1200" dirty="0">
                  <a:solidFill>
                    <a:srgbClr val="000000"/>
                  </a:solidFill>
                </a:rPr>
                <a:t>30 years</a:t>
              </a:r>
              <a:endParaRPr lang="en-US" sz="1300" kern="1200" dirty="0">
                <a:solidFill>
                  <a:srgbClr val="000000"/>
                </a:solidFill>
              </a:endParaRPr>
            </a:p>
            <a:p>
              <a:pPr marL="114300" lvl="1" indent="-114300" defTabSz="577850">
                <a:lnSpc>
                  <a:spcPct val="90000"/>
                </a:lnSpc>
                <a:spcBef>
                  <a:spcPct val="0"/>
                </a:spcBef>
                <a:spcAft>
                  <a:spcPct val="20000"/>
                </a:spcAft>
                <a:buChar char="•"/>
              </a:pPr>
              <a:r>
                <a:rPr lang="en-US" sz="1300" kern="1200" dirty="0">
                  <a:solidFill>
                    <a:srgbClr val="000000"/>
                  </a:solidFill>
                </a:rPr>
                <a:t>EMPA has been measuring halogenated </a:t>
              </a:r>
              <a:r>
                <a:rPr lang="en-US" sz="1300" b="1" kern="1200" dirty="0">
                  <a:solidFill>
                    <a:srgbClr val="000000"/>
                  </a:solidFill>
                </a:rPr>
                <a:t>VOCs in situ </a:t>
              </a:r>
              <a:r>
                <a:rPr lang="en-US" sz="1300" kern="1200" dirty="0">
                  <a:solidFill>
                    <a:srgbClr val="000000"/>
                  </a:solidFill>
                </a:rPr>
                <a:t>at the same site for more than </a:t>
              </a:r>
              <a:r>
                <a:rPr lang="en-US" sz="1300" b="1" kern="1200" dirty="0">
                  <a:solidFill>
                    <a:srgbClr val="000000"/>
                  </a:solidFill>
                </a:rPr>
                <a:t>20 years </a:t>
              </a:r>
              <a:endParaRPr lang="en-US" sz="1300" kern="1200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7EC3BAB-2229-DC54-84E9-0C626EA901B1}"/>
              </a:ext>
            </a:extLst>
          </p:cNvPr>
          <p:cNvGrpSpPr/>
          <p:nvPr/>
        </p:nvGrpSpPr>
        <p:grpSpPr>
          <a:xfrm>
            <a:off x="6275388" y="1892959"/>
            <a:ext cx="5691299" cy="3688224"/>
            <a:chOff x="5843276" y="1808988"/>
            <a:chExt cx="6123411" cy="3761045"/>
          </a:xfrm>
        </p:grpSpPr>
        <p:pic>
          <p:nvPicPr>
            <p:cNvPr id="10" name="Picture 9" descr="A close-up of a machine&#10;&#10;Description automatically generated">
              <a:extLst>
                <a:ext uri="{FF2B5EF4-FFF2-40B4-BE49-F238E27FC236}">
                  <a16:creationId xmlns:a16="http://schemas.microsoft.com/office/drawing/2014/main" id="{E4C43F3E-6DBE-A209-644C-45DA0BB43CC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43276" y="1907432"/>
              <a:ext cx="6123411" cy="3662601"/>
            </a:xfrm>
            <a:prstGeom prst="rect">
              <a:avLst/>
            </a:prstGeom>
            <a:solidFill>
              <a:schemeClr val="tx1"/>
            </a:solidFill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7039B09-DDC5-7E9F-7884-95D34BBF5A64}"/>
                </a:ext>
              </a:extLst>
            </p:cNvPr>
            <p:cNvSpPr/>
            <p:nvPr/>
          </p:nvSpPr>
          <p:spPr>
            <a:xfrm>
              <a:off x="9232238" y="1808988"/>
              <a:ext cx="2579987" cy="7242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2DC52C78-AEC7-8646-055D-171ED0DC44D8}"/>
              </a:ext>
            </a:extLst>
          </p:cNvPr>
          <p:cNvSpPr txBox="1"/>
          <p:nvPr/>
        </p:nvSpPr>
        <p:spPr>
          <a:xfrm>
            <a:off x="6477816" y="5664099"/>
            <a:ext cx="49929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Slide from Tobias </a:t>
            </a:r>
            <a:r>
              <a:rPr kumimoji="0" lang="en-US" sz="1400" b="0" i="1" u="none" strike="noStrike" kern="1200" cap="none" spc="0" normalizeH="0" baseline="0" noProof="0" dirty="0" err="1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Buehlmann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(project coordinator, METAS) </a:t>
            </a:r>
          </a:p>
        </p:txBody>
      </p:sp>
      <p:pic>
        <p:nvPicPr>
          <p:cNvPr id="16" name="Picture 15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77835F48-1736-754D-6867-DB6B74D3C8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294" b="37079"/>
          <a:stretch/>
        </p:blipFill>
        <p:spPr>
          <a:xfrm>
            <a:off x="9647458" y="59696"/>
            <a:ext cx="1242215" cy="499251"/>
          </a:xfrm>
          <a:prstGeom prst="rect">
            <a:avLst/>
          </a:prstGeom>
        </p:spPr>
      </p:pic>
      <p:pic>
        <p:nvPicPr>
          <p:cNvPr id="3" name="Grafik 20">
            <a:extLst>
              <a:ext uri="{FF2B5EF4-FFF2-40B4-BE49-F238E27FC236}">
                <a16:creationId xmlns:a16="http://schemas.microsoft.com/office/drawing/2014/main" id="{D0014AC4-95DA-3EED-C989-AD9D0F49F7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90141" y="216259"/>
            <a:ext cx="1181505" cy="31174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1F57C8C-F6B4-4FC4-5080-4684F93607AB}"/>
              </a:ext>
            </a:extLst>
          </p:cNvPr>
          <p:cNvSpPr txBox="1"/>
          <p:nvPr/>
        </p:nvSpPr>
        <p:spPr>
          <a:xfrm>
            <a:off x="2241394" y="104992"/>
            <a:ext cx="52677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SI-halo VOCs Project, now underway</a:t>
            </a:r>
            <a:endParaRPr lang="en-US" sz="2400" b="1" dirty="0">
              <a:solidFill>
                <a:schemeClr val="bg1"/>
              </a:solidFill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06D28282-C390-2D0A-52EA-6A150FB173F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344504" y="5758275"/>
            <a:ext cx="751021" cy="62153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FA12A74-D46D-FA29-476A-C5D392F240DE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8394" y="6304699"/>
            <a:ext cx="776134" cy="517422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0176D4B6-F3C8-63F8-7540-8A5BD12A707B}"/>
              </a:ext>
            </a:extLst>
          </p:cNvPr>
          <p:cNvSpPr txBox="1"/>
          <p:nvPr/>
        </p:nvSpPr>
        <p:spPr>
          <a:xfrm>
            <a:off x="6426388" y="1639507"/>
            <a:ext cx="56621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srgbClr val="0432FF"/>
                </a:solidFill>
                <a:latin typeface="Avenir Book" panose="02000503020000020003" pitchFamily="2" charset="0"/>
              </a:rPr>
              <a:t>To produce SI traceable cross-sections for HFC-23 and CF4 </a:t>
            </a:r>
            <a:endParaRPr lang="en-US" sz="1600" dirty="0">
              <a:solidFill>
                <a:srgbClr val="0432FF"/>
              </a:solidFill>
            </a:endParaRPr>
          </a:p>
        </p:txBody>
      </p:sp>
      <p:sp>
        <p:nvSpPr>
          <p:cNvPr id="24" name="Right Arrow 23">
            <a:extLst>
              <a:ext uri="{FF2B5EF4-FFF2-40B4-BE49-F238E27FC236}">
                <a16:creationId xmlns:a16="http://schemas.microsoft.com/office/drawing/2014/main" id="{24571852-83D0-F43E-3DA7-006B773AC0BB}"/>
              </a:ext>
            </a:extLst>
          </p:cNvPr>
          <p:cNvSpPr/>
          <p:nvPr/>
        </p:nvSpPr>
        <p:spPr>
          <a:xfrm>
            <a:off x="6201513" y="1740464"/>
            <a:ext cx="224875" cy="145965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27" name="Google Shape;168;p7">
            <a:extLst>
              <a:ext uri="{FF2B5EF4-FFF2-40B4-BE49-F238E27FC236}">
                <a16:creationId xmlns:a16="http://schemas.microsoft.com/office/drawing/2014/main" id="{D89D7184-3CB5-D1EF-B892-FC3EF74F9873}"/>
              </a:ext>
            </a:extLst>
          </p:cNvPr>
          <p:cNvSpPr txBox="1"/>
          <p:nvPr/>
        </p:nvSpPr>
        <p:spPr>
          <a:xfrm>
            <a:off x="3310325" y="6316459"/>
            <a:ext cx="5571350" cy="505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CEOS AC-VC-21 / Takamatsu / June 2025</a:t>
            </a:r>
          </a:p>
        </p:txBody>
      </p:sp>
    </p:spTree>
    <p:extLst>
      <p:ext uri="{BB962C8B-B14F-4D97-AF65-F5344CB8AC3E}">
        <p14:creationId xmlns:p14="http://schemas.microsoft.com/office/powerpoint/2010/main" val="3531588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>
          <a:extLst>
            <a:ext uri="{FF2B5EF4-FFF2-40B4-BE49-F238E27FC236}">
              <a16:creationId xmlns:a16="http://schemas.microsoft.com/office/drawing/2014/main" id="{10E7EFA7-F656-C71A-AE96-8BD343BE79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7">
            <a:extLst>
              <a:ext uri="{FF2B5EF4-FFF2-40B4-BE49-F238E27FC236}">
                <a16:creationId xmlns:a16="http://schemas.microsoft.com/office/drawing/2014/main" id="{F661AE00-077E-76CF-B872-555740D9442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981200" y="156300"/>
            <a:ext cx="8229600" cy="3769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25"/>
              <a:buNone/>
            </a:pPr>
            <a:r>
              <a:rPr lang="en-US" sz="2400" b="0" dirty="0">
                <a:latin typeface="+mj-lt"/>
              </a:rPr>
              <a:t>Outline</a:t>
            </a:r>
            <a:endParaRPr sz="2400" b="0" dirty="0">
              <a:latin typeface="+mj-lt"/>
            </a:endParaRPr>
          </a:p>
        </p:txBody>
      </p:sp>
      <p:sp>
        <p:nvSpPr>
          <p:cNvPr id="165" name="Google Shape;165;p7">
            <a:extLst>
              <a:ext uri="{FF2B5EF4-FFF2-40B4-BE49-F238E27FC236}">
                <a16:creationId xmlns:a16="http://schemas.microsoft.com/office/drawing/2014/main" id="{FA084EB3-F63C-1B5F-526A-166134D48C1D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703330" y="793427"/>
            <a:ext cx="10100504" cy="5087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indent="-28575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432FF"/>
                </a:solidFill>
                <a:latin typeface="Avenir Book" panose="02000503020000020003" pitchFamily="2" charset="0"/>
              </a:rPr>
              <a:t>Overview of IRWG does, </a:t>
            </a:r>
          </a:p>
          <a:p>
            <a:pPr marL="635000" lvl="4" indent="-176213">
              <a:spcBef>
                <a:spcPts val="400"/>
              </a:spcBef>
              <a:buSzPct val="113000"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432FF"/>
                </a:solidFill>
                <a:latin typeface="Avenir Book" panose="02000503020000020003" pitchFamily="2" charset="0"/>
              </a:rPr>
              <a:t>Map</a:t>
            </a:r>
          </a:p>
          <a:p>
            <a:pPr marL="635000" lvl="4" indent="-176213">
              <a:spcBef>
                <a:spcPts val="400"/>
              </a:spcBef>
              <a:buSzPct val="113000"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432FF"/>
                </a:solidFill>
                <a:latin typeface="Avenir Book" panose="02000503020000020003" pitchFamily="2" charset="0"/>
              </a:rPr>
              <a:t>Instrumentation, Calibration</a:t>
            </a:r>
          </a:p>
          <a:p>
            <a:pPr marL="635000" lvl="4" indent="-176213">
              <a:spcBef>
                <a:spcPts val="400"/>
              </a:spcBef>
              <a:buSzPct val="113000"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432FF"/>
                </a:solidFill>
                <a:latin typeface="Avenir Book" panose="02000503020000020003" pitchFamily="2" charset="0"/>
              </a:rPr>
              <a:t>Data products, retrievals, retrieval methodologies, profiles, information content</a:t>
            </a:r>
          </a:p>
          <a:p>
            <a:pPr marL="635000" lvl="4" indent="-176213">
              <a:spcBef>
                <a:spcPts val="400"/>
              </a:spcBef>
              <a:buSzPct val="113000"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432FF"/>
                </a:solidFill>
                <a:latin typeface="Avenir Book" panose="02000503020000020003" pitchFamily="2" charset="0"/>
              </a:rPr>
              <a:t>Trace species, O3 &amp; ODS.</a:t>
            </a:r>
          </a:p>
          <a:p>
            <a:pPr marL="285750" indent="-28575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432FF"/>
                </a:solidFill>
                <a:latin typeface="Avenir Book" panose="02000503020000020003" pitchFamily="2" charset="0"/>
              </a:rPr>
              <a:t>Recent / Current validation</a:t>
            </a:r>
          </a:p>
          <a:p>
            <a:pPr marL="742950" lvl="1" indent="-28575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432FF"/>
                </a:solidFill>
                <a:latin typeface="Avenir Book" panose="02000503020000020003" pitchFamily="2" charset="0"/>
              </a:rPr>
              <a:t>TROPOMI</a:t>
            </a:r>
          </a:p>
          <a:p>
            <a:pPr marL="742950" lvl="1" indent="-28575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432FF"/>
                </a:solidFill>
                <a:latin typeface="Avenir Book" panose="02000503020000020003" pitchFamily="2" charset="0"/>
              </a:rPr>
              <a:t>TEMPO H</a:t>
            </a:r>
            <a:r>
              <a:rPr lang="en-US" sz="1800" baseline="-25000" dirty="0">
                <a:solidFill>
                  <a:srgbClr val="0432FF"/>
                </a:solidFill>
                <a:latin typeface="Avenir Book" panose="02000503020000020003" pitchFamily="2" charset="0"/>
              </a:rPr>
              <a:t>2</a:t>
            </a:r>
            <a:r>
              <a:rPr lang="en-US" sz="1800" dirty="0">
                <a:solidFill>
                  <a:srgbClr val="0432FF"/>
                </a:solidFill>
                <a:latin typeface="Avenir Book" panose="02000503020000020003" pitchFamily="2" charset="0"/>
              </a:rPr>
              <a:t>CO, NO</a:t>
            </a:r>
            <a:r>
              <a:rPr lang="en-US" sz="1800" baseline="-25000" dirty="0">
                <a:solidFill>
                  <a:srgbClr val="0432FF"/>
                </a:solidFill>
                <a:latin typeface="Avenir Book" panose="02000503020000020003" pitchFamily="2" charset="0"/>
              </a:rPr>
              <a:t>2</a:t>
            </a:r>
            <a:r>
              <a:rPr lang="en-US" sz="1800" dirty="0">
                <a:solidFill>
                  <a:srgbClr val="0432FF"/>
                </a:solidFill>
                <a:latin typeface="Avenir Book" panose="02000503020000020003" pitchFamily="2" charset="0"/>
              </a:rPr>
              <a:t> &amp; Inter-Network validation with Pandora</a:t>
            </a:r>
          </a:p>
          <a:p>
            <a:pPr marL="285750" indent="-28575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432FF"/>
                </a:solidFill>
                <a:latin typeface="Avenir Book" panose="02000503020000020003" pitchFamily="2" charset="0"/>
              </a:rPr>
              <a:t>Intra-Network improvements: new retrievals of CH</a:t>
            </a:r>
            <a:r>
              <a:rPr lang="en-US" sz="1800" baseline="-25000" dirty="0">
                <a:solidFill>
                  <a:srgbClr val="0432FF"/>
                </a:solidFill>
                <a:latin typeface="Avenir Book" panose="02000503020000020003" pitchFamily="2" charset="0"/>
              </a:rPr>
              <a:t>4</a:t>
            </a:r>
            <a:r>
              <a:rPr lang="en-US" sz="1800" dirty="0">
                <a:solidFill>
                  <a:srgbClr val="0432FF"/>
                </a:solidFill>
                <a:latin typeface="Avenir Book" panose="02000503020000020003" pitchFamily="2" charset="0"/>
              </a:rPr>
              <a:t>, N</a:t>
            </a:r>
            <a:r>
              <a:rPr lang="en-US" sz="1800" baseline="-25000" dirty="0">
                <a:solidFill>
                  <a:srgbClr val="0432FF"/>
                </a:solidFill>
                <a:latin typeface="Avenir Book" panose="02000503020000020003" pitchFamily="2" charset="0"/>
              </a:rPr>
              <a:t>2</a:t>
            </a:r>
            <a:r>
              <a:rPr lang="en-US" sz="1800" dirty="0">
                <a:solidFill>
                  <a:srgbClr val="0432FF"/>
                </a:solidFill>
                <a:latin typeface="Avenir Book" panose="02000503020000020003" pitchFamily="2" charset="0"/>
              </a:rPr>
              <a:t>O</a:t>
            </a:r>
          </a:p>
          <a:p>
            <a:pPr marL="742950" lvl="1" indent="-28575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1800" dirty="0" err="1">
                <a:solidFill>
                  <a:srgbClr val="0432FF"/>
                </a:solidFill>
                <a:latin typeface="Avenir Book" panose="02000503020000020003" pitchFamily="2" charset="0"/>
              </a:rPr>
              <a:t>AirCore</a:t>
            </a:r>
            <a:r>
              <a:rPr lang="en-US" sz="1800" dirty="0">
                <a:solidFill>
                  <a:srgbClr val="0432FF"/>
                </a:solidFill>
                <a:latin typeface="Avenir Book" panose="02000503020000020003" pitchFamily="2" charset="0"/>
              </a:rPr>
              <a:t>, Airborne in situ ‘training’</a:t>
            </a:r>
          </a:p>
          <a:p>
            <a:pPr marL="285750" indent="-28575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432FF"/>
                </a:solidFill>
                <a:latin typeface="Avenir Book" panose="02000503020000020003" pitchFamily="2" charset="0"/>
              </a:rPr>
              <a:t>Small Instruments: mobile, automatic</a:t>
            </a:r>
          </a:p>
          <a:p>
            <a:pPr marL="635000" lvl="1" indent="-176213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432FF"/>
                </a:solidFill>
                <a:latin typeface="Avenir Book" panose="02000503020000020003" pitchFamily="2" charset="0"/>
              </a:rPr>
              <a:t>BIRA: Bruker </a:t>
            </a:r>
            <a:r>
              <a:rPr lang="en-US" sz="1800" dirty="0" err="1">
                <a:solidFill>
                  <a:srgbClr val="0432FF"/>
                </a:solidFill>
                <a:latin typeface="Avenir Book" panose="02000503020000020003" pitchFamily="2" charset="0"/>
              </a:rPr>
              <a:t>Invenio</a:t>
            </a:r>
            <a:r>
              <a:rPr lang="en-US" sz="1800" dirty="0">
                <a:solidFill>
                  <a:srgbClr val="0432FF"/>
                </a:solidFill>
                <a:latin typeface="Avenir Book" panose="02000503020000020003" pitchFamily="2" charset="0"/>
              </a:rPr>
              <a:t>, Vertex</a:t>
            </a:r>
          </a:p>
          <a:p>
            <a:pPr marL="635000" lvl="1" indent="-176213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432FF"/>
                </a:solidFill>
                <a:latin typeface="Avenir Book" panose="02000503020000020003" pitchFamily="2" charset="0"/>
              </a:rPr>
              <a:t>NCAR: MRPI</a:t>
            </a:r>
          </a:p>
          <a:p>
            <a:pPr marL="295275" lvl="1" indent="-28575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432FF"/>
                </a:solidFill>
                <a:latin typeface="Avenir Book" panose="02000503020000020003" pitchFamily="2" charset="0"/>
              </a:rPr>
              <a:t>Summarize Next Steps &amp; Needs</a:t>
            </a:r>
          </a:p>
        </p:txBody>
      </p:sp>
      <p:sp>
        <p:nvSpPr>
          <p:cNvPr id="2" name="Google Shape;168;p7">
            <a:extLst>
              <a:ext uri="{FF2B5EF4-FFF2-40B4-BE49-F238E27FC236}">
                <a16:creationId xmlns:a16="http://schemas.microsoft.com/office/drawing/2014/main" id="{05D5218D-83A6-A143-C5F6-C1E7C76AC457}"/>
              </a:ext>
            </a:extLst>
          </p:cNvPr>
          <p:cNvSpPr txBox="1"/>
          <p:nvPr/>
        </p:nvSpPr>
        <p:spPr>
          <a:xfrm>
            <a:off x="3310325" y="6316459"/>
            <a:ext cx="5571350" cy="505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CEOS AC-VC-21 / Takamatsu / June 2025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B5F2E9-AB6E-CC11-B3D6-DB0854EB3E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44504" y="5762665"/>
            <a:ext cx="751021" cy="62153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4148873-9A4D-5B62-4BBB-E159DDA9C35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8394" y="6309089"/>
            <a:ext cx="776134" cy="517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242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>
          <a:extLst>
            <a:ext uri="{FF2B5EF4-FFF2-40B4-BE49-F238E27FC236}">
              <a16:creationId xmlns:a16="http://schemas.microsoft.com/office/drawing/2014/main" id="{6420F567-BE6E-FEC5-B45F-A0496DA81B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7">
            <a:extLst>
              <a:ext uri="{FF2B5EF4-FFF2-40B4-BE49-F238E27FC236}">
                <a16:creationId xmlns:a16="http://schemas.microsoft.com/office/drawing/2014/main" id="{742CCF3A-9395-194B-30BF-CAA1E1892A9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981200" y="156300"/>
            <a:ext cx="8229600" cy="376983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25"/>
              <a:buNone/>
            </a:pPr>
            <a:r>
              <a:rPr lang="en-US" sz="2400" b="0" dirty="0">
                <a:solidFill>
                  <a:schemeClr val="bg2"/>
                </a:solidFill>
                <a:latin typeface="+mj-lt"/>
              </a:rPr>
              <a:t>Summary:</a:t>
            </a:r>
            <a:r>
              <a:rPr lang="en-US" sz="2400" b="0" dirty="0">
                <a:latin typeface="+mj-lt"/>
              </a:rPr>
              <a:t> </a:t>
            </a:r>
            <a:r>
              <a:rPr lang="en-US" sz="2400" b="0" dirty="0">
                <a:solidFill>
                  <a:srgbClr val="0432FF"/>
                </a:solidFill>
                <a:latin typeface="+mj-lt"/>
              </a:rPr>
              <a:t>Current State, </a:t>
            </a:r>
            <a:r>
              <a:rPr lang="en-US" sz="2400" b="0" dirty="0">
                <a:solidFill>
                  <a:srgbClr val="FF0000"/>
                </a:solidFill>
                <a:latin typeface="+mj-lt"/>
              </a:rPr>
              <a:t>Implementing,</a:t>
            </a:r>
            <a:r>
              <a:rPr lang="en-US" sz="2400" b="0" dirty="0">
                <a:latin typeface="+mj-lt"/>
              </a:rPr>
              <a:t> </a:t>
            </a:r>
            <a:r>
              <a:rPr lang="en-US" sz="2400" b="0" dirty="0">
                <a:solidFill>
                  <a:srgbClr val="00B050"/>
                </a:solidFill>
                <a:latin typeface="+mj-lt"/>
              </a:rPr>
              <a:t>Needs / Plans </a:t>
            </a:r>
            <a:r>
              <a:rPr lang="en-US" sz="2400" b="0" dirty="0">
                <a:solidFill>
                  <a:srgbClr val="000000"/>
                </a:solidFill>
                <a:latin typeface="+mj-lt"/>
              </a:rPr>
              <a:t>1/3</a:t>
            </a:r>
            <a:endParaRPr sz="2400" b="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65" name="Google Shape;165;p7">
            <a:extLst>
              <a:ext uri="{FF2B5EF4-FFF2-40B4-BE49-F238E27FC236}">
                <a16:creationId xmlns:a16="http://schemas.microsoft.com/office/drawing/2014/main" id="{7884C198-B1E0-8719-D6D2-5012A243A468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611057" y="939903"/>
            <a:ext cx="11064269" cy="5232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indent="-285750"/>
            <a:r>
              <a:rPr lang="en-US" sz="1800" dirty="0">
                <a:solidFill>
                  <a:srgbClr val="0432FF"/>
                </a:solidFill>
                <a:latin typeface="Avenir Book" panose="02000503020000020003" pitchFamily="2" charset="0"/>
              </a:rPr>
              <a:t>Validation of data from various platforms including satellites is a key objective of NDACC</a:t>
            </a:r>
          </a:p>
          <a:p>
            <a:pPr marL="285750" indent="-285750"/>
            <a:r>
              <a:rPr lang="en-US" sz="1800" dirty="0">
                <a:solidFill>
                  <a:srgbClr val="0432FF"/>
                </a:solidFill>
                <a:latin typeface="Avenir Book" panose="02000503020000020003" pitchFamily="2" charset="0"/>
              </a:rPr>
              <a:t>IRWG has been contributing for some time.</a:t>
            </a:r>
          </a:p>
          <a:p>
            <a:pPr marL="285750" indent="-285750"/>
            <a:r>
              <a:rPr lang="en-US" sz="1800" dirty="0">
                <a:solidFill>
                  <a:srgbClr val="0432FF"/>
                </a:solidFill>
                <a:latin typeface="Avenir Book" panose="02000503020000020003" pitchFamily="2" charset="0"/>
              </a:rPr>
              <a:t>Improve intra-network consistency:</a:t>
            </a:r>
          </a:p>
          <a:p>
            <a:pPr marL="742950" lvl="1" indent="-285750"/>
            <a:r>
              <a:rPr lang="en-US" sz="1800" dirty="0">
                <a:solidFill>
                  <a:srgbClr val="0432FF"/>
                </a:solidFill>
                <a:latin typeface="Avenir Book" panose="02000503020000020003" pitchFamily="2" charset="0"/>
              </a:rPr>
              <a:t>Update retrieval parameters </a:t>
            </a:r>
            <a:r>
              <a:rPr lang="en-US" sz="1800" dirty="0">
                <a:solidFill>
                  <a:srgbClr val="FF0000"/>
                </a:solidFill>
                <a:latin typeface="Avenir Book" panose="02000503020000020003" pitchFamily="2" charset="0"/>
              </a:rPr>
              <a:t>-&gt; in process</a:t>
            </a:r>
          </a:p>
          <a:p>
            <a:pPr marL="742950" lvl="1" indent="-285750"/>
            <a:r>
              <a:rPr lang="en-US" sz="1800" dirty="0">
                <a:solidFill>
                  <a:srgbClr val="00B050"/>
                </a:solidFill>
                <a:latin typeface="Avenir Book" panose="02000503020000020003" pitchFamily="2" charset="0"/>
              </a:rPr>
              <a:t>Traveling standard, mobile or lower resolution instruments </a:t>
            </a:r>
            <a:r>
              <a:rPr lang="en-US" sz="1800" dirty="0">
                <a:solidFill>
                  <a:srgbClr val="0432FF"/>
                </a:solidFill>
                <a:latin typeface="Avenir Book" panose="02000503020000020003" pitchFamily="2" charset="0"/>
              </a:rPr>
              <a:t>(maybe less needed here)</a:t>
            </a:r>
          </a:p>
          <a:p>
            <a:pPr marL="742950" lvl="1" indent="-285750"/>
            <a:r>
              <a:rPr lang="en-US" sz="1800" dirty="0">
                <a:solidFill>
                  <a:srgbClr val="0432FF"/>
                </a:solidFill>
                <a:latin typeface="Avenir Book" panose="02000503020000020003" pitchFamily="2" charset="0"/>
              </a:rPr>
              <a:t>Central processing, </a:t>
            </a:r>
            <a:r>
              <a:rPr lang="en-US" sz="1800" dirty="0">
                <a:solidFill>
                  <a:srgbClr val="FF0000"/>
                </a:solidFill>
                <a:latin typeface="Avenir Book" panose="02000503020000020003" pitchFamily="2" charset="0"/>
              </a:rPr>
              <a:t>implemented in part for ACTRIS effort</a:t>
            </a:r>
          </a:p>
          <a:p>
            <a:pPr marL="285750" indent="-285750"/>
            <a:r>
              <a:rPr lang="en-US" sz="1800" dirty="0">
                <a:solidFill>
                  <a:srgbClr val="0432FF"/>
                </a:solidFill>
                <a:latin typeface="Avenir Book" panose="02000503020000020003" pitchFamily="2" charset="0"/>
              </a:rPr>
              <a:t>Improve inter-network consistency:</a:t>
            </a:r>
          </a:p>
          <a:p>
            <a:pPr marL="742950" lvl="1" indent="-285750"/>
            <a:r>
              <a:rPr lang="en-US" sz="1800" dirty="0">
                <a:solidFill>
                  <a:srgbClr val="FF0000"/>
                </a:solidFill>
                <a:latin typeface="Avenir Book" panose="02000503020000020003" pitchFamily="2" charset="0"/>
              </a:rPr>
              <a:t>Co-located measurements e.g. w/ TCCON, COCCON, Pandora</a:t>
            </a:r>
          </a:p>
          <a:p>
            <a:pPr marL="742950" lvl="1" indent="-285750"/>
            <a:r>
              <a:rPr lang="en-US" sz="1800" dirty="0">
                <a:solidFill>
                  <a:srgbClr val="FF0000"/>
                </a:solidFill>
                <a:latin typeface="Avenir Book" panose="02000503020000020003" pitchFamily="2" charset="0"/>
              </a:rPr>
              <a:t>At NCAR/NOAA we have plans to perform O3 correlative observations with Dobson, </a:t>
            </a:r>
            <a:r>
              <a:rPr lang="en-US" sz="1800" dirty="0" err="1">
                <a:solidFill>
                  <a:srgbClr val="FF0000"/>
                </a:solidFill>
                <a:latin typeface="Avenir Book" panose="02000503020000020003" pitchFamily="2" charset="0"/>
              </a:rPr>
              <a:t>Umkehr</a:t>
            </a:r>
            <a:endParaRPr lang="en-US" sz="1800" dirty="0">
              <a:solidFill>
                <a:srgbClr val="FF0000"/>
              </a:solidFill>
              <a:latin typeface="Avenir Book" panose="02000503020000020003" pitchFamily="2" charset="0"/>
            </a:endParaRPr>
          </a:p>
          <a:p>
            <a:pPr marL="742950" lvl="1" indent="-285750"/>
            <a:r>
              <a:rPr lang="en-US" sz="1800" dirty="0">
                <a:solidFill>
                  <a:srgbClr val="0432FF"/>
                </a:solidFill>
                <a:latin typeface="Avenir Book" panose="02000503020000020003" pitchFamily="2" charset="0"/>
              </a:rPr>
              <a:t>Traveling standard, mobile or lower resolution instruments (maybe *more* needed here) </a:t>
            </a:r>
          </a:p>
          <a:p>
            <a:pPr marL="285750" indent="-285750"/>
            <a:r>
              <a:rPr lang="en-US" sz="1800" dirty="0">
                <a:solidFill>
                  <a:srgbClr val="0432FF"/>
                </a:solidFill>
                <a:latin typeface="Avenir Book" panose="02000503020000020003" pitchFamily="2" charset="0"/>
              </a:rPr>
              <a:t>Algorithm development</a:t>
            </a:r>
          </a:p>
          <a:p>
            <a:pPr marL="742950" lvl="1" indent="-285750"/>
            <a:r>
              <a:rPr lang="en-US" sz="1800" dirty="0">
                <a:solidFill>
                  <a:srgbClr val="0432FF"/>
                </a:solidFill>
                <a:latin typeface="Avenir Book" panose="02000503020000020003" pitchFamily="2" charset="0"/>
              </a:rPr>
              <a:t>SFIT4 used by majority IRWG &amp; adopted by ACTRIS / CREAGERS</a:t>
            </a:r>
          </a:p>
          <a:p>
            <a:pPr marL="1200150" lvl="2" indent="-285750"/>
            <a:r>
              <a:rPr lang="en-US" sz="1800" dirty="0">
                <a:solidFill>
                  <a:srgbClr val="0432FF"/>
                </a:solidFill>
                <a:latin typeface="Avenir Book" panose="02000503020000020003" pitchFamily="2" charset="0"/>
              </a:rPr>
              <a:t>Maintained by U. Bremen, BIRA, NCAR + user feedback</a:t>
            </a:r>
          </a:p>
          <a:p>
            <a:pPr marL="1200150" lvl="2" indent="-285750"/>
            <a:r>
              <a:rPr lang="en-US" sz="1800" dirty="0">
                <a:solidFill>
                  <a:srgbClr val="FF0000"/>
                </a:solidFill>
                <a:latin typeface="Avenir Book" panose="02000503020000020003" pitchFamily="2" charset="0"/>
              </a:rPr>
              <a:t>Adequate: major revision ~10y ago and minor update 2023</a:t>
            </a:r>
          </a:p>
          <a:p>
            <a:pPr marL="1200150" lvl="2" indent="-285750"/>
            <a:r>
              <a:rPr lang="en-US" sz="1800" dirty="0">
                <a:solidFill>
                  <a:srgbClr val="00B050"/>
                </a:solidFill>
                <a:latin typeface="Avenir Book" panose="02000503020000020003" pitchFamily="2" charset="0"/>
              </a:rPr>
              <a:t>Integrate pseudo-line generation</a:t>
            </a:r>
          </a:p>
          <a:p>
            <a:pPr marL="1200150" lvl="2" indent="-285750"/>
            <a:r>
              <a:rPr lang="en-US" sz="1800" dirty="0">
                <a:solidFill>
                  <a:srgbClr val="00B050"/>
                </a:solidFill>
                <a:latin typeface="Avenir Book" panose="02000503020000020003" pitchFamily="2" charset="0"/>
              </a:rPr>
              <a:t>Validate cell retrieval methodology</a:t>
            </a:r>
          </a:p>
        </p:txBody>
      </p:sp>
      <p:sp>
        <p:nvSpPr>
          <p:cNvPr id="2" name="Google Shape;168;p7">
            <a:extLst>
              <a:ext uri="{FF2B5EF4-FFF2-40B4-BE49-F238E27FC236}">
                <a16:creationId xmlns:a16="http://schemas.microsoft.com/office/drawing/2014/main" id="{1C3E40DF-F3E9-08AE-54E4-2E1C82694C9F}"/>
              </a:ext>
            </a:extLst>
          </p:cNvPr>
          <p:cNvSpPr txBox="1"/>
          <p:nvPr/>
        </p:nvSpPr>
        <p:spPr>
          <a:xfrm>
            <a:off x="3310325" y="6316459"/>
            <a:ext cx="5571350" cy="505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CEOS AC-VC-21 / Takamatsu / June 2025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E3952DE-C4E3-0F15-1C62-38EA5DA0C0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44504" y="5757373"/>
            <a:ext cx="751021" cy="62153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E79F30B-7C32-2C08-C42D-EFAD102AFE0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8394" y="6303797"/>
            <a:ext cx="776134" cy="517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087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>
          <a:extLst>
            <a:ext uri="{FF2B5EF4-FFF2-40B4-BE49-F238E27FC236}">
              <a16:creationId xmlns:a16="http://schemas.microsoft.com/office/drawing/2014/main" id="{BF1522E1-3BCC-02DE-BF9B-F3F708D0C1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7">
            <a:extLst>
              <a:ext uri="{FF2B5EF4-FFF2-40B4-BE49-F238E27FC236}">
                <a16:creationId xmlns:a16="http://schemas.microsoft.com/office/drawing/2014/main" id="{6AD41BDC-464F-8105-D429-A0DE34207768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577604" y="939903"/>
            <a:ext cx="10906924" cy="49781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indent="-285750"/>
            <a:r>
              <a:rPr lang="en-US" sz="1800" dirty="0">
                <a:solidFill>
                  <a:srgbClr val="0432FF"/>
                </a:solidFill>
                <a:latin typeface="Avenir Book" panose="02000503020000020003" pitchFamily="2" charset="0"/>
              </a:rPr>
              <a:t>Calibrate to WMO-scale for selected species </a:t>
            </a:r>
          </a:p>
          <a:p>
            <a:pPr marL="742950" lvl="1" indent="-285750"/>
            <a:r>
              <a:rPr lang="en-US" sz="1800" dirty="0">
                <a:solidFill>
                  <a:srgbClr val="0432FF"/>
                </a:solidFill>
                <a:latin typeface="Avenir Book" panose="02000503020000020003" pitchFamily="2" charset="0"/>
              </a:rPr>
              <a:t>Use of co-located instruments / samples tied to standards </a:t>
            </a:r>
            <a:r>
              <a:rPr lang="en-US" sz="1800" dirty="0">
                <a:solidFill>
                  <a:srgbClr val="FF0000"/>
                </a:solidFill>
                <a:latin typeface="Avenir Book" panose="02000503020000020003" pitchFamily="2" charset="0"/>
              </a:rPr>
              <a:t>-&gt; Metas / JFJ SI effort</a:t>
            </a:r>
          </a:p>
          <a:p>
            <a:pPr marL="742950" lvl="1" indent="-285750"/>
            <a:r>
              <a:rPr lang="en-US" sz="1800" dirty="0">
                <a:solidFill>
                  <a:srgbClr val="00B050"/>
                </a:solidFill>
                <a:latin typeface="Avenir Book" panose="02000503020000020003" pitchFamily="2" charset="0"/>
              </a:rPr>
              <a:t>Scaling co-located measurements </a:t>
            </a:r>
            <a:r>
              <a:rPr lang="en-US" sz="1800" dirty="0" err="1">
                <a:solidFill>
                  <a:srgbClr val="00B050"/>
                </a:solidFill>
                <a:latin typeface="Avenir Book" panose="02000503020000020003" pitchFamily="2" charset="0"/>
              </a:rPr>
              <a:t>AirCore</a:t>
            </a:r>
            <a:r>
              <a:rPr lang="en-US" sz="1800" dirty="0">
                <a:solidFill>
                  <a:srgbClr val="00B050"/>
                </a:solidFill>
                <a:latin typeface="Avenir Book" panose="02000503020000020003" pitchFamily="2" charset="0"/>
              </a:rPr>
              <a:t> or in situ aircraft </a:t>
            </a:r>
            <a:r>
              <a:rPr lang="en-US" sz="1800" dirty="0">
                <a:solidFill>
                  <a:srgbClr val="FF0000"/>
                </a:solidFill>
                <a:latin typeface="Avenir Book" panose="02000503020000020003" pitchFamily="2" charset="0"/>
              </a:rPr>
              <a:t>-&gt; Boulder CH</a:t>
            </a:r>
            <a:r>
              <a:rPr lang="en-US" sz="1800" baseline="-25000" dirty="0">
                <a:solidFill>
                  <a:srgbClr val="FF0000"/>
                </a:solidFill>
                <a:latin typeface="Avenir Book" panose="02000503020000020003" pitchFamily="2" charset="0"/>
              </a:rPr>
              <a:t>4</a:t>
            </a:r>
            <a:r>
              <a:rPr lang="en-US" sz="1800" dirty="0">
                <a:solidFill>
                  <a:srgbClr val="FF0000"/>
                </a:solidFill>
                <a:latin typeface="Avenir Book" panose="02000503020000020003" pitchFamily="2" charset="0"/>
              </a:rPr>
              <a:t>, N</a:t>
            </a:r>
            <a:r>
              <a:rPr lang="en-US" sz="1800" baseline="-25000" dirty="0">
                <a:solidFill>
                  <a:srgbClr val="FF0000"/>
                </a:solidFill>
                <a:latin typeface="Avenir Book" panose="02000503020000020003" pitchFamily="2" charset="0"/>
              </a:rPr>
              <a:t>2</a:t>
            </a:r>
            <a:r>
              <a:rPr lang="en-US" sz="1800" dirty="0">
                <a:solidFill>
                  <a:srgbClr val="FF0000"/>
                </a:solidFill>
                <a:latin typeface="Avenir Book" panose="02000503020000020003" pitchFamily="2" charset="0"/>
              </a:rPr>
              <a:t>O effort</a:t>
            </a:r>
            <a:r>
              <a:rPr lang="en-US" sz="1800" dirty="0">
                <a:solidFill>
                  <a:srgbClr val="0432FF"/>
                </a:solidFill>
                <a:latin typeface="Avenir Book" panose="02000503020000020003" pitchFamily="2" charset="0"/>
              </a:rPr>
              <a:t> </a:t>
            </a:r>
          </a:p>
          <a:p>
            <a:pPr marL="742950" lvl="1" indent="-285750"/>
            <a:r>
              <a:rPr lang="en-US" sz="1800" dirty="0">
                <a:solidFill>
                  <a:srgbClr val="00B050"/>
                </a:solidFill>
                <a:latin typeface="Avenir Book" panose="02000503020000020003" pitchFamily="2" charset="0"/>
              </a:rPr>
              <a:t>Can we use make and use calibrated cells?</a:t>
            </a:r>
          </a:p>
          <a:p>
            <a:pPr marL="742950" lvl="1" indent="-285750"/>
            <a:r>
              <a:rPr lang="en-US" sz="1800" dirty="0">
                <a:solidFill>
                  <a:srgbClr val="0432FF"/>
                </a:solidFill>
                <a:latin typeface="Avenir Book" panose="02000503020000020003" pitchFamily="2" charset="0"/>
              </a:rPr>
              <a:t>Representativeness of a single instrument calibration whether correlative or cell?</a:t>
            </a:r>
          </a:p>
          <a:p>
            <a:pPr marL="1200150" lvl="2" indent="-285750"/>
            <a:r>
              <a:rPr lang="en-US" sz="1800" dirty="0">
                <a:solidFill>
                  <a:srgbClr val="00B050"/>
                </a:solidFill>
                <a:latin typeface="Avenir Book" panose="02000503020000020003" pitchFamily="2" charset="0"/>
              </a:rPr>
              <a:t>Can we use of cells between instruments and co-measurements more sparsely?</a:t>
            </a:r>
          </a:p>
          <a:p>
            <a:pPr marL="742950" lvl="1" indent="-285750"/>
            <a:r>
              <a:rPr lang="en-US" sz="1800" dirty="0">
                <a:solidFill>
                  <a:srgbClr val="0432FF"/>
                </a:solidFill>
                <a:latin typeface="Avenir Book" panose="02000503020000020003" pitchFamily="2" charset="0"/>
              </a:rPr>
              <a:t>Already use same retrieval strategies for all sites but</a:t>
            </a:r>
          </a:p>
          <a:p>
            <a:pPr marL="1200150" lvl="2" indent="-285750"/>
            <a:r>
              <a:rPr lang="en-US" sz="1800" dirty="0">
                <a:solidFill>
                  <a:srgbClr val="0432FF"/>
                </a:solidFill>
                <a:latin typeface="Avenir Book" panose="02000503020000020003" pitchFamily="2" charset="0"/>
              </a:rPr>
              <a:t>May need to require more restrictions:</a:t>
            </a:r>
          </a:p>
          <a:p>
            <a:pPr marL="1657350" lvl="3" indent="-285750"/>
            <a:r>
              <a:rPr lang="en-US" sz="1800" dirty="0">
                <a:solidFill>
                  <a:srgbClr val="00B050"/>
                </a:solidFill>
                <a:latin typeface="Avenir Book" panose="02000503020000020003" pitchFamily="2" charset="0"/>
              </a:rPr>
              <a:t>Instrument verification through regular cell measurements</a:t>
            </a:r>
          </a:p>
          <a:p>
            <a:pPr marL="1657350" lvl="3" indent="-285750"/>
            <a:r>
              <a:rPr lang="en-US" sz="1800" dirty="0">
                <a:solidFill>
                  <a:srgbClr val="00B050"/>
                </a:solidFill>
                <a:latin typeface="Avenir Book" panose="02000503020000020003" pitchFamily="2" charset="0"/>
              </a:rPr>
              <a:t>Traveling standard verification</a:t>
            </a:r>
          </a:p>
          <a:p>
            <a:pPr marL="285750" indent="-285750"/>
            <a:r>
              <a:rPr lang="en-US" sz="1800" dirty="0">
                <a:solidFill>
                  <a:srgbClr val="0432FF"/>
                </a:solidFill>
                <a:latin typeface="Avenir Book" panose="02000503020000020003" pitchFamily="2" charset="0"/>
              </a:rPr>
              <a:t>Centrally Processed Retrievals</a:t>
            </a:r>
          </a:p>
          <a:p>
            <a:pPr marL="742950" lvl="1" indent="-285750"/>
            <a:r>
              <a:rPr lang="en-US" sz="1800" dirty="0">
                <a:solidFill>
                  <a:srgbClr val="0432FF"/>
                </a:solidFill>
                <a:latin typeface="Avenir Book" panose="02000503020000020003" pitchFamily="2" charset="0"/>
              </a:rPr>
              <a:t>Multiple algorithms for experimentation and algorithm validation</a:t>
            </a:r>
          </a:p>
          <a:p>
            <a:pPr marL="742950" lvl="1" indent="-285750"/>
            <a:r>
              <a:rPr lang="en-US" sz="1800" dirty="0">
                <a:solidFill>
                  <a:srgbClr val="0432FF"/>
                </a:solidFill>
                <a:latin typeface="Avenir Book" panose="02000503020000020003" pitchFamily="2" charset="0"/>
              </a:rPr>
              <a:t>Single algorithm used for operational data product</a:t>
            </a:r>
          </a:p>
          <a:p>
            <a:pPr marL="742950" lvl="1" indent="-285750"/>
            <a:r>
              <a:rPr lang="en-US" sz="1800" dirty="0">
                <a:solidFill>
                  <a:srgbClr val="FF0000"/>
                </a:solidFill>
                <a:latin typeface="Avenir Book" panose="02000503020000020003" pitchFamily="2" charset="0"/>
              </a:rPr>
              <a:t>Current CAMS27 &amp; ACTRIS scheme </a:t>
            </a:r>
            <a:r>
              <a:rPr lang="en-US" sz="1800" dirty="0">
                <a:solidFill>
                  <a:srgbClr val="00B050"/>
                </a:solidFill>
                <a:latin typeface="Avenir Book" panose="02000503020000020003" pitchFamily="2" charset="0"/>
              </a:rPr>
              <a:t>could be adapted to other GHG species for e.g. consistent QA/QC</a:t>
            </a:r>
          </a:p>
        </p:txBody>
      </p:sp>
      <p:sp>
        <p:nvSpPr>
          <p:cNvPr id="2" name="Google Shape;168;p7">
            <a:extLst>
              <a:ext uri="{FF2B5EF4-FFF2-40B4-BE49-F238E27FC236}">
                <a16:creationId xmlns:a16="http://schemas.microsoft.com/office/drawing/2014/main" id="{53D8714F-84DC-13EE-E1A3-769B22BE6B0B}"/>
              </a:ext>
            </a:extLst>
          </p:cNvPr>
          <p:cNvSpPr txBox="1"/>
          <p:nvPr/>
        </p:nvSpPr>
        <p:spPr>
          <a:xfrm>
            <a:off x="3310325" y="6316459"/>
            <a:ext cx="5571350" cy="505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CEOS AC-VC-21 / Takamatsu / June 2025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6CCABCF-EBA1-AFC9-4FD7-92E1DBFD3C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44504" y="5764517"/>
            <a:ext cx="751021" cy="62153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06824E5-0AF9-5315-81A3-4C910334EDC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8394" y="6310941"/>
            <a:ext cx="776134" cy="517422"/>
          </a:xfrm>
          <a:prstGeom prst="rect">
            <a:avLst/>
          </a:prstGeom>
        </p:spPr>
      </p:pic>
      <p:sp>
        <p:nvSpPr>
          <p:cNvPr id="8" name="Google Shape;163;p7">
            <a:extLst>
              <a:ext uri="{FF2B5EF4-FFF2-40B4-BE49-F238E27FC236}">
                <a16:creationId xmlns:a16="http://schemas.microsoft.com/office/drawing/2014/main" id="{1E15BF06-5866-36F4-13C0-B8B38174D6B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981200" y="156300"/>
            <a:ext cx="8229600" cy="376983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25"/>
              <a:buNone/>
            </a:pPr>
            <a:r>
              <a:rPr lang="en-US" sz="2400" b="0" dirty="0">
                <a:solidFill>
                  <a:schemeClr val="bg2"/>
                </a:solidFill>
                <a:latin typeface="+mj-lt"/>
              </a:rPr>
              <a:t>Summary:</a:t>
            </a:r>
            <a:r>
              <a:rPr lang="en-US" sz="2400" b="0" dirty="0">
                <a:latin typeface="+mj-lt"/>
              </a:rPr>
              <a:t> </a:t>
            </a:r>
            <a:r>
              <a:rPr lang="en-US" sz="2400" b="0" dirty="0">
                <a:solidFill>
                  <a:srgbClr val="0432FF"/>
                </a:solidFill>
                <a:latin typeface="+mj-lt"/>
              </a:rPr>
              <a:t>Current State, </a:t>
            </a:r>
            <a:r>
              <a:rPr lang="en-US" sz="2400" b="0" dirty="0">
                <a:solidFill>
                  <a:srgbClr val="FF0000"/>
                </a:solidFill>
                <a:latin typeface="+mj-lt"/>
              </a:rPr>
              <a:t>Implementing,</a:t>
            </a:r>
            <a:r>
              <a:rPr lang="en-US" sz="2400" b="0" dirty="0">
                <a:latin typeface="+mj-lt"/>
              </a:rPr>
              <a:t> </a:t>
            </a:r>
            <a:r>
              <a:rPr lang="en-US" sz="2400" b="0" dirty="0">
                <a:solidFill>
                  <a:srgbClr val="00B050"/>
                </a:solidFill>
                <a:latin typeface="+mj-lt"/>
              </a:rPr>
              <a:t>Needs / Plans </a:t>
            </a:r>
            <a:r>
              <a:rPr lang="en-US" sz="2400" b="0" dirty="0">
                <a:solidFill>
                  <a:srgbClr val="000000"/>
                </a:solidFill>
                <a:latin typeface="+mj-lt"/>
              </a:rPr>
              <a:t>2/3</a:t>
            </a:r>
            <a:endParaRPr sz="2400" b="0" dirty="0">
              <a:solidFill>
                <a:srgbClr val="0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72590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>
          <a:extLst>
            <a:ext uri="{FF2B5EF4-FFF2-40B4-BE49-F238E27FC236}">
              <a16:creationId xmlns:a16="http://schemas.microsoft.com/office/drawing/2014/main" id="{B883B8BA-A2E8-AD73-5FAB-16498F3B9B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E3C6242D-6E2D-CC06-0C12-C86825D1AC43}"/>
              </a:ext>
            </a:extLst>
          </p:cNvPr>
          <p:cNvSpPr/>
          <p:nvPr/>
        </p:nvSpPr>
        <p:spPr>
          <a:xfrm>
            <a:off x="332450" y="2557382"/>
            <a:ext cx="11532447" cy="3186320"/>
          </a:xfrm>
          <a:prstGeom prst="roundRect">
            <a:avLst/>
          </a:prstGeom>
          <a:solidFill>
            <a:schemeClr val="tx1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5" name="Google Shape;165;p7">
            <a:extLst>
              <a:ext uri="{FF2B5EF4-FFF2-40B4-BE49-F238E27FC236}">
                <a16:creationId xmlns:a16="http://schemas.microsoft.com/office/drawing/2014/main" id="{4A7511F0-C721-D327-7C6B-268499F4D819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583130" y="761978"/>
            <a:ext cx="10761374" cy="46616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indent="-285750"/>
            <a:r>
              <a:rPr lang="en-US" sz="1800" dirty="0">
                <a:solidFill>
                  <a:srgbClr val="0432FF"/>
                </a:solidFill>
                <a:latin typeface="Avenir Book" panose="02000503020000020003" pitchFamily="2" charset="0"/>
              </a:rPr>
              <a:t>Traveling standard, mobile or lower resolution instruments</a:t>
            </a:r>
          </a:p>
          <a:p>
            <a:pPr marL="742950" lvl="1" indent="-285750"/>
            <a:r>
              <a:rPr lang="en-US" sz="1800" dirty="0">
                <a:solidFill>
                  <a:srgbClr val="00B050"/>
                </a:solidFill>
                <a:latin typeface="Avenir Book" panose="02000503020000020003" pitchFamily="2" charset="0"/>
              </a:rPr>
              <a:t>Instrument standards need to be set</a:t>
            </a:r>
          </a:p>
          <a:p>
            <a:pPr marL="742950" lvl="1" indent="-285750"/>
            <a:r>
              <a:rPr lang="en-US" sz="1800" dirty="0">
                <a:solidFill>
                  <a:srgbClr val="00B050"/>
                </a:solidFill>
                <a:latin typeface="Avenir Book" panose="02000503020000020003" pitchFamily="2" charset="0"/>
              </a:rPr>
              <a:t>Retrieval strategies with appropriate expectation (DOFS, interfering species </a:t>
            </a:r>
            <a:r>
              <a:rPr lang="en-US" sz="1800" dirty="0" err="1">
                <a:solidFill>
                  <a:srgbClr val="00B050"/>
                </a:solidFill>
                <a:latin typeface="Avenir Book" panose="02000503020000020003" pitchFamily="2" charset="0"/>
              </a:rPr>
              <a:t>etc</a:t>
            </a:r>
            <a:r>
              <a:rPr lang="en-US" sz="1800" dirty="0">
                <a:solidFill>
                  <a:srgbClr val="00B050"/>
                </a:solidFill>
                <a:latin typeface="Avenir Book" panose="02000503020000020003" pitchFamily="2" charset="0"/>
              </a:rPr>
              <a:t>) need to be set</a:t>
            </a:r>
          </a:p>
          <a:p>
            <a:pPr marL="742950" lvl="1" indent="-285750"/>
            <a:r>
              <a:rPr lang="en-US" sz="1800" dirty="0">
                <a:solidFill>
                  <a:srgbClr val="00B050"/>
                </a:solidFill>
                <a:latin typeface="Avenir Book" panose="02000503020000020003" pitchFamily="2" charset="0"/>
              </a:rPr>
              <a:t>Validation method needs to be developed, agreed upon (blind intercomparison?)</a:t>
            </a:r>
          </a:p>
          <a:p>
            <a:pPr marL="742950" lvl="1" indent="-285750"/>
            <a:r>
              <a:rPr lang="en-US" sz="1800" dirty="0">
                <a:solidFill>
                  <a:srgbClr val="0432FF"/>
                </a:solidFill>
                <a:latin typeface="Avenir Book" panose="02000503020000020003" pitchFamily="2" charset="0"/>
              </a:rPr>
              <a:t>Can also be very useful as calibrated campaign instruments</a:t>
            </a:r>
          </a:p>
          <a:p>
            <a:pPr marL="0" indent="0">
              <a:buNone/>
            </a:pPr>
            <a:endParaRPr lang="en-US" sz="1800" dirty="0">
              <a:solidFill>
                <a:srgbClr val="0432FF"/>
              </a:solidFill>
              <a:latin typeface="Avenir Book" panose="02000503020000020003" pitchFamily="2" charset="0"/>
            </a:endParaRPr>
          </a:p>
          <a:p>
            <a:pPr marL="285750" indent="-285750"/>
            <a:endParaRPr lang="en-US" sz="1977" dirty="0">
              <a:solidFill>
                <a:srgbClr val="0432FF"/>
              </a:solidFill>
              <a:latin typeface="Avenir Book" panose="02000503020000020003" pitchFamily="2" charset="0"/>
            </a:endParaRPr>
          </a:p>
        </p:txBody>
      </p:sp>
      <p:sp>
        <p:nvSpPr>
          <p:cNvPr id="2" name="Google Shape;168;p7">
            <a:extLst>
              <a:ext uri="{FF2B5EF4-FFF2-40B4-BE49-F238E27FC236}">
                <a16:creationId xmlns:a16="http://schemas.microsoft.com/office/drawing/2014/main" id="{57F919C2-12C1-CAC8-D7F5-B4F2904B5B9B}"/>
              </a:ext>
            </a:extLst>
          </p:cNvPr>
          <p:cNvSpPr txBox="1"/>
          <p:nvPr/>
        </p:nvSpPr>
        <p:spPr>
          <a:xfrm>
            <a:off x="3310325" y="6316459"/>
            <a:ext cx="5571350" cy="505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CEOS AC-VC-21 / Takamatsu / June 2025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5FF560B-D976-7D2A-34B5-D75E4DB803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44504" y="5762250"/>
            <a:ext cx="751021" cy="62153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B56AD69-5125-A81D-ECA9-C9BEBE7F8E6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8394" y="6308674"/>
            <a:ext cx="776134" cy="517422"/>
          </a:xfrm>
          <a:prstGeom prst="rect">
            <a:avLst/>
          </a:prstGeom>
        </p:spPr>
      </p:pic>
      <p:sp>
        <p:nvSpPr>
          <p:cNvPr id="7" name="Google Shape;163;p7">
            <a:extLst>
              <a:ext uri="{FF2B5EF4-FFF2-40B4-BE49-F238E27FC236}">
                <a16:creationId xmlns:a16="http://schemas.microsoft.com/office/drawing/2014/main" id="{52B7EAB2-C778-2DC7-3BDA-CFA4EEFBDE7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981200" y="156300"/>
            <a:ext cx="8229600" cy="376983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25"/>
              <a:buNone/>
            </a:pPr>
            <a:r>
              <a:rPr lang="en-US" sz="2400" b="0" dirty="0">
                <a:solidFill>
                  <a:schemeClr val="bg2"/>
                </a:solidFill>
                <a:latin typeface="+mj-lt"/>
              </a:rPr>
              <a:t>Summary:</a:t>
            </a:r>
            <a:r>
              <a:rPr lang="en-US" sz="2400" b="0" dirty="0">
                <a:latin typeface="+mj-lt"/>
              </a:rPr>
              <a:t> </a:t>
            </a:r>
            <a:r>
              <a:rPr lang="en-US" sz="2400" b="0" dirty="0">
                <a:solidFill>
                  <a:srgbClr val="0432FF"/>
                </a:solidFill>
                <a:latin typeface="+mj-lt"/>
              </a:rPr>
              <a:t>Current State, </a:t>
            </a:r>
            <a:r>
              <a:rPr lang="en-US" sz="2400" b="0" dirty="0">
                <a:solidFill>
                  <a:srgbClr val="FF0000"/>
                </a:solidFill>
                <a:latin typeface="+mj-lt"/>
              </a:rPr>
              <a:t>Implementing,</a:t>
            </a:r>
            <a:r>
              <a:rPr lang="en-US" sz="2400" b="0" dirty="0">
                <a:latin typeface="+mj-lt"/>
              </a:rPr>
              <a:t> </a:t>
            </a:r>
            <a:r>
              <a:rPr lang="en-US" sz="2400" b="0" dirty="0">
                <a:solidFill>
                  <a:srgbClr val="00B050"/>
                </a:solidFill>
                <a:latin typeface="+mj-lt"/>
              </a:rPr>
              <a:t>Needs / Plans </a:t>
            </a:r>
            <a:r>
              <a:rPr lang="en-US" sz="2400" b="0" dirty="0">
                <a:solidFill>
                  <a:srgbClr val="000000"/>
                </a:solidFill>
                <a:latin typeface="+mj-lt"/>
              </a:rPr>
              <a:t>3/3</a:t>
            </a:r>
            <a:endParaRPr sz="2400" b="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6909C6-734B-0E6C-409C-32DC95D07F7D}"/>
              </a:ext>
            </a:extLst>
          </p:cNvPr>
          <p:cNvSpPr txBox="1"/>
          <p:nvPr/>
        </p:nvSpPr>
        <p:spPr>
          <a:xfrm>
            <a:off x="2130192" y="5806695"/>
            <a:ext cx="72138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schemeClr val="bg2">
                    <a:lumMod val="75000"/>
                  </a:schemeClr>
                </a:solidFill>
              </a:rPr>
              <a:t>Contact IRWG co-chairs: jamesw@ucar.edu &amp; </a:t>
            </a:r>
            <a:r>
              <a:rPr lang="en-US" sz="1600" i="1" dirty="0" err="1">
                <a:solidFill>
                  <a:schemeClr val="bg2">
                    <a:lumMod val="75000"/>
                  </a:schemeClr>
                </a:solidFill>
              </a:rPr>
              <a:t>emmanuel.mahieu@uliege.be</a:t>
            </a:r>
            <a:endParaRPr lang="en-US" sz="1600" i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9" name="Google Shape;165;p7">
            <a:extLst>
              <a:ext uri="{FF2B5EF4-FFF2-40B4-BE49-F238E27FC236}">
                <a16:creationId xmlns:a16="http://schemas.microsoft.com/office/drawing/2014/main" id="{4CC6288E-A5D5-2CE5-C245-AE704D88C916}"/>
              </a:ext>
            </a:extLst>
          </p:cNvPr>
          <p:cNvSpPr txBox="1">
            <a:spLocks/>
          </p:cNvSpPr>
          <p:nvPr/>
        </p:nvSpPr>
        <p:spPr>
          <a:xfrm>
            <a:off x="583130" y="2263704"/>
            <a:ext cx="10761374" cy="31863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0677" algn="l" rtl="0">
              <a:lnSpc>
                <a:spcPct val="100000"/>
              </a:lnSpc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1765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29437" algn="l" rtl="0">
              <a:lnSpc>
                <a:spcPct val="100000"/>
              </a:lnSpc>
              <a:spcBef>
                <a:spcPts val="318"/>
              </a:spcBef>
              <a:spcAft>
                <a:spcPts val="0"/>
              </a:spcAft>
              <a:buClr>
                <a:schemeClr val="dk1"/>
              </a:buClr>
              <a:buSzPts val="1588"/>
              <a:buFont typeface="Arial"/>
              <a:buChar char="–"/>
              <a:defRPr sz="1588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18261" algn="l" rtl="0">
              <a:lnSpc>
                <a:spcPct val="100000"/>
              </a:lnSpc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Char char="•"/>
              <a:defRPr sz="1412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07022" algn="l" rtl="0">
              <a:lnSpc>
                <a:spcPct val="100000"/>
              </a:lnSpc>
              <a:spcBef>
                <a:spcPts val="247"/>
              </a:spcBef>
              <a:spcAft>
                <a:spcPts val="0"/>
              </a:spcAft>
              <a:buClr>
                <a:schemeClr val="dk1"/>
              </a:buClr>
              <a:buSzPts val="1235"/>
              <a:buFont typeface="Arial"/>
              <a:buChar char="–"/>
              <a:defRPr sz="1235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95846" algn="l" rtl="0">
              <a:lnSpc>
                <a:spcPct val="100000"/>
              </a:lnSpc>
              <a:spcBef>
                <a:spcPts val="212"/>
              </a:spcBef>
              <a:spcAft>
                <a:spcPts val="0"/>
              </a:spcAft>
              <a:buClr>
                <a:schemeClr val="dk1"/>
              </a:buClr>
              <a:buSzPts val="1059"/>
              <a:buFont typeface="Arial"/>
              <a:buChar char="»"/>
              <a:defRPr sz="1059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18261" algn="l" rtl="0">
              <a:lnSpc>
                <a:spcPct val="100000"/>
              </a:lnSpc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Char char="•"/>
              <a:defRPr sz="141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8261" algn="l" rtl="0">
              <a:lnSpc>
                <a:spcPct val="100000"/>
              </a:lnSpc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Char char="•"/>
              <a:defRPr sz="141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8261" algn="l" rtl="0">
              <a:lnSpc>
                <a:spcPct val="100000"/>
              </a:lnSpc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Char char="•"/>
              <a:defRPr sz="141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8261" algn="l" rtl="0">
              <a:lnSpc>
                <a:spcPct val="100000"/>
              </a:lnSpc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Char char="•"/>
              <a:defRPr sz="141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buFont typeface="Arial"/>
              <a:buNone/>
            </a:pPr>
            <a:endParaRPr lang="en-US" sz="1800" dirty="0">
              <a:solidFill>
                <a:srgbClr val="0432FF"/>
              </a:solidFill>
              <a:latin typeface="Avenir Book" panose="02000503020000020003" pitchFamily="2" charset="0"/>
            </a:endParaRPr>
          </a:p>
          <a:p>
            <a:pPr marL="285750" indent="-285750"/>
            <a:r>
              <a:rPr lang="en-US" sz="1800" dirty="0">
                <a:solidFill>
                  <a:srgbClr val="0432FF"/>
                </a:solidFill>
                <a:latin typeface="Avenir Book" panose="02000503020000020003" pitchFamily="2" charset="0"/>
              </a:rPr>
              <a:t>Toward improving traceable CO</a:t>
            </a:r>
            <a:r>
              <a:rPr lang="en-US" sz="1800" baseline="-25000" dirty="0">
                <a:solidFill>
                  <a:srgbClr val="0432FF"/>
                </a:solidFill>
                <a:latin typeface="Avenir Book" panose="02000503020000020003" pitchFamily="2" charset="0"/>
              </a:rPr>
              <a:t>2</a:t>
            </a:r>
            <a:r>
              <a:rPr lang="en-US" sz="1800" dirty="0">
                <a:solidFill>
                  <a:srgbClr val="0432FF"/>
                </a:solidFill>
                <a:latin typeface="Avenir Book" panose="02000503020000020003" pitchFamily="2" charset="0"/>
              </a:rPr>
              <a:t>, N</a:t>
            </a:r>
            <a:r>
              <a:rPr lang="en-US" sz="1800" baseline="-25000" dirty="0">
                <a:solidFill>
                  <a:srgbClr val="0432FF"/>
                </a:solidFill>
                <a:latin typeface="Avenir Book" panose="02000503020000020003" pitchFamily="2" charset="0"/>
              </a:rPr>
              <a:t>2</a:t>
            </a:r>
            <a:r>
              <a:rPr lang="en-US" sz="1800" dirty="0">
                <a:solidFill>
                  <a:srgbClr val="0432FF"/>
                </a:solidFill>
                <a:latin typeface="Avenir Book" panose="02000503020000020003" pitchFamily="2" charset="0"/>
              </a:rPr>
              <a:t>O, CH</a:t>
            </a:r>
            <a:r>
              <a:rPr lang="en-US" sz="1800" baseline="-25000" dirty="0">
                <a:solidFill>
                  <a:srgbClr val="0432FF"/>
                </a:solidFill>
                <a:latin typeface="Avenir Book" panose="02000503020000020003" pitchFamily="2" charset="0"/>
              </a:rPr>
              <a:t>4</a:t>
            </a:r>
            <a:r>
              <a:rPr lang="en-US" sz="1800" dirty="0">
                <a:solidFill>
                  <a:srgbClr val="0432FF"/>
                </a:solidFill>
                <a:latin typeface="Avenir Book" panose="02000503020000020003" pitchFamily="2" charset="0"/>
              </a:rPr>
              <a:t>, CO</a:t>
            </a:r>
          </a:p>
          <a:p>
            <a:pPr marL="742950" lvl="1" indent="-285750"/>
            <a:r>
              <a:rPr lang="en-US" sz="1800" dirty="0">
                <a:solidFill>
                  <a:srgbClr val="0432FF"/>
                </a:solidFill>
                <a:latin typeface="Avenir Book" panose="02000503020000020003" pitchFamily="2" charset="0"/>
              </a:rPr>
              <a:t>CO</a:t>
            </a:r>
            <a:r>
              <a:rPr lang="en-US" sz="1800" baseline="-25000" dirty="0">
                <a:solidFill>
                  <a:srgbClr val="0432FF"/>
                </a:solidFill>
                <a:latin typeface="Avenir Book" panose="02000503020000020003" pitchFamily="2" charset="0"/>
              </a:rPr>
              <a:t>2</a:t>
            </a:r>
            <a:r>
              <a:rPr lang="en-US" sz="1800" dirty="0">
                <a:solidFill>
                  <a:srgbClr val="0432FF"/>
                </a:solidFill>
                <a:latin typeface="Avenir Book" panose="02000503020000020003" pitchFamily="2" charset="0"/>
              </a:rPr>
              <a:t>: a network retrieval strategy needs to be established</a:t>
            </a:r>
          </a:p>
          <a:p>
            <a:pPr marL="742950" lvl="1" indent="-285750"/>
            <a:r>
              <a:rPr lang="en-US" sz="1800" dirty="0">
                <a:solidFill>
                  <a:srgbClr val="0432FF"/>
                </a:solidFill>
                <a:latin typeface="Avenir Book" panose="02000503020000020003" pitchFamily="2" charset="0"/>
              </a:rPr>
              <a:t>Further profile training</a:t>
            </a:r>
          </a:p>
          <a:p>
            <a:pPr marL="742950" lvl="1" indent="-285750"/>
            <a:r>
              <a:rPr lang="en-US" sz="1800" dirty="0">
                <a:solidFill>
                  <a:srgbClr val="0432FF"/>
                </a:solidFill>
                <a:latin typeface="Avenir Book" panose="02000503020000020003" pitchFamily="2" charset="0"/>
              </a:rPr>
              <a:t>Calibrated cell and/or side-by-side with in situ measurement in field or lab</a:t>
            </a:r>
          </a:p>
          <a:p>
            <a:pPr marL="1200150" lvl="2" indent="-285750"/>
            <a:r>
              <a:rPr lang="en-US" sz="1800" dirty="0">
                <a:solidFill>
                  <a:srgbClr val="0432FF"/>
                </a:solidFill>
                <a:latin typeface="Avenir Book" panose="02000503020000020003" pitchFamily="2" charset="0"/>
              </a:rPr>
              <a:t>For establishment and considered on-going</a:t>
            </a:r>
          </a:p>
          <a:p>
            <a:pPr marL="285750" indent="-285750"/>
            <a:r>
              <a:rPr lang="en-US" sz="1977" dirty="0">
                <a:solidFill>
                  <a:srgbClr val="0432FF"/>
                </a:solidFill>
                <a:latin typeface="Avenir Book" panose="02000503020000020003" pitchFamily="2" charset="0"/>
              </a:rPr>
              <a:t>Further / on-going Intra-Network &amp; Inter-Network side-by-side measurements</a:t>
            </a:r>
          </a:p>
          <a:p>
            <a:pPr marL="285750" indent="-285750"/>
            <a:r>
              <a:rPr lang="en-US" sz="2000" dirty="0">
                <a:solidFill>
                  <a:srgbClr val="0432FF"/>
                </a:solidFill>
                <a:latin typeface="Avenir Book" panose="02000503020000020003" pitchFamily="2" charset="0"/>
              </a:rPr>
              <a:t>(Re) Processing of timeseries</a:t>
            </a:r>
          </a:p>
          <a:p>
            <a:pPr marL="742950" lvl="1" indent="-285750"/>
            <a:r>
              <a:rPr lang="en-US" sz="1823" dirty="0">
                <a:solidFill>
                  <a:srgbClr val="0432FF"/>
                </a:solidFill>
                <a:latin typeface="Avenir Book" panose="02000503020000020003" pitchFamily="2" charset="0"/>
              </a:rPr>
              <a:t>Move to central processing, for agility, improved NRT data provision</a:t>
            </a:r>
          </a:p>
          <a:p>
            <a:pPr marL="285750" indent="-285750"/>
            <a:r>
              <a:rPr lang="en-US" sz="2000" dirty="0">
                <a:solidFill>
                  <a:srgbClr val="0432FF"/>
                </a:solidFill>
                <a:latin typeface="Avenir Book" panose="02000503020000020003" pitchFamily="2" charset="0"/>
              </a:rPr>
              <a:t>Advocate and be thoughtful for stationing &amp; “super” sites</a:t>
            </a:r>
          </a:p>
          <a:p>
            <a:pPr marL="285750" indent="-285750"/>
            <a:endParaRPr lang="en-US" sz="1977" dirty="0">
              <a:solidFill>
                <a:srgbClr val="0432FF"/>
              </a:solidFill>
              <a:latin typeface="Avenir Book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6966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7"/>
          <p:cNvSpPr txBox="1">
            <a:spLocks noGrp="1"/>
          </p:cNvSpPr>
          <p:nvPr>
            <p:ph type="title"/>
          </p:nvPr>
        </p:nvSpPr>
        <p:spPr>
          <a:xfrm>
            <a:off x="1981200" y="156300"/>
            <a:ext cx="8229600" cy="3769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25"/>
              <a:buNone/>
            </a:pPr>
            <a:r>
              <a:rPr lang="en-US" sz="2400" b="0" dirty="0">
                <a:latin typeface="+mj-lt"/>
              </a:rPr>
              <a:t>Infrared Working Group Stations</a:t>
            </a:r>
            <a:endParaRPr sz="2400" b="0" dirty="0">
              <a:latin typeface="+mj-lt"/>
            </a:endParaRPr>
          </a:p>
        </p:txBody>
      </p:sp>
      <p:sp>
        <p:nvSpPr>
          <p:cNvPr id="168" name="Google Shape;168;p7"/>
          <p:cNvSpPr txBox="1"/>
          <p:nvPr/>
        </p:nvSpPr>
        <p:spPr>
          <a:xfrm>
            <a:off x="3310325" y="6316459"/>
            <a:ext cx="5571350" cy="505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CEOS AC-VC-21 / Takamatsu / June 2025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D42B859-8E6B-D46B-B34C-C6922F77C347}"/>
              </a:ext>
            </a:extLst>
          </p:cNvPr>
          <p:cNvSpPr txBox="1"/>
          <p:nvPr/>
        </p:nvSpPr>
        <p:spPr>
          <a:xfrm>
            <a:off x="7804124" y="1112706"/>
            <a:ext cx="4092787" cy="4832092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none" rtlCol="0">
            <a:spAutoFit/>
          </a:bodyPr>
          <a:lstStyle/>
          <a:p>
            <a:r>
              <a:rPr lang="en-US" sz="1100" b="1" dirty="0">
                <a:latin typeface="Andale Mono" panose="020B0509000000000004" pitchFamily="49" charset="0"/>
              </a:rPr>
              <a:t>IRWG             Station    N Lat.   E Long.</a:t>
            </a:r>
          </a:p>
          <a:p>
            <a:endParaRPr lang="en-US" sz="1100" b="1" dirty="0">
              <a:latin typeface="Andale Mono" panose="020B0509000000000004" pitchFamily="49" charset="0"/>
            </a:endParaRPr>
          </a:p>
          <a:p>
            <a:r>
              <a:rPr lang="en-US" sz="1100" dirty="0">
                <a:latin typeface="Andale Mono" panose="020B0509000000000004" pitchFamily="49" charset="0"/>
              </a:rPr>
              <a:t>    1              Eureka   80.0500  273.5800</a:t>
            </a:r>
          </a:p>
          <a:p>
            <a:r>
              <a:rPr lang="en-US" sz="1100" dirty="0">
                <a:latin typeface="Andale Mono" panose="020B0509000000000004" pitchFamily="49" charset="0"/>
              </a:rPr>
              <a:t>    2          </a:t>
            </a:r>
            <a:r>
              <a:rPr lang="en-US" sz="1100" dirty="0" err="1">
                <a:latin typeface="Andale Mono" panose="020B0509000000000004" pitchFamily="49" charset="0"/>
              </a:rPr>
              <a:t>Ny_Alesund</a:t>
            </a:r>
            <a:r>
              <a:rPr lang="en-US" sz="1100" dirty="0">
                <a:latin typeface="Andale Mono" panose="020B0509000000000004" pitchFamily="49" charset="0"/>
              </a:rPr>
              <a:t>   78.9000   11.9000</a:t>
            </a:r>
          </a:p>
          <a:p>
            <a:r>
              <a:rPr lang="en-US" sz="1100" dirty="0">
                <a:latin typeface="Andale Mono" panose="020B0509000000000004" pitchFamily="49" charset="0"/>
              </a:rPr>
              <a:t>    3               Thule   76.5300  291.2600</a:t>
            </a:r>
          </a:p>
          <a:p>
            <a:r>
              <a:rPr lang="en-US" sz="1100" dirty="0">
                <a:latin typeface="Andale Mono" panose="020B0509000000000004" pitchFamily="49" charset="0"/>
              </a:rPr>
              <a:t>    4              Kiruna   67.8400   20.4100</a:t>
            </a:r>
          </a:p>
          <a:p>
            <a:r>
              <a:rPr lang="en-US" sz="1100" dirty="0">
                <a:latin typeface="Andale Mono" panose="020B0509000000000004" pitchFamily="49" charset="0"/>
              </a:rPr>
              <a:t>    5            </a:t>
            </a:r>
            <a:r>
              <a:rPr lang="en-US" sz="1100" dirty="0" err="1">
                <a:latin typeface="Andale Mono" panose="020B0509000000000004" pitchFamily="49" charset="0"/>
              </a:rPr>
              <a:t>Harestua</a:t>
            </a:r>
            <a:r>
              <a:rPr lang="en-US" sz="1100" dirty="0">
                <a:latin typeface="Andale Mono" panose="020B0509000000000004" pitchFamily="49" charset="0"/>
              </a:rPr>
              <a:t>   60.2000   10.8000</a:t>
            </a:r>
          </a:p>
          <a:p>
            <a:r>
              <a:rPr lang="en-US" sz="1100" dirty="0">
                <a:latin typeface="Andale Mono" panose="020B0509000000000004" pitchFamily="49" charset="0"/>
              </a:rPr>
              <a:t>    6       </a:t>
            </a:r>
            <a:r>
              <a:rPr lang="en-US" sz="1100" dirty="0" err="1">
                <a:latin typeface="Andale Mono" panose="020B0509000000000004" pitchFamily="49" charset="0"/>
              </a:rPr>
              <a:t>St_Petersburg</a:t>
            </a:r>
            <a:r>
              <a:rPr lang="en-US" sz="1100" dirty="0">
                <a:latin typeface="Andale Mono" panose="020B0509000000000004" pitchFamily="49" charset="0"/>
              </a:rPr>
              <a:t>   59.8800   29.8300</a:t>
            </a:r>
          </a:p>
          <a:p>
            <a:r>
              <a:rPr lang="en-US" sz="1100" dirty="0">
                <a:latin typeface="Andale Mono" panose="020B0509000000000004" pitchFamily="49" charset="0"/>
              </a:rPr>
              <a:t>    7              </a:t>
            </a:r>
            <a:r>
              <a:rPr lang="en-US" sz="1100" dirty="0" err="1">
                <a:latin typeface="Andale Mono" panose="020B0509000000000004" pitchFamily="49" charset="0"/>
              </a:rPr>
              <a:t>Onsala</a:t>
            </a:r>
            <a:r>
              <a:rPr lang="en-US" sz="1100" dirty="0">
                <a:latin typeface="Andale Mono" panose="020B0509000000000004" pitchFamily="49" charset="0"/>
              </a:rPr>
              <a:t>   57.4000   11.9300</a:t>
            </a:r>
          </a:p>
          <a:p>
            <a:r>
              <a:rPr lang="en-US" sz="1100" dirty="0">
                <a:latin typeface="Andale Mono" panose="020B0509000000000004" pitchFamily="49" charset="0"/>
              </a:rPr>
              <a:t>    8              Bremen   53.1000    8.9000 </a:t>
            </a:r>
          </a:p>
          <a:p>
            <a:r>
              <a:rPr lang="en-US" sz="1100" dirty="0">
                <a:latin typeface="Andale Mono" panose="020B0509000000000004" pitchFamily="49" charset="0"/>
              </a:rPr>
              <a:t>    9               Paris   48.9700    2.3700</a:t>
            </a:r>
          </a:p>
          <a:p>
            <a:r>
              <a:rPr lang="en-US" sz="1100" dirty="0">
                <a:latin typeface="Andale Mono" panose="020B0509000000000004" pitchFamily="49" charset="0"/>
              </a:rPr>
              <a:t>   10            Garmisch   47.4760   11.0630</a:t>
            </a:r>
          </a:p>
          <a:p>
            <a:r>
              <a:rPr lang="en-US" sz="1100" dirty="0">
                <a:latin typeface="Andale Mono" panose="020B0509000000000004" pitchFamily="49" charset="0"/>
              </a:rPr>
              <a:t>   11           Zugspitze   47.4200   10.9800</a:t>
            </a:r>
          </a:p>
          <a:p>
            <a:r>
              <a:rPr lang="en-US" sz="1100" dirty="0">
                <a:latin typeface="Andale Mono" panose="020B0509000000000004" pitchFamily="49" charset="0"/>
              </a:rPr>
              <a:t>   12        </a:t>
            </a:r>
            <a:r>
              <a:rPr lang="en-US" sz="1100" dirty="0" err="1">
                <a:latin typeface="Andale Mono" panose="020B0509000000000004" pitchFamily="49" charset="0"/>
              </a:rPr>
              <a:t>Jungfraujoch</a:t>
            </a:r>
            <a:r>
              <a:rPr lang="en-US" sz="1100" dirty="0">
                <a:latin typeface="Andale Mono" panose="020B0509000000000004" pitchFamily="49" charset="0"/>
              </a:rPr>
              <a:t>   46.5500    7.9800</a:t>
            </a:r>
          </a:p>
          <a:p>
            <a:r>
              <a:rPr lang="en-US" sz="1100" dirty="0">
                <a:latin typeface="Andale Mono" panose="020B0509000000000004" pitchFamily="49" charset="0"/>
              </a:rPr>
              <a:t>   13           </a:t>
            </a:r>
            <a:r>
              <a:rPr lang="en-US" sz="1100" dirty="0" err="1">
                <a:latin typeface="Andale Mono" panose="020B0509000000000004" pitchFamily="49" charset="0"/>
              </a:rPr>
              <a:t>Rikubetsu</a:t>
            </a:r>
            <a:r>
              <a:rPr lang="en-US" sz="1100" dirty="0">
                <a:latin typeface="Andale Mono" panose="020B0509000000000004" pitchFamily="49" charset="0"/>
              </a:rPr>
              <a:t>   43.4600  143.7700</a:t>
            </a:r>
          </a:p>
          <a:p>
            <a:r>
              <a:rPr lang="en-US" sz="1100" dirty="0">
                <a:latin typeface="Andale Mono" panose="020B0509000000000004" pitchFamily="49" charset="0"/>
              </a:rPr>
              <a:t>   14             Toronto   43.6600  280.6000</a:t>
            </a:r>
          </a:p>
          <a:p>
            <a:r>
              <a:rPr lang="en-US" sz="1100" dirty="0">
                <a:latin typeface="Andale Mono" panose="020B0509000000000004" pitchFamily="49" charset="0"/>
              </a:rPr>
              <a:t>   15             Boulder   40.0380  254.7600</a:t>
            </a:r>
          </a:p>
          <a:p>
            <a:r>
              <a:rPr lang="en-US" sz="1100" dirty="0">
                <a:latin typeface="Andale Mono" panose="020B0509000000000004" pitchFamily="49" charset="0"/>
              </a:rPr>
              <a:t>   16             Tsukuba   36.0500  140.1200</a:t>
            </a:r>
          </a:p>
          <a:p>
            <a:r>
              <a:rPr lang="en-US" sz="1100" dirty="0">
                <a:latin typeface="Andale Mono" panose="020B0509000000000004" pitchFamily="49" charset="0"/>
              </a:rPr>
              <a:t>   17               Hefei   31.9000  117.1700</a:t>
            </a:r>
          </a:p>
          <a:p>
            <a:r>
              <a:rPr lang="en-US" sz="1100" dirty="0">
                <a:latin typeface="Andale Mono" panose="020B0509000000000004" pitchFamily="49" charset="0"/>
              </a:rPr>
              <a:t>   18               Izana   28.3000  343.5200</a:t>
            </a:r>
          </a:p>
          <a:p>
            <a:r>
              <a:rPr lang="en-US" sz="1100" dirty="0">
                <a:latin typeface="Andale Mono" panose="020B0509000000000004" pitchFamily="49" charset="0"/>
              </a:rPr>
              <a:t>   19           </a:t>
            </a:r>
            <a:r>
              <a:rPr lang="en-US" sz="1100" dirty="0" err="1">
                <a:latin typeface="Andale Mono" panose="020B0509000000000004" pitchFamily="49" charset="0"/>
              </a:rPr>
              <a:t>Mauna_Loa</a:t>
            </a:r>
            <a:r>
              <a:rPr lang="en-US" sz="1100" dirty="0">
                <a:latin typeface="Andale Mono" panose="020B0509000000000004" pitchFamily="49" charset="0"/>
              </a:rPr>
              <a:t>   19.5400  204.4300</a:t>
            </a:r>
          </a:p>
          <a:p>
            <a:r>
              <a:rPr lang="en-US" sz="1100" dirty="0">
                <a:latin typeface="Andale Mono" panose="020B0509000000000004" pitchFamily="49" charset="0"/>
              </a:rPr>
              <a:t>   20           </a:t>
            </a:r>
            <a:r>
              <a:rPr lang="en-US" sz="1100" dirty="0" err="1">
                <a:latin typeface="Andale Mono" panose="020B0509000000000004" pitchFamily="49" charset="0"/>
              </a:rPr>
              <a:t>Altzomoni</a:t>
            </a:r>
            <a:r>
              <a:rPr lang="en-US" sz="1100" dirty="0">
                <a:latin typeface="Andale Mono" panose="020B0509000000000004" pitchFamily="49" charset="0"/>
              </a:rPr>
              <a:t>   19.1200  261.3500</a:t>
            </a:r>
          </a:p>
          <a:p>
            <a:r>
              <a:rPr lang="en-US" sz="1100" dirty="0">
                <a:latin typeface="Andale Mono" panose="020B0509000000000004" pitchFamily="49" charset="0"/>
              </a:rPr>
              <a:t>   21          Paramaribo    5.8100  304.7900</a:t>
            </a:r>
          </a:p>
          <a:p>
            <a:r>
              <a:rPr lang="en-US" sz="1100" dirty="0">
                <a:latin typeface="Andale Mono" panose="020B0509000000000004" pitchFamily="49" charset="0"/>
              </a:rPr>
              <a:t>   22       </a:t>
            </a:r>
            <a:r>
              <a:rPr lang="en-US" sz="1100" dirty="0" err="1">
                <a:latin typeface="Andale Mono" panose="020B0509000000000004" pitchFamily="49" charset="0"/>
              </a:rPr>
              <a:t>Reunion_Maido</a:t>
            </a:r>
            <a:r>
              <a:rPr lang="en-US" sz="1100" dirty="0">
                <a:latin typeface="Andale Mono" panose="020B0509000000000004" pitchFamily="49" charset="0"/>
              </a:rPr>
              <a:t>  -21.0670   55.3800</a:t>
            </a:r>
          </a:p>
          <a:p>
            <a:r>
              <a:rPr lang="en-US" sz="1100" dirty="0">
                <a:latin typeface="Andale Mono" panose="020B0509000000000004" pitchFamily="49" charset="0"/>
              </a:rPr>
              <a:t>   23          Wollongong  -34.4061  150.8793</a:t>
            </a:r>
          </a:p>
          <a:p>
            <a:r>
              <a:rPr lang="en-US" sz="1100" dirty="0">
                <a:latin typeface="Andale Mono" panose="020B0509000000000004" pitchFamily="49" charset="0"/>
              </a:rPr>
              <a:t>   24              Lauder  -45.0500  169.6700</a:t>
            </a:r>
          </a:p>
          <a:p>
            <a:r>
              <a:rPr lang="en-US" sz="1100" dirty="0">
                <a:latin typeface="Andale Mono" panose="020B0509000000000004" pitchFamily="49" charset="0"/>
              </a:rPr>
              <a:t>   25     </a:t>
            </a:r>
            <a:r>
              <a:rPr lang="en-US" sz="1100" dirty="0" err="1">
                <a:latin typeface="Andale Mono" panose="020B0509000000000004" pitchFamily="49" charset="0"/>
              </a:rPr>
              <a:t>Arrival_Heights</a:t>
            </a:r>
            <a:r>
              <a:rPr lang="en-US" sz="1100" dirty="0">
                <a:latin typeface="Andale Mono" panose="020B0509000000000004" pitchFamily="49" charset="0"/>
              </a:rPr>
              <a:t>  -78.8300  166.6600</a:t>
            </a:r>
          </a:p>
          <a:p>
            <a:endParaRPr lang="en-US" sz="1100" dirty="0">
              <a:latin typeface="Andale Mono" panose="020B0509000000000004" pitchFamily="49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1B3EFF0-0565-469E-1E41-18E4F09271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089" y="801480"/>
            <a:ext cx="7345495" cy="52467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90D0539-4134-EFEA-C62B-87BB07CB05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44504" y="5728797"/>
            <a:ext cx="751021" cy="6215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9071BAB-1CE7-8959-E261-B6084D37B64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8394" y="6275221"/>
            <a:ext cx="776134" cy="517422"/>
          </a:xfrm>
          <a:prstGeom prst="rect">
            <a:avLst/>
          </a:prstGeom>
        </p:spPr>
      </p:pic>
      <p:sp>
        <p:nvSpPr>
          <p:cNvPr id="10" name="Right Arrow 9">
            <a:extLst>
              <a:ext uri="{FF2B5EF4-FFF2-40B4-BE49-F238E27FC236}">
                <a16:creationId xmlns:a16="http://schemas.microsoft.com/office/drawing/2014/main" id="{10A430BD-4BEB-42CD-9759-FABF5A7137F3}"/>
              </a:ext>
            </a:extLst>
          </p:cNvPr>
          <p:cNvSpPr/>
          <p:nvPr/>
        </p:nvSpPr>
        <p:spPr>
          <a:xfrm>
            <a:off x="8424332" y="2861731"/>
            <a:ext cx="224875" cy="145965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11" name="Right Arrow 10">
            <a:extLst>
              <a:ext uri="{FF2B5EF4-FFF2-40B4-BE49-F238E27FC236}">
                <a16:creationId xmlns:a16="http://schemas.microsoft.com/office/drawing/2014/main" id="{C0421F01-77AA-3C27-9483-F6938BB023C1}"/>
              </a:ext>
            </a:extLst>
          </p:cNvPr>
          <p:cNvSpPr/>
          <p:nvPr/>
        </p:nvSpPr>
        <p:spPr>
          <a:xfrm>
            <a:off x="8403673" y="4157131"/>
            <a:ext cx="224875" cy="145965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12" name="Right Arrow 11">
            <a:extLst>
              <a:ext uri="{FF2B5EF4-FFF2-40B4-BE49-F238E27FC236}">
                <a16:creationId xmlns:a16="http://schemas.microsoft.com/office/drawing/2014/main" id="{60DA6D37-35E9-0203-DAB5-93127C20AEC2}"/>
              </a:ext>
            </a:extLst>
          </p:cNvPr>
          <p:cNvSpPr/>
          <p:nvPr/>
        </p:nvSpPr>
        <p:spPr>
          <a:xfrm>
            <a:off x="8398931" y="2531308"/>
            <a:ext cx="224875" cy="145965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>
          <a:extLst>
            <a:ext uri="{FF2B5EF4-FFF2-40B4-BE49-F238E27FC236}">
              <a16:creationId xmlns:a16="http://schemas.microsoft.com/office/drawing/2014/main" id="{4543A524-36E7-66FC-DD50-F0B8D374FF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7">
            <a:extLst>
              <a:ext uri="{FF2B5EF4-FFF2-40B4-BE49-F238E27FC236}">
                <a16:creationId xmlns:a16="http://schemas.microsoft.com/office/drawing/2014/main" id="{D4B2DA81-7F13-A2F0-2212-4589B214DD3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981200" y="156300"/>
            <a:ext cx="8229600" cy="3769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25"/>
              <a:buNone/>
            </a:pPr>
            <a:r>
              <a:rPr lang="en-US" sz="2400" b="0" dirty="0">
                <a:latin typeface="+mj-lt"/>
              </a:rPr>
              <a:t>Observations / Instrumentation</a:t>
            </a:r>
            <a:endParaRPr sz="2400" b="0" dirty="0">
              <a:latin typeface="+mj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0F55AF8-AFFF-0F44-5676-63EB7D8EFDFF}"/>
              </a:ext>
            </a:extLst>
          </p:cNvPr>
          <p:cNvSpPr txBox="1"/>
          <p:nvPr/>
        </p:nvSpPr>
        <p:spPr>
          <a:xfrm>
            <a:off x="6205011" y="787872"/>
            <a:ext cx="5115582" cy="1384995"/>
          </a:xfrm>
          <a:prstGeom prst="rect">
            <a:avLst/>
          </a:prstGeom>
          <a:noFill/>
          <a:ln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100" dirty="0">
                <a:solidFill>
                  <a:srgbClr val="0432FF"/>
                </a:solidFill>
                <a:latin typeface="Avenir Next" panose="020B0503020202020204" pitchFamily="34" charset="0"/>
              </a:rPr>
              <a:t>NCAR / NDACC High Arctic</a:t>
            </a:r>
          </a:p>
          <a:p>
            <a:pPr algn="ctr"/>
            <a:r>
              <a:rPr lang="en-US" sz="2100" dirty="0">
                <a:solidFill>
                  <a:srgbClr val="0432FF"/>
                </a:solidFill>
                <a:latin typeface="Avenir Next" panose="020B0503020202020204" pitchFamily="34" charset="0"/>
              </a:rPr>
              <a:t>FTS at Thule Gr. (76˚N)</a:t>
            </a:r>
          </a:p>
          <a:p>
            <a:pPr algn="ctr"/>
            <a:r>
              <a:rPr lang="en-US" sz="2100" dirty="0">
                <a:solidFill>
                  <a:srgbClr val="0432FF"/>
                </a:solidFill>
                <a:latin typeface="Avenir Next" panose="020B0503020202020204" pitchFamily="34" charset="0"/>
              </a:rPr>
              <a:t>Bruker 125HR</a:t>
            </a:r>
          </a:p>
          <a:p>
            <a:pPr algn="ctr"/>
            <a:r>
              <a:rPr lang="en-US" sz="2100" dirty="0">
                <a:solidFill>
                  <a:srgbClr val="0432FF"/>
                </a:solidFill>
                <a:latin typeface="Avenir Next" panose="020B0503020202020204" pitchFamily="34" charset="0"/>
              </a:rPr>
              <a:t>Operational since 1999</a:t>
            </a:r>
          </a:p>
        </p:txBody>
      </p:sp>
      <p:pic>
        <p:nvPicPr>
          <p:cNvPr id="4" name="Picture 3" descr="P1010517.jpg">
            <a:extLst>
              <a:ext uri="{FF2B5EF4-FFF2-40B4-BE49-F238E27FC236}">
                <a16:creationId xmlns:a16="http://schemas.microsoft.com/office/drawing/2014/main" id="{C042B2E7-8242-BFB0-7015-ACC520C7BB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923" y="4100830"/>
            <a:ext cx="7527870" cy="20874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FDA9B7F-28F7-ABB2-72B0-6FC0FB32330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79406" y="2353856"/>
            <a:ext cx="3922048" cy="26084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D330167-4093-7E0F-1745-4D63C53F84F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3486" y="956909"/>
            <a:ext cx="4495164" cy="2988805"/>
          </a:xfrm>
          <a:prstGeom prst="rect">
            <a:avLst/>
          </a:prstGeom>
        </p:spPr>
      </p:pic>
      <p:sp>
        <p:nvSpPr>
          <p:cNvPr id="10" name="Google Shape;168;p7">
            <a:extLst>
              <a:ext uri="{FF2B5EF4-FFF2-40B4-BE49-F238E27FC236}">
                <a16:creationId xmlns:a16="http://schemas.microsoft.com/office/drawing/2014/main" id="{143A4198-9661-0098-ED0E-E26207BE27A7}"/>
              </a:ext>
            </a:extLst>
          </p:cNvPr>
          <p:cNvSpPr txBox="1"/>
          <p:nvPr/>
        </p:nvSpPr>
        <p:spPr>
          <a:xfrm>
            <a:off x="3462725" y="6349215"/>
            <a:ext cx="5571350" cy="505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CEOS AC-VC-21 / Takamatsu / June 2025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8EACD72-CE27-6716-76B6-80A50809AE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96904" y="5761553"/>
            <a:ext cx="751021" cy="62153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D6BF691-CC63-D7DE-55E6-293B1CDEC1EF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60794" y="6307977"/>
            <a:ext cx="776134" cy="517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309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2E87FDEF-645E-176C-BACA-D90410BC050E}"/>
              </a:ext>
            </a:extLst>
          </p:cNvPr>
          <p:cNvGrpSpPr/>
          <p:nvPr/>
        </p:nvGrpSpPr>
        <p:grpSpPr>
          <a:xfrm>
            <a:off x="167900" y="3607287"/>
            <a:ext cx="9538448" cy="2743200"/>
            <a:chOff x="169454" y="3955765"/>
            <a:chExt cx="9538448" cy="2743200"/>
          </a:xfrm>
        </p:grpSpPr>
        <p:pic>
          <p:nvPicPr>
            <p:cNvPr id="12" name="Picture 11" descr="lft (dragged).pd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371"/>
            <a:stretch>
              <a:fillRect/>
            </a:stretch>
          </p:blipFill>
          <p:spPr>
            <a:xfrm>
              <a:off x="6157878" y="4596871"/>
              <a:ext cx="3550024" cy="2102093"/>
            </a:xfrm>
            <a:prstGeom prst="rect">
              <a:avLst/>
            </a:prstGeom>
          </p:spPr>
        </p:pic>
        <p:pic>
          <p:nvPicPr>
            <p:cNvPr id="13" name="Picture 12" descr="lft (dragged).pdf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225"/>
            <a:stretch/>
          </p:blipFill>
          <p:spPr>
            <a:xfrm>
              <a:off x="3163666" y="4675173"/>
              <a:ext cx="3550024" cy="2023791"/>
            </a:xfrm>
            <a:prstGeom prst="rect">
              <a:avLst/>
            </a:prstGeom>
          </p:spPr>
        </p:pic>
        <p:pic>
          <p:nvPicPr>
            <p:cNvPr id="14" name="Picture 13" descr="lft (dragged)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9454" y="3955765"/>
              <a:ext cx="3550024" cy="2743200"/>
            </a:xfrm>
            <a:prstGeom prst="rect">
              <a:avLst/>
            </a:prstGeom>
          </p:spPr>
        </p:pic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D60FC9E-1BDD-AE42-A077-B14D24245BE6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43219" y="109293"/>
            <a:ext cx="119312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+mj-lt"/>
              </a:rPr>
              <a:t>Observations : Calibration with HBr or N</a:t>
            </a:r>
            <a:r>
              <a:rPr lang="en-US" sz="2400" baseline="-25000" dirty="0">
                <a:solidFill>
                  <a:schemeClr val="bg1"/>
                </a:solidFill>
                <a:latin typeface="+mj-lt"/>
              </a:rPr>
              <a:t>2</a:t>
            </a:r>
            <a:r>
              <a:rPr lang="en-US" sz="2400" dirty="0">
                <a:solidFill>
                  <a:schemeClr val="bg1"/>
                </a:solidFill>
                <a:latin typeface="+mj-lt"/>
              </a:rPr>
              <a:t>O Cell</a:t>
            </a:r>
          </a:p>
        </p:txBody>
      </p:sp>
      <p:pic>
        <p:nvPicPr>
          <p:cNvPr id="8" name="Picture 7" descr="R12612AJ.ps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81" t="11689" r="18365" b="17146"/>
          <a:stretch/>
        </p:blipFill>
        <p:spPr bwMode="auto">
          <a:xfrm rot="-5400000">
            <a:off x="9281570" y="469666"/>
            <a:ext cx="2179873" cy="2928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432" y="932972"/>
            <a:ext cx="2837693" cy="189179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116817" y="2940216"/>
            <a:ext cx="81796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4" indent="-285744">
              <a:buFont typeface="Arial"/>
              <a:buChar char="•"/>
            </a:pPr>
            <a:r>
              <a:rPr lang="en-US" sz="1800" dirty="0">
                <a:solidFill>
                  <a:srgbClr val="0432FF"/>
                </a:solidFill>
                <a:latin typeface="Avenir Next" panose="020B0503020202020204" pitchFamily="34" charset="0"/>
              </a:rPr>
              <a:t>Uniform cells across network</a:t>
            </a:r>
          </a:p>
          <a:p>
            <a:pPr marL="285744" indent="-285744">
              <a:buFont typeface="Arial"/>
              <a:buChar char="•"/>
            </a:pPr>
            <a:r>
              <a:rPr lang="en-US" sz="1800" dirty="0">
                <a:solidFill>
                  <a:srgbClr val="0432FF"/>
                </a:solidFill>
                <a:latin typeface="Avenir Next" panose="020B0503020202020204" pitchFamily="34" charset="0"/>
              </a:rPr>
              <a:t>Analogous to passing a </a:t>
            </a:r>
            <a:r>
              <a:rPr lang="el-GR" sz="1800" dirty="0">
                <a:solidFill>
                  <a:srgbClr val="0432FF"/>
                </a:solidFill>
                <a:latin typeface="Avenir Next" panose="020B0503020202020204" pitchFamily="34" charset="0"/>
              </a:rPr>
              <a:t>δ</a:t>
            </a:r>
            <a:r>
              <a:rPr lang="en-US" sz="1800" dirty="0">
                <a:solidFill>
                  <a:srgbClr val="0432FF"/>
                </a:solidFill>
                <a:latin typeface="Avenir Next" panose="020B0503020202020204" pitchFamily="34" charset="0"/>
              </a:rPr>
              <a:t>-function through instrument</a:t>
            </a:r>
          </a:p>
          <a:p>
            <a:pPr marL="285744" indent="-285744">
              <a:buFont typeface="Arial"/>
              <a:buChar char="•"/>
            </a:pPr>
            <a:r>
              <a:rPr lang="en-US" sz="1800" dirty="0">
                <a:solidFill>
                  <a:srgbClr val="0432FF"/>
                </a:solidFill>
                <a:latin typeface="Avenir Next" panose="020B0503020202020204" pitchFamily="34" charset="0"/>
              </a:rPr>
              <a:t>Returns Instrument Line Function or ILS (ideally </a:t>
            </a:r>
            <a:r>
              <a:rPr lang="en-US" sz="1800" dirty="0" err="1">
                <a:solidFill>
                  <a:srgbClr val="0432FF"/>
                </a:solidFill>
                <a:latin typeface="Avenir Next" panose="020B0503020202020204" pitchFamily="34" charset="0"/>
              </a:rPr>
              <a:t>sinc</a:t>
            </a:r>
            <a:r>
              <a:rPr lang="en-US" sz="1800" dirty="0">
                <a:solidFill>
                  <a:srgbClr val="0432FF"/>
                </a:solidFill>
                <a:latin typeface="Avenir Next" panose="020B0503020202020204" pitchFamily="34" charset="0"/>
              </a:rPr>
              <a:t> function), Modulation Efficiency &amp; Phase Function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13465F3-3173-20F5-A15E-7B301D81B313}"/>
              </a:ext>
            </a:extLst>
          </p:cNvPr>
          <p:cNvGrpSpPr/>
          <p:nvPr/>
        </p:nvGrpSpPr>
        <p:grpSpPr>
          <a:xfrm>
            <a:off x="9151157" y="3207480"/>
            <a:ext cx="2665595" cy="2286000"/>
            <a:chOff x="8899455" y="2286000"/>
            <a:chExt cx="2665595" cy="2286000"/>
          </a:xfrm>
        </p:grpSpPr>
        <p:pic>
          <p:nvPicPr>
            <p:cNvPr id="9" name="Picture 1" descr="hbr_man_pair.pdf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238" t="17075" r="20545" b="10540"/>
            <a:stretch/>
          </p:blipFill>
          <p:spPr bwMode="auto">
            <a:xfrm>
              <a:off x="8899455" y="2286000"/>
              <a:ext cx="2665595" cy="228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TextBox 17"/>
            <p:cNvSpPr txBox="1"/>
            <p:nvPr/>
          </p:nvSpPr>
          <p:spPr>
            <a:xfrm>
              <a:off x="9454646" y="3868257"/>
              <a:ext cx="171874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H</a:t>
              </a:r>
              <a:r>
                <a:rPr lang="en-US" baseline="30000" dirty="0"/>
                <a:t>81</a:t>
              </a:r>
              <a:r>
                <a:rPr lang="en-US" dirty="0"/>
                <a:t>Br            H</a:t>
              </a:r>
              <a:r>
                <a:rPr lang="en-US" baseline="30000" dirty="0"/>
                <a:t>79</a:t>
              </a:r>
              <a:r>
                <a:rPr lang="en-US" dirty="0"/>
                <a:t>Br </a:t>
              </a:r>
            </a:p>
          </p:txBody>
        </p:sp>
      </p:grpSp>
      <p:sp>
        <p:nvSpPr>
          <p:cNvPr id="3" name="Google Shape;168;p7">
            <a:extLst>
              <a:ext uri="{FF2B5EF4-FFF2-40B4-BE49-F238E27FC236}">
                <a16:creationId xmlns:a16="http://schemas.microsoft.com/office/drawing/2014/main" id="{FCFF7757-67C1-BC87-0239-BAF71D8F5E89}"/>
              </a:ext>
            </a:extLst>
          </p:cNvPr>
          <p:cNvSpPr txBox="1"/>
          <p:nvPr/>
        </p:nvSpPr>
        <p:spPr>
          <a:xfrm>
            <a:off x="3462725" y="6349215"/>
            <a:ext cx="5571350" cy="505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CEOS AC-VC-21 / Takamatsu / June 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DA1328-14FD-1121-1638-EA0F37F2BF1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496904" y="5761553"/>
            <a:ext cx="751021" cy="62153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2EE6FFB-4ABF-3918-DB03-659F101628AF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60794" y="6307977"/>
            <a:ext cx="776134" cy="517422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D14C1BDB-C366-47DE-8312-08F7FDA0B529}"/>
              </a:ext>
            </a:extLst>
          </p:cNvPr>
          <p:cNvGrpSpPr/>
          <p:nvPr/>
        </p:nvGrpSpPr>
        <p:grpSpPr>
          <a:xfrm>
            <a:off x="525428" y="5905755"/>
            <a:ext cx="8495396" cy="307777"/>
            <a:chOff x="538679" y="4282200"/>
            <a:chExt cx="8495396" cy="307777"/>
          </a:xfrm>
        </p:grpSpPr>
        <p:sp>
          <p:nvSpPr>
            <p:cNvPr id="19" name="TextBox 18"/>
            <p:cNvSpPr txBox="1"/>
            <p:nvPr/>
          </p:nvSpPr>
          <p:spPr>
            <a:xfrm>
              <a:off x="538679" y="4282200"/>
              <a:ext cx="302358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432FF"/>
                  </a:solidFill>
                  <a:latin typeface="Avenir Next" panose="020B0503020202020204" pitchFamily="34" charset="0"/>
                </a:rPr>
                <a:t>Fit ~16 unique absorption features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3764772" y="4282200"/>
              <a:ext cx="221246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432FF"/>
                  </a:solidFill>
                  <a:latin typeface="Avenir Next" panose="020B0503020202020204" pitchFamily="34" charset="0"/>
                </a:rPr>
                <a:t>Instrument Line Function</a:t>
              </a:r>
              <a:endParaRPr lang="en-US" dirty="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B354FC1-1341-5068-A194-FC86C5EDC271}"/>
                </a:ext>
              </a:extLst>
            </p:cNvPr>
            <p:cNvSpPr txBox="1"/>
            <p:nvPr/>
          </p:nvSpPr>
          <p:spPr>
            <a:xfrm>
              <a:off x="6443301" y="4282200"/>
              <a:ext cx="259077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432FF"/>
                  </a:solidFill>
                  <a:latin typeface="Avenir Next" panose="020B0503020202020204" pitchFamily="34" charset="0"/>
                </a:rPr>
                <a:t>Modulation &amp; Phase Function</a:t>
              </a:r>
              <a:endParaRPr lang="en-US" dirty="0"/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342BDD80-AF77-EBC8-2475-4ED89C630E68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17757" t="17561" r="13047" b="19897"/>
          <a:stretch>
            <a:fillRect/>
          </a:stretch>
        </p:blipFill>
        <p:spPr>
          <a:xfrm>
            <a:off x="6248400" y="852770"/>
            <a:ext cx="2165173" cy="2609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254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>
          <a:extLst>
            <a:ext uri="{FF2B5EF4-FFF2-40B4-BE49-F238E27FC236}">
              <a16:creationId xmlns:a16="http://schemas.microsoft.com/office/drawing/2014/main" id="{3310263D-2A50-3612-DFF6-8EFCB7279D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63;p7">
            <a:extLst>
              <a:ext uri="{FF2B5EF4-FFF2-40B4-BE49-F238E27FC236}">
                <a16:creationId xmlns:a16="http://schemas.microsoft.com/office/drawing/2014/main" id="{3F52B43E-E7CF-8052-3BC0-9F8C1FFD6CD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156300"/>
            <a:ext cx="12192000" cy="3769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25"/>
              <a:buNone/>
            </a:pPr>
            <a:r>
              <a:rPr lang="en-US" sz="2400" b="0" dirty="0">
                <a:latin typeface="+mj-lt"/>
              </a:rPr>
              <a:t>IRWG Retrievals: Spectra, Information Content, Altitude Resolution</a:t>
            </a:r>
            <a:endParaRPr sz="2400" b="0" dirty="0">
              <a:latin typeface="+mj-lt"/>
            </a:endParaRPr>
          </a:p>
        </p:txBody>
      </p:sp>
      <p:pic>
        <p:nvPicPr>
          <p:cNvPr id="6" name="Google Shape;223;p36">
            <a:extLst>
              <a:ext uri="{FF2B5EF4-FFF2-40B4-BE49-F238E27FC236}">
                <a16:creationId xmlns:a16="http://schemas.microsoft.com/office/drawing/2014/main" id="{D54F58B7-65AA-92E9-BE01-6DE89F623C78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249" y="1318320"/>
            <a:ext cx="6381900" cy="3472774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226;p36">
            <a:extLst>
              <a:ext uri="{FF2B5EF4-FFF2-40B4-BE49-F238E27FC236}">
                <a16:creationId xmlns:a16="http://schemas.microsoft.com/office/drawing/2014/main" id="{AE8812CF-B6CE-C87A-E821-52028409F7BC}"/>
              </a:ext>
            </a:extLst>
          </p:cNvPr>
          <p:cNvSpPr txBox="1"/>
          <p:nvPr/>
        </p:nvSpPr>
        <p:spPr>
          <a:xfrm>
            <a:off x="352689" y="4972081"/>
            <a:ext cx="5264400" cy="432396"/>
          </a:xfrm>
          <a:prstGeom prst="rect">
            <a:avLst/>
          </a:prstGeom>
          <a:noFill/>
          <a:ln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i="1" dirty="0">
                <a:solidFill>
                  <a:srgbClr val="0432FF"/>
                </a:solidFill>
              </a:rPr>
              <a:t>Retrieval fit example of N</a:t>
            </a:r>
            <a:r>
              <a:rPr lang="en" i="1" baseline="-25000" dirty="0">
                <a:solidFill>
                  <a:srgbClr val="0432FF"/>
                </a:solidFill>
              </a:rPr>
              <a:t>2</a:t>
            </a:r>
            <a:r>
              <a:rPr lang="en" i="1" dirty="0">
                <a:solidFill>
                  <a:srgbClr val="0432FF"/>
                </a:solidFill>
              </a:rPr>
              <a:t>O on January 31th, 2019 (SZA = 63.8) </a:t>
            </a:r>
            <a:endParaRPr i="1" dirty="0">
              <a:solidFill>
                <a:srgbClr val="0432FF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15C7FE5-6880-2FC6-D561-EB2CA0ACA4D8}"/>
              </a:ext>
            </a:extLst>
          </p:cNvPr>
          <p:cNvSpPr txBox="1"/>
          <p:nvPr/>
        </p:nvSpPr>
        <p:spPr>
          <a:xfrm>
            <a:off x="6742990" y="1409194"/>
            <a:ext cx="5264400" cy="4154984"/>
          </a:xfrm>
          <a:prstGeom prst="rect">
            <a:avLst/>
          </a:prstGeom>
          <a:noFill/>
          <a:ln w="9525"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432FF"/>
                </a:solidFill>
                <a:latin typeface="Avenir Book" panose="02000503020000020003" pitchFamily="2" charset="0"/>
              </a:rPr>
              <a:t>Typical Instrument observes 750 – 5000 cm-1 in 6(+) separate optical filter ranges in about 30 minutes.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432FF"/>
                </a:solidFill>
                <a:latin typeface="Avenir Book" panose="02000503020000020003" pitchFamily="2" charset="0"/>
              </a:rPr>
              <a:t>No constraint on when or how many filter cycles are performed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432FF"/>
                </a:solidFill>
                <a:latin typeface="Avenir Book" panose="02000503020000020003" pitchFamily="2" charset="0"/>
              </a:rPr>
              <a:t>Absorptions features are determined for each species:</a:t>
            </a:r>
          </a:p>
          <a:p>
            <a:pPr marL="579438" indent="-28416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432FF"/>
                </a:solidFill>
                <a:latin typeface="Avenir Book" panose="02000503020000020003" pitchFamily="2" charset="0"/>
              </a:rPr>
              <a:t>to minimize interference from other absorptions,</a:t>
            </a:r>
          </a:p>
          <a:p>
            <a:pPr marL="579438" indent="-28416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432FF"/>
                </a:solidFill>
                <a:latin typeface="Avenir Book" panose="02000503020000020003" pitchFamily="2" charset="0"/>
              </a:rPr>
              <a:t>to minimize the effect of temperature uncertainty, </a:t>
            </a:r>
          </a:p>
          <a:p>
            <a:pPr marL="579438" indent="-28416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432FF"/>
                </a:solidFill>
                <a:latin typeface="Avenir Book" panose="02000503020000020003" pitchFamily="2" charset="0"/>
              </a:rPr>
              <a:t>to maximize information content, </a:t>
            </a:r>
          </a:p>
          <a:p>
            <a:pPr marL="579438" indent="-28416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432FF"/>
                </a:solidFill>
                <a:latin typeface="Avenir Book" panose="02000503020000020003" pitchFamily="2" charset="0"/>
              </a:rPr>
              <a:t>to usability for all stations ,</a:t>
            </a:r>
          </a:p>
        </p:txBody>
      </p:sp>
      <p:sp>
        <p:nvSpPr>
          <p:cNvPr id="2" name="Google Shape;168;p7">
            <a:extLst>
              <a:ext uri="{FF2B5EF4-FFF2-40B4-BE49-F238E27FC236}">
                <a16:creationId xmlns:a16="http://schemas.microsoft.com/office/drawing/2014/main" id="{BE68D67F-6720-CD94-C623-BF1F9F2BEC12}"/>
              </a:ext>
            </a:extLst>
          </p:cNvPr>
          <p:cNvSpPr txBox="1"/>
          <p:nvPr/>
        </p:nvSpPr>
        <p:spPr>
          <a:xfrm>
            <a:off x="3462725" y="6349215"/>
            <a:ext cx="5571350" cy="505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CEOS AC-VC-21 / Takamatsu / June 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FF4B413-C7D7-15A6-BD95-9A86E99C85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96904" y="5761553"/>
            <a:ext cx="751021" cy="62153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22E1FAA-B456-4455-291F-3BFC6C04EEF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60794" y="6307977"/>
            <a:ext cx="776134" cy="517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346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>
          <a:extLst>
            <a:ext uri="{FF2B5EF4-FFF2-40B4-BE49-F238E27FC236}">
              <a16:creationId xmlns:a16="http://schemas.microsoft.com/office/drawing/2014/main" id="{82CC17CD-3C80-0BA3-55AC-3A47A51ED9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7">
            <a:extLst>
              <a:ext uri="{FF2B5EF4-FFF2-40B4-BE49-F238E27FC236}">
                <a16:creationId xmlns:a16="http://schemas.microsoft.com/office/drawing/2014/main" id="{42547DB2-195C-9D76-D9C6-0E754BF4508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156300"/>
            <a:ext cx="12192000" cy="3769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25"/>
              <a:buNone/>
            </a:pPr>
            <a:r>
              <a:rPr lang="en-US" sz="2400" b="0" dirty="0">
                <a:latin typeface="+mj-lt"/>
              </a:rPr>
              <a:t>IRWG Retrievals: Spectra, Information Content, Altitude Resolution</a:t>
            </a:r>
            <a:endParaRPr sz="2400" b="0" dirty="0">
              <a:latin typeface="+mj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06495B9-F0D0-A64F-3EED-0453ADC197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7077" y="1182166"/>
            <a:ext cx="4027932" cy="31819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9D1611B-6AEE-DC49-457A-2721D666B7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946" y="1218337"/>
            <a:ext cx="4320181" cy="336126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E1D90CA-1923-89FB-CB84-9AAB54770E7A}"/>
              </a:ext>
            </a:extLst>
          </p:cNvPr>
          <p:cNvSpPr txBox="1"/>
          <p:nvPr/>
        </p:nvSpPr>
        <p:spPr>
          <a:xfrm>
            <a:off x="329243" y="4796607"/>
            <a:ext cx="3944039" cy="923330"/>
          </a:xfrm>
          <a:prstGeom prst="rect">
            <a:avLst/>
          </a:prstGeom>
          <a:noFill/>
          <a:ln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0432FF"/>
                </a:solidFill>
              </a:rPr>
              <a:t>Averaging kernels represent the vertical information derived from the spectral signature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F23C12B-9FF6-468F-635B-E72BFDD2307C}"/>
              </a:ext>
            </a:extLst>
          </p:cNvPr>
          <p:cNvSpPr txBox="1"/>
          <p:nvPr/>
        </p:nvSpPr>
        <p:spPr>
          <a:xfrm>
            <a:off x="4725106" y="4793189"/>
            <a:ext cx="3790800" cy="923330"/>
          </a:xfrm>
          <a:prstGeom prst="rect">
            <a:avLst/>
          </a:prstGeom>
          <a:noFill/>
          <a:ln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0432FF"/>
                </a:solidFill>
              </a:rPr>
              <a:t>Summing the trace of the AK matrix yields layers that can represent full ‘pieces’ of information</a:t>
            </a:r>
          </a:p>
        </p:txBody>
      </p:sp>
      <p:pic>
        <p:nvPicPr>
          <p:cNvPr id="8" name="Google Shape;286;p41">
            <a:extLst>
              <a:ext uri="{FF2B5EF4-FFF2-40B4-BE49-F238E27FC236}">
                <a16:creationId xmlns:a16="http://schemas.microsoft.com/office/drawing/2014/main" id="{3B8B6915-8BC3-A773-A889-1175975989FF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685009" y="1339284"/>
            <a:ext cx="3322381" cy="2990144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140852A-4756-DD83-61E7-A01D9D6B2D3F}"/>
              </a:ext>
            </a:extLst>
          </p:cNvPr>
          <p:cNvSpPr txBox="1"/>
          <p:nvPr/>
        </p:nvSpPr>
        <p:spPr>
          <a:xfrm>
            <a:off x="8967730" y="4785781"/>
            <a:ext cx="3039660" cy="923330"/>
          </a:xfrm>
          <a:prstGeom prst="rect">
            <a:avLst/>
          </a:prstGeom>
          <a:noFill/>
          <a:ln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0432FF"/>
                </a:solidFill>
              </a:rPr>
              <a:t>Uncertainty profiles for major contributors Random on left, Systematic on right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0A87D7B-1AEE-7268-AC68-A8FD47667759}"/>
              </a:ext>
            </a:extLst>
          </p:cNvPr>
          <p:cNvSpPr txBox="1"/>
          <p:nvPr/>
        </p:nvSpPr>
        <p:spPr>
          <a:xfrm>
            <a:off x="440016" y="849005"/>
            <a:ext cx="11140003" cy="369332"/>
          </a:xfrm>
          <a:prstGeom prst="rect">
            <a:avLst/>
          </a:prstGeom>
          <a:noFill/>
          <a:ln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0432FF"/>
                </a:solidFill>
              </a:rPr>
              <a:t>N</a:t>
            </a:r>
            <a:r>
              <a:rPr lang="en-US" sz="1800" baseline="-25000" dirty="0">
                <a:solidFill>
                  <a:srgbClr val="0432FF"/>
                </a:solidFill>
              </a:rPr>
              <a:t>2</a:t>
            </a:r>
            <a:r>
              <a:rPr lang="en-US" sz="1800" dirty="0">
                <a:solidFill>
                  <a:srgbClr val="0432FF"/>
                </a:solidFill>
              </a:rPr>
              <a:t>O example from Boulder – 	</a:t>
            </a:r>
            <a:r>
              <a:rPr lang="en-US" sz="1800" i="1" dirty="0">
                <a:solidFill>
                  <a:srgbClr val="0432FF"/>
                </a:solidFill>
              </a:rPr>
              <a:t>Retrieval characteristics are different for each species.</a:t>
            </a:r>
          </a:p>
        </p:txBody>
      </p:sp>
      <p:sp>
        <p:nvSpPr>
          <p:cNvPr id="4" name="Google Shape;168;p7">
            <a:extLst>
              <a:ext uri="{FF2B5EF4-FFF2-40B4-BE49-F238E27FC236}">
                <a16:creationId xmlns:a16="http://schemas.microsoft.com/office/drawing/2014/main" id="{DC2CE582-2499-309F-9001-38AD32A7A84F}"/>
              </a:ext>
            </a:extLst>
          </p:cNvPr>
          <p:cNvSpPr txBox="1"/>
          <p:nvPr/>
        </p:nvSpPr>
        <p:spPr>
          <a:xfrm>
            <a:off x="3462725" y="6349215"/>
            <a:ext cx="5571350" cy="505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CEOS AC-VC-21 / Takamatsu / June 2025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3C20B65-539E-4950-4FDC-780D5FDED7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96904" y="5761553"/>
            <a:ext cx="751021" cy="62153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AFF6268-D265-9BE3-1493-61A69552493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60794" y="6307977"/>
            <a:ext cx="776134" cy="517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293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>
          <a:extLst>
            <a:ext uri="{FF2B5EF4-FFF2-40B4-BE49-F238E27FC236}">
              <a16:creationId xmlns:a16="http://schemas.microsoft.com/office/drawing/2014/main" id="{2C4CF5EB-3A9C-F6D1-E799-20EB8382B3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7">
            <a:extLst>
              <a:ext uri="{FF2B5EF4-FFF2-40B4-BE49-F238E27FC236}">
                <a16:creationId xmlns:a16="http://schemas.microsoft.com/office/drawing/2014/main" id="{0FD7DEA7-8D8C-059D-117A-0D6CF0D128C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156300"/>
            <a:ext cx="12192000" cy="3769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25"/>
              <a:buNone/>
            </a:pPr>
            <a:r>
              <a:rPr lang="en-US" sz="2400" b="0" dirty="0">
                <a:latin typeface="+mj-lt"/>
              </a:rPr>
              <a:t>IRWG Retrievals / Data Products</a:t>
            </a:r>
            <a:endParaRPr sz="2400" b="0" dirty="0">
              <a:latin typeface="+mj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7277954-E1C5-8CC7-3EA9-58FA559C40B1}"/>
              </a:ext>
            </a:extLst>
          </p:cNvPr>
          <p:cNvSpPr txBox="1"/>
          <p:nvPr/>
        </p:nvSpPr>
        <p:spPr>
          <a:xfrm>
            <a:off x="193673" y="1014944"/>
            <a:ext cx="11804654" cy="4852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95275" indent="-285750">
              <a:spcAft>
                <a:spcPts val="14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432FF"/>
                </a:solidFill>
                <a:latin typeface="Avenir Book" panose="02000503020000020003" pitchFamily="2" charset="0"/>
              </a:rPr>
              <a:t>Use HITRAN (now 2020 or ATM 2020) line list &amp; a constant a priori in forward model</a:t>
            </a:r>
          </a:p>
          <a:p>
            <a:pPr marL="693738" lvl="2" indent="-287338">
              <a:spcAft>
                <a:spcPts val="14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432FF"/>
                </a:solidFill>
                <a:latin typeface="Avenir Book" panose="02000503020000020003" pitchFamily="2" charset="0"/>
              </a:rPr>
              <a:t>Chemical profiles: WACCM v6 (CMIP) simulations mean 1980 – 2040 after ~100y spin-up, interpolated to station lat., long., altitude</a:t>
            </a:r>
          </a:p>
          <a:p>
            <a:pPr marL="693738" lvl="2" indent="-287338">
              <a:spcAft>
                <a:spcPts val="14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432FF"/>
                </a:solidFill>
                <a:latin typeface="Avenir Book" panose="02000503020000020003" pitchFamily="2" charset="0"/>
              </a:rPr>
              <a:t>NCEP </a:t>
            </a:r>
            <a:r>
              <a:rPr lang="en-US" sz="1800" dirty="0" err="1">
                <a:solidFill>
                  <a:srgbClr val="0432FF"/>
                </a:solidFill>
                <a:latin typeface="Avenir Book" panose="02000503020000020003" pitchFamily="2" charset="0"/>
              </a:rPr>
              <a:t>zpT</a:t>
            </a:r>
            <a:r>
              <a:rPr lang="en-US" sz="1800" dirty="0">
                <a:solidFill>
                  <a:srgbClr val="0432FF"/>
                </a:solidFill>
                <a:latin typeface="Avenir Book" panose="02000503020000020003" pitchFamily="2" charset="0"/>
              </a:rPr>
              <a:t>, same vertical grid used at all stations above ~7km</a:t>
            </a:r>
          </a:p>
          <a:p>
            <a:pPr marL="285750" indent="-285750">
              <a:spcAft>
                <a:spcPts val="14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432FF"/>
                </a:solidFill>
                <a:latin typeface="Avenir Book" panose="02000503020000020003" pitchFamily="2" charset="0"/>
              </a:rPr>
              <a:t>IRWG *typically* does not scale results to any standard (yet)</a:t>
            </a:r>
          </a:p>
          <a:p>
            <a:pPr marL="285750" indent="-285750">
              <a:spcAft>
                <a:spcPts val="14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432FF"/>
                </a:solidFill>
                <a:latin typeface="Avenir Book" panose="02000503020000020003" pitchFamily="2" charset="0"/>
              </a:rPr>
              <a:t>With kernels, retrieved profiles, uncertainty estimates:</a:t>
            </a:r>
          </a:p>
          <a:p>
            <a:pPr marL="514350" indent="-219075">
              <a:spcAft>
                <a:spcPts val="14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432FF"/>
                </a:solidFill>
                <a:latin typeface="Avenir Book" panose="02000503020000020003" pitchFamily="2" charset="0"/>
              </a:rPr>
              <a:t>Archived HDF with kernels, a priori &amp; retrieved target, appropriate H</a:t>
            </a:r>
            <a:r>
              <a:rPr lang="en-US" sz="1800" baseline="-25000" dirty="0">
                <a:solidFill>
                  <a:srgbClr val="0432FF"/>
                </a:solidFill>
                <a:latin typeface="Avenir Book" panose="02000503020000020003" pitchFamily="2" charset="0"/>
              </a:rPr>
              <a:t>2</a:t>
            </a:r>
            <a:r>
              <a:rPr lang="en-US" sz="1800" dirty="0">
                <a:solidFill>
                  <a:srgbClr val="0432FF"/>
                </a:solidFill>
                <a:latin typeface="Avenir Book" panose="02000503020000020003" pitchFamily="2" charset="0"/>
              </a:rPr>
              <a:t>O profile, surface state, dry air column, </a:t>
            </a:r>
            <a:r>
              <a:rPr lang="en-US" sz="1800" dirty="0" err="1">
                <a:solidFill>
                  <a:srgbClr val="0432FF"/>
                </a:solidFill>
                <a:latin typeface="Avenir Book" panose="02000503020000020003" pitchFamily="2" charset="0"/>
              </a:rPr>
              <a:t>zpt</a:t>
            </a:r>
            <a:r>
              <a:rPr lang="en-US" sz="1800" dirty="0">
                <a:solidFill>
                  <a:srgbClr val="0432FF"/>
                </a:solidFill>
                <a:latin typeface="Avenir Book" panose="02000503020000020003" pitchFamily="2" charset="0"/>
              </a:rPr>
              <a:t> profiles, column, uncertainty profiles </a:t>
            </a:r>
          </a:p>
          <a:p>
            <a:pPr marL="514350" indent="-219075">
              <a:spcAft>
                <a:spcPts val="14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432FF"/>
                </a:solidFill>
                <a:latin typeface="Avenir Book" panose="02000503020000020003" pitchFamily="2" charset="0"/>
              </a:rPr>
              <a:t>The profile are integrated to a total column </a:t>
            </a:r>
          </a:p>
          <a:p>
            <a:pPr marL="514350" indent="-219075">
              <a:spcAft>
                <a:spcPts val="14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432FF"/>
                </a:solidFill>
                <a:latin typeface="Avenir Book" panose="02000503020000020003" pitchFamily="2" charset="0"/>
              </a:rPr>
              <a:t>Or integrated to partial columns or mass weighted mole fraction given adequate DOFS</a:t>
            </a:r>
          </a:p>
          <a:p>
            <a:pPr marL="514350" indent="-219075">
              <a:spcAft>
                <a:spcPts val="14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432FF"/>
                </a:solidFill>
                <a:latin typeface="Avenir Book" panose="02000503020000020003" pitchFamily="2" charset="0"/>
              </a:rPr>
              <a:t>These can be normalized by local barometric pressure and cast as dry air mole fraction over an appropriate altitude range</a:t>
            </a:r>
          </a:p>
        </p:txBody>
      </p:sp>
      <p:sp>
        <p:nvSpPr>
          <p:cNvPr id="2" name="Google Shape;168;p7">
            <a:extLst>
              <a:ext uri="{FF2B5EF4-FFF2-40B4-BE49-F238E27FC236}">
                <a16:creationId xmlns:a16="http://schemas.microsoft.com/office/drawing/2014/main" id="{274ADB09-545D-FC21-82D9-5692087B2B5D}"/>
              </a:ext>
            </a:extLst>
          </p:cNvPr>
          <p:cNvSpPr txBox="1"/>
          <p:nvPr/>
        </p:nvSpPr>
        <p:spPr>
          <a:xfrm>
            <a:off x="3462725" y="6315762"/>
            <a:ext cx="5571350" cy="505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CEOS AC-VC-21 / Takamatsu / June 2025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0F7AF4B-8FE2-79B2-6789-941E7BC098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96904" y="5761553"/>
            <a:ext cx="751021" cy="62153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F41FA02-27ED-C7F9-C938-4506FCF106F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60794" y="6307977"/>
            <a:ext cx="776134" cy="517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224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>
          <a:extLst>
            <a:ext uri="{FF2B5EF4-FFF2-40B4-BE49-F238E27FC236}">
              <a16:creationId xmlns:a16="http://schemas.microsoft.com/office/drawing/2014/main" id="{1E7C39F2-8F6E-DFA2-3CCE-2C3FDD5CBC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7">
            <a:extLst>
              <a:ext uri="{FF2B5EF4-FFF2-40B4-BE49-F238E27FC236}">
                <a16:creationId xmlns:a16="http://schemas.microsoft.com/office/drawing/2014/main" id="{6EE3D054-C929-3B6D-ABD6-F2CBD7E9069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981200" y="156300"/>
            <a:ext cx="8229600" cy="3769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25"/>
              <a:buNone/>
            </a:pPr>
            <a:r>
              <a:rPr lang="en-US" sz="2400" b="0" dirty="0">
                <a:latin typeface="+mj-lt"/>
              </a:rPr>
              <a:t>Species Retrievable by IRWG</a:t>
            </a:r>
            <a:endParaRPr sz="2400" b="0" dirty="0">
              <a:latin typeface="+mj-lt"/>
            </a:endParaRPr>
          </a:p>
        </p:txBody>
      </p:sp>
      <p:sp>
        <p:nvSpPr>
          <p:cNvPr id="2" name="Google Shape;168;p7">
            <a:extLst>
              <a:ext uri="{FF2B5EF4-FFF2-40B4-BE49-F238E27FC236}">
                <a16:creationId xmlns:a16="http://schemas.microsoft.com/office/drawing/2014/main" id="{D959793B-5886-F1CC-E62B-66AD2BAA3D33}"/>
              </a:ext>
            </a:extLst>
          </p:cNvPr>
          <p:cNvSpPr txBox="1"/>
          <p:nvPr/>
        </p:nvSpPr>
        <p:spPr>
          <a:xfrm>
            <a:off x="3310325" y="6316459"/>
            <a:ext cx="5571350" cy="505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CEOS AC-VC-21 / Takamatsu / June 2025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3C5AECA-E8B6-D5FE-823F-4D721A9469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44504" y="5762981"/>
            <a:ext cx="751021" cy="62153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84AC019-C22E-2A4E-AE8B-47997A5112C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8394" y="6309405"/>
            <a:ext cx="776134" cy="517422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0B1BE109-A9D9-0DD6-6BE6-CDF2EC624521}"/>
              </a:ext>
            </a:extLst>
          </p:cNvPr>
          <p:cNvGrpSpPr/>
          <p:nvPr/>
        </p:nvGrpSpPr>
        <p:grpSpPr>
          <a:xfrm>
            <a:off x="771863" y="1195064"/>
            <a:ext cx="10648273" cy="4436321"/>
            <a:chOff x="468462" y="927200"/>
            <a:chExt cx="10648273" cy="4436321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E859E572-56C9-B7E4-F2FF-A093956ED59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4152" t="8879" r="4999" b="45569"/>
            <a:stretch>
              <a:fillRect/>
            </a:stretch>
          </p:blipFill>
          <p:spPr>
            <a:xfrm>
              <a:off x="468462" y="927200"/>
              <a:ext cx="10648273" cy="4125606"/>
            </a:xfrm>
            <a:prstGeom prst="rect">
              <a:avLst/>
            </a:prstGeom>
          </p:spPr>
        </p:pic>
        <p:sp>
          <p:nvSpPr>
            <p:cNvPr id="9" name="Right Arrow 8">
              <a:extLst>
                <a:ext uri="{FF2B5EF4-FFF2-40B4-BE49-F238E27FC236}">
                  <a16:creationId xmlns:a16="http://schemas.microsoft.com/office/drawing/2014/main" id="{F0EB74FB-FB6F-ACC1-077C-A4F56CA7B210}"/>
                </a:ext>
              </a:extLst>
            </p:cNvPr>
            <p:cNvSpPr/>
            <p:nvPr/>
          </p:nvSpPr>
          <p:spPr>
            <a:xfrm>
              <a:off x="1075265" y="1913464"/>
              <a:ext cx="224875" cy="145965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endParaRPr>
            </a:p>
          </p:txBody>
        </p:sp>
        <p:sp>
          <p:nvSpPr>
            <p:cNvPr id="10" name="Right Arrow 9">
              <a:extLst>
                <a:ext uri="{FF2B5EF4-FFF2-40B4-BE49-F238E27FC236}">
                  <a16:creationId xmlns:a16="http://schemas.microsoft.com/office/drawing/2014/main" id="{2AD4FC88-C6AB-82CE-696F-09489DB4BCC1}"/>
                </a:ext>
              </a:extLst>
            </p:cNvPr>
            <p:cNvSpPr/>
            <p:nvPr/>
          </p:nvSpPr>
          <p:spPr>
            <a:xfrm>
              <a:off x="1075265" y="1508334"/>
              <a:ext cx="224875" cy="145965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endParaRPr>
            </a:p>
          </p:txBody>
        </p:sp>
        <p:sp>
          <p:nvSpPr>
            <p:cNvPr id="11" name="Right Arrow 10">
              <a:extLst>
                <a:ext uri="{FF2B5EF4-FFF2-40B4-BE49-F238E27FC236}">
                  <a16:creationId xmlns:a16="http://schemas.microsoft.com/office/drawing/2014/main" id="{9CC0982B-6A9C-A6FC-5E89-4551D39E7634}"/>
                </a:ext>
              </a:extLst>
            </p:cNvPr>
            <p:cNvSpPr/>
            <p:nvPr/>
          </p:nvSpPr>
          <p:spPr>
            <a:xfrm>
              <a:off x="1075265" y="3752361"/>
              <a:ext cx="224875" cy="145965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endParaRPr>
            </a:p>
          </p:txBody>
        </p:sp>
        <p:sp>
          <p:nvSpPr>
            <p:cNvPr id="12" name="Right Arrow 11">
              <a:extLst>
                <a:ext uri="{FF2B5EF4-FFF2-40B4-BE49-F238E27FC236}">
                  <a16:creationId xmlns:a16="http://schemas.microsoft.com/office/drawing/2014/main" id="{69920575-D2BE-74AA-6884-74C7B48632C8}"/>
                </a:ext>
              </a:extLst>
            </p:cNvPr>
            <p:cNvSpPr/>
            <p:nvPr/>
          </p:nvSpPr>
          <p:spPr>
            <a:xfrm>
              <a:off x="1075265" y="3123135"/>
              <a:ext cx="224875" cy="145965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endParaRPr>
            </a:p>
          </p:txBody>
        </p:sp>
        <p:sp>
          <p:nvSpPr>
            <p:cNvPr id="17" name="Right Arrow 16">
              <a:extLst>
                <a:ext uri="{FF2B5EF4-FFF2-40B4-BE49-F238E27FC236}">
                  <a16:creationId xmlns:a16="http://schemas.microsoft.com/office/drawing/2014/main" id="{08CDCDAA-9F1F-99CB-DC60-2D908FC36136}"/>
                </a:ext>
              </a:extLst>
            </p:cNvPr>
            <p:cNvSpPr/>
            <p:nvPr/>
          </p:nvSpPr>
          <p:spPr>
            <a:xfrm>
              <a:off x="1075265" y="3942005"/>
              <a:ext cx="224875" cy="145965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endParaRPr>
            </a:p>
          </p:txBody>
        </p:sp>
        <p:sp>
          <p:nvSpPr>
            <p:cNvPr id="18" name="Right Arrow 17">
              <a:extLst>
                <a:ext uri="{FF2B5EF4-FFF2-40B4-BE49-F238E27FC236}">
                  <a16:creationId xmlns:a16="http://schemas.microsoft.com/office/drawing/2014/main" id="{5C6A8F4A-05FE-70BC-0C7E-D513D77DDA69}"/>
                </a:ext>
              </a:extLst>
            </p:cNvPr>
            <p:cNvSpPr/>
            <p:nvPr/>
          </p:nvSpPr>
          <p:spPr>
            <a:xfrm>
              <a:off x="1075265" y="2335908"/>
              <a:ext cx="224875" cy="145965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endParaRPr>
            </a:p>
          </p:txBody>
        </p:sp>
        <p:sp>
          <p:nvSpPr>
            <p:cNvPr id="19" name="Right Arrow 18">
              <a:extLst>
                <a:ext uri="{FF2B5EF4-FFF2-40B4-BE49-F238E27FC236}">
                  <a16:creationId xmlns:a16="http://schemas.microsoft.com/office/drawing/2014/main" id="{34C0FC11-01E7-CCA9-770B-C7CB8B2339FC}"/>
                </a:ext>
              </a:extLst>
            </p:cNvPr>
            <p:cNvSpPr/>
            <p:nvPr/>
          </p:nvSpPr>
          <p:spPr>
            <a:xfrm>
              <a:off x="2928227" y="2502316"/>
              <a:ext cx="224875" cy="145965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endParaRPr>
            </a:p>
          </p:txBody>
        </p:sp>
        <p:sp>
          <p:nvSpPr>
            <p:cNvPr id="20" name="Right Arrow 19">
              <a:extLst>
                <a:ext uri="{FF2B5EF4-FFF2-40B4-BE49-F238E27FC236}">
                  <a16:creationId xmlns:a16="http://schemas.microsoft.com/office/drawing/2014/main" id="{192360FA-34DC-8412-69CF-39DDF7BBE952}"/>
                </a:ext>
              </a:extLst>
            </p:cNvPr>
            <p:cNvSpPr/>
            <p:nvPr/>
          </p:nvSpPr>
          <p:spPr>
            <a:xfrm>
              <a:off x="4942051" y="1937241"/>
              <a:ext cx="224875" cy="145965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endParaRPr>
            </a:p>
          </p:txBody>
        </p:sp>
        <p:sp>
          <p:nvSpPr>
            <p:cNvPr id="21" name="Right Arrow 20">
              <a:extLst>
                <a:ext uri="{FF2B5EF4-FFF2-40B4-BE49-F238E27FC236}">
                  <a16:creationId xmlns:a16="http://schemas.microsoft.com/office/drawing/2014/main" id="{58E6780B-CBF3-4A33-9C8A-853AAFCA5982}"/>
                </a:ext>
              </a:extLst>
            </p:cNvPr>
            <p:cNvSpPr/>
            <p:nvPr/>
          </p:nvSpPr>
          <p:spPr>
            <a:xfrm>
              <a:off x="4942051" y="2335907"/>
              <a:ext cx="224875" cy="145965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endParaRPr>
            </a:p>
          </p:txBody>
        </p:sp>
        <p:sp>
          <p:nvSpPr>
            <p:cNvPr id="22" name="Right Arrow 21">
              <a:extLst>
                <a:ext uri="{FF2B5EF4-FFF2-40B4-BE49-F238E27FC236}">
                  <a16:creationId xmlns:a16="http://schemas.microsoft.com/office/drawing/2014/main" id="{0EFCB2FC-F2DE-5C6C-EBD3-1C79B8CCD086}"/>
                </a:ext>
              </a:extLst>
            </p:cNvPr>
            <p:cNvSpPr/>
            <p:nvPr/>
          </p:nvSpPr>
          <p:spPr>
            <a:xfrm>
              <a:off x="4942051" y="3744614"/>
              <a:ext cx="224875" cy="145965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endParaRPr>
            </a:p>
          </p:txBody>
        </p:sp>
        <p:sp>
          <p:nvSpPr>
            <p:cNvPr id="26" name="Right Arrow 25">
              <a:extLst>
                <a:ext uri="{FF2B5EF4-FFF2-40B4-BE49-F238E27FC236}">
                  <a16:creationId xmlns:a16="http://schemas.microsoft.com/office/drawing/2014/main" id="{885779D2-0542-077D-6DA9-0ED2055F2A24}"/>
                </a:ext>
              </a:extLst>
            </p:cNvPr>
            <p:cNvSpPr/>
            <p:nvPr/>
          </p:nvSpPr>
          <p:spPr>
            <a:xfrm>
              <a:off x="850390" y="5217556"/>
              <a:ext cx="224875" cy="145965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BDA10ED4-D212-2E43-038B-B58589C4BACD}"/>
              </a:ext>
            </a:extLst>
          </p:cNvPr>
          <p:cNvSpPr txBox="1"/>
          <p:nvPr/>
        </p:nvSpPr>
        <p:spPr>
          <a:xfrm>
            <a:off x="1491103" y="5377634"/>
            <a:ext cx="6327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0432FF"/>
                </a:solidFill>
              </a:rPr>
              <a:t>Recent use in satellite validation / correlative measurements</a:t>
            </a:r>
          </a:p>
        </p:txBody>
      </p:sp>
    </p:spTree>
    <p:extLst>
      <p:ext uri="{BB962C8B-B14F-4D97-AF65-F5344CB8AC3E}">
        <p14:creationId xmlns:p14="http://schemas.microsoft.com/office/powerpoint/2010/main" val="1812875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itle Page: NCAR - Blue Logo">
  <a:themeElements>
    <a:clrScheme name="NCAR UCAR">
      <a:dk1>
        <a:srgbClr val="000000"/>
      </a:dk1>
      <a:lt1>
        <a:srgbClr val="FFFFFF"/>
      </a:lt1>
      <a:dk2>
        <a:srgbClr val="1F3058"/>
      </a:dk2>
      <a:lt2>
        <a:srgbClr val="EEECE1"/>
      </a:lt2>
      <a:accent1>
        <a:srgbClr val="1A3141"/>
      </a:accent1>
      <a:accent2>
        <a:srgbClr val="456673"/>
      </a:accent2>
      <a:accent3>
        <a:srgbClr val="C45229"/>
      </a:accent3>
      <a:accent4>
        <a:srgbClr val="9F1B25"/>
      </a:accent4>
      <a:accent5>
        <a:srgbClr val="B36E25"/>
      </a:accent5>
      <a:accent6>
        <a:srgbClr val="555058"/>
      </a:accent6>
      <a:hlink>
        <a:srgbClr val="1F3058"/>
      </a:hlink>
      <a:folHlink>
        <a:srgbClr val="7C788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NCAR-BlueTopHeader-GraySwoosh">
  <a:themeElements>
    <a:clrScheme name="NCAR and UCAR">
      <a:dk1>
        <a:srgbClr val="666666"/>
      </a:dk1>
      <a:lt1>
        <a:srgbClr val="FFFFFF"/>
      </a:lt1>
      <a:dk2>
        <a:srgbClr val="122D5D"/>
      </a:dk2>
      <a:lt2>
        <a:srgbClr val="D3DCEC"/>
      </a:lt2>
      <a:accent1>
        <a:srgbClr val="277DA1"/>
      </a:accent1>
      <a:accent2>
        <a:srgbClr val="248F87"/>
      </a:accent2>
      <a:accent3>
        <a:srgbClr val="BBD52F"/>
      </a:accent3>
      <a:accent4>
        <a:srgbClr val="D3DCEC"/>
      </a:accent4>
      <a:accent5>
        <a:srgbClr val="6C6C6C"/>
      </a:accent5>
      <a:accent6>
        <a:srgbClr val="9EA0A3"/>
      </a:accent6>
      <a:hlink>
        <a:srgbClr val="BBD52F"/>
      </a:hlink>
      <a:folHlink>
        <a:srgbClr val="BBD52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19584</TotalTime>
  <Words>2450</Words>
  <Application>Microsoft Macintosh PowerPoint</Application>
  <PresentationFormat>ワイド画面</PresentationFormat>
  <Paragraphs>278</Paragraphs>
  <Slides>22</Slides>
  <Notes>16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8</vt:i4>
      </vt:variant>
      <vt:variant>
        <vt:lpstr>テーマ</vt:lpstr>
      </vt:variant>
      <vt:variant>
        <vt:i4>2</vt:i4>
      </vt:variant>
      <vt:variant>
        <vt:lpstr>スライド タイトル</vt:lpstr>
      </vt:variant>
      <vt:variant>
        <vt:i4>22</vt:i4>
      </vt:variant>
    </vt:vector>
  </HeadingPairs>
  <TitlesOfParts>
    <vt:vector size="32" baseType="lpstr">
      <vt:lpstr>Aptos</vt:lpstr>
      <vt:lpstr>Arial</vt:lpstr>
      <vt:lpstr>Avenir Book</vt:lpstr>
      <vt:lpstr>Helvetica Neue</vt:lpstr>
      <vt:lpstr>Trebuchet MS</vt:lpstr>
      <vt:lpstr>Andale Mono</vt:lpstr>
      <vt:lpstr>Calibri</vt:lpstr>
      <vt:lpstr>Avenir Next</vt:lpstr>
      <vt:lpstr>Title Page: NCAR - Blue Logo</vt:lpstr>
      <vt:lpstr>NCAR-BlueTopHeader-GraySwoosh</vt:lpstr>
      <vt:lpstr>PowerPoint プレゼンテーション</vt:lpstr>
      <vt:lpstr>Outline</vt:lpstr>
      <vt:lpstr>Infrared Working Group Stations</vt:lpstr>
      <vt:lpstr>Observations / Instrumentation</vt:lpstr>
      <vt:lpstr>PowerPoint プレゼンテーション</vt:lpstr>
      <vt:lpstr>IRWG Retrievals: Spectra, Information Content, Altitude Resolution</vt:lpstr>
      <vt:lpstr>IRWG Retrievals: Spectra, Information Content, Altitude Resolution</vt:lpstr>
      <vt:lpstr>IRWG Retrievals / Data Products</vt:lpstr>
      <vt:lpstr>Species Retrievable by IRWG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Standardizing long-term a remote sensing and in situ measurements of atmospheric halogenated VOCs based on SI-traceability…</vt:lpstr>
      <vt:lpstr>Summary: Current State, Implementing, Needs / Plans 1/3</vt:lpstr>
      <vt:lpstr>Summary: Current State, Implementing, Needs / Plans 2/3</vt:lpstr>
      <vt:lpstr>Summary: Current State, Implementing, Needs / Plans 3/3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Hiroshi TANIMOTO</cp:lastModifiedBy>
  <cp:revision>78</cp:revision>
  <dcterms:modified xsi:type="dcterms:W3CDTF">2025-07-25T10:26:05Z</dcterms:modified>
</cp:coreProperties>
</file>