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1"/>
  </p:notesMasterIdLst>
  <p:sldIdLst>
    <p:sldId id="4571" r:id="rId2"/>
    <p:sldId id="4587" r:id="rId3"/>
    <p:sldId id="4556" r:id="rId4"/>
    <p:sldId id="4527" r:id="rId5"/>
    <p:sldId id="4564" r:id="rId6"/>
    <p:sldId id="4533" r:id="rId7"/>
    <p:sldId id="4585" r:id="rId8"/>
    <p:sldId id="4504" r:id="rId9"/>
    <p:sldId id="4552" r:id="rId10"/>
    <p:sldId id="4539" r:id="rId11"/>
    <p:sldId id="4579" r:id="rId12"/>
    <p:sldId id="4596" r:id="rId13"/>
    <p:sldId id="4581" r:id="rId14"/>
    <p:sldId id="4588" r:id="rId15"/>
    <p:sldId id="4589" r:id="rId16"/>
    <p:sldId id="4591" r:id="rId17"/>
    <p:sldId id="4590" r:id="rId18"/>
    <p:sldId id="4592" r:id="rId19"/>
    <p:sldId id="458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8BAABBE-FBCC-7C2F-3F67-4BB5D46B33DD}" name="David Crisp" initials="DC" userId="c286b080a00a0c40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FFE"/>
    <a:srgbClr val="4DC115"/>
    <a:srgbClr val="00D255"/>
    <a:srgbClr val="9CC813"/>
    <a:srgbClr val="6FDA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831"/>
    <p:restoredTop sz="85616"/>
  </p:normalViewPr>
  <p:slideViewPr>
    <p:cSldViewPr snapToGrid="0" snapToObjects="1">
      <p:cViewPr varScale="1">
        <p:scale>
          <a:sx n="108" d="100"/>
          <a:sy n="108" d="100"/>
        </p:scale>
        <p:origin x="190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141" d="100"/>
          <a:sy n="141" d="100"/>
        </p:scale>
        <p:origin x="4272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8/10/relationships/authors" Target="author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D5EA6A-1A79-D345-B67D-054D513C2181}" type="datetimeFigureOut">
              <a:rPr lang="en-US" smtClean="0"/>
              <a:t>7/26/25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908285-BEAE-E548-B35E-30C540E20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44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Relevant to this audience - 0.2ppm is the </a:t>
            </a:r>
            <a:r>
              <a:rPr lang="en-US" dirty="0" err="1">
                <a:solidFill>
                  <a:srgbClr val="000000"/>
                </a:solidFill>
                <a:effectLst/>
                <a:latin typeface="Helvetica" pitchFamily="2" charset="0"/>
              </a:rPr>
              <a:t>MicroCarb</a:t>
            </a: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 target (the goal is 0.1 ppm)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908285-BEAE-E548-B35E-30C540E201D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9894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remind everyone that both the sign and amplitude of the aerosol bias depends on surface albedo.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908285-BEAE-E548-B35E-30C540E201D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479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Modify with Rob’s latest Figure?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908285-BEAE-E548-B35E-30C540E201D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847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6DC62-E46A-B543-A590-E08EB101F4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8D0A67-271C-6941-8612-D9D637F670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426B4D-C51D-124A-BC46-BEE151AB5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5,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4A7278-F383-EC4F-A3EE-BD5EE1DD1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IWGGMS-19, Paris, France 4-6 July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058509-DFF3-7243-ACB9-CF3AE9BDC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9146A-4B16-E84E-8707-2EC97DFDB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8027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2AE2B-C82E-E049-80AE-4C79F6BC0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DD5FC0-8507-BD41-BE67-59550B4374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B5EE6D-95C3-DC49-8EBF-7AFF27C4B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5,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8BBE94-F5AC-AE41-896F-9DB6AF046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IWGGMS-19, Paris, France 4-6 July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5A2169-7CCA-FD47-9E40-B55B72BF6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9146A-4B16-E84E-8707-2EC97DFDB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765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9491C7B-E237-FE47-8461-C759C63EF9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C20339-99D4-6449-BF3D-1BCC96D202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B47AD-5A3D-C840-8483-A824D0082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5,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2CEE89-788F-5F45-AE1C-486B80955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IWGGMS-19, Paris, France 4-6 July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85643A-B534-8244-8F17-DEF378937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9146A-4B16-E84E-8707-2EC97DFDB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214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34B32-1373-6F4E-ACCE-9F62B8F0B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4E4577-D6AE-2941-9EC1-49A10ED0FC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5F9EE6-BFFE-6149-8C69-8144E0968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5,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53CB9F-F5BA-6C44-8C8C-810A5B8E5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IWGGMS-19, Paris, France 4-6 July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DD5338-2632-E948-8CF8-48F3D7ADB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9146A-4B16-E84E-8707-2EC97DFDB833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622F8D3-06AA-F22F-A820-385D3C4FBAB6}"/>
              </a:ext>
            </a:extLst>
          </p:cNvPr>
          <p:cNvCxnSpPr/>
          <p:nvPr userDrawn="1"/>
        </p:nvCxnSpPr>
        <p:spPr>
          <a:xfrm>
            <a:off x="0" y="754840"/>
            <a:ext cx="12192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532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FD953-F13A-CB47-8CC9-5987416BC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B3B571-5500-2147-973E-973E951CCA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4F2A4-E158-CB4A-A4F1-3873D5D9D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5,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804E8-E54E-DE45-868D-318C8566F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IWGGMS-19, Paris, France 4-6 July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C41C2D-0B8F-B94C-9F16-1453DB7A0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9146A-4B16-E84E-8707-2EC97DFDB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500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3BCF6-E1E2-9F47-8910-3665299E4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DA4C89-AFE9-2C48-A2BF-FEEC066B35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735AA0-E597-3344-8A0B-815389AE53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66777D-9889-D041-953F-5D36E2A31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5, 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5108E5-3C2D-FC49-A105-5B0CC2B7A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IWGGMS-19, Paris, France 4-6 July 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E9EE1D-2E2D-1144-BA75-8C2909E8E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9146A-4B16-E84E-8707-2EC97DFDB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864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8EBED-D351-5141-BB54-8A92C8F81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0540D4-2ACB-A945-A02F-DE40621619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2AA971-69B9-E842-A91D-F15F5CC32F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058E82-BE34-A245-B2A5-152AF24738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B4DC19-1D15-194C-852A-C5687D9AFD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0A87C8-A88B-FD4D-A9B2-D173310FD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5, 2023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68F120-BF98-0D4C-B864-4E9FF2ADE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IWGGMS-19, Paris, France 4-6 July 2023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4B890C-CACF-8344-8D39-6BC405E5B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9146A-4B16-E84E-8707-2EC97DFDB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769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72543-106B-4C40-8C1F-5A7CD5515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EEBF48-2001-BA4E-915F-940D9BA5E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5, 2023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FA67F0-6A66-DA46-A678-4FE53FDC5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IWGGMS-19, Paris, France 4-6 July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CEB041-8C14-964A-BEA6-505F8B801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9146A-4B16-E84E-8707-2EC97DFDB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655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79E2DA-6D68-BC43-B94B-7CB42830D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5, 2023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70157A-DDF1-D64F-9169-722C944C8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IWGGMS-19, Paris, France 4-6 July 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DE2C0E-C2E2-2141-A50F-7E155731A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9146A-4B16-E84E-8707-2EC97DFDB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026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02D82-344F-2C4D-AF69-64D4936BA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CB707-9248-EC4E-A1D9-C15B540E77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EFD6C-C424-3047-87DC-4A5C695D67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F8768E-86D8-1148-914E-FC1E1E712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5, 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0BA7B2-4FBF-E542-BF65-2B06D1BBF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IWGGMS-19, Paris, France 4-6 July 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B9C1FC-F7B1-5C40-8BDE-4DD55F877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9146A-4B16-E84E-8707-2EC97DFDB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923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110A5-7179-C044-9390-5D99E9F28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7577D0-8207-AA4B-AAAD-A89C4B9712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CAD36B-DADF-384B-99B1-143EC2270F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914424-F528-2A4F-A6A7-1A74C87DF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5, 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A18759-676E-8947-9C3E-69C248334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IWGGMS-19, Paris, France 4-6 July 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9879AF-1164-2141-AF92-40F014B0E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9146A-4B16-E84E-8707-2EC97DFDB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223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B1D22A-C8E2-C04A-9AB3-D328D3697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241" y="57803"/>
            <a:ext cx="10515600" cy="6232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3BF069-2783-8B4B-862B-86AE4A46BA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58326C-6C7A-BF4F-863F-312160D4ED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July 5,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A6756F-AA6D-6444-86A4-5542EB6964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IWGGMS-19, Paris, France 4-6 July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ADCD84-F379-A547-8C81-9620B4D5A6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79146A-4B16-E84E-8707-2EC97DFDB833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D9011AF-E267-C396-9C17-71ABCE3C43C2}"/>
              </a:ext>
            </a:extLst>
          </p:cNvPr>
          <p:cNvCxnSpPr/>
          <p:nvPr userDrawn="1"/>
        </p:nvCxnSpPr>
        <p:spPr>
          <a:xfrm>
            <a:off x="0" y="754840"/>
            <a:ext cx="12192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8393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0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8A282-334E-CD3C-4AA3-9C73184120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Ideas for / Need of a Retrieval Intercomparison Project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E01645-E21D-ABED-23AA-A40E265048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77914" y="3919927"/>
            <a:ext cx="9144000" cy="1655762"/>
          </a:xfrm>
        </p:spPr>
        <p:txBody>
          <a:bodyPr>
            <a:normAutofit/>
          </a:bodyPr>
          <a:lstStyle/>
          <a:p>
            <a:r>
              <a:rPr lang="en-US" dirty="0"/>
              <a:t>Chris O’Dell (CSU), </a:t>
            </a:r>
          </a:p>
          <a:p>
            <a:r>
              <a:rPr lang="en-US" dirty="0"/>
              <a:t>Dave Crisp (Spectra LLC), </a:t>
            </a:r>
          </a:p>
          <a:p>
            <a:r>
              <a:rPr lang="en-US" dirty="0"/>
              <a:t>John Worden (JPL)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2" name="Picture 11" descr="A picture containing logo&#10;&#10;Description automatically generated">
            <a:extLst>
              <a:ext uri="{FF2B5EF4-FFF2-40B4-BE49-F238E27FC236}">
                <a16:creationId xmlns:a16="http://schemas.microsoft.com/office/drawing/2014/main" id="{64CE8C32-338A-4DB9-F038-6772DC9AE7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111" y="0"/>
            <a:ext cx="1997606" cy="7123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891C42D-30A7-D277-6D8F-E3E751C06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69820" y="28414"/>
            <a:ext cx="1355947" cy="610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641C66F-031D-37C2-5EA7-667E179251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5767" y="-67991"/>
            <a:ext cx="866233" cy="780390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04EA4976-E401-5EBD-C8A6-7E09BCBB0CBE}"/>
              </a:ext>
            </a:extLst>
          </p:cNvPr>
          <p:cNvSpPr txBox="1">
            <a:spLocks/>
          </p:cNvSpPr>
          <p:nvPr/>
        </p:nvSpPr>
        <p:spPr>
          <a:xfrm>
            <a:off x="1570086" y="5061729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CD780F-0CF0-3196-8C06-B88D79E68FCA}"/>
              </a:ext>
            </a:extLst>
          </p:cNvPr>
          <p:cNvSpPr txBox="1"/>
          <p:nvPr/>
        </p:nvSpPr>
        <p:spPr>
          <a:xfrm>
            <a:off x="3227294" y="5735637"/>
            <a:ext cx="685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CEOS AC/VC Meeting, Takamatsu Japan, 13 June 2025</a:t>
            </a:r>
          </a:p>
        </p:txBody>
      </p:sp>
    </p:spTree>
    <p:extLst>
      <p:ext uri="{BB962C8B-B14F-4D97-AF65-F5344CB8AC3E}">
        <p14:creationId xmlns:p14="http://schemas.microsoft.com/office/powerpoint/2010/main" val="8537022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604A9-B0D6-CD41-7311-23D761C93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alternative: The CO2M Plan for Aerosols</a:t>
            </a:r>
          </a:p>
        </p:txBody>
      </p:sp>
      <p:pic>
        <p:nvPicPr>
          <p:cNvPr id="8" name="Content Placeholder 7" descr="A picture containing text, plot, line, screenshot&#10;&#10;Description automatically generated">
            <a:extLst>
              <a:ext uri="{FF2B5EF4-FFF2-40B4-BE49-F238E27FC236}">
                <a16:creationId xmlns:a16="http://schemas.microsoft.com/office/drawing/2014/main" id="{7083D96F-66C4-ECEB-9503-121F32AE8C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2719" y="2936064"/>
            <a:ext cx="6946383" cy="3078259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A798F3-0474-ABD1-7056-4D35DFDE4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9146A-4B16-E84E-8707-2EC97DFDB833}" type="slidenum">
              <a:rPr lang="en-US" smtClean="0"/>
              <a:t>10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9AA6A3-6A41-44CF-1ACD-B14C2B8E0E02}"/>
              </a:ext>
            </a:extLst>
          </p:cNvPr>
          <p:cNvSpPr txBox="1"/>
          <p:nvPr/>
        </p:nvSpPr>
        <p:spPr>
          <a:xfrm>
            <a:off x="189833" y="5876867"/>
            <a:ext cx="72675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l">
              <a:spcBef>
                <a:spcPts val="600"/>
              </a:spcBef>
              <a:spcAft>
                <a:spcPts val="600"/>
              </a:spcAft>
            </a:pPr>
            <a:r>
              <a:rPr lang="en-US" sz="1800" b="1" kern="50" dirty="0">
                <a:solidFill>
                  <a:srgbClr val="548DD4"/>
                </a:solidFill>
                <a:effectLst/>
                <a:latin typeface="Calibri" panose="020F0502020204030204" pitchFamily="34" charset="0"/>
                <a:ea typeface="DejaVu Sans"/>
                <a:cs typeface="Times New Roman" panose="02020603050405020304" pitchFamily="18" charset="0"/>
              </a:rPr>
              <a:t>Simulated CO2M retrievals without and with a coincident multi-angle aerosol polarimeter.  (a) Standard 3-parameter </a:t>
            </a:r>
            <a:r>
              <a:rPr lang="en-US" sz="1800" b="1" kern="50" dirty="0" err="1">
                <a:solidFill>
                  <a:srgbClr val="548DD4"/>
                </a:solidFill>
                <a:effectLst/>
                <a:latin typeface="Calibri" panose="020F0502020204030204" pitchFamily="34" charset="0"/>
                <a:ea typeface="DejaVu Sans"/>
                <a:cs typeface="Times New Roman" panose="02020603050405020304" pitchFamily="18" charset="0"/>
              </a:rPr>
              <a:t>RemoTeC</a:t>
            </a:r>
            <a:r>
              <a:rPr lang="en-US" sz="1800" b="1" kern="50" dirty="0">
                <a:solidFill>
                  <a:srgbClr val="548DD4"/>
                </a:solidFill>
                <a:effectLst/>
                <a:latin typeface="Calibri" panose="020F0502020204030204" pitchFamily="34" charset="0"/>
                <a:ea typeface="DejaVu Sans"/>
                <a:cs typeface="Times New Roman" panose="02020603050405020304" pitchFamily="18" charset="0"/>
              </a:rPr>
              <a:t> retrieval without MAP. (b) New </a:t>
            </a:r>
            <a:r>
              <a:rPr lang="en-US" sz="1800" b="1" kern="50" dirty="0" err="1">
                <a:solidFill>
                  <a:srgbClr val="548DD4"/>
                </a:solidFill>
                <a:effectLst/>
                <a:latin typeface="Calibri" panose="020F0502020204030204" pitchFamily="34" charset="0"/>
                <a:ea typeface="DejaVu Sans"/>
                <a:cs typeface="Times New Roman" panose="02020603050405020304" pitchFamily="18" charset="0"/>
              </a:rPr>
              <a:t>RemoTAP</a:t>
            </a:r>
            <a:r>
              <a:rPr lang="en-US" sz="1800" b="1" kern="50" dirty="0">
                <a:solidFill>
                  <a:srgbClr val="548DD4"/>
                </a:solidFill>
                <a:effectLst/>
                <a:latin typeface="Calibri" panose="020F0502020204030204" pitchFamily="34" charset="0"/>
                <a:ea typeface="DejaVu Sans"/>
                <a:cs typeface="Times New Roman" panose="02020603050405020304" pitchFamily="18" charset="0"/>
              </a:rPr>
              <a:t> retrieval with MAP.  From Lu et al. (2022, AMT).</a:t>
            </a:r>
            <a:endParaRPr lang="en-US" sz="1800" kern="50" dirty="0">
              <a:solidFill>
                <a:srgbClr val="548DD4"/>
              </a:solidFill>
              <a:effectLst/>
              <a:latin typeface="Calibri" panose="020F0502020204030204" pitchFamily="34" charset="0"/>
              <a:ea typeface="DejaVu Sans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988151-2A8F-9417-F538-7A26C482BF37}"/>
              </a:ext>
            </a:extLst>
          </p:cNvPr>
          <p:cNvSpPr txBox="1"/>
          <p:nvPr/>
        </p:nvSpPr>
        <p:spPr>
          <a:xfrm>
            <a:off x="7631146" y="3200553"/>
            <a:ext cx="4371021" cy="3046988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Must include a very advanced aerosol sensor with your GHG sensor!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Will it work well in practice?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Many (most) GHG satellite missions will lack this.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8D50A5-0869-6BF6-84A2-7D2238D71C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833" y="843677"/>
            <a:ext cx="2539853" cy="19666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1D1A0AB-4072-22A7-20D9-E4B5F178BD12}"/>
              </a:ext>
            </a:extLst>
          </p:cNvPr>
          <p:cNvSpPr txBox="1"/>
          <p:nvPr/>
        </p:nvSpPr>
        <p:spPr>
          <a:xfrm>
            <a:off x="2897745" y="931387"/>
            <a:ext cx="26659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SpexONE</a:t>
            </a:r>
            <a:r>
              <a:rPr lang="en-US" b="1" dirty="0"/>
              <a:t> Multi-Angle Polarimeter on PACE. 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Multiple dual-pol channels measure at multiple angles to derive a wealth of aerosol information.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80A33B4-5F97-B46D-A836-C244642692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9321" y="789846"/>
            <a:ext cx="3803650" cy="19494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C0BE847-FC3D-8805-09D5-CF209EBEAC20}"/>
              </a:ext>
            </a:extLst>
          </p:cNvPr>
          <p:cNvSpPr txBox="1"/>
          <p:nvPr/>
        </p:nvSpPr>
        <p:spPr>
          <a:xfrm>
            <a:off x="9589526" y="931387"/>
            <a:ext cx="26659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CO2M will consist of: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GHG+NO2 GHG sensor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Multi-Angle Polarimeter (MAP)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Cloud Imager (CLIM)</a:t>
            </a:r>
          </a:p>
        </p:txBody>
      </p:sp>
    </p:spTree>
    <p:extLst>
      <p:ext uri="{BB962C8B-B14F-4D97-AF65-F5344CB8AC3E}">
        <p14:creationId xmlns:p14="http://schemas.microsoft.com/office/powerpoint/2010/main" val="5362867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178C5-8EA0-76D1-435E-65D7D559E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Motivations for a retrieval intercomparison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D4AB89-999F-D986-6C21-2869D5A20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0"/>
            <a:ext cx="10515600" cy="519993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Previous studies have evaluated the errors in different retrievals, e.g. CH4 and CO2 from GOSAT.</a:t>
            </a:r>
          </a:p>
          <a:p>
            <a:pPr lvl="1"/>
            <a:r>
              <a:rPr lang="en-US" dirty="0"/>
              <a:t>GHG-CCI, EMMA (M. Reuter) papers, etc.</a:t>
            </a:r>
          </a:p>
          <a:p>
            <a:r>
              <a:rPr lang="en-US" dirty="0"/>
              <a:t>Only limited attempts to *understand* the differences in different retrieval approaches.</a:t>
            </a:r>
          </a:p>
          <a:p>
            <a:r>
              <a:rPr lang="en-US" dirty="0"/>
              <a:t>Many retrieval inputs are relatively solid and robust:</a:t>
            </a:r>
          </a:p>
          <a:p>
            <a:pPr lvl="1"/>
            <a:r>
              <a:rPr lang="en-US" dirty="0"/>
              <a:t>Solar spectrum, spectroscopy [, calibration]</a:t>
            </a:r>
          </a:p>
          <a:p>
            <a:r>
              <a:rPr lang="en-US" dirty="0"/>
              <a:t>Some retrieval aspects are not as robust:</a:t>
            </a:r>
          </a:p>
          <a:p>
            <a:pPr lvl="1"/>
            <a:r>
              <a:rPr lang="en-US" dirty="0"/>
              <a:t>Aerosol / scattering parameterization</a:t>
            </a:r>
          </a:p>
          <a:p>
            <a:pPr lvl="1"/>
            <a:r>
              <a:rPr lang="en-US" dirty="0"/>
              <a:t>RT assumptions (e.g. Rotational Raman Scattering at 0.76 um) </a:t>
            </a:r>
          </a:p>
          <a:p>
            <a:r>
              <a:rPr lang="en-US" dirty="0"/>
              <a:t>Some new retrievals can skip ingredients altogether &amp; just use machine learning methods (e.g. Reuter et al., 2024).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3DFB76-9643-F9A3-4354-347D21E60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9146A-4B16-E84E-8707-2EC97DFDB83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603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5502A-C4AE-47E8-310F-AE3B8AD87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bit more motivation</a:t>
            </a:r>
          </a:p>
        </p:txBody>
      </p:sp>
      <p:pic>
        <p:nvPicPr>
          <p:cNvPr id="6" name="Content Placeholder 5" descr="A screenshot of a graph&#10;&#10;Description automatically generated">
            <a:extLst>
              <a:ext uri="{FF2B5EF4-FFF2-40B4-BE49-F238E27FC236}">
                <a16:creationId xmlns:a16="http://schemas.microsoft.com/office/drawing/2014/main" id="{989FAB06-6A84-A0E2-00FD-2BADCD77CB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359" y="857437"/>
            <a:ext cx="5228857" cy="435133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8C6938-1D03-12FE-49E0-17E7AFA3A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9146A-4B16-E84E-8707-2EC97DFDB833}" type="slidenum">
              <a:rPr lang="en-US" smtClean="0"/>
              <a:t>12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EDC170-BDB0-3430-8082-7490B449F6F2}"/>
              </a:ext>
            </a:extLst>
          </p:cNvPr>
          <p:cNvSpPr txBox="1"/>
          <p:nvPr/>
        </p:nvSpPr>
        <p:spPr>
          <a:xfrm>
            <a:off x="106359" y="5208775"/>
            <a:ext cx="4047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Noel et al., 2022</a:t>
            </a:r>
          </a:p>
        </p:txBody>
      </p:sp>
      <p:pic>
        <p:nvPicPr>
          <p:cNvPr id="9" name="Picture 8" descr="A map of the world&#10;&#10;Description automatically generated">
            <a:extLst>
              <a:ext uri="{FF2B5EF4-FFF2-40B4-BE49-F238E27FC236}">
                <a16:creationId xmlns:a16="http://schemas.microsoft.com/office/drawing/2014/main" id="{35EEA676-0CC2-B7BA-13D8-F204CF403B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1770" y="4586194"/>
            <a:ext cx="3659404" cy="2135281"/>
          </a:xfrm>
          <a:prstGeom prst="rect">
            <a:avLst/>
          </a:prstGeom>
        </p:spPr>
      </p:pic>
      <p:pic>
        <p:nvPicPr>
          <p:cNvPr id="13" name="Picture 12" descr="A map of the world&#10;&#10;Description automatically generated">
            <a:extLst>
              <a:ext uri="{FF2B5EF4-FFF2-40B4-BE49-F238E27FC236}">
                <a16:creationId xmlns:a16="http://schemas.microsoft.com/office/drawing/2014/main" id="{65A2A82E-1517-8022-59E7-9A12A92323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1770" y="2682938"/>
            <a:ext cx="3659404" cy="2124571"/>
          </a:xfrm>
          <a:prstGeom prst="rect">
            <a:avLst/>
          </a:prstGeom>
        </p:spPr>
      </p:pic>
      <p:pic>
        <p:nvPicPr>
          <p:cNvPr id="15" name="Picture 14" descr="A map of the world&#10;&#10;Description automatically generated">
            <a:extLst>
              <a:ext uri="{FF2B5EF4-FFF2-40B4-BE49-F238E27FC236}">
                <a16:creationId xmlns:a16="http://schemas.microsoft.com/office/drawing/2014/main" id="{410218E5-70AA-F59F-2481-0F7054A5A3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1770" y="857437"/>
            <a:ext cx="3659404" cy="209001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BCD2CBD-1583-0516-9434-BDD4D50FA2FF}"/>
              </a:ext>
            </a:extLst>
          </p:cNvPr>
          <p:cNvSpPr txBox="1"/>
          <p:nvPr/>
        </p:nvSpPr>
        <p:spPr>
          <a:xfrm>
            <a:off x="9654988" y="1717776"/>
            <a:ext cx="2188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NIES v2.97 - Models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E68695-B8DC-7842-8CAB-AE001047E8A5}"/>
              </a:ext>
            </a:extLst>
          </p:cNvPr>
          <p:cNvSpPr txBox="1"/>
          <p:nvPr/>
        </p:nvSpPr>
        <p:spPr>
          <a:xfrm>
            <a:off x="9654988" y="3582161"/>
            <a:ext cx="2188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FOCAL v3.0 - Models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8A7FA19-A5C2-3D83-346B-1A50A2ACAC79}"/>
              </a:ext>
            </a:extLst>
          </p:cNvPr>
          <p:cNvSpPr txBox="1"/>
          <p:nvPr/>
        </p:nvSpPr>
        <p:spPr>
          <a:xfrm>
            <a:off x="9654988" y="5624273"/>
            <a:ext cx="2537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JAXA/EORC v3 - Models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DBB1990-9150-11AD-B79D-F06AABD17158}"/>
              </a:ext>
            </a:extLst>
          </p:cNvPr>
          <p:cNvSpPr txBox="1"/>
          <p:nvPr/>
        </p:nvSpPr>
        <p:spPr>
          <a:xfrm>
            <a:off x="106359" y="5808939"/>
            <a:ext cx="6033733" cy="92333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GOSAT-XCO2 retrievals all look relatively similar vs. TCCON.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But can look very different compared to global models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These are the signals that drive regional fluxes!</a:t>
            </a:r>
          </a:p>
        </p:txBody>
      </p:sp>
    </p:spTree>
    <p:extLst>
      <p:ext uri="{BB962C8B-B14F-4D97-AF65-F5344CB8AC3E}">
        <p14:creationId xmlns:p14="http://schemas.microsoft.com/office/powerpoint/2010/main" val="23343405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C9642D-EC51-2782-E7C1-08F768EB69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4C426-07BC-D10C-972C-BBE625A27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Intercomparison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57A541-2F2D-071A-18DC-6490DCB80A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241" y="999551"/>
            <a:ext cx="10515600" cy="57219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CSU Workforce is now more limited, so effort will be modest.</a:t>
            </a:r>
          </a:p>
          <a:p>
            <a:r>
              <a:rPr lang="en-US" dirty="0"/>
              <a:t>CO2 Only.  </a:t>
            </a:r>
          </a:p>
          <a:p>
            <a:pPr lvl="1"/>
            <a:r>
              <a:rPr lang="en-US" dirty="0"/>
              <a:t>CH4 is more well-in-hand and really depends on 2.3 (non-proxy) vs 1.6 (proxy)</a:t>
            </a:r>
          </a:p>
          <a:p>
            <a:r>
              <a:rPr lang="en-US" dirty="0"/>
              <a:t>Focus for global/regional flux inversions</a:t>
            </a:r>
          </a:p>
          <a:p>
            <a:r>
              <a:rPr lang="en-US" dirty="0"/>
              <a:t>Global simulations (many papers have done this for their retrievals)</a:t>
            </a:r>
          </a:p>
          <a:p>
            <a:r>
              <a:rPr lang="en-US" dirty="0"/>
              <a:t>Include realistic aerosols (CAMS), surfaces (MODIS), etc.</a:t>
            </a:r>
          </a:p>
          <a:p>
            <a:r>
              <a:rPr lang="en-US" dirty="0"/>
              <a:t>Attempt to not give unfair advantage to any retrieval</a:t>
            </a:r>
          </a:p>
          <a:p>
            <a:r>
              <a:rPr lang="en-US" dirty="0"/>
              <a:t>Must include filtering &amp; bias correction – so truth provided.</a:t>
            </a:r>
          </a:p>
          <a:p>
            <a:r>
              <a:rPr lang="en-US" dirty="0"/>
              <a:t>Purely volunteer participation.  </a:t>
            </a:r>
          </a:p>
          <a:p>
            <a:r>
              <a:rPr lang="en-US" dirty="0"/>
              <a:t>Will not initially answer MAP vs. no-MAP question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76354A-9059-E1DF-24BD-E18DC319C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9146A-4B16-E84E-8707-2EC97DFDB83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296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7153B-B6B1-D456-3DBA-29C027520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MIP Participants (Goal)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A83687-D306-A801-2D52-BAAA3D077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8882" y="1343024"/>
            <a:ext cx="7458635" cy="4351338"/>
          </a:xfrm>
        </p:spPr>
        <p:txBody>
          <a:bodyPr/>
          <a:lstStyle/>
          <a:p>
            <a:r>
              <a:rPr lang="en-US" dirty="0"/>
              <a:t>ACOS</a:t>
            </a:r>
          </a:p>
          <a:p>
            <a:r>
              <a:rPr lang="en-US" dirty="0" err="1"/>
              <a:t>RemoTeC</a:t>
            </a:r>
            <a:r>
              <a:rPr lang="en-US" dirty="0"/>
              <a:t>/</a:t>
            </a:r>
            <a:r>
              <a:rPr lang="en-US" dirty="0" err="1"/>
              <a:t>RemoTAP</a:t>
            </a:r>
            <a:endParaRPr lang="en-US" dirty="0"/>
          </a:p>
          <a:p>
            <a:r>
              <a:rPr lang="en-US" dirty="0"/>
              <a:t>Fusional-P (formerly Univ of Leicester </a:t>
            </a:r>
            <a:r>
              <a:rPr lang="en-US" dirty="0" err="1"/>
              <a:t>alg</a:t>
            </a:r>
            <a:r>
              <a:rPr lang="en-US" dirty="0"/>
              <a:t>)</a:t>
            </a:r>
          </a:p>
          <a:p>
            <a:r>
              <a:rPr lang="en-US" dirty="0"/>
              <a:t>FOCAL</a:t>
            </a:r>
          </a:p>
          <a:p>
            <a:r>
              <a:rPr lang="en-US" dirty="0"/>
              <a:t>NIES</a:t>
            </a:r>
          </a:p>
          <a:p>
            <a:r>
              <a:rPr lang="en-US" dirty="0"/>
              <a:t>4ARCTIC</a:t>
            </a:r>
          </a:p>
          <a:p>
            <a:r>
              <a:rPr lang="en-US" dirty="0"/>
              <a:t>Other potentials: </a:t>
            </a:r>
          </a:p>
          <a:p>
            <a:pPr lvl="1"/>
            <a:r>
              <a:rPr lang="en-US" dirty="0"/>
              <a:t>IAPCAS (</a:t>
            </a:r>
            <a:r>
              <a:rPr lang="en-US" dirty="0" err="1"/>
              <a:t>TanSat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4AE050-0090-2BB4-13D8-243700175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9146A-4B16-E84E-8707-2EC97DFDB83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4781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EACC3-0260-92DD-DDC1-D11A0BF67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17" y="13447"/>
            <a:ext cx="10515600" cy="623234"/>
          </a:xfrm>
        </p:spPr>
        <p:txBody>
          <a:bodyPr/>
          <a:lstStyle/>
          <a:p>
            <a:r>
              <a:rPr lang="en-US" dirty="0"/>
              <a:t>Proposed Set-up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4041E5-6841-8C0A-CFF4-200DFE9F7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612" y="1010609"/>
            <a:ext cx="6261847" cy="4085826"/>
          </a:xfrm>
          <a:ln>
            <a:solidFill>
              <a:schemeClr val="accent1"/>
            </a:solidFill>
          </a:ln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u="sng" dirty="0"/>
              <a:t>Inputs to Participants:</a:t>
            </a:r>
          </a:p>
          <a:p>
            <a:r>
              <a:rPr lang="en-US" dirty="0"/>
              <a:t>OCO-2 like L1B files (spectra, ISRF)</a:t>
            </a:r>
          </a:p>
          <a:p>
            <a:r>
              <a:rPr lang="en-US" dirty="0"/>
              <a:t>ABSCO (spectroscopy files)</a:t>
            </a:r>
          </a:p>
          <a:p>
            <a:r>
              <a:rPr lang="en-US" dirty="0"/>
              <a:t>Matched meteorology files (optional)</a:t>
            </a:r>
          </a:p>
          <a:p>
            <a:r>
              <a:rPr lang="en-US" dirty="0"/>
              <a:t>~ 2M soundings </a:t>
            </a:r>
          </a:p>
          <a:p>
            <a:r>
              <a:rPr lang="en-US" dirty="0"/>
              <a:t>Rough filtering already applied</a:t>
            </a:r>
          </a:p>
          <a:p>
            <a:r>
              <a:rPr lang="en-US" dirty="0"/>
              <a:t>True CO2 or matched-simulated TCCON data (for filtering &amp; bias correction)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66B4CC-1245-A00E-8F52-58694E928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9146A-4B16-E84E-8707-2EC97DFDB833}" type="slidenum">
              <a:rPr lang="en-US" smtClean="0"/>
              <a:t>15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9DC1909-86B2-272F-BC99-04F657825B52}"/>
              </a:ext>
            </a:extLst>
          </p:cNvPr>
          <p:cNvSpPr txBox="1">
            <a:spLocks/>
          </p:cNvSpPr>
          <p:nvPr/>
        </p:nvSpPr>
        <p:spPr>
          <a:xfrm>
            <a:off x="6584577" y="1010609"/>
            <a:ext cx="5607423" cy="381688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u="sng" dirty="0"/>
              <a:t>Participant Expectations</a:t>
            </a:r>
          </a:p>
          <a:p>
            <a:r>
              <a:rPr lang="en-US" dirty="0"/>
              <a:t>Use their own prefilter if desired</a:t>
            </a:r>
          </a:p>
          <a:p>
            <a:r>
              <a:rPr lang="en-US" dirty="0"/>
              <a:t>Run soundings</a:t>
            </a:r>
          </a:p>
          <a:p>
            <a:r>
              <a:rPr lang="en-US" dirty="0"/>
              <a:t>Develop filter, bias correction</a:t>
            </a:r>
          </a:p>
          <a:p>
            <a:r>
              <a:rPr lang="en-US" dirty="0"/>
              <a:t>Return results in GHGCCI-format (ideally):</a:t>
            </a:r>
          </a:p>
          <a:p>
            <a:pPr lvl="1"/>
            <a:r>
              <a:rPr lang="en-US" dirty="0"/>
              <a:t>Raw XCO2</a:t>
            </a:r>
          </a:p>
          <a:p>
            <a:pPr lvl="1"/>
            <a:r>
              <a:rPr lang="en-US" dirty="0"/>
              <a:t>Filter</a:t>
            </a:r>
          </a:p>
          <a:p>
            <a:pPr lvl="1"/>
            <a:r>
              <a:rPr lang="en-US" dirty="0"/>
              <a:t>Bias-corrected XCO2</a:t>
            </a:r>
          </a:p>
        </p:txBody>
      </p:sp>
    </p:spTree>
    <p:extLst>
      <p:ext uri="{BB962C8B-B14F-4D97-AF65-F5344CB8AC3E}">
        <p14:creationId xmlns:p14="http://schemas.microsoft.com/office/powerpoint/2010/main" val="38211055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DF291-DAD6-3EEF-EDE2-BA2DFBDD3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Proposed CSU Simulations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A0D906-B2EA-AC2C-2AB1-CEAEEFB6C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9146A-4B16-E84E-8707-2EC97DFDB833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5" descr="A screenshot of a table&#10;&#10;Description automatically generated">
            <a:extLst>
              <a:ext uri="{FF2B5EF4-FFF2-40B4-BE49-F238E27FC236}">
                <a16:creationId xmlns:a16="http://schemas.microsoft.com/office/drawing/2014/main" id="{3CAB0BA1-08E4-A51C-5E42-B1BE04D7B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97" y="1453005"/>
            <a:ext cx="6285499" cy="3951990"/>
          </a:xfrm>
          <a:prstGeom prst="rect">
            <a:avLst/>
          </a:prstGeom>
        </p:spPr>
      </p:pic>
      <p:pic>
        <p:nvPicPr>
          <p:cNvPr id="8" name="Picture 7" descr="A map of the world&#10;&#10;Description automatically generated">
            <a:extLst>
              <a:ext uri="{FF2B5EF4-FFF2-40B4-BE49-F238E27FC236}">
                <a16:creationId xmlns:a16="http://schemas.microsoft.com/office/drawing/2014/main" id="{760DF251-4A6B-4FE1-B66C-6D26AE3F1B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7367" y="1792954"/>
            <a:ext cx="5526740" cy="2597013"/>
          </a:xfrm>
          <a:prstGeom prst="rect">
            <a:avLst/>
          </a:prstGeom>
        </p:spPr>
      </p:pic>
      <p:pic>
        <p:nvPicPr>
          <p:cNvPr id="10" name="Picture 9" descr="A graph of a normal distribution&#10;&#10;Description automatically generated with medium confidence">
            <a:extLst>
              <a:ext uri="{FF2B5EF4-FFF2-40B4-BE49-F238E27FC236}">
                <a16:creationId xmlns:a16="http://schemas.microsoft.com/office/drawing/2014/main" id="{FEA7C526-BF9F-062C-F5B9-1325339463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7367" y="4389967"/>
            <a:ext cx="2228916" cy="246803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B06B155-B384-AA1A-BECD-959DDBCDBAE0}"/>
              </a:ext>
            </a:extLst>
          </p:cNvPr>
          <p:cNvSpPr txBox="1"/>
          <p:nvPr/>
        </p:nvSpPr>
        <p:spPr>
          <a:xfrm>
            <a:off x="8876212" y="4578205"/>
            <a:ext cx="2897965" cy="1723549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square">
            <a:spAutoFit/>
          </a:bodyPr>
          <a:lstStyle/>
          <a:p>
            <a:pPr marL="0" marR="0" algn="l">
              <a:spcBef>
                <a:spcPts val="600"/>
              </a:spcBef>
              <a:spcAft>
                <a:spcPts val="600"/>
              </a:spcAft>
            </a:pPr>
            <a:r>
              <a:rPr lang="en-US" sz="1200" b="1" kern="50" dirty="0">
                <a:solidFill>
                  <a:srgbClr val="548DD4"/>
                </a:solidFill>
                <a:effectLst/>
                <a:latin typeface="Calibri" panose="020F0502020204030204" pitchFamily="34" charset="0"/>
                <a:ea typeface="DejaVu Sans"/>
                <a:cs typeface="Times New Roman" panose="02020603050405020304" pitchFamily="18" charset="0"/>
              </a:rPr>
              <a:t>Top: Location of real OCO-2 soundings, after pre-screening in 2016 in our synthetic dataset.  There are ~ 1.2M total soundings, and 600,000 soundings selected for X</a:t>
            </a:r>
            <a:r>
              <a:rPr lang="en-US" sz="1200" b="1" kern="50" baseline="-25000" dirty="0">
                <a:solidFill>
                  <a:srgbClr val="548DD4"/>
                </a:solidFill>
                <a:effectLst/>
                <a:latin typeface="Calibri" panose="020F0502020204030204" pitchFamily="34" charset="0"/>
                <a:ea typeface="DejaVu Sans"/>
                <a:cs typeface="Times New Roman" panose="02020603050405020304" pitchFamily="18" charset="0"/>
              </a:rPr>
              <a:t>CO2</a:t>
            </a:r>
            <a:r>
              <a:rPr lang="en-US" sz="1200" b="1" kern="50" dirty="0">
                <a:solidFill>
                  <a:srgbClr val="548DD4"/>
                </a:solidFill>
                <a:effectLst/>
                <a:latin typeface="Calibri" panose="020F0502020204030204" pitchFamily="34" charset="0"/>
                <a:ea typeface="DejaVu Sans"/>
                <a:cs typeface="Times New Roman" panose="02020603050405020304" pitchFamily="18" charset="0"/>
              </a:rPr>
              <a:t> retrieval.</a:t>
            </a:r>
          </a:p>
          <a:p>
            <a:pPr marL="0" marR="0" algn="l">
              <a:spcBef>
                <a:spcPts val="600"/>
              </a:spcBef>
              <a:spcAft>
                <a:spcPts val="600"/>
              </a:spcAft>
            </a:pPr>
            <a:r>
              <a:rPr lang="en-US" sz="1200" b="1" kern="50" dirty="0">
                <a:solidFill>
                  <a:srgbClr val="548DD4"/>
                </a:solidFill>
                <a:latin typeface="Calibri" panose="020F0502020204030204" pitchFamily="34" charset="0"/>
                <a:ea typeface="DejaVu Sans"/>
                <a:cs typeface="Times New Roman" panose="02020603050405020304" pitchFamily="18" charset="0"/>
              </a:rPr>
              <a:t>Left: Mismatches in XCO2 and Surface Pressure between the simulations (truth) and the retrievals (prior).</a:t>
            </a:r>
            <a:endParaRPr lang="en-US" sz="1200" b="1" kern="50" dirty="0">
              <a:solidFill>
                <a:srgbClr val="548DD4"/>
              </a:solidFill>
              <a:effectLst/>
              <a:latin typeface="Calibri" panose="020F0502020204030204" pitchFamily="34" charset="0"/>
              <a:ea typeface="DejaVu Sans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783286-B11C-4003-04CA-2D8B1C08C20E}"/>
              </a:ext>
            </a:extLst>
          </p:cNvPr>
          <p:cNvSpPr txBox="1"/>
          <p:nvPr/>
        </p:nvSpPr>
        <p:spPr>
          <a:xfrm>
            <a:off x="328709" y="5380672"/>
            <a:ext cx="4675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Will not include: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	3D RT Effects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	Subscene Effects (i.e., partial clouds)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	Instrument Calibration errors</a:t>
            </a:r>
          </a:p>
        </p:txBody>
      </p:sp>
    </p:spTree>
    <p:extLst>
      <p:ext uri="{BB962C8B-B14F-4D97-AF65-F5344CB8AC3E}">
        <p14:creationId xmlns:p14="http://schemas.microsoft.com/office/powerpoint/2010/main" val="20080023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002B7-C752-6F72-6934-E14C2E703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Draft Timeline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3464FE-7FFE-15E3-4193-1B731E4382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241" y="1072590"/>
            <a:ext cx="10515600" cy="4351338"/>
          </a:xfrm>
        </p:spPr>
        <p:txBody>
          <a:bodyPr/>
          <a:lstStyle/>
          <a:p>
            <a:r>
              <a:rPr lang="en-US" dirty="0"/>
              <a:t>July 2025: Engage potential participants for willingness to participate.</a:t>
            </a:r>
          </a:p>
          <a:p>
            <a:r>
              <a:rPr lang="en-US" dirty="0"/>
              <a:t>Sept 2025: Send out simulations</a:t>
            </a:r>
          </a:p>
          <a:p>
            <a:r>
              <a:rPr lang="en-US" dirty="0"/>
              <a:t>Oct-Dec 2025: Runs occur</a:t>
            </a:r>
          </a:p>
          <a:p>
            <a:r>
              <a:rPr lang="en-US" dirty="0"/>
              <a:t>January 2026: Gather results</a:t>
            </a:r>
          </a:p>
          <a:p>
            <a:r>
              <a:rPr lang="en-US" dirty="0"/>
              <a:t>Jan-May 2026: Analyze results / discuss conclusions with participants.</a:t>
            </a:r>
          </a:p>
          <a:p>
            <a:r>
              <a:rPr lang="en-US" dirty="0"/>
              <a:t>Summer 2026: Draft manuscript if appropriate.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738C6F-BF63-AC26-0958-4FC5F077E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9146A-4B16-E84E-8707-2EC97DFDB83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0960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7E084-23D2-393B-EA4C-411BB8ABC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C104C-209E-96AE-B186-2D8407B8C0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241" y="1153272"/>
            <a:ext cx="10515600" cy="4351338"/>
          </a:xfrm>
        </p:spPr>
        <p:txBody>
          <a:bodyPr/>
          <a:lstStyle/>
          <a:p>
            <a:r>
              <a:rPr lang="en-US" dirty="0"/>
              <a:t>We MUST include clouds – subvisible clouds (</a:t>
            </a:r>
            <a:r>
              <a:rPr lang="en-US" dirty="0" err="1"/>
              <a:t>esp</a:t>
            </a:r>
            <a:r>
              <a:rPr lang="en-US" dirty="0"/>
              <a:t> cirrus) matter and are not always easily detectable.  What cloud source? </a:t>
            </a:r>
          </a:p>
          <a:p>
            <a:pPr lvl="1"/>
            <a:r>
              <a:rPr lang="en-US" dirty="0"/>
              <a:t>ISCCP?  We tried this – doesn’t see thin clouds.</a:t>
            </a:r>
          </a:p>
          <a:p>
            <a:pPr lvl="1"/>
            <a:r>
              <a:rPr lang="en-US" dirty="0"/>
              <a:t>Model output, e.g. ERA-5? </a:t>
            </a:r>
          </a:p>
          <a:p>
            <a:r>
              <a:rPr lang="en-US" dirty="0"/>
              <a:t>What “truth” data to allow for filtering and bias correction?</a:t>
            </a:r>
          </a:p>
          <a:p>
            <a:pPr lvl="1"/>
            <a:r>
              <a:rPr lang="en-US" dirty="0"/>
              <a:t>All soundings, true XCo2?</a:t>
            </a:r>
          </a:p>
          <a:p>
            <a:pPr lvl="1"/>
            <a:r>
              <a:rPr lang="en-US" dirty="0"/>
              <a:t>At TCCON sites only? </a:t>
            </a:r>
          </a:p>
          <a:p>
            <a:r>
              <a:rPr lang="en-US" dirty="0"/>
              <a:t>Is raw XCO2 output sufficient?  </a:t>
            </a:r>
          </a:p>
          <a:p>
            <a:pPr lvl="1"/>
            <a:r>
              <a:rPr lang="en-US" dirty="0"/>
              <a:t>Filtering &amp; bias correction may confuse the issue?</a:t>
            </a:r>
          </a:p>
          <a:p>
            <a:pPr lvl="1"/>
            <a:r>
              <a:rPr lang="en-US" dirty="0"/>
              <a:t>Requiring filtering and BC too onerous?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7B1AFD-AD69-08DC-4078-01FE8B2D5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9146A-4B16-E84E-8707-2EC97DFDB83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976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0EEBA-C55A-3F5F-F794-16842D912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These issues may affect many missions!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B907A8-E8C9-2C4D-F3D1-61115FC50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9146A-4B16-E84E-8707-2EC97DFDB833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2C580A6D-EE4A-951F-817B-9F1F2AAFB1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8424" y="1356362"/>
            <a:ext cx="1627094" cy="1205735"/>
          </a:xfrm>
          <a:prstGeom prst="rect">
            <a:avLst/>
          </a:prstGeom>
        </p:spPr>
      </p:pic>
      <p:pic>
        <p:nvPicPr>
          <p:cNvPr id="6" name="Picture 5" descr="A picture containing text, compact disk&#10;&#10;Description automatically generated">
            <a:extLst>
              <a:ext uri="{FF2B5EF4-FFF2-40B4-BE49-F238E27FC236}">
                <a16:creationId xmlns:a16="http://schemas.microsoft.com/office/drawing/2014/main" id="{5F2A3BBF-0EF5-E65D-7464-689EF38A49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1946" y="2847457"/>
            <a:ext cx="1508710" cy="1318992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857D8C34-46E4-9FA2-C057-3908DF3E1D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9016" y="2847457"/>
            <a:ext cx="1565309" cy="13189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7A725A-34C3-C282-9A02-508D64D40B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1297" y="1436210"/>
            <a:ext cx="2738718" cy="104603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19C2596-6A00-33DC-90EC-138FDA823A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3224" y="1340771"/>
            <a:ext cx="2766745" cy="11427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7AB69D9-9C8A-A395-8BDD-19D25D54C6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6968" y="3105899"/>
            <a:ext cx="2532513" cy="97079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23E4560-B6CB-DADC-D7BD-C6BD7EA3B2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24087" y="4609957"/>
            <a:ext cx="2412509" cy="14830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C514CA-7FC1-B543-C56F-7286AB53DA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10503" y="4858650"/>
            <a:ext cx="1546123" cy="11427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65C83A-CCFA-C5CA-6E8B-326BD0D2F257}"/>
              </a:ext>
            </a:extLst>
          </p:cNvPr>
          <p:cNvSpPr txBox="1"/>
          <p:nvPr/>
        </p:nvSpPr>
        <p:spPr>
          <a:xfrm>
            <a:off x="2015949" y="5076100"/>
            <a:ext cx="1627093" cy="707886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FY 3H</a:t>
            </a:r>
          </a:p>
        </p:txBody>
      </p:sp>
    </p:spTree>
    <p:extLst>
      <p:ext uri="{BB962C8B-B14F-4D97-AF65-F5344CB8AC3E}">
        <p14:creationId xmlns:p14="http://schemas.microsoft.com/office/powerpoint/2010/main" val="30658308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C4C6A-5B93-2B69-BB71-E56A8B052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337208-0096-B312-762C-1C9742DDA5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141" y="1295493"/>
            <a:ext cx="11353800" cy="5060857"/>
          </a:xfrm>
        </p:spPr>
        <p:txBody>
          <a:bodyPr/>
          <a:lstStyle/>
          <a:p>
            <a:r>
              <a:rPr lang="en-US" dirty="0"/>
              <a:t>Idea for this introduced in October 2024 at Silver Spring (USA) CEOS Meeting</a:t>
            </a:r>
          </a:p>
          <a:p>
            <a:r>
              <a:rPr lang="en-US" dirty="0"/>
              <a:t>O’Dell has an aerosol scheme intercomparison funded by a NASA ROSES grant.</a:t>
            </a:r>
          </a:p>
          <a:p>
            <a:r>
              <a:rPr lang="en-US" dirty="0"/>
              <a:t>Many questions concerning scope:</a:t>
            </a:r>
          </a:p>
          <a:p>
            <a:pPr lvl="1"/>
            <a:r>
              <a:rPr lang="en-US" dirty="0"/>
              <a:t>Will focus solely on CO2.</a:t>
            </a:r>
          </a:p>
          <a:p>
            <a:pPr lvl="1"/>
            <a:r>
              <a:rPr lang="en-US" dirty="0"/>
              <a:t>Will exclude matched-filter / local scale (EMIT, </a:t>
            </a:r>
            <a:r>
              <a:rPr lang="en-US" dirty="0" err="1"/>
              <a:t>GHGSat</a:t>
            </a:r>
            <a:r>
              <a:rPr lang="en-US" dirty="0"/>
              <a:t>, </a:t>
            </a:r>
            <a:r>
              <a:rPr lang="en-US" dirty="0" err="1"/>
              <a:t>CarbonMapper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Focus is for OCO 2+3, GOSAT 1+2+GW, </a:t>
            </a:r>
            <a:r>
              <a:rPr lang="en-US" dirty="0" err="1"/>
              <a:t>MicroCarb</a:t>
            </a:r>
            <a:r>
              <a:rPr lang="en-US" dirty="0"/>
              <a:t>, CO2M, </a:t>
            </a:r>
            <a:r>
              <a:rPr lang="en-US" dirty="0" err="1"/>
              <a:t>etc</a:t>
            </a:r>
            <a:endParaRPr lang="en-US" dirty="0"/>
          </a:p>
          <a:p>
            <a:pPr lvl="2"/>
            <a:r>
              <a:rPr lang="en-US" dirty="0"/>
              <a:t>Medium-high spectral resolution</a:t>
            </a:r>
          </a:p>
          <a:p>
            <a:r>
              <a:rPr lang="en-US" dirty="0"/>
              <a:t>Goal is to be both USEFUL and REALISTIC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F390F2-79C1-9CFB-40D4-344D721C2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9146A-4B16-E84E-8707-2EC97DFDB83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9736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F75C5-F4CE-D937-4997-89504D6B5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XCO</a:t>
            </a:r>
            <a:r>
              <a:rPr lang="en-US" baseline="-25000" dirty="0"/>
              <a:t>2</a:t>
            </a:r>
            <a:r>
              <a:rPr lang="en-US" dirty="0"/>
              <a:t> Goal for Regional-to-Global Fluxes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D73C3-DCB2-F4CF-0108-36A78727B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7759" y="6396917"/>
            <a:ext cx="650149" cy="365125"/>
          </a:xfrm>
        </p:spPr>
        <p:txBody>
          <a:bodyPr/>
          <a:lstStyle/>
          <a:p>
            <a:fld id="{B979146A-4B16-E84E-8707-2EC97DFDB833}" type="slidenum">
              <a:rPr lang="en-US" smtClean="0"/>
              <a:t>3</a:t>
            </a:fld>
            <a:endParaRPr lang="en-US" dirty="0"/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65018042-376D-283B-E16C-817BBD62020A}"/>
              </a:ext>
            </a:extLst>
          </p:cNvPr>
          <p:cNvSpPr txBox="1">
            <a:spLocks/>
          </p:cNvSpPr>
          <p:nvPr/>
        </p:nvSpPr>
        <p:spPr>
          <a:xfrm>
            <a:off x="340668" y="1425653"/>
            <a:ext cx="7457913" cy="4800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chemeClr val="accent1"/>
                </a:solidFill>
              </a:rPr>
              <a:t>We have a goal (my own interpretation):</a:t>
            </a:r>
          </a:p>
          <a:p>
            <a:endParaRPr lang="en-US" sz="2400" b="1" dirty="0">
              <a:solidFill>
                <a:schemeClr val="accent1"/>
              </a:solidFill>
            </a:endParaRPr>
          </a:p>
          <a:p>
            <a:pPr marL="291928" lvl="1"/>
            <a:r>
              <a:rPr lang="en-US" sz="2400" b="1" i="1" dirty="0"/>
              <a:t>To deduce accurate, science- and policy-relevant surface fluxes of CO2 at nation-state (or better) &amp; monthly scales using top-down inversion systems driven by in-situ and satellite CO2 data.</a:t>
            </a:r>
          </a:p>
          <a:p>
            <a:pPr marL="291928" lvl="1"/>
            <a:endParaRPr lang="en-US" b="1" i="1" dirty="0"/>
          </a:p>
          <a:p>
            <a:endParaRPr lang="en-US" dirty="0"/>
          </a:p>
          <a:p>
            <a:r>
              <a:rPr lang="en-US" sz="2400" b="1" dirty="0">
                <a:solidFill>
                  <a:schemeClr val="accent1"/>
                </a:solidFill>
              </a:rPr>
              <a:t>To achieve this goal, we require:</a:t>
            </a:r>
            <a:endParaRPr lang="en-US" sz="2000" dirty="0">
              <a:solidFill>
                <a:schemeClr val="accent1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Extremely well-calibrated reflected sunlight spectra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Highly accurate retrieved XCO2 from those spectra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Robust top-down carbon source/sink inversion systems (with accurate transport and well-specified priors)</a:t>
            </a:r>
          </a:p>
          <a:p>
            <a:pPr marL="291928" lvl="1"/>
            <a:endParaRPr lang="en-US" dirty="0"/>
          </a:p>
        </p:txBody>
      </p:sp>
      <p:sp>
        <p:nvSpPr>
          <p:cNvPr id="12" name="Left Arrow 11">
            <a:extLst>
              <a:ext uri="{FF2B5EF4-FFF2-40B4-BE49-F238E27FC236}">
                <a16:creationId xmlns:a16="http://schemas.microsoft.com/office/drawing/2014/main" id="{2322CB6B-1951-D58A-C95C-9EFFA4073E54}"/>
              </a:ext>
            </a:extLst>
          </p:cNvPr>
          <p:cNvSpPr/>
          <p:nvPr/>
        </p:nvSpPr>
        <p:spPr bwMode="auto">
          <a:xfrm rot="19709715">
            <a:off x="7635443" y="3538007"/>
            <a:ext cx="657435" cy="421105"/>
          </a:xfrm>
          <a:prstGeom prst="leftArrow">
            <a:avLst/>
          </a:prstGeom>
          <a:solidFill>
            <a:schemeClr val="accent4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6210" tIns="43105" rIns="86210" bIns="43105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62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FC6A68-4F68-9D99-E33F-2A4D763A4B58}"/>
              </a:ext>
            </a:extLst>
          </p:cNvPr>
          <p:cNvSpPr txBox="1"/>
          <p:nvPr/>
        </p:nvSpPr>
        <p:spPr>
          <a:xfrm>
            <a:off x="764241" y="4633917"/>
            <a:ext cx="7034340" cy="421105"/>
          </a:xfrm>
          <a:prstGeom prst="rect">
            <a:avLst/>
          </a:prstGeom>
          <a:noFill/>
          <a:ln w="3492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E7019C-FCB8-40DD-4EE8-ADBD82ECDC2F}"/>
              </a:ext>
            </a:extLst>
          </p:cNvPr>
          <p:cNvSpPr txBox="1"/>
          <p:nvPr/>
        </p:nvSpPr>
        <p:spPr>
          <a:xfrm>
            <a:off x="8889757" y="4352389"/>
            <a:ext cx="2795562" cy="1754326"/>
          </a:xfrm>
          <a:prstGeom prst="rect">
            <a:avLst/>
          </a:prstGeom>
          <a:noFill/>
          <a:ln w="2222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L="0" lvl="1" algn="ctr"/>
            <a:r>
              <a:rPr lang="en-US" sz="2400" b="1" dirty="0">
                <a:solidFill>
                  <a:srgbClr val="C00000"/>
                </a:solidFill>
              </a:rPr>
              <a:t>&lt; 0.5 ppm (0.12%)</a:t>
            </a:r>
          </a:p>
          <a:p>
            <a:pPr marL="0" lvl="1" algn="ctr"/>
            <a:r>
              <a:rPr lang="en-US" sz="2000" b="1" dirty="0">
                <a:solidFill>
                  <a:srgbClr val="C00000"/>
                </a:solidFill>
              </a:rPr>
              <a:t>(CO2M MRD) </a:t>
            </a:r>
          </a:p>
          <a:p>
            <a:pPr marL="0" lvl="1" algn="ctr"/>
            <a:r>
              <a:rPr lang="en-US" sz="2400" b="1" dirty="0">
                <a:solidFill>
                  <a:srgbClr val="C00000"/>
                </a:solidFill>
              </a:rPr>
              <a:t>&lt; 0.2 ppm (0.05%)</a:t>
            </a:r>
          </a:p>
          <a:p>
            <a:pPr marL="0" lvl="1" algn="ctr"/>
            <a:r>
              <a:rPr lang="en-US" sz="2000" b="1" dirty="0">
                <a:solidFill>
                  <a:srgbClr val="C00000"/>
                </a:solidFill>
              </a:rPr>
              <a:t>(MicroCarb Target;</a:t>
            </a:r>
          </a:p>
          <a:p>
            <a:pPr marL="0" lvl="1" algn="ctr"/>
            <a:r>
              <a:rPr lang="en-US" sz="2000" b="1" dirty="0">
                <a:solidFill>
                  <a:srgbClr val="C00000"/>
                </a:solidFill>
              </a:rPr>
              <a:t>Common Opinion)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7CD07B-ADE5-E587-5022-A36E88AF597B}"/>
              </a:ext>
            </a:extLst>
          </p:cNvPr>
          <p:cNvSpPr txBox="1"/>
          <p:nvPr/>
        </p:nvSpPr>
        <p:spPr>
          <a:xfrm>
            <a:off x="8354452" y="3185034"/>
            <a:ext cx="3680794" cy="707886"/>
          </a:xfrm>
          <a:prstGeom prst="rect">
            <a:avLst/>
          </a:prstGeom>
          <a:noFill/>
          <a:ln w="25400"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OCO-2 Has Largely Achieved this!</a:t>
            </a:r>
          </a:p>
          <a:p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Gold standard for future sensors!</a:t>
            </a:r>
          </a:p>
        </p:txBody>
      </p:sp>
      <p:sp>
        <p:nvSpPr>
          <p:cNvPr id="8" name="Left Arrow 7">
            <a:extLst>
              <a:ext uri="{FF2B5EF4-FFF2-40B4-BE49-F238E27FC236}">
                <a16:creationId xmlns:a16="http://schemas.microsoft.com/office/drawing/2014/main" id="{FD3098E6-2F6D-72FE-0EDC-BA53E66FD7EA}"/>
              </a:ext>
            </a:extLst>
          </p:cNvPr>
          <p:cNvSpPr/>
          <p:nvPr/>
        </p:nvSpPr>
        <p:spPr bwMode="auto">
          <a:xfrm>
            <a:off x="8025734" y="4562943"/>
            <a:ext cx="657435" cy="421105"/>
          </a:xfrm>
          <a:prstGeom prst="left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6210" tIns="43105" rIns="86210" bIns="43105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62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026" name="Picture 2" descr="The Ten Minute Gold Standard | Monetary Metals">
            <a:extLst>
              <a:ext uri="{FF2B5EF4-FFF2-40B4-BE49-F238E27FC236}">
                <a16:creationId xmlns:a16="http://schemas.microsoft.com/office/drawing/2014/main" id="{584926D1-88CA-DA3E-7E62-FF322E79A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3865" y="2038824"/>
            <a:ext cx="1089786" cy="1084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1160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4" grpId="0" animBg="1"/>
      <p:bldP spid="5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F07D7-E9F4-25BD-F8B5-16B2F94D8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current XCO2 retrievals work?</a:t>
            </a:r>
          </a:p>
        </p:txBody>
      </p:sp>
      <p:pic>
        <p:nvPicPr>
          <p:cNvPr id="8" name="Content Placeholder 7" descr="A picture containing text, screenshot, font&#10;&#10;Description automatically generated">
            <a:extLst>
              <a:ext uri="{FF2B5EF4-FFF2-40B4-BE49-F238E27FC236}">
                <a16:creationId xmlns:a16="http://schemas.microsoft.com/office/drawing/2014/main" id="{8B61B7DB-9051-5D67-21B1-2DB72F696F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1631" y="991751"/>
            <a:ext cx="1635476" cy="5322557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541A73-4043-1C4D-126C-BCB4BAC78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9146A-4B16-E84E-8707-2EC97DFDB833}" type="slidenum">
              <a:rPr lang="en-US" smtClean="0"/>
              <a:t>4</a:t>
            </a:fld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A3BB025-CC25-600C-63F3-C223A751C7ED}"/>
              </a:ext>
            </a:extLst>
          </p:cNvPr>
          <p:cNvSpPr txBox="1">
            <a:spLocks/>
          </p:cNvSpPr>
          <p:nvPr/>
        </p:nvSpPr>
        <p:spPr bwMode="auto">
          <a:xfrm>
            <a:off x="353532" y="1121566"/>
            <a:ext cx="2861747" cy="119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ea typeface="ＭＳ Ｐゴシック" pitchFamily="-106" charset="-128"/>
                <a:cs typeface="ＭＳ Ｐゴシック" pitchFamily="-106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b="1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9pPr>
          </a:lstStyle>
          <a:p>
            <a:pPr marL="0" indent="0">
              <a:buNone/>
            </a:pPr>
            <a:r>
              <a:rPr lang="en-US" sz="2400" kern="0" dirty="0"/>
              <a:t>Solar Induced Fluorescence (SIF), </a:t>
            </a:r>
          </a:p>
          <a:p>
            <a:pPr marL="0" indent="0">
              <a:buNone/>
            </a:pPr>
            <a:r>
              <a:rPr lang="en-US" sz="2400" kern="0" dirty="0"/>
              <a:t>O</a:t>
            </a:r>
            <a:r>
              <a:rPr lang="en-US" sz="2400" kern="0" baseline="-25000" dirty="0"/>
              <a:t>2</a:t>
            </a:r>
            <a:r>
              <a:rPr lang="en-US" sz="2400" kern="0" dirty="0"/>
              <a:t>, Clouds, Aerosol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95BBF0C-78CC-206A-BD69-61A9D4571F35}"/>
              </a:ext>
            </a:extLst>
          </p:cNvPr>
          <p:cNvSpPr txBox="1">
            <a:spLocks/>
          </p:cNvSpPr>
          <p:nvPr/>
        </p:nvSpPr>
        <p:spPr bwMode="auto">
          <a:xfrm>
            <a:off x="667193" y="4898087"/>
            <a:ext cx="2234424" cy="482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ea typeface="ＭＳ Ｐゴシック" pitchFamily="-106" charset="-128"/>
                <a:cs typeface="ＭＳ Ｐゴシック" pitchFamily="-106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b="1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9pPr>
          </a:lstStyle>
          <a:p>
            <a:pPr marL="0" indent="0">
              <a:buNone/>
            </a:pPr>
            <a:r>
              <a:rPr lang="en-US" sz="2400" kern="0" dirty="0"/>
              <a:t>CO</a:t>
            </a:r>
            <a:r>
              <a:rPr lang="en-US" sz="2400" kern="0" baseline="-25000" dirty="0"/>
              <a:t>2</a:t>
            </a:r>
            <a:r>
              <a:rPr lang="en-US" sz="2400" kern="0" dirty="0"/>
              <a:t>, H</a:t>
            </a:r>
            <a:r>
              <a:rPr lang="en-US" sz="2400" kern="0" baseline="-25000" dirty="0"/>
              <a:t>2</a:t>
            </a:r>
            <a:r>
              <a:rPr lang="en-US" sz="2400" kern="0" dirty="0"/>
              <a:t>O, Clouds, Aerosol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07CFEAE-AFBA-01ED-F178-5520CFE94D37}"/>
              </a:ext>
            </a:extLst>
          </p:cNvPr>
          <p:cNvSpPr txBox="1">
            <a:spLocks/>
          </p:cNvSpPr>
          <p:nvPr/>
        </p:nvSpPr>
        <p:spPr bwMode="auto">
          <a:xfrm>
            <a:off x="518631" y="3143057"/>
            <a:ext cx="2234424" cy="482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ea typeface="ＭＳ Ｐゴシック" pitchFamily="-106" charset="-128"/>
                <a:cs typeface="ＭＳ Ｐゴシック" pitchFamily="-106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b="1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9pPr>
          </a:lstStyle>
          <a:p>
            <a:pPr marL="0" indent="0">
              <a:buNone/>
            </a:pPr>
            <a:r>
              <a:rPr lang="en-US" sz="2400" kern="0" dirty="0"/>
              <a:t>CO</a:t>
            </a:r>
            <a:r>
              <a:rPr lang="en-US" sz="2400" kern="0" baseline="-25000" dirty="0"/>
              <a:t>2</a:t>
            </a:r>
            <a:r>
              <a:rPr lang="en-US" sz="2400" kern="0" dirty="0"/>
              <a:t>, H</a:t>
            </a:r>
            <a:r>
              <a:rPr lang="en-US" sz="2400" kern="0" baseline="-25000" dirty="0"/>
              <a:t>2</a:t>
            </a:r>
            <a:r>
              <a:rPr lang="en-US" sz="2400" kern="0" dirty="0"/>
              <a:t>O, Clouds, Aerosol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5C6AD90-8384-7E89-3D12-1455C27D5225}"/>
                  </a:ext>
                </a:extLst>
              </p:cNvPr>
              <p:cNvSpPr txBox="1"/>
              <p:nvPr/>
            </p:nvSpPr>
            <p:spPr>
              <a:xfrm>
                <a:off x="6949562" y="1131740"/>
                <a:ext cx="5850124" cy="21718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𝑪𝑶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𝑪𝒐𝒍𝒖𝒎𝒏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𝑪𝑶</m:t>
                              </m:r>
                            </m:e>
                            <m:sub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num>
                        <m:den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𝑪𝒐𝒍𝒖𝒎𝒏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𝑫𝒓𝒚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𝑨𝒊𝒓</m:t>
                          </m:r>
                        </m:den>
                      </m:f>
                    </m:oMath>
                  </m:oMathPara>
                </a14:m>
                <a:endParaRPr lang="en-US" sz="2400" b="1" dirty="0"/>
              </a:p>
              <a:p>
                <a:endParaRPr lang="en-US" sz="2400" b="1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𝑪𝒐𝒍𝒖𝒎𝒏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𝑫𝒓𝒚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𝑨𝒊𝒓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 ≈ </m:t>
                      </m:r>
                      <m:f>
                        <m:fPr>
                          <m:ctrlPr>
                            <a:rPr lang="en-US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sSub>
                            <m:sSubPr>
                              <m:ctrlPr>
                                <a:rPr lang="en-US" sz="20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𝑴</m:t>
                              </m:r>
                            </m:e>
                            <m:sub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𝒅𝒓𝒚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en-US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0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0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  <m:sub>
                                  <m:r>
                                    <a:rPr lang="en-US" sz="20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𝒔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𝒈</m:t>
                              </m:r>
                            </m:den>
                          </m:f>
                          <m:r>
                            <a:rPr lang="en-US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𝑻𝑪𝑾𝑽</m:t>
                          </m:r>
                        </m:e>
                      </m:d>
                    </m:oMath>
                  </m:oMathPara>
                </a14:m>
                <a:endParaRPr lang="en-US" sz="2000" b="1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5C6AD90-8384-7E89-3D12-1455C27D52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9562" y="1131740"/>
                <a:ext cx="5850124" cy="2171877"/>
              </a:xfrm>
              <a:prstGeom prst="rect">
                <a:avLst/>
              </a:prstGeom>
              <a:blipFill>
                <a:blip r:embed="rId3"/>
                <a:stretch>
                  <a:fillRect t="-1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The basic concept of using reflected sunlight to retrieve the concentration of atmospheric CO2.">
            <a:extLst>
              <a:ext uri="{FF2B5EF4-FFF2-40B4-BE49-F238E27FC236}">
                <a16:creationId xmlns:a16="http://schemas.microsoft.com/office/drawing/2014/main" id="{83DA404E-BF6A-710E-5B3C-BC0752356D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17121" y="1466428"/>
            <a:ext cx="2230052" cy="4175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F6E0CC3-5663-5592-E67E-CD2F3E1004D4}"/>
                  </a:ext>
                </a:extLst>
              </p:cNvPr>
              <p:cNvSpPr txBox="1"/>
              <p:nvPr/>
            </p:nvSpPr>
            <p:spPr>
              <a:xfrm>
                <a:off x="7848600" y="3260835"/>
                <a:ext cx="4267200" cy="28458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We require good spectroscopy &amp; meteorology to model the column gas absorption:</a:t>
                </a:r>
              </a:p>
              <a:p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𝑰</m:t>
                      </m:r>
                      <m:d>
                        <m:d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𝝀</m:t>
                          </m:r>
                        </m:e>
                      </m:d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f>
                            <m:f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𝑭</m:t>
                                  </m:r>
                                </m:e>
                                <m:sub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𝒔𝒖𝒏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𝝀</m:t>
                                  </m:r>
                                </m:e>
                              </m:d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  <m:d>
                                <m:dPr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𝝀</m:t>
                                  </m:r>
                                </m:e>
                              </m:d>
                              <m:sSub>
                                <m:sSubPr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𝝁</m:t>
                                  </m:r>
                                </m:e>
                                <m:sub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𝝅</m:t>
                              </m:r>
                            </m:den>
                          </m:f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𝒎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𝝉</m:t>
                              </m:r>
                            </m:e>
                            <m:sub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𝒈𝒂𝒔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𝝀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en-US" b="1" dirty="0"/>
              </a:p>
              <a:p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Aerosols &amp; clouds modify the light path, thereby affecting the apparent columns of dry air &amp; CO2.  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F6E0CC3-5663-5592-E67E-CD2F3E1004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8600" y="3260835"/>
                <a:ext cx="4267200" cy="2845844"/>
              </a:xfrm>
              <a:prstGeom prst="rect">
                <a:avLst/>
              </a:prstGeom>
              <a:blipFill>
                <a:blip r:embed="rId5"/>
                <a:stretch>
                  <a:fillRect l="-1187" t="-889" r="-297" b="-2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241042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98759-7813-96C0-0A52-D57CCA678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Sources of error in XCO2 retrievals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51FC4E-24CC-ECC9-0878-F1F311B7F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9146A-4B16-E84E-8707-2EC97DFDB833}" type="slidenum">
              <a:rPr lang="en-US" smtClean="0"/>
              <a:t>5</a:t>
            </a:fld>
            <a:endParaRPr lang="en-US"/>
          </a:p>
        </p:txBody>
      </p:sp>
      <p:pic>
        <p:nvPicPr>
          <p:cNvPr id="12" name="Picture 11" descr="A picture containing text, font, white, algebra&#10;&#10;Description automatically generated">
            <a:extLst>
              <a:ext uri="{FF2B5EF4-FFF2-40B4-BE49-F238E27FC236}">
                <a16:creationId xmlns:a16="http://schemas.microsoft.com/office/drawing/2014/main" id="{836ACDFE-BA61-9ED9-3A3B-17CE86F77D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498" y="5887651"/>
            <a:ext cx="4970225" cy="93739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 descr="A white background with black text&#10;&#10;Description automatically generated with low confidence">
            <a:extLst>
              <a:ext uri="{FF2B5EF4-FFF2-40B4-BE49-F238E27FC236}">
                <a16:creationId xmlns:a16="http://schemas.microsoft.com/office/drawing/2014/main" id="{D8907C3D-B38F-94B2-65DE-3F2465C3A2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1212" y="5896339"/>
            <a:ext cx="5692588" cy="96166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EBD25D6-F7A1-644B-0323-BD007ED21EFB}"/>
              </a:ext>
            </a:extLst>
          </p:cNvPr>
          <p:cNvSpPr txBox="1"/>
          <p:nvPr/>
        </p:nvSpPr>
        <p:spPr>
          <a:xfrm>
            <a:off x="4059028" y="6118777"/>
            <a:ext cx="788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A56A88-D8C2-457C-7AF7-5F66A2B222DF}"/>
              </a:ext>
            </a:extLst>
          </p:cNvPr>
          <p:cNvSpPr txBox="1"/>
          <p:nvPr/>
        </p:nvSpPr>
        <p:spPr>
          <a:xfrm>
            <a:off x="9933069" y="6171684"/>
            <a:ext cx="788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EADDED-6388-0A21-6B84-6CC4625344AB}"/>
              </a:ext>
            </a:extLst>
          </p:cNvPr>
          <p:cNvSpPr txBox="1"/>
          <p:nvPr/>
        </p:nvSpPr>
        <p:spPr>
          <a:xfrm>
            <a:off x="442207" y="5343017"/>
            <a:ext cx="6874911" cy="338554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Aerosols are the single largest source of systematic error in SWIR-based XCO2</a:t>
            </a:r>
          </a:p>
        </p:txBody>
      </p:sp>
      <p:pic>
        <p:nvPicPr>
          <p:cNvPr id="16" name="Picture 15" descr="A table with numbers and text&#10;&#10;Description automatically generated with medium confidence">
            <a:extLst>
              <a:ext uri="{FF2B5EF4-FFF2-40B4-BE49-F238E27FC236}">
                <a16:creationId xmlns:a16="http://schemas.microsoft.com/office/drawing/2014/main" id="{8F90C6F4-EB13-804B-E850-1B4C9DFFFC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207" y="930208"/>
            <a:ext cx="10743504" cy="4306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990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999525-C2E1-4E02-90DB-E0682DC42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9146A-4B16-E84E-8707-2EC97DFDB833}" type="slidenum">
              <a:rPr lang="en-US" smtClean="0"/>
              <a:t>6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78D2C8E-7D75-9D75-513A-7C705C430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Early indicators of aerosol/cloud biases</a:t>
            </a:r>
          </a:p>
        </p:txBody>
      </p:sp>
      <p:pic>
        <p:nvPicPr>
          <p:cNvPr id="9" name="Picture 8" descr="GL_2016-03-22_09169_046_xco2_good_quality_WL_00to05_b8.png">
            <a:extLst>
              <a:ext uri="{FF2B5EF4-FFF2-40B4-BE49-F238E27FC236}">
                <a16:creationId xmlns:a16="http://schemas.microsoft.com/office/drawing/2014/main" id="{F5DF7930-F6A9-1737-6AF0-322B9E0A434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0904" y="1060419"/>
            <a:ext cx="2809558" cy="5019368"/>
          </a:xfrm>
          <a:prstGeom prst="rect">
            <a:avLst/>
          </a:prstGeom>
        </p:spPr>
      </p:pic>
      <p:pic>
        <p:nvPicPr>
          <p:cNvPr id="10" name="Picture 9" descr="GL_2016-03-22_09165_049_xco2_good_quality_WL_00to05_b8.png">
            <a:extLst>
              <a:ext uri="{FF2B5EF4-FFF2-40B4-BE49-F238E27FC236}">
                <a16:creationId xmlns:a16="http://schemas.microsoft.com/office/drawing/2014/main" id="{B11A9850-736F-FA3E-16AA-EB203A4FAE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812" y="1060419"/>
            <a:ext cx="2542727" cy="5019368"/>
          </a:xfrm>
          <a:prstGeom prst="rect">
            <a:avLst/>
          </a:prstGeom>
        </p:spPr>
      </p:pic>
      <p:pic>
        <p:nvPicPr>
          <p:cNvPr id="2" name="Picture 1" descr="GL_2015-07-04_05347_0473_xco2_good_quality_WL_00to05_b8.png">
            <a:extLst>
              <a:ext uri="{FF2B5EF4-FFF2-40B4-BE49-F238E27FC236}">
                <a16:creationId xmlns:a16="http://schemas.microsoft.com/office/drawing/2014/main" id="{9BCD0A41-F3C7-8278-F11B-473CFD60FE4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8685" y="1060419"/>
            <a:ext cx="3059067" cy="50193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D3E8B8D-602B-653B-97F8-E015216973FD}"/>
              </a:ext>
            </a:extLst>
          </p:cNvPr>
          <p:cNvSpPr txBox="1"/>
          <p:nvPr/>
        </p:nvSpPr>
        <p:spPr>
          <a:xfrm>
            <a:off x="2019363" y="5799776"/>
            <a:ext cx="3492795" cy="338554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Cloud-induced biases over water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676D2B-DCC6-20E9-1BE7-9FEEADFA4FD1}"/>
              </a:ext>
            </a:extLst>
          </p:cNvPr>
          <p:cNvSpPr txBox="1"/>
          <p:nvPr/>
        </p:nvSpPr>
        <p:spPr>
          <a:xfrm>
            <a:off x="8071438" y="5797581"/>
            <a:ext cx="3214897" cy="338554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Aerosol-induced land/water biases</a:t>
            </a:r>
          </a:p>
        </p:txBody>
      </p:sp>
      <p:pic>
        <p:nvPicPr>
          <p:cNvPr id="12" name="Picture 11" descr="A picture containing map, screenshot, water&#10;&#10;Description automatically generated">
            <a:extLst>
              <a:ext uri="{FF2B5EF4-FFF2-40B4-BE49-F238E27FC236}">
                <a16:creationId xmlns:a16="http://schemas.microsoft.com/office/drawing/2014/main" id="{DF0D3BCA-52E0-BD34-1FC6-F5DCFC9770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5975" y="1369328"/>
            <a:ext cx="1664967" cy="4298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3636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50FB2-A76F-D7E1-844A-F59E0362A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Heavily polluted, boundary layer aerosol cases (AOD &gt;~ 0.5 via MODIS)</a:t>
            </a:r>
            <a:endParaRPr lang="en-US" b="1" kern="12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D37BC8-9285-A5BE-E35F-D9E8AAD95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B979146A-4B16-E84E-8707-2EC97DFDB833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  <p:pic>
        <p:nvPicPr>
          <p:cNvPr id="5" name="Picture 4" descr="A map of the ocean&#10;&#10;Description automatically generated">
            <a:extLst>
              <a:ext uri="{FF2B5EF4-FFF2-40B4-BE49-F238E27FC236}">
                <a16:creationId xmlns:a16="http://schemas.microsoft.com/office/drawing/2014/main" id="{D494C29D-28F5-35A3-7DF6-8FDF1CBBAA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1451" y="2289641"/>
            <a:ext cx="5067543" cy="42492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EB661D-358F-91FB-5164-14573BD3D0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54" y="2289641"/>
            <a:ext cx="4847840" cy="435346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957C357-4A99-2415-67FE-620A5A691C6E}"/>
              </a:ext>
            </a:extLst>
          </p:cNvPr>
          <p:cNvSpPr txBox="1"/>
          <p:nvPr/>
        </p:nvSpPr>
        <p:spPr>
          <a:xfrm>
            <a:off x="838200" y="1833944"/>
            <a:ext cx="3254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New Delhi, India, 22 Dec 2020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F9A24F-347E-80C8-E393-83AD36B77B33}"/>
              </a:ext>
            </a:extLst>
          </p:cNvPr>
          <p:cNvSpPr txBox="1"/>
          <p:nvPr/>
        </p:nvSpPr>
        <p:spPr>
          <a:xfrm>
            <a:off x="7100047" y="1833944"/>
            <a:ext cx="3545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Shanghai, China, 30 Dec 2021</a:t>
            </a:r>
          </a:p>
        </p:txBody>
      </p:sp>
    </p:spTree>
    <p:extLst>
      <p:ext uri="{BB962C8B-B14F-4D97-AF65-F5344CB8AC3E}">
        <p14:creationId xmlns:p14="http://schemas.microsoft.com/office/powerpoint/2010/main" val="42942290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621D6-8398-9A48-B853-AF6E0A9C1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344" y="93319"/>
            <a:ext cx="10813312" cy="700088"/>
          </a:xfrm>
        </p:spPr>
        <p:txBody>
          <a:bodyPr>
            <a:normAutofit/>
          </a:bodyPr>
          <a:lstStyle/>
          <a:p>
            <a:r>
              <a:rPr lang="en-US" sz="3200" dirty="0"/>
              <a:t>An Aside: Aerosol-Induced Biases in TROPOMI CH</a:t>
            </a:r>
            <a:r>
              <a:rPr lang="en-US" sz="3200" baseline="-25000" dirty="0"/>
              <a:t>4</a:t>
            </a:r>
            <a:endParaRPr lang="en-US" sz="32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C627820-5AA1-7E40-AEAD-96411764BFE9}"/>
              </a:ext>
            </a:extLst>
          </p:cNvPr>
          <p:cNvSpPr txBox="1">
            <a:spLocks/>
          </p:cNvSpPr>
          <p:nvPr/>
        </p:nvSpPr>
        <p:spPr>
          <a:xfrm>
            <a:off x="2362200" y="334647"/>
            <a:ext cx="10515600" cy="916019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A07F0EA-99FF-9A4B-8019-CFC1CE383E08}"/>
              </a:ext>
            </a:extLst>
          </p:cNvPr>
          <p:cNvSpPr txBox="1">
            <a:spLocks/>
          </p:cNvSpPr>
          <p:nvPr/>
        </p:nvSpPr>
        <p:spPr>
          <a:xfrm>
            <a:off x="510005" y="4462544"/>
            <a:ext cx="6338635" cy="22249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74320" indent="-19431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51510" indent="-19431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6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91590" indent="-19431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34490" indent="-17145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2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/>
              <a:t>Well-known “albedo-bias” in TROPOMI CH4 retrievals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/>
              <a:t>This bias emerges naturally in sim-retrieval experiments!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/>
              <a:t>Source primarily related to surface albedo/aerosol interaction.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b="1" dirty="0" err="1">
                <a:solidFill>
                  <a:schemeClr val="tx1"/>
                </a:solidFill>
              </a:rPr>
              <a:t>Somkuti</a:t>
            </a:r>
            <a:r>
              <a:rPr lang="en-US" sz="2000" b="1" dirty="0">
                <a:solidFill>
                  <a:schemeClr val="tx1"/>
                </a:solidFill>
              </a:rPr>
              <a:t> et al, 2024, submitted to AMT:</a:t>
            </a:r>
          </a:p>
          <a:p>
            <a:r>
              <a:rPr lang="en-US" sz="2000" b="1" dirty="0">
                <a:solidFill>
                  <a:schemeClr val="tx1"/>
                </a:solidFill>
              </a:rPr>
              <a:t>“</a:t>
            </a:r>
            <a:r>
              <a:rPr lang="en-US" sz="1800" b="1" i="1" dirty="0">
                <a:solidFill>
                  <a:schemeClr val="tx1"/>
                </a:solidFill>
              </a:rPr>
              <a:t>Surface reflectance biases in XCH</a:t>
            </a:r>
            <a:r>
              <a:rPr lang="en-US" sz="1800" b="1" i="1" baseline="-25000" dirty="0">
                <a:solidFill>
                  <a:schemeClr val="tx1"/>
                </a:solidFill>
              </a:rPr>
              <a:t>4</a:t>
            </a:r>
            <a:r>
              <a:rPr lang="en-US" sz="1800" b="1" i="1" dirty="0">
                <a:solidFill>
                  <a:schemeClr val="tx1"/>
                </a:solidFill>
              </a:rPr>
              <a:t> retrievals from the 2.3 µm band are enhanced in the presence of aerosols”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F6BDA6-AD98-0341-865F-6E9376B297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7311" y="905494"/>
            <a:ext cx="3198808" cy="236948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F1BDEE94-D82E-5846-91FF-A6CF94AF9EB8}"/>
              </a:ext>
            </a:extLst>
          </p:cNvPr>
          <p:cNvGrpSpPr/>
          <p:nvPr/>
        </p:nvGrpSpPr>
        <p:grpSpPr>
          <a:xfrm>
            <a:off x="8606119" y="905494"/>
            <a:ext cx="3607753" cy="2389329"/>
            <a:chOff x="4111520" y="4316440"/>
            <a:chExt cx="2700983" cy="18608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63C8CBB-D597-074A-AF36-058942711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11520" y="4316440"/>
              <a:ext cx="2700983" cy="18608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DC87046-1245-A344-8D0C-2BAB063D6184}"/>
                </a:ext>
              </a:extLst>
            </p:cNvPr>
            <p:cNvSpPr txBox="1"/>
            <p:nvPr/>
          </p:nvSpPr>
          <p:spPr>
            <a:xfrm>
              <a:off x="4825930" y="4480685"/>
              <a:ext cx="1553602" cy="263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Full-physics Retrievals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A1E2ED03-7E35-9661-CA56-0E3E021B71F2}"/>
              </a:ext>
            </a:extLst>
          </p:cNvPr>
          <p:cNvSpPr txBox="1"/>
          <p:nvPr/>
        </p:nvSpPr>
        <p:spPr>
          <a:xfrm>
            <a:off x="6460996" y="1282984"/>
            <a:ext cx="2093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70C0"/>
                </a:solidFill>
              </a:rPr>
              <a:t>Lorente</a:t>
            </a:r>
            <a:r>
              <a:rPr lang="en-US" b="1" dirty="0">
                <a:solidFill>
                  <a:srgbClr val="0070C0"/>
                </a:solidFill>
              </a:rPr>
              <a:t> et al., AMT 2021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CEC4E4-30B9-707E-D6A9-CEFE32FE55DD}"/>
              </a:ext>
            </a:extLst>
          </p:cNvPr>
          <p:cNvSpPr txBox="1"/>
          <p:nvPr/>
        </p:nvSpPr>
        <p:spPr>
          <a:xfrm>
            <a:off x="9659804" y="1060180"/>
            <a:ext cx="207517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Synthetic Retrieval Experiments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589012E-4228-DAD4-011F-15D34DD556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637" y="867124"/>
            <a:ext cx="5066632" cy="27591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C93FCC1-4F49-BE03-AB26-BD232A7CB00A}"/>
              </a:ext>
            </a:extLst>
          </p:cNvPr>
          <p:cNvSpPr txBox="1"/>
          <p:nvPr/>
        </p:nvSpPr>
        <p:spPr>
          <a:xfrm>
            <a:off x="204637" y="3645049"/>
            <a:ext cx="5066632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B0F0"/>
                </a:solidFill>
              </a:rPr>
              <a:t>TROPOMI Raw XCH</a:t>
            </a:r>
            <a:r>
              <a:rPr lang="en-US" sz="1600" b="1" baseline="-25000" dirty="0">
                <a:solidFill>
                  <a:srgbClr val="00B0F0"/>
                </a:solidFill>
              </a:rPr>
              <a:t>4</a:t>
            </a:r>
            <a:r>
              <a:rPr lang="en-US" sz="1600" b="1" dirty="0">
                <a:solidFill>
                  <a:srgbClr val="00B0F0"/>
                </a:solidFill>
              </a:rPr>
              <a:t> (no bias correction) and SWIR Albedo for TROPOMI orbit 27865, data version 2.4.0. 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C61E8EF-DB5C-1CFD-12DA-A5C952B692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1357" y="3475812"/>
            <a:ext cx="4654016" cy="299459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FE8B144-0EB0-46FB-8ED0-1D54A33CF683}"/>
              </a:ext>
            </a:extLst>
          </p:cNvPr>
          <p:cNvSpPr txBox="1"/>
          <p:nvPr/>
        </p:nvSpPr>
        <p:spPr>
          <a:xfrm>
            <a:off x="6096000" y="3515135"/>
            <a:ext cx="592472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F0"/>
                </a:solidFill>
              </a:rPr>
              <a:t>Simulated Aerosol-induced XCH</a:t>
            </a:r>
            <a:r>
              <a:rPr lang="en-US" b="1" baseline="-25000" dirty="0">
                <a:solidFill>
                  <a:srgbClr val="00B0F0"/>
                </a:solidFill>
              </a:rPr>
              <a:t>4</a:t>
            </a:r>
            <a:r>
              <a:rPr lang="en-US" b="1" dirty="0">
                <a:solidFill>
                  <a:srgbClr val="00B0F0"/>
                </a:solidFill>
              </a:rPr>
              <a:t> errors from 2.3 micron obs.</a:t>
            </a:r>
          </a:p>
        </p:txBody>
      </p:sp>
      <p:pic>
        <p:nvPicPr>
          <p:cNvPr id="21" name="Picture 20" descr="A blue and pink rectangular object with black text&#10;&#10;Description automatically generated">
            <a:extLst>
              <a:ext uri="{FF2B5EF4-FFF2-40B4-BE49-F238E27FC236}">
                <a16:creationId xmlns:a16="http://schemas.microsoft.com/office/drawing/2014/main" id="{904A9AD2-BF7A-26FE-C654-B60106A34C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20470" y="6209074"/>
            <a:ext cx="3193073" cy="62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761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6463B-1182-BCAE-D8EA-C26A8A3AA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7" y="136525"/>
            <a:ext cx="10515600" cy="623234"/>
          </a:xfrm>
        </p:spPr>
        <p:txBody>
          <a:bodyPr>
            <a:normAutofit fontScale="90000"/>
          </a:bodyPr>
          <a:lstStyle/>
          <a:p>
            <a:r>
              <a:rPr lang="en-US" dirty="0"/>
              <a:t>Pick your Poison: The Choice of Aerosol Scheme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C939D-7A64-38B8-A0D6-556823181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9146A-4B16-E84E-8707-2EC97DFDB833}" type="slidenum">
              <a:rPr lang="en-US" smtClean="0"/>
              <a:t>9</a:t>
            </a:fld>
            <a:endParaRPr lang="en-US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214AA8E2-7764-B022-2B9D-A59EF64E04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7082375"/>
              </p:ext>
            </p:extLst>
          </p:nvPr>
        </p:nvGraphicFramePr>
        <p:xfrm>
          <a:off x="618068" y="1164131"/>
          <a:ext cx="10515599" cy="325328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23269">
                  <a:extLst>
                    <a:ext uri="{9D8B030D-6E8A-4147-A177-3AD203B41FA5}">
                      <a16:colId xmlns:a16="http://schemas.microsoft.com/office/drawing/2014/main" val="576366031"/>
                    </a:ext>
                  </a:extLst>
                </a:gridCol>
                <a:gridCol w="2512060">
                  <a:extLst>
                    <a:ext uri="{9D8B030D-6E8A-4147-A177-3AD203B41FA5}">
                      <a16:colId xmlns:a16="http://schemas.microsoft.com/office/drawing/2014/main" val="2237635267"/>
                    </a:ext>
                  </a:extLst>
                </a:gridCol>
                <a:gridCol w="2544425">
                  <a:extLst>
                    <a:ext uri="{9D8B030D-6E8A-4147-A177-3AD203B41FA5}">
                      <a16:colId xmlns:a16="http://schemas.microsoft.com/office/drawing/2014/main" val="577118606"/>
                    </a:ext>
                  </a:extLst>
                </a:gridCol>
                <a:gridCol w="1061660">
                  <a:extLst>
                    <a:ext uri="{9D8B030D-6E8A-4147-A177-3AD203B41FA5}">
                      <a16:colId xmlns:a16="http://schemas.microsoft.com/office/drawing/2014/main" val="569413219"/>
                    </a:ext>
                  </a:extLst>
                </a:gridCol>
                <a:gridCol w="2374185">
                  <a:extLst>
                    <a:ext uri="{9D8B030D-6E8A-4147-A177-3AD203B41FA5}">
                      <a16:colId xmlns:a16="http://schemas.microsoft.com/office/drawing/2014/main" val="340482037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X</a:t>
                      </a:r>
                      <a:r>
                        <a:rPr lang="en-US" sz="1600" baseline="-25000" dirty="0">
                          <a:effectLst/>
                        </a:rPr>
                        <a:t>CO2</a:t>
                      </a:r>
                      <a:r>
                        <a:rPr lang="en-US" sz="1600" dirty="0">
                          <a:effectLst/>
                        </a:rPr>
                        <a:t> Retrieval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Satellite(s) applied to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Aerosol Scheme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# of </a:t>
                      </a:r>
                      <a:r>
                        <a:rPr lang="en-US" sz="1600" dirty="0" err="1">
                          <a:effectLst/>
                        </a:rPr>
                        <a:t>aer</a:t>
                      </a:r>
                      <a:r>
                        <a:rPr lang="en-US" sz="1600" dirty="0">
                          <a:effectLst/>
                        </a:rPr>
                        <a:t> params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Reference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71853263"/>
                  </a:ext>
                </a:extLst>
              </a:tr>
              <a:tr h="32720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ACOS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GOSAT, OCO-2, OCO-3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5 fixed types, </a:t>
                      </a:r>
                      <a:r>
                        <a:rPr lang="en-US" sz="1600" dirty="0" err="1">
                          <a:effectLst/>
                        </a:rPr>
                        <a:t>AODs+heights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9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O’Dell et al., 2018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56003853"/>
                  </a:ext>
                </a:extLst>
              </a:tr>
              <a:tr h="32720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UoL</a:t>
                      </a:r>
                      <a:r>
                        <a:rPr lang="en-US" sz="1600" dirty="0">
                          <a:effectLst/>
                        </a:rPr>
                        <a:t>-FP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GOSAT, OCO-2, CO2M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 Aerosols + Cirrus: full profiles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60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Cogan et al., 2012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77702788"/>
                  </a:ext>
                </a:extLst>
              </a:tr>
              <a:tr h="32720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RemoTeC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GOSAT, OCO-2, CO2M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 variable type: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AOD, Height, Size 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3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Butz</a:t>
                      </a:r>
                      <a:r>
                        <a:rPr lang="en-US" sz="1600" dirty="0">
                          <a:effectLst/>
                        </a:rPr>
                        <a:t> et al., 2011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95053861"/>
                  </a:ext>
                </a:extLst>
              </a:tr>
              <a:tr h="32720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NIES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GOSAT, GOSAT-2, GOSAT-GW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 Aerosols: profiles; Cirrus: </a:t>
                      </a:r>
                      <a:r>
                        <a:rPr lang="en-US" sz="1600" dirty="0" err="1">
                          <a:effectLst/>
                        </a:rPr>
                        <a:t>AOD+Height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14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a-DK" sz="1600" dirty="0" err="1">
                          <a:effectLst/>
                        </a:rPr>
                        <a:t>Yoshida</a:t>
                      </a:r>
                      <a:r>
                        <a:rPr lang="da-DK" sz="1600" dirty="0">
                          <a:effectLst/>
                        </a:rPr>
                        <a:t> et al., 2013; </a:t>
                      </a:r>
                      <a:r>
                        <a:rPr lang="da-DK" sz="1600" dirty="0" err="1">
                          <a:effectLst/>
                        </a:rPr>
                        <a:t>Someya</a:t>
                      </a:r>
                      <a:r>
                        <a:rPr lang="da-DK" sz="1600" dirty="0">
                          <a:effectLst/>
                        </a:rPr>
                        <a:t> et al., 2023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19865264"/>
                  </a:ext>
                </a:extLst>
              </a:tr>
              <a:tr h="32720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4ARCTIC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OCO-2, MicroCarb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 variable type: AOD, ALH, Angstrom Exponent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3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Bertaux</a:t>
                      </a:r>
                      <a:r>
                        <a:rPr lang="en-US" sz="1600" dirty="0">
                          <a:effectLst/>
                        </a:rPr>
                        <a:t> et al., 2020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70123146"/>
                  </a:ext>
                </a:extLst>
              </a:tr>
              <a:tr h="32720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FOCAL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OCO-2, GOSAT, CO2M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 type: AOD, Height, Angstrom Exponent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a-DK" sz="1600" dirty="0">
                          <a:effectLst/>
                        </a:rPr>
                        <a:t>Reuter et al. (2017), Noel et al. </a:t>
                      </a:r>
                      <a:r>
                        <a:rPr lang="en-US" sz="1600" dirty="0">
                          <a:effectLst/>
                        </a:rPr>
                        <a:t>(2021)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33244196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C676B8B8-3000-6DBD-C1C8-803FEA20F949}"/>
              </a:ext>
            </a:extLst>
          </p:cNvPr>
          <p:cNvSpPr txBox="1"/>
          <p:nvPr/>
        </p:nvSpPr>
        <p:spPr>
          <a:xfrm>
            <a:off x="616220" y="4570484"/>
            <a:ext cx="1095956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are many schemes to account for aerosols in “Full Physics” retrievals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have generally not been well-studied in terms of aerosol efficacy, because there are so many confounding factors in real data! (Prior Met, DEM, Spectroscopy, Filtering, Bias Correction, etc.)</a:t>
            </a:r>
          </a:p>
          <a:p>
            <a:endParaRPr lang="en-US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is best?  Let’s do a "Full-Physics Aerosol Scheme Intercomparison Project”</a:t>
            </a:r>
          </a:p>
        </p:txBody>
      </p:sp>
    </p:spTree>
    <p:extLst>
      <p:ext uri="{BB962C8B-B14F-4D97-AF65-F5344CB8AC3E}">
        <p14:creationId xmlns:p14="http://schemas.microsoft.com/office/powerpoint/2010/main" val="684985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23156</TotalTime>
  <Words>1481</Words>
  <Application>Microsoft Macintosh PowerPoint</Application>
  <PresentationFormat>ワイド画面</PresentationFormat>
  <Paragraphs>224</Paragraphs>
  <Slides>19</Slides>
  <Notes>3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19</vt:i4>
      </vt:variant>
    </vt:vector>
  </HeadingPairs>
  <TitlesOfParts>
    <vt:vector size="26" baseType="lpstr">
      <vt:lpstr>Arial</vt:lpstr>
      <vt:lpstr>Calibri</vt:lpstr>
      <vt:lpstr>Cambria Math</vt:lpstr>
      <vt:lpstr>Courier New</vt:lpstr>
      <vt:lpstr>Helvetica</vt:lpstr>
      <vt:lpstr>Times New Roman</vt:lpstr>
      <vt:lpstr>Office Theme</vt:lpstr>
      <vt:lpstr>Ideas for / Need of a Retrieval Intercomparison Project</vt:lpstr>
      <vt:lpstr>Background</vt:lpstr>
      <vt:lpstr>The XCO2 Goal for Regional-to-Global Fluxes</vt:lpstr>
      <vt:lpstr>How do current XCO2 retrievals work?</vt:lpstr>
      <vt:lpstr>Sources of error in XCO2 retrievals</vt:lpstr>
      <vt:lpstr>Early indicators of aerosol/cloud biases</vt:lpstr>
      <vt:lpstr>Heavily polluted, boundary layer aerosol cases (AOD &gt;~ 0.5 via MODIS)</vt:lpstr>
      <vt:lpstr>An Aside: Aerosol-Induced Biases in TROPOMI CH4</vt:lpstr>
      <vt:lpstr>Pick your Poison: The Choice of Aerosol Scheme</vt:lpstr>
      <vt:lpstr>The alternative: The CO2M Plan for Aerosols</vt:lpstr>
      <vt:lpstr>Motivations for a retrieval intercomparison</vt:lpstr>
      <vt:lpstr>A bit more motivation</vt:lpstr>
      <vt:lpstr>Intercomparison Goals</vt:lpstr>
      <vt:lpstr>MIP Participants (Goal)</vt:lpstr>
      <vt:lpstr>Proposed Set-up</vt:lpstr>
      <vt:lpstr>Proposed CSU Simulations</vt:lpstr>
      <vt:lpstr>Draft Timeline</vt:lpstr>
      <vt:lpstr>Open Questions</vt:lpstr>
      <vt:lpstr>These issues may affect many missions!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OCO 2/3 Validation Updates</dc:title>
  <dc:creator>O'Dell,Chris</dc:creator>
  <cp:lastModifiedBy>Hiroshi TANIMOTO</cp:lastModifiedBy>
  <cp:revision>240</cp:revision>
  <dcterms:created xsi:type="dcterms:W3CDTF">2022-02-28T18:36:01Z</dcterms:created>
  <dcterms:modified xsi:type="dcterms:W3CDTF">2025-07-26T07:46:32Z</dcterms:modified>
</cp:coreProperties>
</file>