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D9AB-73DF-EDB7-8473-727F2DADC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DD4D9-308D-3A57-B64A-D02F6D3FC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1984-7806-52C0-7E01-3FE89C50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51CBA-4915-0CCF-A722-63CFAEFA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FF45-6603-0860-D4C3-EE497F6C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79A3-0622-02B4-AC48-07A19CF2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829F2-743D-DFE4-3FF0-E5F55621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FFEAD-C15B-7E39-2324-12CC6016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51752-6EAF-A8C8-1E1C-D5C39A07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B95D9-B25B-CE48-9BBA-5CD82624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DD949-E775-937A-7EAD-102257EB2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333B7-44F4-6758-7666-BD6DB7CEC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54350-2E1C-4096-99E2-D1E9447D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38CD-71FE-EE0F-165E-1A8E27F1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4D074-B32C-7780-D01B-AAA374FC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04E3-7AF5-29C3-976C-D397CE17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FC88-8784-CC2C-23DE-C2E7ABE6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D8C5-C792-DB92-3CD9-71896912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FE9E-B666-3408-339C-EA7EB31E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7C433-4DC5-CEA7-3E5E-38822DA2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FF71-F828-FB8B-77FF-54A59272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401BB-6E9A-B0E1-B9C8-7F2D29B5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3C4F-C251-C61C-942E-C5F87B99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08A9-3A7E-E97C-C72C-8CD5ECB6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A4FA-BEAE-B679-F3E8-8439C3DE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EC01-F531-73E3-3571-3B6A3F45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BF28-5083-82EE-6F32-84AAC808F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ADE77-684F-448A-3A07-B8725CA6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6E721-ABED-9F45-7383-050DE457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A84C6-1424-B3D5-1AF0-0B70AB58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04C7-B67D-96F6-6B0B-2B280330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78F1-14B1-1C59-E986-794F3A91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72C7C-DCC7-4333-5FA4-A0F2C81E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C994F-05FB-7BCD-F6FA-5FBD552B0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D2D4C-D1FC-FF55-8BA0-9CD60B146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5AE5F-0E6B-7D45-DEC9-7205987EC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2E252-0D24-B560-A3E2-40D06D3D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FBDDB-A039-292F-672A-8B9FA1AB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EF5B4-46CD-9C18-BC91-25D87AD3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931E-E9FD-93BE-A86E-D58841E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27289-F07C-86E4-D184-49CD6100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956E5-8A43-2621-0228-FE911C27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02C55-9723-AEDA-DA4B-86D9E36F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F69D9-C694-BD00-205D-302C552C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4E87B-77FE-081E-D0A9-94176765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FE9A7-BEC0-A023-A096-6DDC697C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3D22-14B5-6800-6BEA-3D3640F1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DC01-423A-3F30-5EF2-D0890F4A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8DAFA-71C9-3AC7-6248-511CA5BCF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A8432-8933-C8FF-D982-09BE34D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E265A-6EDB-F469-0A04-E52C8422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3005E-4386-0F5A-38D4-B31386CF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941C-4D45-B178-E4DA-2F673020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2192C-2F85-1B26-C05D-EB1E8A573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03B54-45CF-8D73-CD51-6BA7D48E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4EFB9-F8D8-8CC0-0547-DF13786A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0786B-45BD-49AD-AF79-758B17D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73A3E-CC96-1A16-F3CD-DA98682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5EC8B-DE06-0EAE-CD7F-8283CDE9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63649-588A-7C5D-227A-54D8EC598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9F0C-B6F1-A8D1-ED76-E3CDD9E3E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DA2E9-6670-C44F-886B-FC9E21500901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9166-29BA-953E-2468-881B338C4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01C5-7541-2689-C5C0-1A741CB76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EA6156-E875-AD48-A7AB-86459890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EBFF-E067-A6A3-E1BD-29DD9DEDF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of IWGGMS-21 Stakeholder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133D3-D18A-BDCF-6F32-60D123DB7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3951"/>
            <a:ext cx="9144000" cy="2502200"/>
          </a:xfrm>
        </p:spPr>
        <p:txBody>
          <a:bodyPr>
            <a:normAutofit/>
          </a:bodyPr>
          <a:lstStyle/>
          <a:p>
            <a:r>
              <a:rPr lang="en-US" dirty="0"/>
              <a:t>Prepared by Lesley Ott</a:t>
            </a:r>
          </a:p>
          <a:p>
            <a:r>
              <a:rPr lang="en-US" dirty="0"/>
              <a:t>Contributions from </a:t>
            </a:r>
            <a:r>
              <a:rPr lang="en-US" dirty="0" err="1"/>
              <a:t>Yasjka</a:t>
            </a:r>
            <a:r>
              <a:rPr lang="en-US" dirty="0"/>
              <a:t> Meijer (ESA), Itziar </a:t>
            </a:r>
            <a:r>
              <a:rPr lang="en-US" dirty="0" err="1"/>
              <a:t>Irakulis</a:t>
            </a:r>
            <a:r>
              <a:rPr lang="en-US" dirty="0"/>
              <a:t> </a:t>
            </a:r>
            <a:r>
              <a:rPr lang="en-US" dirty="0" err="1"/>
              <a:t>Loitxate</a:t>
            </a:r>
            <a:r>
              <a:rPr lang="en-US" dirty="0"/>
              <a:t> (IMEO), Hiroshi Tanimoto (NIES), Hironari Ishihara (Ministry of Environment, Japan), Ed Malina (ESA/ESRIN), Dan Moore (</a:t>
            </a:r>
            <a:r>
              <a:rPr lang="en-US" dirty="0" err="1"/>
              <a:t>WattTime</a:t>
            </a:r>
            <a:r>
              <a:rPr lang="en-US" dirty="0"/>
              <a:t>, Climate TRACE), Dave Crisp (Crisp Spectra)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B007D0B-CCA8-3332-57D5-B4EEF341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8" y="2922984"/>
            <a:ext cx="3101849" cy="2326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CE6CE-E2EF-E97B-F129-C78AD0DC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Theme 1 – Progress!!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1B723-1FC5-9DB3-929D-D59EDAEE7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6421"/>
            <a:ext cx="10515600" cy="998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community has come a long way over the past 2 years – diversity of approaches, services, and actors</a:t>
            </a:r>
          </a:p>
        </p:txBody>
      </p:sp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818C3469-37B6-6A7A-7BBF-0057CFA2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" y="1435374"/>
            <a:ext cx="3119396" cy="1754660"/>
          </a:xfrm>
          <a:prstGeom prst="rect">
            <a:avLst/>
          </a:prstGeom>
        </p:spPr>
      </p:pic>
      <p:pic>
        <p:nvPicPr>
          <p:cNvPr id="7" name="Picture 6" descr="A picture containing text, electronics&#10;&#10;AI-generated content may be incorrect.">
            <a:extLst>
              <a:ext uri="{FF2B5EF4-FFF2-40B4-BE49-F238E27FC236}">
                <a16:creationId xmlns:a16="http://schemas.microsoft.com/office/drawing/2014/main" id="{EE982CA6-6023-72A7-41CD-40277DF02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863" y="1435374"/>
            <a:ext cx="3141364" cy="1767017"/>
          </a:xfrm>
          <a:prstGeom prst="rect">
            <a:avLst/>
          </a:prstGeom>
        </p:spPr>
      </p:pic>
      <p:pic>
        <p:nvPicPr>
          <p:cNvPr id="9" name="Picture 8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883E79B2-4112-3A16-F4ED-550A04399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860" y="1435374"/>
            <a:ext cx="3141364" cy="1767017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C2A15B8B-D49A-083A-9CAD-124D35DEB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166" y="1435374"/>
            <a:ext cx="3141365" cy="1767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Graphical user interface&#10;&#10;AI-generated content may be incorrect.">
            <a:extLst>
              <a:ext uri="{FF2B5EF4-FFF2-40B4-BE49-F238E27FC236}">
                <a16:creationId xmlns:a16="http://schemas.microsoft.com/office/drawing/2014/main" id="{C6853DFB-60A9-D959-824A-170F8ACB2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1762" y="3190034"/>
            <a:ext cx="3130992" cy="1754660"/>
          </a:xfrm>
          <a:prstGeom prst="rect">
            <a:avLst/>
          </a:prstGeom>
        </p:spPr>
      </p:pic>
      <p:pic>
        <p:nvPicPr>
          <p:cNvPr id="17" name="Picture 16" descr="A picture containing map&#10;&#10;AI-generated content may be incorrect.">
            <a:extLst>
              <a:ext uri="{FF2B5EF4-FFF2-40B4-BE49-F238E27FC236}">
                <a16:creationId xmlns:a16="http://schemas.microsoft.com/office/drawing/2014/main" id="{10B7B27B-7FBA-5F50-68D1-5888CB900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611" y="3177676"/>
            <a:ext cx="3141365" cy="1767018"/>
          </a:xfrm>
          <a:prstGeom prst="rect">
            <a:avLst/>
          </a:prstGeom>
        </p:spPr>
      </p:pic>
      <p:pic>
        <p:nvPicPr>
          <p:cNvPr id="19" name="Picture 18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40E34F6F-D234-74C7-94CF-E3F1F0EB62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0636" y="3177676"/>
            <a:ext cx="3141364" cy="17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89F8-1268-FD2D-C589-3992AF7A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Theme 2 – Convening to speak with one scientific voice</a:t>
            </a:r>
          </a:p>
        </p:txBody>
      </p:sp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711BE42E-839A-4162-DA99-C2502FA71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43" y="1713150"/>
            <a:ext cx="4181163" cy="2343193"/>
          </a:xfr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194D58-6F8C-8430-19AC-D61EA86E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38" y="2257403"/>
            <a:ext cx="4181162" cy="2343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37DD26-009B-E13F-F06B-BCBFCEE0D9C0}"/>
              </a:ext>
            </a:extLst>
          </p:cNvPr>
          <p:cNvSpPr txBox="1"/>
          <p:nvPr/>
        </p:nvSpPr>
        <p:spPr>
          <a:xfrm>
            <a:off x="2462432" y="1343818"/>
            <a:ext cx="154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International</a:t>
            </a:r>
          </a:p>
        </p:txBody>
      </p:sp>
      <p:pic>
        <p:nvPicPr>
          <p:cNvPr id="9" name="Picture 8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2CEFDE3F-279F-AC1D-2774-9EF35D4912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006"/>
          <a:stretch>
            <a:fillRect/>
          </a:stretch>
        </p:blipFill>
        <p:spPr>
          <a:xfrm>
            <a:off x="6396685" y="1713150"/>
            <a:ext cx="5795315" cy="619171"/>
          </a:xfrm>
          <a:prstGeom prst="rect">
            <a:avLst/>
          </a:prstGeom>
          <a:ln>
            <a:noFill/>
          </a:ln>
        </p:spPr>
      </p:pic>
      <p:pic>
        <p:nvPicPr>
          <p:cNvPr id="10" name="Google Shape;478;p1">
            <a:extLst>
              <a:ext uri="{FF2B5EF4-FFF2-40B4-BE49-F238E27FC236}">
                <a16:creationId xmlns:a16="http://schemas.microsoft.com/office/drawing/2014/main" id="{1D6CB824-A954-EEE0-7479-103B81013F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9535" y="2473342"/>
            <a:ext cx="708215" cy="61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79;p1">
            <a:extLst>
              <a:ext uri="{FF2B5EF4-FFF2-40B4-BE49-F238E27FC236}">
                <a16:creationId xmlns:a16="http://schemas.microsoft.com/office/drawing/2014/main" id="{8C429E8A-9619-8C5A-3934-10AE1E32EC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2502" y="2473342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80;p1" descr="A blue circle with white text and a bird&#10;&#10;Description automatically generated">
            <a:extLst>
              <a:ext uri="{FF2B5EF4-FFF2-40B4-BE49-F238E27FC236}">
                <a16:creationId xmlns:a16="http://schemas.microsoft.com/office/drawing/2014/main" id="{60DF208F-9C16-D597-13A6-CEAEDFD3CA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61369" y="2473342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IST logo">
            <a:extLst>
              <a:ext uri="{FF2B5EF4-FFF2-40B4-BE49-F238E27FC236}">
                <a16:creationId xmlns:a16="http://schemas.microsoft.com/office/drawing/2014/main" id="{72F904B8-81C0-6761-CD1A-0067045A5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33" b="-15840"/>
          <a:stretch>
            <a:fillRect/>
          </a:stretch>
        </p:blipFill>
        <p:spPr bwMode="auto">
          <a:xfrm>
            <a:off x="8907078" y="2547823"/>
            <a:ext cx="1418882" cy="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A36584-AE19-B3A7-34E3-F8B9B1DA4D15}"/>
              </a:ext>
            </a:extLst>
          </p:cNvPr>
          <p:cNvSpPr txBox="1"/>
          <p:nvPr/>
        </p:nvSpPr>
        <p:spPr>
          <a:xfrm>
            <a:off x="8132502" y="1343818"/>
            <a:ext cx="25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GHG Centers</a:t>
            </a:r>
          </a:p>
        </p:txBody>
      </p:sp>
      <p:pic>
        <p:nvPicPr>
          <p:cNvPr id="1028" name="Picture 4" descr="Australia - Wikipedia">
            <a:extLst>
              <a:ext uri="{FF2B5EF4-FFF2-40B4-BE49-F238E27FC236}">
                <a16:creationId xmlns:a16="http://schemas.microsoft.com/office/drawing/2014/main" id="{52025850-F8EF-DAE9-B7D0-92A03ED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75" y="3254443"/>
            <a:ext cx="1789974" cy="8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FD46A6-ACE9-E81B-601D-173507461D2F}"/>
              </a:ext>
            </a:extLst>
          </p:cNvPr>
          <p:cNvSpPr txBox="1"/>
          <p:nvPr/>
        </p:nvSpPr>
        <p:spPr>
          <a:xfrm>
            <a:off x="7552199" y="3559913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Coming soon??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6CF2E-2F22-AABC-9685-6164B59934C6}"/>
              </a:ext>
            </a:extLst>
          </p:cNvPr>
          <p:cNvSpPr txBox="1"/>
          <p:nvPr/>
        </p:nvSpPr>
        <p:spPr>
          <a:xfrm>
            <a:off x="4448359" y="1800611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Europe</a:t>
            </a:r>
          </a:p>
        </p:txBody>
      </p:sp>
      <p:pic>
        <p:nvPicPr>
          <p:cNvPr id="22" name="Picture 21" descr="Graphical user interface&#10;&#10;AI-generated content may be incorrect.">
            <a:extLst>
              <a:ext uri="{FF2B5EF4-FFF2-40B4-BE49-F238E27FC236}">
                <a16:creationId xmlns:a16="http://schemas.microsoft.com/office/drawing/2014/main" id="{E230AA5D-6807-6FAD-18D2-A9E80B1448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9139" y="4688056"/>
            <a:ext cx="3608173" cy="2029597"/>
          </a:xfrm>
          <a:prstGeom prst="rect">
            <a:avLst/>
          </a:prstGeom>
        </p:spPr>
      </p:pic>
      <p:pic>
        <p:nvPicPr>
          <p:cNvPr id="24" name="Picture 2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770CA3E-B546-376A-7B63-3A789BF0B9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312" y="4688055"/>
            <a:ext cx="3608173" cy="2029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F4F489-4215-A57A-0A96-A76AAA3328D6}"/>
              </a:ext>
            </a:extLst>
          </p:cNvPr>
          <p:cNvSpPr txBox="1"/>
          <p:nvPr/>
        </p:nvSpPr>
        <p:spPr>
          <a:xfrm>
            <a:off x="66706" y="5144849"/>
            <a:ext cx="211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Scientific </a:t>
            </a:r>
          </a:p>
          <a:p>
            <a:r>
              <a:rPr lang="en-US" b="1" dirty="0"/>
              <a:t>UNEP, CEOS, WMO, CGMS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75FFFC-22B7-80A4-B7D6-09FF6123640E}"/>
              </a:ext>
            </a:extLst>
          </p:cNvPr>
          <p:cNvSpPr txBox="1">
            <a:spLocks/>
          </p:cNvSpPr>
          <p:nvPr/>
        </p:nvSpPr>
        <p:spPr>
          <a:xfrm>
            <a:off x="8907078" y="4810030"/>
            <a:ext cx="3284922" cy="238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Progress in navigating institutional challenge to bring together expertise, info</a:t>
            </a:r>
          </a:p>
        </p:txBody>
      </p:sp>
    </p:spTree>
    <p:extLst>
      <p:ext uri="{BB962C8B-B14F-4D97-AF65-F5344CB8AC3E}">
        <p14:creationId xmlns:p14="http://schemas.microsoft.com/office/powerpoint/2010/main" val="38944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72B4-11E8-1BC6-32D1-7EABD128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Theme 3 – Progress and challenges in connecting with policy community</a:t>
            </a:r>
          </a:p>
        </p:txBody>
      </p:sp>
      <p:pic>
        <p:nvPicPr>
          <p:cNvPr id="13" name="Content Placeholder 12" descr="Graphical user interface&#10;&#10;AI-generated content may be incorrect.">
            <a:extLst>
              <a:ext uri="{FF2B5EF4-FFF2-40B4-BE49-F238E27FC236}">
                <a16:creationId xmlns:a16="http://schemas.microsoft.com/office/drawing/2014/main" id="{52E495CB-63E5-E6AB-111E-AAC6DF2B7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84" y="4633784"/>
            <a:ext cx="3954162" cy="2224216"/>
          </a:xfrm>
        </p:spPr>
      </p:pic>
      <p:pic>
        <p:nvPicPr>
          <p:cNvPr id="15" name="Picture 14" descr="Text&#10;&#10;AI-generated content may be incorrect.">
            <a:extLst>
              <a:ext uri="{FF2B5EF4-FFF2-40B4-BE49-F238E27FC236}">
                <a16:creationId xmlns:a16="http://schemas.microsoft.com/office/drawing/2014/main" id="{BA0F3AE9-5472-7E5B-62DF-029EE1AC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84" y="1343817"/>
            <a:ext cx="5729416" cy="3222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888C5D4-A1B1-086C-9F57-E0309049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537" y="1343817"/>
            <a:ext cx="5729417" cy="322279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07BEB1-24ED-FF65-5047-24DB86947B7D}"/>
              </a:ext>
            </a:extLst>
          </p:cNvPr>
          <p:cNvSpPr txBox="1">
            <a:spLocks/>
          </p:cNvSpPr>
          <p:nvPr/>
        </p:nvSpPr>
        <p:spPr>
          <a:xfrm>
            <a:off x="4494582" y="4810030"/>
            <a:ext cx="7494372" cy="238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Tremendous community-wide effort on policy, inventory communities</a:t>
            </a:r>
          </a:p>
          <a:p>
            <a:r>
              <a:rPr lang="en-US" dirty="0"/>
              <a:t>Some success stories, many remaining challenges – both scientific and </a:t>
            </a:r>
            <a:r>
              <a:rPr lang="en-US" dirty="0" err="1"/>
              <a:t>programatic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822B-1829-E85A-24B3-F462AB06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Theme 4 – Connections with private sector</a:t>
            </a:r>
          </a:p>
        </p:txBody>
      </p:sp>
      <p:pic>
        <p:nvPicPr>
          <p:cNvPr id="5" name="Content Placeholder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3A73E916-9F48-3221-72EB-EB3192553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947" y="1034792"/>
            <a:ext cx="3728650" cy="2796488"/>
          </a:xfrm>
          <a:ln>
            <a:solidFill>
              <a:schemeClr val="accent1"/>
            </a:solidFill>
          </a:ln>
        </p:spPr>
      </p:pic>
      <p:pic>
        <p:nvPicPr>
          <p:cNvPr id="7" name="Picture 6" descr="Diagram, text&#10;&#10;AI-generated content may be incorrect.">
            <a:extLst>
              <a:ext uri="{FF2B5EF4-FFF2-40B4-BE49-F238E27FC236}">
                <a16:creationId xmlns:a16="http://schemas.microsoft.com/office/drawing/2014/main" id="{BCF67973-50CA-ADD4-8CDF-47511626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97" y="1034792"/>
            <a:ext cx="3728651" cy="2796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CFC9D1EA-F463-F11D-0BC6-A983EE9B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249" y="1034792"/>
            <a:ext cx="3728651" cy="2796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DAD79F13-58F9-60A9-39D5-5974D9309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139" y="3966679"/>
            <a:ext cx="4976153" cy="2799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FD91B4-4410-26B5-829B-D3C4E794CD0D}"/>
              </a:ext>
            </a:extLst>
          </p:cNvPr>
          <p:cNvSpPr txBox="1">
            <a:spLocks/>
          </p:cNvSpPr>
          <p:nvPr/>
        </p:nvSpPr>
        <p:spPr>
          <a:xfrm>
            <a:off x="586947" y="4266333"/>
            <a:ext cx="5933303" cy="238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private sector use cases from GOSAT</a:t>
            </a:r>
          </a:p>
          <a:p>
            <a:r>
              <a:rPr lang="en-US" dirty="0"/>
              <a:t>Carbon TRACE customized sectoral analysis, increasing focus on solutions</a:t>
            </a:r>
          </a:p>
        </p:txBody>
      </p:sp>
    </p:spTree>
    <p:extLst>
      <p:ext uri="{BB962C8B-B14F-4D97-AF65-F5344CB8AC3E}">
        <p14:creationId xmlns:p14="http://schemas.microsoft.com/office/powerpoint/2010/main" val="81855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4503-EF14-DCE9-8327-8F200DAA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Theme 5 – End-user focused data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D467-3383-5A18-33ED-F45EBC2B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640" y="4520921"/>
            <a:ext cx="4333107" cy="2387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Growing array of public, private, national, and international data services facilitates access, awareness</a:t>
            </a:r>
          </a:p>
        </p:txBody>
      </p:sp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A80708D8-2F59-0C19-320D-8AECC788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092"/>
            <a:ext cx="4448432" cy="2502244"/>
          </a:xfrm>
          <a:prstGeom prst="rect">
            <a:avLst/>
          </a:prstGeom>
        </p:spPr>
      </p:pic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732129C9-AE24-85FE-2AEF-E23848C8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33" y="1143231"/>
            <a:ext cx="4448433" cy="2502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D317D7-5A0D-4AF5-7E77-617828D44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896" y="1851434"/>
            <a:ext cx="4333107" cy="2437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65E81708-2044-AFCD-9D5A-B524413C3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956" y="4353678"/>
            <a:ext cx="3188044" cy="2391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1126E807-DC86-3EFB-9E48-9C9E37B6C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4699"/>
            <a:ext cx="4448432" cy="25022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634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A712-3D96-8642-20E5-87B58132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Theme 6 – Collecting new data that fills gaps identified by stakeholders</a:t>
            </a:r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4EACF293-102E-00E5-C6E3-61298124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" y="1463438"/>
            <a:ext cx="4287795" cy="2411885"/>
          </a:xfrm>
          <a:prstGeom prst="rect">
            <a:avLst/>
          </a:prstGeom>
        </p:spPr>
      </p:pic>
      <p:pic>
        <p:nvPicPr>
          <p:cNvPr id="7" name="Picture 6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00C838EB-C4F3-4E5C-1008-D57CD3DEB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24" y="1463438"/>
            <a:ext cx="4287795" cy="2411885"/>
          </a:xfrm>
          <a:prstGeom prst="rect">
            <a:avLst/>
          </a:prstGeom>
        </p:spPr>
      </p:pic>
      <p:pic>
        <p:nvPicPr>
          <p:cNvPr id="15" name="Picture 1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D910511A-559C-0628-0ACE-C62C5FCF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913" y="3994943"/>
            <a:ext cx="4707924" cy="264820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3E152B-9676-B3A4-891D-FD38DE95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893" y="4320334"/>
            <a:ext cx="4333107" cy="2387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More opportunities for letting stakeholders inform next generation of measurement approaches</a:t>
            </a:r>
          </a:p>
        </p:txBody>
      </p:sp>
    </p:spTree>
    <p:extLst>
      <p:ext uri="{BB962C8B-B14F-4D97-AF65-F5344CB8AC3E}">
        <p14:creationId xmlns:p14="http://schemas.microsoft.com/office/powerpoint/2010/main" val="3634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F376-17EC-8C48-0D3A-19B7B630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6266-50AC-80DA-6006-56B13B129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better data, information enough to drive policy and action? </a:t>
            </a:r>
          </a:p>
          <a:p>
            <a:pPr lvl="1"/>
            <a:r>
              <a:rPr lang="en-US" dirty="0"/>
              <a:t>Relative prioritization of activities across inventory/(international/national policy) and other needs (private sector, cities, states)</a:t>
            </a:r>
          </a:p>
          <a:p>
            <a:r>
              <a:rPr lang="en-US" dirty="0"/>
              <a:t>How do we increase information sharing, interaction with private sector while protecting privacy concerns?</a:t>
            </a:r>
          </a:p>
          <a:p>
            <a:pPr lvl="1"/>
            <a:r>
              <a:rPr lang="en-US" dirty="0"/>
              <a:t>Role of boundary organizations, private data service providers</a:t>
            </a:r>
          </a:p>
          <a:p>
            <a:r>
              <a:rPr lang="en-US" dirty="0"/>
              <a:t>Sharing processes, best practices for coordination across GHG Centers</a:t>
            </a:r>
          </a:p>
          <a:p>
            <a:r>
              <a:rPr lang="en-US" dirty="0"/>
              <a:t>How do we maximize impact of data services, last mile delivery?</a:t>
            </a:r>
          </a:p>
          <a:p>
            <a:r>
              <a:rPr lang="en-US"/>
              <a:t>Avoiding stakeholder </a:t>
            </a:r>
            <a:r>
              <a:rPr lang="en-US" dirty="0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139805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312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Recap of IWGGMS-21 Stakeholder Session</vt:lpstr>
      <vt:lpstr>Theme 1 – Progress!!</vt:lpstr>
      <vt:lpstr>Theme 2 – Convening to speak with one scientific voice</vt:lpstr>
      <vt:lpstr>Theme 3 – Progress and challenges in connecting with policy community</vt:lpstr>
      <vt:lpstr>Theme 4 – Connections with private sector</vt:lpstr>
      <vt:lpstr>Theme 5 – End-user focused data systems</vt:lpstr>
      <vt:lpstr>Theme 6 – Collecting new data that fills gaps identified by stakeholders</vt:lpstr>
      <vt:lpstr>Questions,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Ott, Lesley E. (GSFC-6101)</dc:creator>
  <cp:lastModifiedBy>Ott, Lesley E. (GSFC-6101)</cp:lastModifiedBy>
  <cp:revision>3</cp:revision>
  <dcterms:created xsi:type="dcterms:W3CDTF">2025-06-12T21:18:56Z</dcterms:created>
  <dcterms:modified xsi:type="dcterms:W3CDTF">2025-06-12T23:44:38Z</dcterms:modified>
</cp:coreProperties>
</file>