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134804032" r:id="rId2"/>
    <p:sldId id="2134804033" r:id="rId3"/>
    <p:sldId id="2134804043" r:id="rId4"/>
    <p:sldId id="2134804041" r:id="rId5"/>
    <p:sldId id="2134804034" r:id="rId6"/>
    <p:sldId id="2134804035" r:id="rId7"/>
    <p:sldId id="2134804037" r:id="rId8"/>
    <p:sldId id="2134804040" r:id="rId9"/>
    <p:sldId id="2134804045" r:id="rId10"/>
    <p:sldId id="55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AECFD2-DF96-BD91-A24F-86B6140B0B23}" name="Itziar Irakulis Loitxate" initials="IIL" userId="S::itziar.irakulisloitxate@un.org::1519c365-48c4-4a84-81a7-dd6db720fb36" providerId="AD"/>
  <p188:author id="{AE84BBDB-A288-CBE4-992E-FF5382D1E027}" name="Queen Safari" initials="QS" userId="S::queen.kwindja@un.org::18dcfa5a-7c9a-418c-99e9-95835482c8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BFE"/>
    <a:srgbClr val="00ABE8"/>
    <a:srgbClr val="06AEFF"/>
    <a:srgbClr val="FFBEBE"/>
    <a:srgbClr val="91D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080DE-7444-4722-82D4-10EEF01C7FD5}" v="436" dt="2025-06-12T11:30:30.5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81" autoAdjust="0"/>
    <p:restoredTop sz="93425" autoAdjust="0"/>
  </p:normalViewPr>
  <p:slideViewPr>
    <p:cSldViewPr snapToGrid="0">
      <p:cViewPr varScale="1">
        <p:scale>
          <a:sx n="118" d="100"/>
          <a:sy n="118" d="100"/>
        </p:scale>
        <p:origin x="1008" y="2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C23AB-AA94-4B83-8720-9BF32F840D8F}" type="datetimeFigureOut">
              <a:rPr lang="en-GB" smtClean="0"/>
              <a:t>26/07/2025</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1EB4E-CCA4-4F5B-A5C6-1527FEC546C9}" type="slidenum">
              <a:rPr lang="en-GB" smtClean="0"/>
              <a:t>‹#›</a:t>
            </a:fld>
            <a:endParaRPr lang="en-GB"/>
          </a:p>
        </p:txBody>
      </p:sp>
    </p:spTree>
    <p:extLst>
      <p:ext uri="{BB962C8B-B14F-4D97-AF65-F5344CB8AC3E}">
        <p14:creationId xmlns:p14="http://schemas.microsoft.com/office/powerpoint/2010/main" val="306536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39069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This is why UNEP launched, in 2021, the International Methane Emissions Observatory (IMEO), an initiative to drive drastic reduction of methane emissions through data.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IMEO is establishing a global and public database of methane emissions at an unprecedented level of accuracy and granularity.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mission of IMEO is to provide free reliable actionable data to the individuals who act to reduce 150 Mt of methane emissions by 2030.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This free and reliable data will empower stakeholders who can make a difference to reduce methane emissions at the speed and scale needed to reach the landmark Paris Agreement.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IMEO catalyzes methane emissions reductions by interconnecting its data with actions on research, reporting, and regulation.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This is truly revolutionary as historically there was no single entity that brings data transparency, science, and government action together on this scale, which is exactly what is needed to address the methane emissions problem. </a:t>
            </a:r>
          </a:p>
          <a:p>
            <a:pPr marL="342900" marR="0" lvl="0" indent="-342900" algn="just">
              <a:lnSpc>
                <a:spcPct val="107000"/>
              </a:lnSpc>
              <a:spcBef>
                <a:spcPts val="0"/>
              </a:spcBef>
              <a:spcAft>
                <a:spcPts val="8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200" dirty="0" err="1">
                <a:effectLst/>
                <a:latin typeface="Calibri" panose="020F0502020204030204" pitchFamily="34" charset="0"/>
                <a:ea typeface="Calibri" panose="020F0502020204030204" pitchFamily="34" charset="0"/>
                <a:cs typeface="Calibri" panose="020F0502020204030204" pitchFamily="34" charset="0"/>
              </a:rPr>
              <a:t>Idatzi</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dirty="0" err="1">
                <a:effectLst/>
                <a:latin typeface="Calibri" panose="020F0502020204030204" pitchFamily="34" charset="0"/>
                <a:ea typeface="Calibri" panose="020F0502020204030204" pitchFamily="34" charset="0"/>
                <a:cs typeface="Calibri" panose="020F0502020204030204" pitchFamily="34" charset="0"/>
              </a:rPr>
              <a:t>sobre</a:t>
            </a:r>
            <a:r>
              <a:rPr lang="en-US" sz="1200" dirty="0">
                <a:effectLst/>
                <a:latin typeface="Calibri" panose="020F0502020204030204" pitchFamily="34" charset="0"/>
                <a:ea typeface="Calibri" panose="020F0502020204030204" pitchFamily="34" charset="0"/>
                <a:cs typeface="Calibri" panose="020F0502020204030204" pitchFamily="34" charset="0"/>
              </a:rPr>
              <a:t> open, reliable and actionable</a:t>
            </a:r>
          </a:p>
          <a:p>
            <a:pPr marL="342900" marR="0" lvl="0" indent="-342900" algn="just">
              <a:lnSpc>
                <a:spcPct val="107000"/>
              </a:lnSpc>
              <a:spcBef>
                <a:spcPts val="0"/>
              </a:spcBef>
              <a:spcAft>
                <a:spcPts val="8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i="1" dirty="0">
                <a:solidFill>
                  <a:schemeClr val="tx2"/>
                </a:solidFill>
                <a:latin typeface="Roboto" panose="02000000000000000000" pitchFamily="2" charset="0"/>
                <a:ea typeface="Roboto" panose="02000000000000000000" pitchFamily="2" charset="0"/>
                <a:cs typeface="Arial" panose="020B0604020202020204" pitchFamily="34" charset="0"/>
              </a:rPr>
              <a:t>Measurement-based estimates to understand the performance of supplier countries and regions and track emissions over time</a:t>
            </a:r>
            <a:endParaRPr lang="en-US" sz="1200" i="1" dirty="0"/>
          </a:p>
          <a:p>
            <a:pPr marL="342900" marR="0" lvl="0" indent="-342900" algn="just">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39235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Satellites </a:t>
            </a:r>
            <a:r>
              <a:rPr lang="en-GB" dirty="0" err="1"/>
              <a:t>arriba</a:t>
            </a:r>
            <a:r>
              <a:rPr lang="en-GB" dirty="0"/>
              <a:t>. Imagen de imagen full tile, monitoring location, time </a:t>
            </a:r>
            <a:r>
              <a:rPr lang="en-GB" dirty="0" err="1"/>
              <a:t>serie</a:t>
            </a:r>
            <a:endParaRPr lang="en-GB" dirty="0"/>
          </a:p>
        </p:txBody>
      </p:sp>
      <p:sp>
        <p:nvSpPr>
          <p:cNvPr id="4" name="Marcador de número de diapositiva 3"/>
          <p:cNvSpPr>
            <a:spLocks noGrp="1"/>
          </p:cNvSpPr>
          <p:nvPr>
            <p:ph type="sldNum" sz="quarter" idx="5"/>
          </p:nvPr>
        </p:nvSpPr>
        <p:spPr/>
        <p:txBody>
          <a:bodyPr/>
          <a:lstStyle/>
          <a:p>
            <a:fld id="{0101EB4E-CCA4-4F5B-A5C6-1527FEC546C9}" type="slidenum">
              <a:rPr lang="en-GB" smtClean="0"/>
              <a:t>4</a:t>
            </a:fld>
            <a:endParaRPr lang="en-GB"/>
          </a:p>
        </p:txBody>
      </p:sp>
    </p:spTree>
    <p:extLst>
      <p:ext uri="{BB962C8B-B14F-4D97-AF65-F5344CB8AC3E}">
        <p14:creationId xmlns:p14="http://schemas.microsoft.com/office/powerpoint/2010/main" val="420642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74BB44D2-1102-D729-129F-6557309C1541}"/>
            </a:ext>
          </a:extLst>
        </p:cNvPr>
        <p:cNvGrpSpPr/>
        <p:nvPr/>
      </p:nvGrpSpPr>
      <p:grpSpPr>
        <a:xfrm>
          <a:off x="0" y="0"/>
          <a:ext cx="0" cy="0"/>
          <a:chOff x="0" y="0"/>
          <a:chExt cx="0" cy="0"/>
        </a:xfrm>
      </p:grpSpPr>
      <p:sp>
        <p:nvSpPr>
          <p:cNvPr id="295" name="Google Shape;295;p6:notes">
            <a:extLst>
              <a:ext uri="{FF2B5EF4-FFF2-40B4-BE49-F238E27FC236}">
                <a16:creationId xmlns:a16="http://schemas.microsoft.com/office/drawing/2014/main" id="{F1D1C178-8644-44F0-80E7-327860D2D5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6:notes">
            <a:extLst>
              <a:ext uri="{FF2B5EF4-FFF2-40B4-BE49-F238E27FC236}">
                <a16:creationId xmlns:a16="http://schemas.microsoft.com/office/drawing/2014/main" id="{52C246EB-8775-B97D-EDC5-39BEE30ACCD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000"/>
              </a:lnSpc>
              <a:spcBef>
                <a:spcPts val="0"/>
              </a:spcBef>
              <a:spcAft>
                <a:spcPts val="0"/>
              </a:spcAft>
              <a:buClrTx/>
              <a:buSzTx/>
              <a:buFontTx/>
              <a:buNone/>
              <a:tabLst/>
              <a:defRPr/>
            </a:pPr>
            <a:r>
              <a:rPr lang="es-ES" sz="1200" b="1" dirty="0">
                <a:solidFill>
                  <a:srgbClr val="06AEFF"/>
                </a:solidFill>
                <a:latin typeface="Roboto" panose="02000000000000000000" pitchFamily="2" charset="0"/>
                <a:ea typeface="Roboto" panose="02000000000000000000" pitchFamily="2" charset="0"/>
                <a:cs typeface="Arial" panose="020B0604020202020204" pitchFamily="34" charset="0"/>
              </a:rPr>
              <a:t>Ejemplo de como funciona PRISMA</a:t>
            </a:r>
            <a:endParaRPr lang="en-US" dirty="0">
              <a:solidFill>
                <a:srgbClr val="F8F8F8"/>
              </a:solidFill>
              <a:latin typeface="Roboto" panose="02000000000000000000" pitchFamily="2" charset="0"/>
              <a:ea typeface="Roboto" panose="02000000000000000000" pitchFamily="2" charset="0"/>
              <a:cs typeface="Arial" panose="020B0604020202020204" pitchFamily="34" charset="0"/>
            </a:endParaRPr>
          </a:p>
          <a:p>
            <a:pPr marL="0" lvl="0" indent="0" algn="l" rtl="0">
              <a:lnSpc>
                <a:spcPct val="117000"/>
              </a:lnSpc>
              <a:spcBef>
                <a:spcPts val="0"/>
              </a:spcBef>
              <a:spcAft>
                <a:spcPts val="0"/>
              </a:spcAft>
              <a:buNone/>
            </a:pPr>
            <a:endParaRPr dirty="0"/>
          </a:p>
        </p:txBody>
      </p:sp>
    </p:spTree>
    <p:extLst>
      <p:ext uri="{BB962C8B-B14F-4D97-AF65-F5344CB8AC3E}">
        <p14:creationId xmlns:p14="http://schemas.microsoft.com/office/powerpoint/2010/main" val="323057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3D785165-8F5C-5F85-96A0-03BF08D4CB71}"/>
            </a:ext>
          </a:extLst>
        </p:cNvPr>
        <p:cNvGrpSpPr/>
        <p:nvPr/>
      </p:nvGrpSpPr>
      <p:grpSpPr>
        <a:xfrm>
          <a:off x="0" y="0"/>
          <a:ext cx="0" cy="0"/>
          <a:chOff x="0" y="0"/>
          <a:chExt cx="0" cy="0"/>
        </a:xfrm>
      </p:grpSpPr>
      <p:sp>
        <p:nvSpPr>
          <p:cNvPr id="295" name="Google Shape;295;p6:notes">
            <a:extLst>
              <a:ext uri="{FF2B5EF4-FFF2-40B4-BE49-F238E27FC236}">
                <a16:creationId xmlns:a16="http://schemas.microsoft.com/office/drawing/2014/main" id="{9D9734AC-EECD-7BD6-99F4-F3AF071CAB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6:notes">
            <a:extLst>
              <a:ext uri="{FF2B5EF4-FFF2-40B4-BE49-F238E27FC236}">
                <a16:creationId xmlns:a16="http://schemas.microsoft.com/office/drawing/2014/main" id="{ADFA71E5-5D1E-EB4A-AC18-2FE0FFB9566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000"/>
              </a:lnSpc>
              <a:spcBef>
                <a:spcPts val="0"/>
              </a:spcBef>
              <a:spcAft>
                <a:spcPts val="0"/>
              </a:spcAft>
              <a:buNone/>
            </a:pPr>
            <a:endParaRPr dirty="0"/>
          </a:p>
        </p:txBody>
      </p:sp>
    </p:spTree>
    <p:extLst>
      <p:ext uri="{BB962C8B-B14F-4D97-AF65-F5344CB8AC3E}">
        <p14:creationId xmlns:p14="http://schemas.microsoft.com/office/powerpoint/2010/main" val="78407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1A4BF728-6946-166D-CBB7-8C189DBC4C87}"/>
            </a:ext>
          </a:extLst>
        </p:cNvPr>
        <p:cNvGrpSpPr/>
        <p:nvPr/>
      </p:nvGrpSpPr>
      <p:grpSpPr>
        <a:xfrm>
          <a:off x="0" y="0"/>
          <a:ext cx="0" cy="0"/>
          <a:chOff x="0" y="0"/>
          <a:chExt cx="0" cy="0"/>
        </a:xfrm>
      </p:grpSpPr>
      <p:sp>
        <p:nvSpPr>
          <p:cNvPr id="295" name="Google Shape;295;p6:notes">
            <a:extLst>
              <a:ext uri="{FF2B5EF4-FFF2-40B4-BE49-F238E27FC236}">
                <a16:creationId xmlns:a16="http://schemas.microsoft.com/office/drawing/2014/main" id="{841EFF16-5E0D-4E42-14D9-12C87608D5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6:notes">
            <a:extLst>
              <a:ext uri="{FF2B5EF4-FFF2-40B4-BE49-F238E27FC236}">
                <a16:creationId xmlns:a16="http://schemas.microsoft.com/office/drawing/2014/main" id="{92F4EC59-3041-3682-DAE7-1F5B16F5A69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000"/>
              </a:lnSpc>
              <a:spcBef>
                <a:spcPts val="0"/>
              </a:spcBef>
              <a:spcAft>
                <a:spcPts val="0"/>
              </a:spcAft>
              <a:buNone/>
            </a:pPr>
            <a:r>
              <a:rPr lang="es-ES" dirty="0" err="1"/>
              <a:t>Only</a:t>
            </a:r>
            <a:r>
              <a:rPr lang="es-ES" dirty="0"/>
              <a:t> 55 </a:t>
            </a:r>
            <a:r>
              <a:rPr lang="es-ES" dirty="0" err="1"/>
              <a:t>months</a:t>
            </a:r>
            <a:r>
              <a:rPr lang="es-ES" dirty="0"/>
              <a:t>. </a:t>
            </a:r>
            <a:r>
              <a:rPr lang="es-ES" dirty="0" err="1"/>
              <a:t>Add</a:t>
            </a:r>
            <a:r>
              <a:rPr lang="es-ES" dirty="0"/>
              <a:t> </a:t>
            </a:r>
            <a:r>
              <a:rPr lang="es-ES" dirty="0" err="1"/>
              <a:t>eolocation</a:t>
            </a:r>
            <a:r>
              <a:rPr lang="es-ES" dirty="0"/>
              <a:t> problema </a:t>
            </a:r>
            <a:r>
              <a:rPr lang="es-ES" dirty="0" err="1"/>
              <a:t>image</a:t>
            </a:r>
            <a:endParaRPr dirty="0"/>
          </a:p>
        </p:txBody>
      </p:sp>
    </p:spTree>
    <p:extLst>
      <p:ext uri="{BB962C8B-B14F-4D97-AF65-F5344CB8AC3E}">
        <p14:creationId xmlns:p14="http://schemas.microsoft.com/office/powerpoint/2010/main" val="2206591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31EE6-9ADD-BB13-DDEB-F52EDC5CE7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B79B71-22B9-9F9F-0C9D-620F63525DE8}"/>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CA9A074-24B5-5FA8-A2E0-608AE3FE1AA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58880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a:p>
        </p:txBody>
      </p:sp>
    </p:spTree>
    <p:extLst>
      <p:ext uri="{BB962C8B-B14F-4D97-AF65-F5344CB8AC3E}">
        <p14:creationId xmlns:p14="http://schemas.microsoft.com/office/powerpoint/2010/main" val="127866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0_Title and Content">
    <p:bg>
      <p:bgPr>
        <a:gradFill flip="none" rotWithShape="1">
          <a:gsLst>
            <a:gs pos="61000">
              <a:srgbClr val="0B6F9E"/>
            </a:gs>
            <a:gs pos="0">
              <a:srgbClr val="10303D"/>
            </a:gs>
            <a:gs pos="100000">
              <a:srgbClr val="06AEFF"/>
            </a:gs>
          </a:gsLst>
          <a:lin ang="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037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E55CE-0A9E-11F6-3AFC-6A76A8FF18F2}"/>
              </a:ext>
            </a:extLst>
          </p:cNvPr>
          <p:cNvSpPr/>
          <p:nvPr userDrawn="1"/>
        </p:nvSpPr>
        <p:spPr>
          <a:xfrm>
            <a:off x="6111324" y="0"/>
            <a:ext cx="2476373" cy="10586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9BC865A9-3C17-9520-9BA4-5F579149C30F}"/>
              </a:ext>
            </a:extLst>
          </p:cNvPr>
          <p:cNvSpPr/>
          <p:nvPr userDrawn="1"/>
        </p:nvSpPr>
        <p:spPr>
          <a:xfrm>
            <a:off x="3604186" y="5526140"/>
            <a:ext cx="2476373" cy="99920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0" y="1097277"/>
            <a:ext cx="1066633" cy="43910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Rectangle 35">
            <a:extLst>
              <a:ext uri="{FF2B5EF4-FFF2-40B4-BE49-F238E27FC236}">
                <a16:creationId xmlns:a16="http://schemas.microsoft.com/office/drawing/2014/main" id="{E1CFC5AD-F758-18BE-AD23-204696E4F2FC}"/>
              </a:ext>
            </a:extLst>
          </p:cNvPr>
          <p:cNvSpPr/>
          <p:nvPr userDrawn="1"/>
        </p:nvSpPr>
        <p:spPr>
          <a:xfrm>
            <a:off x="11125367" y="1097277"/>
            <a:ext cx="1066633" cy="29171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54280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05425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E55CE-0A9E-11F6-3AFC-6A76A8FF18F2}"/>
              </a:ext>
            </a:extLst>
          </p:cNvPr>
          <p:cNvSpPr/>
          <p:nvPr userDrawn="1"/>
        </p:nvSpPr>
        <p:spPr>
          <a:xfrm>
            <a:off x="6111324" y="0"/>
            <a:ext cx="2476373" cy="1058642"/>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9BC865A9-3C17-9520-9BA4-5F579149C30F}"/>
              </a:ext>
            </a:extLst>
          </p:cNvPr>
          <p:cNvSpPr/>
          <p:nvPr userDrawn="1"/>
        </p:nvSpPr>
        <p:spPr>
          <a:xfrm>
            <a:off x="3604186" y="5526140"/>
            <a:ext cx="2476373" cy="999204"/>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Rectangle 25">
            <a:extLst>
              <a:ext uri="{FF2B5EF4-FFF2-40B4-BE49-F238E27FC236}">
                <a16:creationId xmlns:a16="http://schemas.microsoft.com/office/drawing/2014/main" id="{9B4FCDFF-3894-C894-68F3-72FBBD46F41C}"/>
              </a:ext>
            </a:extLst>
          </p:cNvPr>
          <p:cNvSpPr/>
          <p:nvPr userDrawn="1"/>
        </p:nvSpPr>
        <p:spPr>
          <a:xfrm>
            <a:off x="6111324" y="1097277"/>
            <a:ext cx="2476373" cy="1440911"/>
          </a:xfrm>
          <a:prstGeom prst="rect">
            <a:avLst/>
          </a:prstGeom>
          <a:solidFill>
            <a:srgbClr val="06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a:extLst>
              <a:ext uri="{FF2B5EF4-FFF2-40B4-BE49-F238E27FC236}">
                <a16:creationId xmlns:a16="http://schemas.microsoft.com/office/drawing/2014/main" id="{12943F81-9E44-6565-4645-92B82BFE8AD0}"/>
              </a:ext>
            </a:extLst>
          </p:cNvPr>
          <p:cNvSpPr/>
          <p:nvPr userDrawn="1"/>
        </p:nvSpPr>
        <p:spPr>
          <a:xfrm>
            <a:off x="3604186" y="4049852"/>
            <a:ext cx="2476373" cy="1440911"/>
          </a:xfrm>
          <a:prstGeom prst="rect">
            <a:avLst/>
          </a:prstGeom>
          <a:solidFill>
            <a:srgbClr val="06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tangle 28">
            <a:extLst>
              <a:ext uri="{FF2B5EF4-FFF2-40B4-BE49-F238E27FC236}">
                <a16:creationId xmlns:a16="http://schemas.microsoft.com/office/drawing/2014/main" id="{C3EF2F34-9963-53B4-FA7F-B5494D8B2C96}"/>
              </a:ext>
            </a:extLst>
          </p:cNvPr>
          <p:cNvSpPr/>
          <p:nvPr userDrawn="1"/>
        </p:nvSpPr>
        <p:spPr>
          <a:xfrm>
            <a:off x="1097283" y="2573565"/>
            <a:ext cx="2476373" cy="1440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ectangle 30">
            <a:extLst>
              <a:ext uri="{FF2B5EF4-FFF2-40B4-BE49-F238E27FC236}">
                <a16:creationId xmlns:a16="http://schemas.microsoft.com/office/drawing/2014/main" id="{BCE0934E-1C7B-5E18-2876-A89019D7B7F5}"/>
              </a:ext>
            </a:extLst>
          </p:cNvPr>
          <p:cNvSpPr/>
          <p:nvPr userDrawn="1"/>
        </p:nvSpPr>
        <p:spPr>
          <a:xfrm>
            <a:off x="3604304" y="2573565"/>
            <a:ext cx="2476373" cy="1440912"/>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tangle 31">
            <a:extLst>
              <a:ext uri="{FF2B5EF4-FFF2-40B4-BE49-F238E27FC236}">
                <a16:creationId xmlns:a16="http://schemas.microsoft.com/office/drawing/2014/main" id="{0E067A0F-82EC-7327-929B-F5B64A693FF7}"/>
              </a:ext>
            </a:extLst>
          </p:cNvPr>
          <p:cNvSpPr/>
          <p:nvPr userDrawn="1"/>
        </p:nvSpPr>
        <p:spPr>
          <a:xfrm>
            <a:off x="8618347" y="2573565"/>
            <a:ext cx="2476373" cy="1440911"/>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Rectangle 32">
            <a:extLst>
              <a:ext uri="{FF2B5EF4-FFF2-40B4-BE49-F238E27FC236}">
                <a16:creationId xmlns:a16="http://schemas.microsoft.com/office/drawing/2014/main" id="{CF57AC16-AB0E-57A5-8D10-11DC10E5500D}"/>
              </a:ext>
            </a:extLst>
          </p:cNvPr>
          <p:cNvSpPr/>
          <p:nvPr userDrawn="1"/>
        </p:nvSpPr>
        <p:spPr>
          <a:xfrm>
            <a:off x="6111324" y="2573565"/>
            <a:ext cx="2476373" cy="1440911"/>
          </a:xfrm>
          <a:prstGeom prst="rect">
            <a:avLst/>
          </a:prstGeom>
          <a:solidFill>
            <a:srgbClr val="103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14671"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Rectangle 35">
            <a:extLst>
              <a:ext uri="{FF2B5EF4-FFF2-40B4-BE49-F238E27FC236}">
                <a16:creationId xmlns:a16="http://schemas.microsoft.com/office/drawing/2014/main" id="{E1CFC5AD-F758-18BE-AD23-204696E4F2FC}"/>
              </a:ext>
            </a:extLst>
          </p:cNvPr>
          <p:cNvSpPr/>
          <p:nvPr userDrawn="1"/>
        </p:nvSpPr>
        <p:spPr>
          <a:xfrm>
            <a:off x="11125367" y="1097277"/>
            <a:ext cx="1066633" cy="2917199"/>
          </a:xfrm>
          <a:prstGeom prst="rect">
            <a:avLst/>
          </a:prstGeom>
          <a:solidFill>
            <a:srgbClr val="054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Rectangle 38">
            <a:extLst>
              <a:ext uri="{FF2B5EF4-FFF2-40B4-BE49-F238E27FC236}">
                <a16:creationId xmlns:a16="http://schemas.microsoft.com/office/drawing/2014/main" id="{A3A14790-C9CE-2415-38B5-23F53E68AA80}"/>
              </a:ext>
            </a:extLst>
          </p:cNvPr>
          <p:cNvSpPr/>
          <p:nvPr userDrawn="1"/>
        </p:nvSpPr>
        <p:spPr>
          <a:xfrm>
            <a:off x="1097283" y="2573565"/>
            <a:ext cx="2476373" cy="1440911"/>
          </a:xfrm>
          <a:prstGeom prst="rect">
            <a:avLst/>
          </a:prstGeom>
          <a:solidFill>
            <a:srgbClr val="10303D"/>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reeform: Shape 4">
            <a:extLst>
              <a:ext uri="{FF2B5EF4-FFF2-40B4-BE49-F238E27FC236}">
                <a16:creationId xmlns:a16="http://schemas.microsoft.com/office/drawing/2014/main" id="{93097854-474F-1438-AA69-95D920DC4C96}"/>
              </a:ext>
            </a:extLst>
          </p:cNvPr>
          <p:cNvSpPr>
            <a:spLocks noGrp="1"/>
          </p:cNvSpPr>
          <p:nvPr>
            <p:ph type="pic" sz="quarter" idx="10"/>
          </p:nvPr>
        </p:nvSpPr>
        <p:spPr>
          <a:xfrm>
            <a:off x="9715628" y="1097277"/>
            <a:ext cx="2476373" cy="4391059"/>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Tree>
    <p:extLst>
      <p:ext uri="{BB962C8B-B14F-4D97-AF65-F5344CB8AC3E}">
        <p14:creationId xmlns:p14="http://schemas.microsoft.com/office/powerpoint/2010/main" val="350726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5425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E55CE-0A9E-11F6-3AFC-6A76A8FF18F2}"/>
              </a:ext>
            </a:extLst>
          </p:cNvPr>
          <p:cNvSpPr/>
          <p:nvPr userDrawn="1"/>
        </p:nvSpPr>
        <p:spPr>
          <a:xfrm>
            <a:off x="6111324" y="0"/>
            <a:ext cx="2476373" cy="10586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9BC865A9-3C17-9520-9BA4-5F579149C30F}"/>
              </a:ext>
            </a:extLst>
          </p:cNvPr>
          <p:cNvSpPr/>
          <p:nvPr userDrawn="1"/>
        </p:nvSpPr>
        <p:spPr>
          <a:xfrm>
            <a:off x="3604186" y="5526140"/>
            <a:ext cx="2476373" cy="99920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tangle 28">
            <a:extLst>
              <a:ext uri="{FF2B5EF4-FFF2-40B4-BE49-F238E27FC236}">
                <a16:creationId xmlns:a16="http://schemas.microsoft.com/office/drawing/2014/main" id="{C3EF2F34-9963-53B4-FA7F-B5494D8B2C96}"/>
              </a:ext>
            </a:extLst>
          </p:cNvPr>
          <p:cNvSpPr/>
          <p:nvPr userDrawn="1"/>
        </p:nvSpPr>
        <p:spPr>
          <a:xfrm>
            <a:off x="1097283" y="2573565"/>
            <a:ext cx="2476373" cy="1440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ectangle 30">
            <a:extLst>
              <a:ext uri="{FF2B5EF4-FFF2-40B4-BE49-F238E27FC236}">
                <a16:creationId xmlns:a16="http://schemas.microsoft.com/office/drawing/2014/main" id="{BCE0934E-1C7B-5E18-2876-A89019D7B7F5}"/>
              </a:ext>
            </a:extLst>
          </p:cNvPr>
          <p:cNvSpPr/>
          <p:nvPr userDrawn="1"/>
        </p:nvSpPr>
        <p:spPr>
          <a:xfrm>
            <a:off x="3604304" y="2573565"/>
            <a:ext cx="2476373" cy="1440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tangle 31">
            <a:extLst>
              <a:ext uri="{FF2B5EF4-FFF2-40B4-BE49-F238E27FC236}">
                <a16:creationId xmlns:a16="http://schemas.microsoft.com/office/drawing/2014/main" id="{0E067A0F-82EC-7327-929B-F5B64A693FF7}"/>
              </a:ext>
            </a:extLst>
          </p:cNvPr>
          <p:cNvSpPr/>
          <p:nvPr userDrawn="1"/>
        </p:nvSpPr>
        <p:spPr>
          <a:xfrm>
            <a:off x="8618347" y="2573565"/>
            <a:ext cx="2476373" cy="1440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Rectangle 32">
            <a:extLst>
              <a:ext uri="{FF2B5EF4-FFF2-40B4-BE49-F238E27FC236}">
                <a16:creationId xmlns:a16="http://schemas.microsoft.com/office/drawing/2014/main" id="{CF57AC16-AB0E-57A5-8D10-11DC10E5500D}"/>
              </a:ext>
            </a:extLst>
          </p:cNvPr>
          <p:cNvSpPr/>
          <p:nvPr userDrawn="1"/>
        </p:nvSpPr>
        <p:spPr>
          <a:xfrm>
            <a:off x="6111324" y="2573565"/>
            <a:ext cx="2476373" cy="144091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0" y="1097277"/>
            <a:ext cx="1066633" cy="43910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Rectangle 35">
            <a:extLst>
              <a:ext uri="{FF2B5EF4-FFF2-40B4-BE49-F238E27FC236}">
                <a16:creationId xmlns:a16="http://schemas.microsoft.com/office/drawing/2014/main" id="{E1CFC5AD-F758-18BE-AD23-204696E4F2FC}"/>
              </a:ext>
            </a:extLst>
          </p:cNvPr>
          <p:cNvSpPr/>
          <p:nvPr userDrawn="1"/>
        </p:nvSpPr>
        <p:spPr>
          <a:xfrm>
            <a:off x="11125367" y="1097277"/>
            <a:ext cx="1066633" cy="29171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Rectangle 38">
            <a:extLst>
              <a:ext uri="{FF2B5EF4-FFF2-40B4-BE49-F238E27FC236}">
                <a16:creationId xmlns:a16="http://schemas.microsoft.com/office/drawing/2014/main" id="{A3A14790-C9CE-2415-38B5-23F53E68AA80}"/>
              </a:ext>
            </a:extLst>
          </p:cNvPr>
          <p:cNvSpPr/>
          <p:nvPr userDrawn="1"/>
        </p:nvSpPr>
        <p:spPr>
          <a:xfrm>
            <a:off x="1097283" y="2573565"/>
            <a:ext cx="2476373" cy="1440911"/>
          </a:xfrm>
          <a:prstGeom prst="rect">
            <a:avLst/>
          </a:prstGeom>
          <a:solidFill>
            <a:schemeClr val="tx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378385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05425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E55CE-0A9E-11F6-3AFC-6A76A8FF18F2}"/>
              </a:ext>
            </a:extLst>
          </p:cNvPr>
          <p:cNvSpPr/>
          <p:nvPr userDrawn="1"/>
        </p:nvSpPr>
        <p:spPr>
          <a:xfrm>
            <a:off x="6111324" y="0"/>
            <a:ext cx="2476373" cy="10586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tangle 28">
            <a:extLst>
              <a:ext uri="{FF2B5EF4-FFF2-40B4-BE49-F238E27FC236}">
                <a16:creationId xmlns:a16="http://schemas.microsoft.com/office/drawing/2014/main" id="{C3EF2F34-9963-53B4-FA7F-B5494D8B2C96}"/>
              </a:ext>
            </a:extLst>
          </p:cNvPr>
          <p:cNvSpPr/>
          <p:nvPr userDrawn="1"/>
        </p:nvSpPr>
        <p:spPr>
          <a:xfrm>
            <a:off x="1097283" y="2573565"/>
            <a:ext cx="2476373" cy="1440911"/>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ectangle 30">
            <a:extLst>
              <a:ext uri="{FF2B5EF4-FFF2-40B4-BE49-F238E27FC236}">
                <a16:creationId xmlns:a16="http://schemas.microsoft.com/office/drawing/2014/main" id="{BCE0934E-1C7B-5E18-2876-A89019D7B7F5}"/>
              </a:ext>
            </a:extLst>
          </p:cNvPr>
          <p:cNvSpPr/>
          <p:nvPr userDrawn="1"/>
        </p:nvSpPr>
        <p:spPr>
          <a:xfrm>
            <a:off x="3604304" y="2573565"/>
            <a:ext cx="2476373" cy="1440912"/>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tangle 31">
            <a:extLst>
              <a:ext uri="{FF2B5EF4-FFF2-40B4-BE49-F238E27FC236}">
                <a16:creationId xmlns:a16="http://schemas.microsoft.com/office/drawing/2014/main" id="{0E067A0F-82EC-7327-929B-F5B64A693FF7}"/>
              </a:ext>
            </a:extLst>
          </p:cNvPr>
          <p:cNvSpPr/>
          <p:nvPr userDrawn="1"/>
        </p:nvSpPr>
        <p:spPr>
          <a:xfrm>
            <a:off x="8618347" y="2573565"/>
            <a:ext cx="2476373" cy="1440911"/>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Rectangle 32">
            <a:extLst>
              <a:ext uri="{FF2B5EF4-FFF2-40B4-BE49-F238E27FC236}">
                <a16:creationId xmlns:a16="http://schemas.microsoft.com/office/drawing/2014/main" id="{CF57AC16-AB0E-57A5-8D10-11DC10E5500D}"/>
              </a:ext>
            </a:extLst>
          </p:cNvPr>
          <p:cNvSpPr/>
          <p:nvPr userDrawn="1"/>
        </p:nvSpPr>
        <p:spPr>
          <a:xfrm>
            <a:off x="6111324" y="2573565"/>
            <a:ext cx="2476373" cy="1440911"/>
          </a:xfrm>
          <a:prstGeom prst="rect">
            <a:avLst/>
          </a:prstGeom>
          <a:solidFill>
            <a:srgbClr val="103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Rectangle 35">
            <a:extLst>
              <a:ext uri="{FF2B5EF4-FFF2-40B4-BE49-F238E27FC236}">
                <a16:creationId xmlns:a16="http://schemas.microsoft.com/office/drawing/2014/main" id="{E1CFC5AD-F758-18BE-AD23-204696E4F2FC}"/>
              </a:ext>
            </a:extLst>
          </p:cNvPr>
          <p:cNvSpPr/>
          <p:nvPr userDrawn="1"/>
        </p:nvSpPr>
        <p:spPr>
          <a:xfrm>
            <a:off x="11125367" y="1097277"/>
            <a:ext cx="1066633" cy="291719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reeform: Shape 4">
            <a:extLst>
              <a:ext uri="{FF2B5EF4-FFF2-40B4-BE49-F238E27FC236}">
                <a16:creationId xmlns:a16="http://schemas.microsoft.com/office/drawing/2014/main" id="{09C8FD2D-D6D1-42E8-5E49-284410807F45}"/>
              </a:ext>
            </a:extLst>
          </p:cNvPr>
          <p:cNvSpPr>
            <a:spLocks noGrp="1"/>
          </p:cNvSpPr>
          <p:nvPr>
            <p:ph type="pic" sz="quarter" idx="10"/>
          </p:nvPr>
        </p:nvSpPr>
        <p:spPr>
          <a:xfrm>
            <a:off x="0" y="0"/>
            <a:ext cx="12192000" cy="2539476"/>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Tree>
    <p:extLst>
      <p:ext uri="{BB962C8B-B14F-4D97-AF65-F5344CB8AC3E}">
        <p14:creationId xmlns:p14="http://schemas.microsoft.com/office/powerpoint/2010/main" val="1394742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5425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BEC56D-61B9-3BBF-7273-66CB6BD00006}"/>
              </a:ext>
            </a:extLst>
          </p:cNvPr>
          <p:cNvSpPr/>
          <p:nvPr userDrawn="1"/>
        </p:nvSpPr>
        <p:spPr>
          <a:xfrm>
            <a:off x="1102226" y="0"/>
            <a:ext cx="3314239" cy="6525344"/>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7A4B1AB9-11D7-3B8C-59B5-E0AFC98FB634}"/>
              </a:ext>
            </a:extLst>
          </p:cNvPr>
          <p:cNvSpPr/>
          <p:nvPr userDrawn="1"/>
        </p:nvSpPr>
        <p:spPr>
          <a:xfrm>
            <a:off x="0" y="3309529"/>
            <a:ext cx="1066633" cy="2176864"/>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96E809AC-53F7-CD99-2FD1-59EBF9DCFDEC}"/>
              </a:ext>
            </a:extLst>
          </p:cNvPr>
          <p:cNvSpPr/>
          <p:nvPr userDrawn="1"/>
        </p:nvSpPr>
        <p:spPr>
          <a:xfrm>
            <a:off x="7775535" y="3309530"/>
            <a:ext cx="3314240" cy="2176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EAA5980F-FC1D-5511-B488-14971328FD35}"/>
              </a:ext>
            </a:extLst>
          </p:cNvPr>
          <p:cNvSpPr/>
          <p:nvPr userDrawn="1"/>
        </p:nvSpPr>
        <p:spPr>
          <a:xfrm>
            <a:off x="4438880" y="3309530"/>
            <a:ext cx="3314240" cy="2176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Rectangle 8">
            <a:extLst>
              <a:ext uri="{FF2B5EF4-FFF2-40B4-BE49-F238E27FC236}">
                <a16:creationId xmlns:a16="http://schemas.microsoft.com/office/drawing/2014/main" id="{261BC60C-CA27-E805-4972-F7238AF17A16}"/>
              </a:ext>
            </a:extLst>
          </p:cNvPr>
          <p:cNvSpPr/>
          <p:nvPr userDrawn="1"/>
        </p:nvSpPr>
        <p:spPr>
          <a:xfrm>
            <a:off x="1102225" y="3309530"/>
            <a:ext cx="3314240" cy="2176863"/>
          </a:xfrm>
          <a:prstGeom prst="rect">
            <a:avLst/>
          </a:prstGeom>
          <a:solidFill>
            <a:schemeClr val="tx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569E2871-6677-A823-B1BE-464B8C88DED0}"/>
              </a:ext>
            </a:extLst>
          </p:cNvPr>
          <p:cNvSpPr/>
          <p:nvPr userDrawn="1"/>
        </p:nvSpPr>
        <p:spPr>
          <a:xfrm>
            <a:off x="11125367" y="3309529"/>
            <a:ext cx="1066633" cy="2176864"/>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Picture Placeholder 34">
            <a:extLst>
              <a:ext uri="{FF2B5EF4-FFF2-40B4-BE49-F238E27FC236}">
                <a16:creationId xmlns:a16="http://schemas.microsoft.com/office/drawing/2014/main" id="{7159A225-8757-2F22-0B84-8C1FF46E1575}"/>
              </a:ext>
            </a:extLst>
          </p:cNvPr>
          <p:cNvSpPr>
            <a:spLocks noGrp="1"/>
          </p:cNvSpPr>
          <p:nvPr>
            <p:ph type="pic" sz="quarter" idx="10"/>
          </p:nvPr>
        </p:nvSpPr>
        <p:spPr>
          <a:xfrm>
            <a:off x="5096546" y="872716"/>
            <a:ext cx="1776423" cy="1776420"/>
          </a:xfrm>
          <a:custGeom>
            <a:avLst/>
            <a:gdLst>
              <a:gd name="connsiteX0" fmla="*/ 2229287 w 4458574"/>
              <a:gd name="connsiteY0" fmla="*/ 0 h 4458572"/>
              <a:gd name="connsiteX1" fmla="*/ 4458574 w 4458574"/>
              <a:gd name="connsiteY1" fmla="*/ 2229286 h 4458572"/>
              <a:gd name="connsiteX2" fmla="*/ 2229287 w 4458574"/>
              <a:gd name="connsiteY2" fmla="*/ 4458572 h 4458572"/>
              <a:gd name="connsiteX3" fmla="*/ 0 w 4458574"/>
              <a:gd name="connsiteY3" fmla="*/ 2229286 h 4458572"/>
              <a:gd name="connsiteX4" fmla="*/ 2229287 w 4458574"/>
              <a:gd name="connsiteY4" fmla="*/ 0 h 445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8574" h="4458572">
                <a:moveTo>
                  <a:pt x="2229287" y="0"/>
                </a:moveTo>
                <a:cubicBezTo>
                  <a:pt x="3460488" y="0"/>
                  <a:pt x="4458574" y="998085"/>
                  <a:pt x="4458574" y="2229286"/>
                </a:cubicBezTo>
                <a:cubicBezTo>
                  <a:pt x="4458574" y="3460487"/>
                  <a:pt x="3460488" y="4458572"/>
                  <a:pt x="2229287" y="4458572"/>
                </a:cubicBezTo>
                <a:cubicBezTo>
                  <a:pt x="998086" y="4458572"/>
                  <a:pt x="0" y="3460487"/>
                  <a:pt x="0" y="2229286"/>
                </a:cubicBezTo>
                <a:cubicBezTo>
                  <a:pt x="0" y="998085"/>
                  <a:pt x="998086" y="0"/>
                  <a:pt x="2229287" y="0"/>
                </a:cubicBezTo>
                <a:close/>
              </a:path>
            </a:pathLst>
          </a:custGeom>
          <a:pattFill prst="pct5">
            <a:fgClr>
              <a:srgbClr val="054254"/>
            </a:fgClr>
            <a:bgClr>
              <a:schemeClr val="tx1"/>
            </a:bgClr>
          </a:pattFill>
        </p:spPr>
        <p:txBody>
          <a:bodyPr wrap="square">
            <a:noAutofit/>
          </a:bodyPr>
          <a:lstStyle>
            <a:lvl1pPr>
              <a:defRPr sz="700">
                <a:latin typeface="Lato" panose="020F0502020204030203" pitchFamily="34" charset="0"/>
              </a:defRPr>
            </a:lvl1pPr>
          </a:lstStyle>
          <a:p>
            <a:endParaRPr lang="en-ID"/>
          </a:p>
        </p:txBody>
      </p:sp>
    </p:spTree>
    <p:extLst>
      <p:ext uri="{BB962C8B-B14F-4D97-AF65-F5344CB8AC3E}">
        <p14:creationId xmlns:p14="http://schemas.microsoft.com/office/powerpoint/2010/main" val="4229288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37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1_Title and Content">
    <p:bg>
      <p:bgPr>
        <a:gradFill flip="none" rotWithShape="1">
          <a:gsLst>
            <a:gs pos="61000">
              <a:srgbClr val="0B6F9E"/>
            </a:gs>
            <a:gs pos="0">
              <a:srgbClr val="10303D"/>
            </a:gs>
            <a:gs pos="100000">
              <a:srgbClr val="06AEFF"/>
            </a:gs>
          </a:gsLst>
          <a:lin ang="0" scaled="1"/>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340CE4-5832-13AD-0AFC-7B46BCC18ADD}"/>
              </a:ext>
            </a:extLst>
          </p:cNvPr>
          <p:cNvSpPr/>
          <p:nvPr userDrawn="1"/>
        </p:nvSpPr>
        <p:spPr>
          <a:xfrm>
            <a:off x="6111324" y="0"/>
            <a:ext cx="6080676" cy="6858000"/>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reeform: Shape 4">
            <a:extLst>
              <a:ext uri="{FF2B5EF4-FFF2-40B4-BE49-F238E27FC236}">
                <a16:creationId xmlns:a16="http://schemas.microsoft.com/office/drawing/2014/main" id="{CDD9AB85-2454-F41C-2718-AB2690E9E188}"/>
              </a:ext>
            </a:extLst>
          </p:cNvPr>
          <p:cNvSpPr>
            <a:spLocks noGrp="1"/>
          </p:cNvSpPr>
          <p:nvPr>
            <p:ph type="pic" sz="quarter" idx="10"/>
          </p:nvPr>
        </p:nvSpPr>
        <p:spPr>
          <a:xfrm>
            <a:off x="6111324" y="1097277"/>
            <a:ext cx="4983394" cy="4391059"/>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
        <p:nvSpPr>
          <p:cNvPr id="4" name="Freeform: Shape 4">
            <a:extLst>
              <a:ext uri="{FF2B5EF4-FFF2-40B4-BE49-F238E27FC236}">
                <a16:creationId xmlns:a16="http://schemas.microsoft.com/office/drawing/2014/main" id="{2A103CCB-A603-6536-0C9B-8F335AD69648}"/>
              </a:ext>
            </a:extLst>
          </p:cNvPr>
          <p:cNvSpPr>
            <a:spLocks noGrp="1"/>
          </p:cNvSpPr>
          <p:nvPr>
            <p:ph type="pic" sz="quarter" idx="11"/>
          </p:nvPr>
        </p:nvSpPr>
        <p:spPr>
          <a:xfrm>
            <a:off x="1097283" y="1097277"/>
            <a:ext cx="4983394" cy="4391059"/>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
        <p:nvSpPr>
          <p:cNvPr id="6" name="Rectangle 5">
            <a:extLst>
              <a:ext uri="{FF2B5EF4-FFF2-40B4-BE49-F238E27FC236}">
                <a16:creationId xmlns:a16="http://schemas.microsoft.com/office/drawing/2014/main" id="{58391C40-CB9E-63B8-0B63-7D5C5795978F}"/>
              </a:ext>
            </a:extLst>
          </p:cNvPr>
          <p:cNvSpPr/>
          <p:nvPr userDrawn="1"/>
        </p:nvSpPr>
        <p:spPr bwMode="auto">
          <a:xfrm>
            <a:off x="0" y="6618161"/>
            <a:ext cx="12192000" cy="192360"/>
          </a:xfrm>
          <a:prstGeom prst="rect">
            <a:avLst/>
          </a:prstGeom>
          <a:solidFill>
            <a:srgbClr val="06AE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fr-FR"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7" name="Graphique 6">
            <a:extLst>
              <a:ext uri="{FF2B5EF4-FFF2-40B4-BE49-F238E27FC236}">
                <a16:creationId xmlns:a16="http://schemas.microsoft.com/office/drawing/2014/main" id="{D3C268C7-6358-A4A0-8A90-3992686D25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9909" y="296652"/>
            <a:ext cx="717550" cy="522719"/>
          </a:xfrm>
          <a:prstGeom prst="rect">
            <a:avLst/>
          </a:prstGeom>
        </p:spPr>
      </p:pic>
      <p:sp>
        <p:nvSpPr>
          <p:cNvPr id="8" name="Rectangle 7">
            <a:extLst>
              <a:ext uri="{FF2B5EF4-FFF2-40B4-BE49-F238E27FC236}">
                <a16:creationId xmlns:a16="http://schemas.microsoft.com/office/drawing/2014/main" id="{AF372422-8574-FA6F-C948-20F2FA1781D6}"/>
              </a:ext>
            </a:extLst>
          </p:cNvPr>
          <p:cNvSpPr/>
          <p:nvPr userDrawn="1"/>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04630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05425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9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02526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9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5425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E55CE-0A9E-11F6-3AFC-6A76A8FF18F2}"/>
              </a:ext>
            </a:extLst>
          </p:cNvPr>
          <p:cNvSpPr/>
          <p:nvPr userDrawn="1"/>
        </p:nvSpPr>
        <p:spPr>
          <a:xfrm>
            <a:off x="6111324" y="0"/>
            <a:ext cx="6080676" cy="6858000"/>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6E1A178A-A4EE-DE2B-89D4-BC5CA6C5D15E}"/>
              </a:ext>
            </a:extLst>
          </p:cNvPr>
          <p:cNvSpPr/>
          <p:nvPr userDrawn="1"/>
        </p:nvSpPr>
        <p:spPr bwMode="auto">
          <a:xfrm>
            <a:off x="0" y="6618161"/>
            <a:ext cx="12192000" cy="192360"/>
          </a:xfrm>
          <a:prstGeom prst="rect">
            <a:avLst/>
          </a:prstGeom>
          <a:solidFill>
            <a:srgbClr val="06AE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fr-FR"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7" name="Graphique 6">
            <a:extLst>
              <a:ext uri="{FF2B5EF4-FFF2-40B4-BE49-F238E27FC236}">
                <a16:creationId xmlns:a16="http://schemas.microsoft.com/office/drawing/2014/main" id="{06FC3758-CA07-5E8F-6168-18598B2863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9909" y="296652"/>
            <a:ext cx="717550" cy="522719"/>
          </a:xfrm>
          <a:prstGeom prst="rect">
            <a:avLst/>
          </a:prstGeom>
        </p:spPr>
      </p:pic>
    </p:spTree>
    <p:extLst>
      <p:ext uri="{BB962C8B-B14F-4D97-AF65-F5344CB8AC3E}">
        <p14:creationId xmlns:p14="http://schemas.microsoft.com/office/powerpoint/2010/main" val="18930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54254"/>
        </a:solidFill>
        <a:effectLst/>
      </p:bgPr>
    </p:bg>
    <p:spTree>
      <p:nvGrpSpPr>
        <p:cNvPr id="1" name=""/>
        <p:cNvGrpSpPr/>
        <p:nvPr/>
      </p:nvGrpSpPr>
      <p:grpSpPr>
        <a:xfrm>
          <a:off x="0" y="0"/>
          <a:ext cx="0" cy="0"/>
          <a:chOff x="0" y="0"/>
          <a:chExt cx="0" cy="0"/>
        </a:xfrm>
      </p:grpSpPr>
      <p:sp>
        <p:nvSpPr>
          <p:cNvPr id="3" name="Freeform: Shape 4">
            <a:extLst>
              <a:ext uri="{FF2B5EF4-FFF2-40B4-BE49-F238E27FC236}">
                <a16:creationId xmlns:a16="http://schemas.microsoft.com/office/drawing/2014/main" id="{C03039A3-E2C6-20F2-4D24-661CEB2E5318}"/>
              </a:ext>
            </a:extLst>
          </p:cNvPr>
          <p:cNvSpPr>
            <a:spLocks noGrp="1"/>
          </p:cNvSpPr>
          <p:nvPr>
            <p:ph type="pic" sz="quarter" idx="11"/>
          </p:nvPr>
        </p:nvSpPr>
        <p:spPr>
          <a:xfrm>
            <a:off x="7662" y="0"/>
            <a:ext cx="6096000" cy="6869156"/>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
        <p:nvSpPr>
          <p:cNvPr id="5" name="Rectangle 4">
            <a:extLst>
              <a:ext uri="{FF2B5EF4-FFF2-40B4-BE49-F238E27FC236}">
                <a16:creationId xmlns:a16="http://schemas.microsoft.com/office/drawing/2014/main" id="{043E55CE-0A9E-11F6-3AFC-6A76A8FF18F2}"/>
              </a:ext>
            </a:extLst>
          </p:cNvPr>
          <p:cNvSpPr/>
          <p:nvPr userDrawn="1"/>
        </p:nvSpPr>
        <p:spPr>
          <a:xfrm>
            <a:off x="6111324" y="0"/>
            <a:ext cx="6080676" cy="6858000"/>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6E1A178A-A4EE-DE2B-89D4-BC5CA6C5D15E}"/>
              </a:ext>
            </a:extLst>
          </p:cNvPr>
          <p:cNvSpPr/>
          <p:nvPr userDrawn="1"/>
        </p:nvSpPr>
        <p:spPr bwMode="auto">
          <a:xfrm>
            <a:off x="0" y="6618161"/>
            <a:ext cx="12192000" cy="192360"/>
          </a:xfrm>
          <a:prstGeom prst="rect">
            <a:avLst/>
          </a:prstGeom>
          <a:solidFill>
            <a:srgbClr val="06AE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fr-FR"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7" name="Graphique 6">
            <a:extLst>
              <a:ext uri="{FF2B5EF4-FFF2-40B4-BE49-F238E27FC236}">
                <a16:creationId xmlns:a16="http://schemas.microsoft.com/office/drawing/2014/main" id="{06FC3758-CA07-5E8F-6168-18598B2863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9909" y="296652"/>
            <a:ext cx="717550" cy="522719"/>
          </a:xfrm>
          <a:prstGeom prst="rect">
            <a:avLst/>
          </a:prstGeom>
        </p:spPr>
      </p:pic>
      <p:sp>
        <p:nvSpPr>
          <p:cNvPr id="2" name="Freeform: Shape 4">
            <a:extLst>
              <a:ext uri="{FF2B5EF4-FFF2-40B4-BE49-F238E27FC236}">
                <a16:creationId xmlns:a16="http://schemas.microsoft.com/office/drawing/2014/main" id="{EB83B0CD-61FB-087C-A96A-AF3CA37541E8}"/>
              </a:ext>
            </a:extLst>
          </p:cNvPr>
          <p:cNvSpPr>
            <a:spLocks noGrp="1"/>
          </p:cNvSpPr>
          <p:nvPr>
            <p:ph type="pic" sz="quarter" idx="10"/>
          </p:nvPr>
        </p:nvSpPr>
        <p:spPr>
          <a:xfrm>
            <a:off x="6111324" y="1097277"/>
            <a:ext cx="4983394" cy="4391059"/>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Tree>
    <p:extLst>
      <p:ext uri="{BB962C8B-B14F-4D97-AF65-F5344CB8AC3E}">
        <p14:creationId xmlns:p14="http://schemas.microsoft.com/office/powerpoint/2010/main" val="274912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0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60227C1-1300-DFE1-EE7D-3C2D43E65965}"/>
              </a:ext>
            </a:extLst>
          </p:cNvPr>
          <p:cNvSpPr>
            <a:spLocks noGrp="1"/>
          </p:cNvSpPr>
          <p:nvPr>
            <p:ph type="pic" sz="quarter" idx="11"/>
          </p:nvPr>
        </p:nvSpPr>
        <p:spPr>
          <a:xfrm>
            <a:off x="5087257" y="3831772"/>
            <a:ext cx="3085993" cy="1311728"/>
          </a:xfrm>
          <a:prstGeom prst="rect">
            <a:avLst/>
          </a:prstGeom>
          <a:pattFill prst="pct5">
            <a:fgClr>
              <a:srgbClr val="054254"/>
            </a:fgClr>
            <a:bgClr>
              <a:schemeClr val="tx1"/>
            </a:bgClr>
          </a:pattFill>
        </p:spPr>
        <p:txBody>
          <a:bodyPr/>
          <a:lstStyle>
            <a:lvl1pPr>
              <a:defRPr sz="700">
                <a:latin typeface="Lato" panose="020F0502020204030203" pitchFamily="34" charset="0"/>
              </a:defRPr>
            </a:lvl1pPr>
          </a:lstStyle>
          <a:p>
            <a:endParaRPr lang="en-ID"/>
          </a:p>
        </p:txBody>
      </p:sp>
      <p:sp>
        <p:nvSpPr>
          <p:cNvPr id="6" name="Picture Placeholder 34">
            <a:extLst>
              <a:ext uri="{FF2B5EF4-FFF2-40B4-BE49-F238E27FC236}">
                <a16:creationId xmlns:a16="http://schemas.microsoft.com/office/drawing/2014/main" id="{292DD3BF-C12B-0ADA-4B6A-600D5B10C7ED}"/>
              </a:ext>
            </a:extLst>
          </p:cNvPr>
          <p:cNvSpPr>
            <a:spLocks noGrp="1"/>
          </p:cNvSpPr>
          <p:nvPr>
            <p:ph type="pic" sz="quarter" idx="10"/>
          </p:nvPr>
        </p:nvSpPr>
        <p:spPr>
          <a:xfrm>
            <a:off x="5096546" y="1652580"/>
            <a:ext cx="1776423" cy="1776420"/>
          </a:xfrm>
          <a:custGeom>
            <a:avLst/>
            <a:gdLst>
              <a:gd name="connsiteX0" fmla="*/ 2229287 w 4458574"/>
              <a:gd name="connsiteY0" fmla="*/ 0 h 4458572"/>
              <a:gd name="connsiteX1" fmla="*/ 4458574 w 4458574"/>
              <a:gd name="connsiteY1" fmla="*/ 2229286 h 4458572"/>
              <a:gd name="connsiteX2" fmla="*/ 2229287 w 4458574"/>
              <a:gd name="connsiteY2" fmla="*/ 4458572 h 4458572"/>
              <a:gd name="connsiteX3" fmla="*/ 0 w 4458574"/>
              <a:gd name="connsiteY3" fmla="*/ 2229286 h 4458572"/>
              <a:gd name="connsiteX4" fmla="*/ 2229287 w 4458574"/>
              <a:gd name="connsiteY4" fmla="*/ 0 h 445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8574" h="4458572">
                <a:moveTo>
                  <a:pt x="2229287" y="0"/>
                </a:moveTo>
                <a:cubicBezTo>
                  <a:pt x="3460488" y="0"/>
                  <a:pt x="4458574" y="998085"/>
                  <a:pt x="4458574" y="2229286"/>
                </a:cubicBezTo>
                <a:cubicBezTo>
                  <a:pt x="4458574" y="3460487"/>
                  <a:pt x="3460488" y="4458572"/>
                  <a:pt x="2229287" y="4458572"/>
                </a:cubicBezTo>
                <a:cubicBezTo>
                  <a:pt x="998086" y="4458572"/>
                  <a:pt x="0" y="3460487"/>
                  <a:pt x="0" y="2229286"/>
                </a:cubicBezTo>
                <a:cubicBezTo>
                  <a:pt x="0" y="998085"/>
                  <a:pt x="998086" y="0"/>
                  <a:pt x="2229287" y="0"/>
                </a:cubicBezTo>
                <a:close/>
              </a:path>
            </a:pathLst>
          </a:custGeom>
          <a:pattFill prst="pct5">
            <a:fgClr>
              <a:srgbClr val="054254"/>
            </a:fgClr>
            <a:bgClr>
              <a:schemeClr val="tx1"/>
            </a:bgClr>
          </a:pattFill>
        </p:spPr>
        <p:txBody>
          <a:bodyPr wrap="square">
            <a:noAutofit/>
          </a:bodyPr>
          <a:lstStyle>
            <a:lvl1pPr>
              <a:defRPr sz="700">
                <a:latin typeface="Lato" panose="020F0502020204030203" pitchFamily="34" charset="0"/>
              </a:defRPr>
            </a:lvl1pPr>
          </a:lstStyle>
          <a:p>
            <a:endParaRPr lang="en-ID"/>
          </a:p>
        </p:txBody>
      </p:sp>
    </p:spTree>
    <p:extLst>
      <p:ext uri="{BB962C8B-B14F-4D97-AF65-F5344CB8AC3E}">
        <p14:creationId xmlns:p14="http://schemas.microsoft.com/office/powerpoint/2010/main" val="400195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E55CE-0A9E-11F6-3AFC-6A76A8FF18F2}"/>
              </a:ext>
            </a:extLst>
          </p:cNvPr>
          <p:cNvSpPr/>
          <p:nvPr userDrawn="1"/>
        </p:nvSpPr>
        <p:spPr>
          <a:xfrm>
            <a:off x="8618226" y="0"/>
            <a:ext cx="3573774" cy="6525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tangle 31">
            <a:extLst>
              <a:ext uri="{FF2B5EF4-FFF2-40B4-BE49-F238E27FC236}">
                <a16:creationId xmlns:a16="http://schemas.microsoft.com/office/drawing/2014/main" id="{0E067A0F-82EC-7327-929B-F5B64A693FF7}"/>
              </a:ext>
            </a:extLst>
          </p:cNvPr>
          <p:cNvSpPr/>
          <p:nvPr userDrawn="1"/>
        </p:nvSpPr>
        <p:spPr>
          <a:xfrm>
            <a:off x="8618347" y="2573565"/>
            <a:ext cx="2476373" cy="1440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Rectangle 32">
            <a:extLst>
              <a:ext uri="{FF2B5EF4-FFF2-40B4-BE49-F238E27FC236}">
                <a16:creationId xmlns:a16="http://schemas.microsoft.com/office/drawing/2014/main" id="{CF57AC16-AB0E-57A5-8D10-11DC10E5500D}"/>
              </a:ext>
            </a:extLst>
          </p:cNvPr>
          <p:cNvSpPr/>
          <p:nvPr userDrawn="1"/>
        </p:nvSpPr>
        <p:spPr>
          <a:xfrm>
            <a:off x="6111324" y="2573565"/>
            <a:ext cx="2476373" cy="144091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a:extLst>
              <a:ext uri="{FF2B5EF4-FFF2-40B4-BE49-F238E27FC236}">
                <a16:creationId xmlns:a16="http://schemas.microsoft.com/office/drawing/2014/main" id="{C8B966FE-47DC-04F5-10BF-25744864FA36}"/>
              </a:ext>
            </a:extLst>
          </p:cNvPr>
          <p:cNvSpPr/>
          <p:nvPr userDrawn="1"/>
        </p:nvSpPr>
        <p:spPr>
          <a:xfrm>
            <a:off x="0" y="1097277"/>
            <a:ext cx="1066633" cy="43910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reeform: Shape 4">
            <a:extLst>
              <a:ext uri="{FF2B5EF4-FFF2-40B4-BE49-F238E27FC236}">
                <a16:creationId xmlns:a16="http://schemas.microsoft.com/office/drawing/2014/main" id="{09C8FD2D-D6D1-42E8-5E49-284410807F45}"/>
              </a:ext>
            </a:extLst>
          </p:cNvPr>
          <p:cNvSpPr>
            <a:spLocks noGrp="1"/>
          </p:cNvSpPr>
          <p:nvPr>
            <p:ph type="pic" sz="quarter" idx="10"/>
          </p:nvPr>
        </p:nvSpPr>
        <p:spPr>
          <a:xfrm>
            <a:off x="6111324" y="1097277"/>
            <a:ext cx="4983394" cy="4391059"/>
          </a:xfrm>
          <a:custGeom>
            <a:avLst/>
            <a:gdLst>
              <a:gd name="connsiteX0" fmla="*/ 0 w 4983396"/>
              <a:gd name="connsiteY0" fmla="*/ 0 h 2917200"/>
              <a:gd name="connsiteX1" fmla="*/ 4983396 w 4983396"/>
              <a:gd name="connsiteY1" fmla="*/ 0 h 2917200"/>
              <a:gd name="connsiteX2" fmla="*/ 4983396 w 4983396"/>
              <a:gd name="connsiteY2" fmla="*/ 2917200 h 2917200"/>
              <a:gd name="connsiteX3" fmla="*/ 0 w 4983396"/>
              <a:gd name="connsiteY3" fmla="*/ 2917200 h 2917200"/>
            </a:gdLst>
            <a:ahLst/>
            <a:cxnLst>
              <a:cxn ang="0">
                <a:pos x="connsiteX0" y="connsiteY0"/>
              </a:cxn>
              <a:cxn ang="0">
                <a:pos x="connsiteX1" y="connsiteY1"/>
              </a:cxn>
              <a:cxn ang="0">
                <a:pos x="connsiteX2" y="connsiteY2"/>
              </a:cxn>
              <a:cxn ang="0">
                <a:pos x="connsiteX3" y="connsiteY3"/>
              </a:cxn>
            </a:cxnLst>
            <a:rect l="l" t="t" r="r" b="b"/>
            <a:pathLst>
              <a:path w="4983396" h="2917200">
                <a:moveTo>
                  <a:pt x="0" y="0"/>
                </a:moveTo>
                <a:lnTo>
                  <a:pt x="4983396" y="0"/>
                </a:lnTo>
                <a:lnTo>
                  <a:pt x="4983396" y="2917200"/>
                </a:lnTo>
                <a:lnTo>
                  <a:pt x="0" y="2917200"/>
                </a:lnTo>
                <a:close/>
              </a:path>
            </a:pathLst>
          </a:custGeom>
          <a:pattFill prst="pct5">
            <a:fgClr>
              <a:srgbClr val="06AEFF"/>
            </a:fgClr>
            <a:bgClr>
              <a:schemeClr val="tx1"/>
            </a:bgClr>
          </a:pattFill>
        </p:spPr>
        <p:txBody>
          <a:bodyPr wrap="square">
            <a:noAutofit/>
          </a:bodyPr>
          <a:lstStyle/>
          <a:p>
            <a:endParaRPr lang="en-US"/>
          </a:p>
        </p:txBody>
      </p:sp>
    </p:spTree>
    <p:extLst>
      <p:ext uri="{BB962C8B-B14F-4D97-AF65-F5344CB8AC3E}">
        <p14:creationId xmlns:p14="http://schemas.microsoft.com/office/powerpoint/2010/main" val="17099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8F8F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6E2E39-5AC0-93B1-E65C-D07EADBF0B9D}"/>
              </a:ext>
            </a:extLst>
          </p:cNvPr>
          <p:cNvSpPr/>
          <p:nvPr userDrawn="1"/>
        </p:nvSpPr>
        <p:spPr bwMode="auto">
          <a:xfrm>
            <a:off x="0" y="6618161"/>
            <a:ext cx="12192000" cy="192360"/>
          </a:xfrm>
          <a:prstGeom prst="rect">
            <a:avLst/>
          </a:prstGeom>
          <a:solidFill>
            <a:srgbClr val="06AE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fr-FR"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8" name="Graphique 7">
            <a:extLst>
              <a:ext uri="{FF2B5EF4-FFF2-40B4-BE49-F238E27FC236}">
                <a16:creationId xmlns:a16="http://schemas.microsoft.com/office/drawing/2014/main" id="{05F27C26-04A6-D407-1191-B3C58C813A5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299909" y="296652"/>
            <a:ext cx="717550" cy="522719"/>
          </a:xfrm>
          <a:prstGeom prst="rect">
            <a:avLst/>
          </a:prstGeom>
        </p:spPr>
      </p:pic>
    </p:spTree>
    <p:extLst>
      <p:ext uri="{BB962C8B-B14F-4D97-AF65-F5344CB8AC3E}">
        <p14:creationId xmlns:p14="http://schemas.microsoft.com/office/powerpoint/2010/main" val="190792698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412750" rtl="0" eaLnBrk="0" fontAlgn="base" hangingPunct="0">
        <a:spcBef>
          <a:spcPct val="0"/>
        </a:spcBef>
        <a:spcAft>
          <a:spcPct val="0"/>
        </a:spcAft>
        <a:defRPr sz="5000" b="1" i="0" kern="120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Poppins Medium" charset="0"/>
        </a:defRPr>
      </a:lvl1pPr>
      <a:lvl2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2pPr>
      <a:lvl3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3pPr>
      <a:lvl4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4pPr>
      <a:lvl5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5pPr>
      <a:lvl6pPr marL="2286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6pPr>
      <a:lvl7pPr marL="4572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7pPr>
      <a:lvl8pPr marL="6858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8pPr>
      <a:lvl9pPr marL="9144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9pPr>
    </p:titleStyle>
    <p:bodyStyle>
      <a:lvl1pPr algn="l" defTabSz="412750" rtl="0" eaLnBrk="0" fontAlgn="base" hangingPunct="0">
        <a:lnSpc>
          <a:spcPct val="180000"/>
        </a:lnSpc>
        <a:spcBef>
          <a:spcPct val="0"/>
        </a:spcBef>
        <a:spcAft>
          <a:spcPct val="0"/>
        </a:spcAft>
        <a:defRPr sz="1100" kern="1200">
          <a:solidFill>
            <a:schemeClr val="bg2"/>
          </a:solidFill>
          <a:latin typeface="Open Sans" charset="0"/>
          <a:ea typeface="Open Sans" charset="0"/>
          <a:cs typeface="Open Sans" charset="0"/>
          <a:sym typeface="Poppins" charset="0"/>
        </a:defRPr>
      </a:lvl1pPr>
      <a:lvl2pPr indent="114300" algn="l" defTabSz="412750" rtl="0" eaLnBrk="0" fontAlgn="base" hangingPunct="0">
        <a:lnSpc>
          <a:spcPct val="180000"/>
        </a:lnSpc>
        <a:spcBef>
          <a:spcPct val="0"/>
        </a:spcBef>
        <a:spcAft>
          <a:spcPct val="0"/>
        </a:spcAft>
        <a:defRPr sz="1100" kern="1200">
          <a:solidFill>
            <a:schemeClr val="bg2"/>
          </a:solidFill>
          <a:latin typeface="Open Sans" charset="0"/>
          <a:ea typeface="Open Sans" charset="0"/>
          <a:cs typeface="Open Sans" charset="0"/>
          <a:sym typeface="Poppins" charset="0"/>
        </a:defRPr>
      </a:lvl2pPr>
      <a:lvl3pPr indent="228600" algn="l" defTabSz="412750" rtl="0" eaLnBrk="0" fontAlgn="base" hangingPunct="0">
        <a:lnSpc>
          <a:spcPct val="180000"/>
        </a:lnSpc>
        <a:spcBef>
          <a:spcPct val="0"/>
        </a:spcBef>
        <a:spcAft>
          <a:spcPct val="0"/>
        </a:spcAft>
        <a:defRPr sz="1100" kern="1200">
          <a:solidFill>
            <a:schemeClr val="bg2"/>
          </a:solidFill>
          <a:latin typeface="Open Sans" charset="0"/>
          <a:ea typeface="Open Sans" charset="0"/>
          <a:cs typeface="Open Sans" charset="0"/>
          <a:sym typeface="Poppins" charset="0"/>
        </a:defRPr>
      </a:lvl3pPr>
      <a:lvl4pPr indent="342900" algn="l" defTabSz="412750" rtl="0" eaLnBrk="0" fontAlgn="base" hangingPunct="0">
        <a:lnSpc>
          <a:spcPct val="180000"/>
        </a:lnSpc>
        <a:spcBef>
          <a:spcPct val="0"/>
        </a:spcBef>
        <a:spcAft>
          <a:spcPct val="0"/>
        </a:spcAft>
        <a:defRPr sz="1100" kern="1200">
          <a:solidFill>
            <a:schemeClr val="bg2"/>
          </a:solidFill>
          <a:latin typeface="Open Sans" charset="0"/>
          <a:ea typeface="Open Sans" charset="0"/>
          <a:cs typeface="Open Sans" charset="0"/>
          <a:sym typeface="Poppins" charset="0"/>
        </a:defRPr>
      </a:lvl4pPr>
      <a:lvl5pPr indent="457200" algn="l" defTabSz="412750" rtl="0" eaLnBrk="0" fontAlgn="base" hangingPunct="0">
        <a:lnSpc>
          <a:spcPct val="180000"/>
        </a:lnSpc>
        <a:spcBef>
          <a:spcPct val="0"/>
        </a:spcBef>
        <a:spcAft>
          <a:spcPct val="0"/>
        </a:spcAft>
        <a:defRPr sz="1100" kern="1200">
          <a:solidFill>
            <a:schemeClr val="bg2"/>
          </a:solidFill>
          <a:latin typeface="Open Sans" charset="0"/>
          <a:ea typeface="Open Sans" charset="0"/>
          <a:cs typeface="Open Sans" charset="0"/>
          <a:sym typeface="Poppins" charset="0"/>
        </a:defRPr>
      </a:lvl5pPr>
      <a:lvl6pPr marL="12573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9.png"/><Relationship Id="rId26" Type="http://schemas.microsoft.com/office/2007/relationships/hdphoto" Target="../media/hdphoto11.wdp"/><Relationship Id="rId39" Type="http://schemas.openxmlformats.org/officeDocument/2006/relationships/image" Target="../media/image32.png"/><Relationship Id="rId21" Type="http://schemas.microsoft.com/office/2007/relationships/hdphoto" Target="../media/hdphoto9.wdp"/><Relationship Id="rId34" Type="http://schemas.microsoft.com/office/2007/relationships/hdphoto" Target="../media/hdphoto14.wdp"/><Relationship Id="rId42" Type="http://schemas.microsoft.com/office/2007/relationships/hdphoto" Target="../media/hdphoto17.wdp"/><Relationship Id="rId47" Type="http://schemas.openxmlformats.org/officeDocument/2006/relationships/image" Target="../media/image36.png"/><Relationship Id="rId50" Type="http://schemas.microsoft.com/office/2007/relationships/hdphoto" Target="../media/hdphoto21.wdp"/><Relationship Id="rId7" Type="http://schemas.microsoft.com/office/2007/relationships/hdphoto" Target="../media/hdphoto3.wdp"/><Relationship Id="rId2" Type="http://schemas.openxmlformats.org/officeDocument/2006/relationships/image" Target="../media/image10.png"/><Relationship Id="rId16" Type="http://schemas.openxmlformats.org/officeDocument/2006/relationships/image" Target="../media/image18.png"/><Relationship Id="rId29" Type="http://schemas.microsoft.com/office/2007/relationships/hdphoto" Target="../media/hdphoto12.wdp"/><Relationship Id="rId11" Type="http://schemas.microsoft.com/office/2007/relationships/hdphoto" Target="../media/hdphoto4.wdp"/><Relationship Id="rId24" Type="http://schemas.microsoft.com/office/2007/relationships/hdphoto" Target="../media/hdphoto10.wdp"/><Relationship Id="rId32" Type="http://schemas.microsoft.com/office/2007/relationships/hdphoto" Target="../media/hdphoto13.wdp"/><Relationship Id="rId37" Type="http://schemas.openxmlformats.org/officeDocument/2006/relationships/image" Target="../media/image31.png"/><Relationship Id="rId40" Type="http://schemas.microsoft.com/office/2007/relationships/hdphoto" Target="../media/hdphoto16.wdp"/><Relationship Id="rId45" Type="http://schemas.openxmlformats.org/officeDocument/2006/relationships/image" Target="../media/image35.png"/><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22.png"/><Relationship Id="rId28" Type="http://schemas.openxmlformats.org/officeDocument/2006/relationships/image" Target="../media/image25.png"/><Relationship Id="rId36" Type="http://schemas.openxmlformats.org/officeDocument/2006/relationships/image" Target="../media/image30.png"/><Relationship Id="rId49" Type="http://schemas.openxmlformats.org/officeDocument/2006/relationships/image" Target="../media/image37.png"/><Relationship Id="rId10" Type="http://schemas.openxmlformats.org/officeDocument/2006/relationships/image" Target="../media/image15.png"/><Relationship Id="rId19" Type="http://schemas.microsoft.com/office/2007/relationships/hdphoto" Target="../media/hdphoto8.wdp"/><Relationship Id="rId31" Type="http://schemas.openxmlformats.org/officeDocument/2006/relationships/image" Target="../media/image27.png"/><Relationship Id="rId44" Type="http://schemas.microsoft.com/office/2007/relationships/hdphoto" Target="../media/hdphoto18.wdp"/><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26.png"/><Relationship Id="rId35" Type="http://schemas.openxmlformats.org/officeDocument/2006/relationships/image" Target="../media/image29.png"/><Relationship Id="rId43" Type="http://schemas.openxmlformats.org/officeDocument/2006/relationships/image" Target="../media/image34.png"/><Relationship Id="rId48" Type="http://schemas.microsoft.com/office/2007/relationships/hdphoto" Target="../media/hdphoto20.wdp"/><Relationship Id="rId8" Type="http://schemas.openxmlformats.org/officeDocument/2006/relationships/image" Target="../media/image13.png"/><Relationship Id="rId3" Type="http://schemas.microsoft.com/office/2007/relationships/hdphoto" Target="../media/hdphoto1.wdp"/><Relationship Id="rId12" Type="http://schemas.openxmlformats.org/officeDocument/2006/relationships/image" Target="../media/image16.png"/><Relationship Id="rId17" Type="http://schemas.microsoft.com/office/2007/relationships/hdphoto" Target="../media/hdphoto7.wdp"/><Relationship Id="rId25" Type="http://schemas.openxmlformats.org/officeDocument/2006/relationships/image" Target="../media/image23.png"/><Relationship Id="rId33" Type="http://schemas.openxmlformats.org/officeDocument/2006/relationships/image" Target="../media/image28.png"/><Relationship Id="rId38" Type="http://schemas.microsoft.com/office/2007/relationships/hdphoto" Target="../media/hdphoto15.wdp"/><Relationship Id="rId46" Type="http://schemas.microsoft.com/office/2007/relationships/hdphoto" Target="../media/hdphoto19.wdp"/><Relationship Id="rId20" Type="http://schemas.openxmlformats.org/officeDocument/2006/relationships/image" Target="../media/image20.png"/><Relationship Id="rId41"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4.wdp"/><Relationship Id="rId18" Type="http://schemas.openxmlformats.org/officeDocument/2006/relationships/image" Target="../media/image40.png"/><Relationship Id="rId3" Type="http://schemas.openxmlformats.org/officeDocument/2006/relationships/image" Target="../media/image15.png"/><Relationship Id="rId21" Type="http://schemas.openxmlformats.org/officeDocument/2006/relationships/image" Target="../media/image1.png"/><Relationship Id="rId7" Type="http://schemas.microsoft.com/office/2007/relationships/hdphoto" Target="../media/hdphoto11.wdp"/><Relationship Id="rId12" Type="http://schemas.openxmlformats.org/officeDocument/2006/relationships/image" Target="../media/image28.pn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44.png"/><Relationship Id="rId10" Type="http://schemas.microsoft.com/office/2007/relationships/hdphoto" Target="../media/hdphoto12.wdp"/><Relationship Id="rId19"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4.wdp"/><Relationship Id="rId3" Type="http://schemas.openxmlformats.org/officeDocument/2006/relationships/image" Target="../media/image15.png"/><Relationship Id="rId7" Type="http://schemas.microsoft.com/office/2007/relationships/hdphoto" Target="../media/hdphoto11.wdp"/><Relationship Id="rId12"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10" Type="http://schemas.microsoft.com/office/2007/relationships/hdphoto" Target="../media/hdphoto12.wdp"/><Relationship Id="rId4" Type="http://schemas.microsoft.com/office/2007/relationships/hdphoto" Target="../media/hdphoto4.wdp"/><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8.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8.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C980FA1-4C46-D9D9-F89A-F8514F43401F}"/>
              </a:ext>
            </a:extLst>
          </p:cNvPr>
          <p:cNvPicPr>
            <a:picLocks noChangeAspect="1"/>
          </p:cNvPicPr>
          <p:nvPr/>
        </p:nvPicPr>
        <p:blipFill>
          <a:blip r:embed="rId3"/>
          <a:stretch>
            <a:fillRect/>
          </a:stretch>
        </p:blipFill>
        <p:spPr>
          <a:xfrm>
            <a:off x="6874705" y="1348991"/>
            <a:ext cx="4796774" cy="5207671"/>
          </a:xfrm>
          <a:prstGeom prst="rect">
            <a:avLst/>
          </a:prstGeom>
          <a:effectLst/>
        </p:spPr>
      </p:pic>
      <p:sp>
        <p:nvSpPr>
          <p:cNvPr id="30" name="Rectangle 29">
            <a:extLst>
              <a:ext uri="{FF2B5EF4-FFF2-40B4-BE49-F238E27FC236}">
                <a16:creationId xmlns:a16="http://schemas.microsoft.com/office/drawing/2014/main" id="{21BBA2FC-13B2-BF3F-6067-795EBCF7DD62}"/>
              </a:ext>
            </a:extLst>
          </p:cNvPr>
          <p:cNvSpPr/>
          <p:nvPr/>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Shape">
            <a:extLst>
              <a:ext uri="{FF2B5EF4-FFF2-40B4-BE49-F238E27FC236}">
                <a16:creationId xmlns:a16="http://schemas.microsoft.com/office/drawing/2014/main" id="{B0ADA609-1698-4D5C-16FF-CFD639682379}"/>
              </a:ext>
            </a:extLst>
          </p:cNvPr>
          <p:cNvSpPr/>
          <p:nvPr/>
        </p:nvSpPr>
        <p:spPr>
          <a:xfrm>
            <a:off x="379776" y="1096963"/>
            <a:ext cx="368963" cy="252028"/>
          </a:xfrm>
          <a:custGeom>
            <a:avLst/>
            <a:gdLst/>
            <a:ahLst/>
            <a:cxnLst>
              <a:cxn ang="0">
                <a:pos x="wd2" y="hd2"/>
              </a:cxn>
              <a:cxn ang="5400000">
                <a:pos x="wd2" y="hd2"/>
              </a:cxn>
              <a:cxn ang="10800000">
                <a:pos x="wd2" y="hd2"/>
              </a:cxn>
              <a:cxn ang="16200000">
                <a:pos x="wd2" y="hd2"/>
              </a:cxn>
            </a:cxnLst>
            <a:rect l="0" t="0" r="r" b="b"/>
            <a:pathLst>
              <a:path w="21600" h="21600" extrusionOk="0">
                <a:moveTo>
                  <a:pt x="14225" y="0"/>
                </a:moveTo>
                <a:lnTo>
                  <a:pt x="13565" y="967"/>
                </a:lnTo>
                <a:lnTo>
                  <a:pt x="19798" y="10092"/>
                </a:lnTo>
                <a:lnTo>
                  <a:pt x="0" y="10092"/>
                </a:lnTo>
                <a:lnTo>
                  <a:pt x="0" y="11459"/>
                </a:lnTo>
                <a:lnTo>
                  <a:pt x="19832" y="11459"/>
                </a:lnTo>
                <a:lnTo>
                  <a:pt x="13565" y="20633"/>
                </a:lnTo>
                <a:lnTo>
                  <a:pt x="14225" y="21600"/>
                </a:lnTo>
                <a:lnTo>
                  <a:pt x="21600" y="10804"/>
                </a:lnTo>
                <a:lnTo>
                  <a:pt x="14225" y="0"/>
                </a:lnTo>
                <a:close/>
              </a:path>
            </a:pathLst>
          </a:custGeom>
          <a:solidFill>
            <a:srgbClr val="02A0E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 name="Text Box 3">
            <a:extLst>
              <a:ext uri="{FF2B5EF4-FFF2-40B4-BE49-F238E27FC236}">
                <a16:creationId xmlns:a16="http://schemas.microsoft.com/office/drawing/2014/main" id="{C70FDA82-A00C-8880-2A66-2277BF78AEFD}"/>
              </a:ext>
            </a:extLst>
          </p:cNvPr>
          <p:cNvSpPr txBox="1">
            <a:spLocks/>
          </p:cNvSpPr>
          <p:nvPr/>
        </p:nvSpPr>
        <p:spPr bwMode="auto">
          <a:xfrm>
            <a:off x="1313307" y="1052736"/>
            <a:ext cx="5934821" cy="2122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28600">
              <a:lnSpc>
                <a:spcPct val="90000"/>
              </a:lnSpc>
              <a:defRPr/>
            </a:pPr>
            <a:r>
              <a:rPr lang="en-GB" sz="5000" b="1">
                <a:latin typeface="Roboto"/>
                <a:ea typeface="Roboto"/>
                <a:cs typeface="Poppins"/>
              </a:rPr>
              <a:t>The International Methane Emissions Observatory</a:t>
            </a:r>
          </a:p>
        </p:txBody>
      </p:sp>
      <p:cxnSp>
        <p:nvCxnSpPr>
          <p:cNvPr id="12" name="Connecteur droit 11">
            <a:extLst>
              <a:ext uri="{FF2B5EF4-FFF2-40B4-BE49-F238E27FC236}">
                <a16:creationId xmlns:a16="http://schemas.microsoft.com/office/drawing/2014/main" id="{A5BC7D91-3340-3EE6-B327-BA8935356808}"/>
              </a:ext>
            </a:extLst>
          </p:cNvPr>
          <p:cNvCxnSpPr>
            <a:cxnSpLocks/>
          </p:cNvCxnSpPr>
          <p:nvPr/>
        </p:nvCxnSpPr>
        <p:spPr bwMode="auto">
          <a:xfrm>
            <a:off x="1313307" y="3343329"/>
            <a:ext cx="2190405" cy="0"/>
          </a:xfrm>
          <a:prstGeom prst="line">
            <a:avLst/>
          </a:prstGeom>
          <a:blipFill dpi="0" rotWithShape="0">
            <a:blip r:embed="rId4"/>
            <a:srcRect/>
            <a:tile tx="0" ty="0" sx="100000" sy="100000" flip="none" algn="tl"/>
          </a:blipFill>
          <a:ln w="12700" cap="flat" cmpd="sng" algn="ctr">
            <a:solidFill>
              <a:srgbClr val="DFDFDF"/>
            </a:solidFill>
            <a:prstDash val="solid"/>
            <a:miter lim="400000"/>
            <a:headEnd type="none" w="med" len="med"/>
            <a:tailEnd type="none" w="med" len="med"/>
          </a:ln>
          <a:effectLst/>
        </p:spPr>
      </p:cxnSp>
      <p:sp>
        <p:nvSpPr>
          <p:cNvPr id="18" name="Rectangle 17">
            <a:extLst>
              <a:ext uri="{FF2B5EF4-FFF2-40B4-BE49-F238E27FC236}">
                <a16:creationId xmlns:a16="http://schemas.microsoft.com/office/drawing/2014/main" id="{569B6362-CB83-17D0-2071-457109AE9A86}"/>
              </a:ext>
            </a:extLst>
          </p:cNvPr>
          <p:cNvSpPr/>
          <p:nvPr/>
        </p:nvSpPr>
        <p:spPr bwMode="auto">
          <a:xfrm>
            <a:off x="0" y="6618161"/>
            <a:ext cx="12192000" cy="192360"/>
          </a:xfrm>
          <a:prstGeom prst="rect">
            <a:avLst/>
          </a:prstGeom>
          <a:solidFill>
            <a:srgbClr val="06AE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fr-FR" sz="1000">
              <a:solidFill>
                <a:srgbClr val="74808C"/>
              </a:solidFill>
              <a:latin typeface="Poppins" charset="0"/>
              <a:ea typeface="Poppins" charset="0"/>
              <a:cs typeface="Poppins" charset="0"/>
              <a:sym typeface="Poppins" charset="0"/>
            </a:endParaRPr>
          </a:p>
        </p:txBody>
      </p:sp>
      <p:pic>
        <p:nvPicPr>
          <p:cNvPr id="19" name="Graphique 18">
            <a:extLst>
              <a:ext uri="{FF2B5EF4-FFF2-40B4-BE49-F238E27FC236}">
                <a16:creationId xmlns:a16="http://schemas.microsoft.com/office/drawing/2014/main" id="{6E96025F-0C2E-1CE4-839A-B3CACA5C9C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96945" y="296653"/>
            <a:ext cx="720514" cy="524878"/>
          </a:xfrm>
          <a:prstGeom prst="rect">
            <a:avLst/>
          </a:prstGeom>
        </p:spPr>
      </p:pic>
      <p:sp>
        <p:nvSpPr>
          <p:cNvPr id="5" name="Text Box 3">
            <a:extLst>
              <a:ext uri="{FF2B5EF4-FFF2-40B4-BE49-F238E27FC236}">
                <a16:creationId xmlns:a16="http://schemas.microsoft.com/office/drawing/2014/main" id="{5B02EF73-E29F-7F8B-A549-7C70055D8EEA}"/>
              </a:ext>
            </a:extLst>
          </p:cNvPr>
          <p:cNvSpPr txBox="1">
            <a:spLocks/>
          </p:cNvSpPr>
          <p:nvPr/>
        </p:nvSpPr>
        <p:spPr bwMode="auto">
          <a:xfrm>
            <a:off x="1343472" y="5314338"/>
            <a:ext cx="4212468" cy="1066990"/>
          </a:xfrm>
          <a:prstGeom prst="rect">
            <a:avLst/>
          </a:prstGeom>
          <a:noFill/>
          <a:ln>
            <a:noFill/>
          </a:ln>
          <a:effectLst>
            <a:outerShdw blurRad="107368" dist="469385" dir="2700000" sx="91000" sy="91000" algn="ctr" rotWithShape="0">
              <a:schemeClr val="accent3">
                <a:lumMod val="50000"/>
                <a:alpha val="83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Lst>
        </p:spPr>
        <p:txBody>
          <a:bodyPr lIns="19050" tIns="19050" rIns="19050" bIns="19050"/>
          <a:lstStyle/>
          <a:p>
            <a:pPr defTabSz="206375" eaLnBrk="0" fontAlgn="base" hangingPunct="0">
              <a:spcBef>
                <a:spcPct val="0"/>
              </a:spcBef>
              <a:spcAft>
                <a:spcPct val="0"/>
              </a:spcAft>
              <a:defRPr/>
            </a:pPr>
            <a:r>
              <a:rPr lang="en-US" sz="1200" dirty="0">
                <a:solidFill>
                  <a:srgbClr val="06AEFF"/>
                </a:solidFill>
                <a:latin typeface="Roboto" panose="02000000000000000000" pitchFamily="2" charset="0"/>
              </a:rPr>
              <a:t>June 2025</a:t>
            </a:r>
            <a:endParaRPr lang="en-US" sz="1200" dirty="0">
              <a:solidFill>
                <a:srgbClr val="06AEFF"/>
              </a:solidFill>
              <a:latin typeface="Roboto" panose="02000000000000000000" pitchFamily="2" charset="0"/>
              <a:cs typeface="Poppins" charset="0"/>
              <a:sym typeface="Poppins" charset="0"/>
            </a:endParaRPr>
          </a:p>
        </p:txBody>
      </p:sp>
      <p:cxnSp>
        <p:nvCxnSpPr>
          <p:cNvPr id="6" name="Connecteur droit 16">
            <a:extLst>
              <a:ext uri="{FF2B5EF4-FFF2-40B4-BE49-F238E27FC236}">
                <a16:creationId xmlns:a16="http://schemas.microsoft.com/office/drawing/2014/main" id="{A157EDFD-4A98-2821-67C6-6C756594AA96}"/>
              </a:ext>
            </a:extLst>
          </p:cNvPr>
          <p:cNvCxnSpPr>
            <a:cxnSpLocks/>
          </p:cNvCxnSpPr>
          <p:nvPr/>
        </p:nvCxnSpPr>
        <p:spPr bwMode="auto">
          <a:xfrm>
            <a:off x="1313307" y="5156659"/>
            <a:ext cx="894261" cy="0"/>
          </a:xfrm>
          <a:prstGeom prst="line">
            <a:avLst/>
          </a:prstGeom>
          <a:blipFill dpi="0" rotWithShape="0">
            <a:blip r:embed="rId4"/>
            <a:srcRect/>
            <a:tile tx="0" ty="0" sx="100000" sy="100000" flip="none" algn="tl"/>
          </a:blipFill>
          <a:ln w="12700" cap="flat" cmpd="sng" algn="ctr">
            <a:solidFill>
              <a:srgbClr val="DFDFDF"/>
            </a:solidFill>
            <a:prstDash val="solid"/>
            <a:miter lim="400000"/>
            <a:headEnd type="none" w="med" len="med"/>
            <a:tailEnd type="none" w="med" len="med"/>
          </a:ln>
          <a:effectLst/>
        </p:spPr>
      </p:cxnSp>
      <p:sp>
        <p:nvSpPr>
          <p:cNvPr id="7" name="Rectangle: Rounded Corners 46">
            <a:extLst>
              <a:ext uri="{FF2B5EF4-FFF2-40B4-BE49-F238E27FC236}">
                <a16:creationId xmlns:a16="http://schemas.microsoft.com/office/drawing/2014/main" id="{FF7D1AB6-E60C-8F96-8FD6-356ECAC9B892}"/>
              </a:ext>
            </a:extLst>
          </p:cNvPr>
          <p:cNvSpPr/>
          <p:nvPr/>
        </p:nvSpPr>
        <p:spPr>
          <a:xfrm>
            <a:off x="1306242" y="4421512"/>
            <a:ext cx="1802454" cy="369730"/>
          </a:xfrm>
          <a:prstGeom prst="roundRect">
            <a:avLst>
              <a:gd name="adj" fmla="val 50000"/>
            </a:avLst>
          </a:prstGeom>
          <a:solidFill>
            <a:srgbClr val="06AE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EFFFF"/>
                </a:solidFill>
                <a:latin typeface="Roboto"/>
                <a:ea typeface="Roboto"/>
                <a:cs typeface="Roboto"/>
              </a:rPr>
              <a:t>Itziar Irakulis Loitxate</a:t>
            </a:r>
            <a:endParaRPr lang="en-US" sz="700" dirty="0">
              <a:latin typeface="Roboto"/>
              <a:ea typeface="Roboto"/>
            </a:endParaRPr>
          </a:p>
        </p:txBody>
      </p:sp>
      <p:sp>
        <p:nvSpPr>
          <p:cNvPr id="8" name="Text Box 3">
            <a:extLst>
              <a:ext uri="{FF2B5EF4-FFF2-40B4-BE49-F238E27FC236}">
                <a16:creationId xmlns:a16="http://schemas.microsoft.com/office/drawing/2014/main" id="{26A12349-E408-AA94-E01D-E76626DA8D25}"/>
              </a:ext>
            </a:extLst>
          </p:cNvPr>
          <p:cNvSpPr txBox="1">
            <a:spLocks/>
          </p:cNvSpPr>
          <p:nvPr/>
        </p:nvSpPr>
        <p:spPr bwMode="auto">
          <a:xfrm>
            <a:off x="3662497" y="4498756"/>
            <a:ext cx="2301009" cy="370405"/>
          </a:xfrm>
          <a:prstGeom prst="rect">
            <a:avLst/>
          </a:prstGeom>
          <a:noFill/>
          <a:ln>
            <a:noFill/>
          </a:ln>
          <a:effectLst>
            <a:outerShdw blurRad="107368" dist="469385" dir="2700000" sx="91000" sy="91000" algn="ctr" rotWithShape="0">
              <a:schemeClr val="accent3">
                <a:lumMod val="50000"/>
                <a:alpha val="83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Lst>
        </p:spPr>
        <p:txBody>
          <a:bodyPr lIns="19050" tIns="19050" rIns="19050" bIns="19050"/>
          <a:lstStyle/>
          <a:p>
            <a:r>
              <a:rPr lang="fr-FR" sz="1200" dirty="0" err="1">
                <a:solidFill>
                  <a:srgbClr val="FDFCFF"/>
                </a:solidFill>
                <a:latin typeface="Roboto"/>
                <a:cs typeface="Poppins"/>
              </a:rPr>
              <a:t>Remote</a:t>
            </a:r>
            <a:r>
              <a:rPr lang="fr-FR" sz="1200" dirty="0">
                <a:solidFill>
                  <a:srgbClr val="FDFCFF"/>
                </a:solidFill>
                <a:latin typeface="Roboto"/>
                <a:cs typeface="Poppins"/>
              </a:rPr>
              <a:t> </a:t>
            </a:r>
            <a:r>
              <a:rPr lang="fr-FR" sz="1200" dirty="0" err="1">
                <a:solidFill>
                  <a:srgbClr val="FDFCFF"/>
                </a:solidFill>
                <a:latin typeface="Roboto"/>
                <a:cs typeface="Poppins"/>
              </a:rPr>
              <a:t>Sensing</a:t>
            </a:r>
            <a:r>
              <a:rPr lang="fr-FR" sz="1200" dirty="0">
                <a:solidFill>
                  <a:srgbClr val="FDFCFF"/>
                </a:solidFill>
                <a:latin typeface="Roboto"/>
                <a:cs typeface="Poppins"/>
              </a:rPr>
              <a:t> Lead</a:t>
            </a:r>
          </a:p>
        </p:txBody>
      </p:sp>
      <p:cxnSp>
        <p:nvCxnSpPr>
          <p:cNvPr id="9" name="Straight Arrow Connector 17">
            <a:extLst>
              <a:ext uri="{FF2B5EF4-FFF2-40B4-BE49-F238E27FC236}">
                <a16:creationId xmlns:a16="http://schemas.microsoft.com/office/drawing/2014/main" id="{D744986C-0C07-951A-6FF7-5B132C9D3E8F}"/>
              </a:ext>
            </a:extLst>
          </p:cNvPr>
          <p:cNvCxnSpPr>
            <a:cxnSpLocks/>
          </p:cNvCxnSpPr>
          <p:nvPr/>
        </p:nvCxnSpPr>
        <p:spPr>
          <a:xfrm>
            <a:off x="3191620" y="4606768"/>
            <a:ext cx="37642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78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BBA2FC-13B2-BF3F-6067-795EBCF7DD62}"/>
              </a:ext>
            </a:extLst>
          </p:cNvPr>
          <p:cNvSpPr/>
          <p:nvPr/>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eaLnBrk="0" fontAlgn="base" hangingPunct="0">
              <a:spcBef>
                <a:spcPct val="0"/>
              </a:spcBef>
              <a:spcAft>
                <a:spcPct val="0"/>
              </a:spcAft>
            </a:pPr>
            <a:endParaRPr lang="en-US" sz="1000">
              <a:solidFill>
                <a:srgbClr val="FDFCFF"/>
              </a:solidFill>
              <a:latin typeface="Arial" panose="020B0604020202020204"/>
              <a:sym typeface="Poppins" charset="0"/>
            </a:endParaRPr>
          </a:p>
        </p:txBody>
      </p:sp>
      <p:sp>
        <p:nvSpPr>
          <p:cNvPr id="3" name="Shape">
            <a:extLst>
              <a:ext uri="{FF2B5EF4-FFF2-40B4-BE49-F238E27FC236}">
                <a16:creationId xmlns:a16="http://schemas.microsoft.com/office/drawing/2014/main" id="{B0ADA609-1698-4D5C-16FF-CFD639682379}"/>
              </a:ext>
            </a:extLst>
          </p:cNvPr>
          <p:cNvSpPr/>
          <p:nvPr/>
        </p:nvSpPr>
        <p:spPr>
          <a:xfrm>
            <a:off x="379776" y="1096963"/>
            <a:ext cx="368963" cy="252028"/>
          </a:xfrm>
          <a:custGeom>
            <a:avLst/>
            <a:gdLst/>
            <a:ahLst/>
            <a:cxnLst>
              <a:cxn ang="0">
                <a:pos x="wd2" y="hd2"/>
              </a:cxn>
              <a:cxn ang="5400000">
                <a:pos x="wd2" y="hd2"/>
              </a:cxn>
              <a:cxn ang="10800000">
                <a:pos x="wd2" y="hd2"/>
              </a:cxn>
              <a:cxn ang="16200000">
                <a:pos x="wd2" y="hd2"/>
              </a:cxn>
            </a:cxnLst>
            <a:rect l="0" t="0" r="r" b="b"/>
            <a:pathLst>
              <a:path w="21600" h="21600" extrusionOk="0">
                <a:moveTo>
                  <a:pt x="14225" y="0"/>
                </a:moveTo>
                <a:lnTo>
                  <a:pt x="13565" y="967"/>
                </a:lnTo>
                <a:lnTo>
                  <a:pt x="19798" y="10092"/>
                </a:lnTo>
                <a:lnTo>
                  <a:pt x="0" y="10092"/>
                </a:lnTo>
                <a:lnTo>
                  <a:pt x="0" y="11459"/>
                </a:lnTo>
                <a:lnTo>
                  <a:pt x="19832" y="11459"/>
                </a:lnTo>
                <a:lnTo>
                  <a:pt x="13565" y="20633"/>
                </a:lnTo>
                <a:lnTo>
                  <a:pt x="14225" y="21600"/>
                </a:lnTo>
                <a:lnTo>
                  <a:pt x="21600" y="10804"/>
                </a:lnTo>
                <a:lnTo>
                  <a:pt x="14225" y="0"/>
                </a:lnTo>
                <a:close/>
              </a:path>
            </a:pathLst>
          </a:custGeom>
          <a:solidFill>
            <a:srgbClr val="02A0E3"/>
          </a:solidFill>
          <a:ln w="12700">
            <a:miter lim="400000"/>
          </a:ln>
        </p:spPr>
        <p:txBody>
          <a:bodyPr lIns="0" tIns="0" rIns="0" bIns="0" anchor="ctr"/>
          <a:lstStyle/>
          <a:p>
            <a:pPr defTabSz="412750" eaLnBrk="0" fontAlgn="base" hangingPunct="0">
              <a:spcBef>
                <a:spcPct val="0"/>
              </a:spcBef>
              <a:spcAft>
                <a:spcPct val="0"/>
              </a:spcAft>
              <a:defRPr sz="3200" b="0">
                <a:solidFill>
                  <a:srgbClr val="FFFFFF"/>
                </a:solidFill>
                <a:latin typeface="+mn-lt"/>
                <a:ea typeface="+mn-ea"/>
                <a:cs typeface="+mn-cs"/>
                <a:sym typeface="Helvetica Neue Medium"/>
              </a:defRPr>
            </a:pPr>
            <a:endParaRPr sz="1600">
              <a:solidFill>
                <a:srgbClr val="FFFFFF"/>
              </a:solidFill>
              <a:latin typeface="Arial" panose="020B0604020202020204"/>
              <a:cs typeface="Poppins" charset="0"/>
              <a:sym typeface="Helvetica Neue Medium"/>
            </a:endParaRPr>
          </a:p>
        </p:txBody>
      </p:sp>
      <p:sp>
        <p:nvSpPr>
          <p:cNvPr id="2" name="Text Box 3">
            <a:extLst>
              <a:ext uri="{FF2B5EF4-FFF2-40B4-BE49-F238E27FC236}">
                <a16:creationId xmlns:a16="http://schemas.microsoft.com/office/drawing/2014/main" id="{C70FDA82-A00C-8880-2A66-2277BF78AEFD}"/>
              </a:ext>
            </a:extLst>
          </p:cNvPr>
          <p:cNvSpPr txBox="1">
            <a:spLocks/>
          </p:cNvSpPr>
          <p:nvPr/>
        </p:nvSpPr>
        <p:spPr bwMode="auto">
          <a:xfrm>
            <a:off x="1313307" y="1052736"/>
            <a:ext cx="5178737" cy="2122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28600" eaLnBrk="0" fontAlgn="base" hangingPunct="0">
              <a:lnSpc>
                <a:spcPct val="90000"/>
              </a:lnSpc>
              <a:spcBef>
                <a:spcPct val="0"/>
              </a:spcBef>
              <a:spcAft>
                <a:spcPct val="0"/>
              </a:spcAft>
              <a:defRPr/>
            </a:pPr>
            <a:r>
              <a:rPr lang="en-GB" sz="5000" b="1">
                <a:solidFill>
                  <a:srgbClr val="FDFCFF"/>
                </a:solidFill>
                <a:latin typeface="Roboto"/>
                <a:ea typeface="Roboto"/>
                <a:cs typeface="Poppins"/>
                <a:sym typeface="Poppins" charset="0"/>
              </a:rPr>
              <a:t>Thank you !</a:t>
            </a:r>
          </a:p>
        </p:txBody>
      </p:sp>
      <p:sp>
        <p:nvSpPr>
          <p:cNvPr id="12" name="Text Box 3">
            <a:extLst>
              <a:ext uri="{FF2B5EF4-FFF2-40B4-BE49-F238E27FC236}">
                <a16:creationId xmlns:a16="http://schemas.microsoft.com/office/drawing/2014/main" id="{DCC1F47D-BA8F-7096-03A9-B25D17D20A95}"/>
              </a:ext>
            </a:extLst>
          </p:cNvPr>
          <p:cNvSpPr txBox="1">
            <a:spLocks/>
          </p:cNvSpPr>
          <p:nvPr/>
        </p:nvSpPr>
        <p:spPr bwMode="auto">
          <a:xfrm>
            <a:off x="1221786" y="5203374"/>
            <a:ext cx="4212468" cy="323022"/>
          </a:xfrm>
          <a:prstGeom prst="rect">
            <a:avLst/>
          </a:prstGeom>
          <a:noFill/>
          <a:ln>
            <a:noFill/>
          </a:ln>
          <a:effectLst>
            <a:outerShdw blurRad="107368" dist="469385" dir="2700000" sx="91000" sy="91000" algn="ctr" rotWithShape="0">
              <a:schemeClr val="accent3">
                <a:lumMod val="50000"/>
                <a:alpha val="83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Lst>
        </p:spPr>
        <p:txBody>
          <a:bodyPr lIns="19050" tIns="19050" rIns="19050" bIns="19050" anchor="t"/>
          <a:lstStyle/>
          <a:p>
            <a:pPr defTabSz="206375" eaLnBrk="0" fontAlgn="base" hangingPunct="0">
              <a:spcBef>
                <a:spcPct val="0"/>
              </a:spcBef>
              <a:spcAft>
                <a:spcPct val="0"/>
              </a:spcAft>
              <a:defRPr/>
            </a:pPr>
            <a:r>
              <a:rPr lang="fr-FR" sz="1200">
                <a:solidFill>
                  <a:srgbClr val="FEFFFF"/>
                </a:solidFill>
                <a:latin typeface="Roboto"/>
                <a:ea typeface="Roboto"/>
                <a:cs typeface="Roboto"/>
                <a:sym typeface="Poppins" charset="0"/>
              </a:rPr>
              <a:t>itziar.irakulisloitxate@un.org</a:t>
            </a:r>
            <a:endParaRPr lang="en-US" sz="1000">
              <a:solidFill>
                <a:srgbClr val="74808C"/>
              </a:solidFill>
              <a:latin typeface="Poppins" charset="0"/>
              <a:cs typeface="Poppins" charset="0"/>
              <a:sym typeface="Poppins" charset="0"/>
            </a:endParaRPr>
          </a:p>
        </p:txBody>
      </p:sp>
      <p:cxnSp>
        <p:nvCxnSpPr>
          <p:cNvPr id="14" name="Straight Arrow Connector 17">
            <a:extLst>
              <a:ext uri="{FF2B5EF4-FFF2-40B4-BE49-F238E27FC236}">
                <a16:creationId xmlns:a16="http://schemas.microsoft.com/office/drawing/2014/main" id="{61E49C57-C994-8B13-FFEA-60A2A3AAA817}"/>
              </a:ext>
            </a:extLst>
          </p:cNvPr>
          <p:cNvCxnSpPr>
            <a:cxnSpLocks/>
          </p:cNvCxnSpPr>
          <p:nvPr/>
        </p:nvCxnSpPr>
        <p:spPr>
          <a:xfrm>
            <a:off x="2920860" y="4842245"/>
            <a:ext cx="37642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46">
            <a:extLst>
              <a:ext uri="{FF2B5EF4-FFF2-40B4-BE49-F238E27FC236}">
                <a16:creationId xmlns:a16="http://schemas.microsoft.com/office/drawing/2014/main" id="{771EC71D-4E66-EE52-CF28-48A8DD914714}"/>
              </a:ext>
            </a:extLst>
          </p:cNvPr>
          <p:cNvSpPr/>
          <p:nvPr/>
        </p:nvSpPr>
        <p:spPr>
          <a:xfrm>
            <a:off x="1208722" y="4632202"/>
            <a:ext cx="1712138" cy="412863"/>
          </a:xfrm>
          <a:prstGeom prst="roundRect">
            <a:avLst>
              <a:gd name="adj" fmla="val 50000"/>
            </a:avLst>
          </a:prstGeom>
          <a:solidFill>
            <a:srgbClr val="06AE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12750" eaLnBrk="0" fontAlgn="base" hangingPunct="0">
              <a:spcBef>
                <a:spcPct val="0"/>
              </a:spcBef>
              <a:spcAft>
                <a:spcPct val="0"/>
              </a:spcAft>
            </a:pPr>
            <a:r>
              <a:rPr lang="fr-FR" sz="1200" dirty="0">
                <a:solidFill>
                  <a:srgbClr val="FEFFFF"/>
                </a:solidFill>
                <a:latin typeface="Roboto"/>
                <a:ea typeface="Roboto"/>
                <a:cs typeface="Roboto"/>
                <a:sym typeface="Poppins" charset="0"/>
              </a:rPr>
              <a:t>Itziar Irakulis Loitxate</a:t>
            </a:r>
            <a:endParaRPr lang="en-US" sz="1000" dirty="0">
              <a:solidFill>
                <a:srgbClr val="FDFCFF"/>
              </a:solidFill>
              <a:latin typeface="Roboto"/>
              <a:ea typeface="Roboto"/>
              <a:sym typeface="Poppins" charset="0"/>
            </a:endParaRPr>
          </a:p>
        </p:txBody>
      </p:sp>
      <p:sp>
        <p:nvSpPr>
          <p:cNvPr id="16" name="Text Box 3">
            <a:extLst>
              <a:ext uri="{FF2B5EF4-FFF2-40B4-BE49-F238E27FC236}">
                <a16:creationId xmlns:a16="http://schemas.microsoft.com/office/drawing/2014/main" id="{909B3D10-5C4B-9272-011C-5A6945F97B00}"/>
              </a:ext>
            </a:extLst>
          </p:cNvPr>
          <p:cNvSpPr txBox="1">
            <a:spLocks/>
          </p:cNvSpPr>
          <p:nvPr/>
        </p:nvSpPr>
        <p:spPr bwMode="auto">
          <a:xfrm>
            <a:off x="3370538" y="4733979"/>
            <a:ext cx="2301009" cy="370405"/>
          </a:xfrm>
          <a:prstGeom prst="rect">
            <a:avLst/>
          </a:prstGeom>
          <a:noFill/>
          <a:ln>
            <a:noFill/>
          </a:ln>
          <a:effectLst>
            <a:outerShdw blurRad="107368" dist="469385" dir="2700000" sx="91000" sy="91000" algn="ctr" rotWithShape="0">
              <a:schemeClr val="accent3">
                <a:lumMod val="50000"/>
                <a:alpha val="83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Lst>
        </p:spPr>
        <p:txBody>
          <a:bodyPr lIns="19050" tIns="19050" rIns="19050" bIns="19050" anchor="t"/>
          <a:lstStyle/>
          <a:p>
            <a:pPr defTabSz="412750" eaLnBrk="0" fontAlgn="base" hangingPunct="0">
              <a:spcBef>
                <a:spcPct val="0"/>
              </a:spcBef>
              <a:spcAft>
                <a:spcPct val="0"/>
              </a:spcAft>
            </a:pPr>
            <a:r>
              <a:rPr lang="fr-FR" sz="1200" dirty="0">
                <a:solidFill>
                  <a:srgbClr val="FDFCFF"/>
                </a:solidFill>
                <a:latin typeface="Roboto"/>
                <a:cs typeface="Poppins"/>
                <a:sym typeface="Poppins" charset="0"/>
              </a:rPr>
              <a:t>IMEO </a:t>
            </a:r>
            <a:r>
              <a:rPr lang="fr-FR" sz="1200" dirty="0" err="1">
                <a:solidFill>
                  <a:srgbClr val="FDFCFF"/>
                </a:solidFill>
                <a:latin typeface="Roboto"/>
                <a:cs typeface="Poppins"/>
                <a:sym typeface="Poppins" charset="0"/>
              </a:rPr>
              <a:t>Remote</a:t>
            </a:r>
            <a:r>
              <a:rPr lang="fr-FR" sz="1200" dirty="0">
                <a:solidFill>
                  <a:srgbClr val="FDFCFF"/>
                </a:solidFill>
                <a:latin typeface="Roboto"/>
                <a:cs typeface="Poppins"/>
                <a:sym typeface="Poppins" charset="0"/>
              </a:rPr>
              <a:t> </a:t>
            </a:r>
            <a:r>
              <a:rPr lang="fr-FR" sz="1200" dirty="0" err="1">
                <a:solidFill>
                  <a:srgbClr val="FDFCFF"/>
                </a:solidFill>
                <a:latin typeface="Roboto"/>
                <a:cs typeface="Poppins"/>
                <a:sym typeface="Poppins" charset="0"/>
              </a:rPr>
              <a:t>Sensing</a:t>
            </a:r>
            <a:r>
              <a:rPr lang="fr-FR" sz="1200" dirty="0">
                <a:solidFill>
                  <a:srgbClr val="FDFCFF"/>
                </a:solidFill>
                <a:latin typeface="Roboto"/>
                <a:cs typeface="Poppins"/>
                <a:sym typeface="Poppins" charset="0"/>
              </a:rPr>
              <a:t> Lead</a:t>
            </a:r>
          </a:p>
        </p:txBody>
      </p:sp>
      <p:pic>
        <p:nvPicPr>
          <p:cNvPr id="22" name="Image 21">
            <a:extLst>
              <a:ext uri="{FF2B5EF4-FFF2-40B4-BE49-F238E27FC236}">
                <a16:creationId xmlns:a16="http://schemas.microsoft.com/office/drawing/2014/main" id="{2FF36CC1-207D-E29A-A505-0F157CB2F9C7}"/>
              </a:ext>
            </a:extLst>
          </p:cNvPr>
          <p:cNvPicPr>
            <a:picLocks noChangeAspect="1"/>
          </p:cNvPicPr>
          <p:nvPr/>
        </p:nvPicPr>
        <p:blipFill>
          <a:blip r:embed="rId3">
            <a:alphaModFix amt="47000"/>
          </a:blip>
          <a:srcRect/>
          <a:stretch/>
        </p:blipFill>
        <p:spPr>
          <a:xfrm>
            <a:off x="4449918" y="1727428"/>
            <a:ext cx="7232986" cy="3537660"/>
          </a:xfrm>
          <a:prstGeom prst="rect">
            <a:avLst/>
          </a:prstGeom>
        </p:spPr>
      </p:pic>
      <p:pic>
        <p:nvPicPr>
          <p:cNvPr id="24" name="Image 23">
            <a:extLst>
              <a:ext uri="{FF2B5EF4-FFF2-40B4-BE49-F238E27FC236}">
                <a16:creationId xmlns:a16="http://schemas.microsoft.com/office/drawing/2014/main" id="{1CA489F1-D42A-EF42-A940-552FCF9C994C}"/>
              </a:ext>
            </a:extLst>
          </p:cNvPr>
          <p:cNvPicPr>
            <a:picLocks noChangeAspect="1"/>
          </p:cNvPicPr>
          <p:nvPr/>
        </p:nvPicPr>
        <p:blipFill>
          <a:blip r:embed="rId4"/>
          <a:stretch>
            <a:fillRect/>
          </a:stretch>
        </p:blipFill>
        <p:spPr>
          <a:xfrm>
            <a:off x="6797250" y="1727427"/>
            <a:ext cx="4448197" cy="4829235"/>
          </a:xfrm>
          <a:prstGeom prst="rect">
            <a:avLst/>
          </a:prstGeom>
          <a:effectLst>
            <a:reflection stA="20000" endPos="65000" dist="50800" dir="5400000" sy="-100000" algn="bl" rotWithShape="0"/>
          </a:effectLst>
        </p:spPr>
      </p:pic>
      <p:pic>
        <p:nvPicPr>
          <p:cNvPr id="25" name="Image 24">
            <a:extLst>
              <a:ext uri="{FF2B5EF4-FFF2-40B4-BE49-F238E27FC236}">
                <a16:creationId xmlns:a16="http://schemas.microsoft.com/office/drawing/2014/main" id="{294A665C-6DE5-2729-6C6C-0E3AA77C5268}"/>
              </a:ext>
            </a:extLst>
          </p:cNvPr>
          <p:cNvPicPr>
            <a:picLocks noChangeAspect="1"/>
          </p:cNvPicPr>
          <p:nvPr/>
        </p:nvPicPr>
        <p:blipFill>
          <a:blip r:embed="rId5"/>
          <a:stretch>
            <a:fillRect/>
          </a:stretch>
        </p:blipFill>
        <p:spPr>
          <a:xfrm>
            <a:off x="6565296" y="1205650"/>
            <a:ext cx="4751285" cy="4758923"/>
          </a:xfrm>
          <a:prstGeom prst="rect">
            <a:avLst/>
          </a:prstGeom>
        </p:spPr>
      </p:pic>
      <p:pic>
        <p:nvPicPr>
          <p:cNvPr id="13" name="Picture 2">
            <a:extLst>
              <a:ext uri="{FF2B5EF4-FFF2-40B4-BE49-F238E27FC236}">
                <a16:creationId xmlns:a16="http://schemas.microsoft.com/office/drawing/2014/main" id="{3131B12C-5202-4E2A-B852-748830DEBD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3554" y="5463591"/>
            <a:ext cx="952378" cy="95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60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BBA2FC-13B2-BF3F-6067-795EBCF7DD62}"/>
              </a:ext>
            </a:extLst>
          </p:cNvPr>
          <p:cNvSpPr/>
          <p:nvPr/>
        </p:nvSpPr>
        <p:spPr>
          <a:xfrm>
            <a:off x="0" y="109727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1pPr>
            <a:lvl2pPr marL="228600" indent="-1143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2pPr>
            <a:lvl3pPr marL="457200" indent="-2286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3pPr>
            <a:lvl4pPr marL="685800" indent="-3429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4pPr>
            <a:lvl5pPr marL="914400" indent="-4572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5pPr>
            <a:lvl6pPr marL="1143000" algn="l" defTabSz="457200" rtl="0" eaLnBrk="1" latinLnBrk="0" hangingPunct="1">
              <a:defRPr sz="1000" kern="1200">
                <a:solidFill>
                  <a:srgbClr val="74808C"/>
                </a:solidFill>
                <a:latin typeface="Poppins" charset="0"/>
                <a:ea typeface="Poppins" charset="0"/>
                <a:cs typeface="Poppins" charset="0"/>
                <a:sym typeface="Poppins" charset="0"/>
              </a:defRPr>
            </a:lvl6pPr>
            <a:lvl7pPr marL="1371600" algn="l" defTabSz="457200" rtl="0" eaLnBrk="1" latinLnBrk="0" hangingPunct="1">
              <a:defRPr sz="1000" kern="1200">
                <a:solidFill>
                  <a:srgbClr val="74808C"/>
                </a:solidFill>
                <a:latin typeface="Poppins" charset="0"/>
                <a:ea typeface="Poppins" charset="0"/>
                <a:cs typeface="Poppins" charset="0"/>
                <a:sym typeface="Poppins" charset="0"/>
              </a:defRPr>
            </a:lvl7pPr>
            <a:lvl8pPr marL="1600200" algn="l" defTabSz="457200" rtl="0" eaLnBrk="1" latinLnBrk="0" hangingPunct="1">
              <a:defRPr sz="1000" kern="1200">
                <a:solidFill>
                  <a:srgbClr val="74808C"/>
                </a:solidFill>
                <a:latin typeface="Poppins" charset="0"/>
                <a:ea typeface="Poppins" charset="0"/>
                <a:cs typeface="Poppins" charset="0"/>
                <a:sym typeface="Poppins" charset="0"/>
              </a:defRPr>
            </a:lvl8pPr>
            <a:lvl9pPr marL="1828800" algn="l" defTabSz="457200" rtl="0" eaLnBrk="1" latinLnBrk="0" hangingPunct="1">
              <a:defRPr sz="1000" kern="1200">
                <a:solidFill>
                  <a:srgbClr val="74808C"/>
                </a:solidFill>
                <a:latin typeface="Poppins" charset="0"/>
                <a:ea typeface="Poppins" charset="0"/>
                <a:cs typeface="Poppins" charset="0"/>
                <a:sym typeface="Poppins" charset="0"/>
              </a:defRPr>
            </a:lvl9pPr>
          </a:lstStyle>
          <a:p>
            <a:pPr marL="0" marR="0" lvl="0" indent="0" algn="ctr" defTabSz="412750" rtl="0" eaLnBrk="0" fontAlgn="base" latinLnBrk="0" hangingPunct="0">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74808C"/>
              </a:solidFill>
              <a:effectLst/>
              <a:uLnTx/>
              <a:uFillTx/>
              <a:latin typeface="Poppins" charset="0"/>
              <a:cs typeface="Poppins" charset="0"/>
              <a:sym typeface="Poppins" charset="0"/>
            </a:endParaRPr>
          </a:p>
        </p:txBody>
      </p:sp>
      <p:sp>
        <p:nvSpPr>
          <p:cNvPr id="13" name="Text Box 3">
            <a:extLst>
              <a:ext uri="{FF2B5EF4-FFF2-40B4-BE49-F238E27FC236}">
                <a16:creationId xmlns:a16="http://schemas.microsoft.com/office/drawing/2014/main" id="{C61A5230-9F52-E7A2-04A1-359D7AA2DBA9}"/>
              </a:ext>
            </a:extLst>
          </p:cNvPr>
          <p:cNvSpPr txBox="1">
            <a:spLocks/>
          </p:cNvSpPr>
          <p:nvPr/>
        </p:nvSpPr>
        <p:spPr bwMode="auto">
          <a:xfrm>
            <a:off x="1167750" y="372914"/>
            <a:ext cx="9751246" cy="5995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defPPr>
              <a:defRPr lang="en-US"/>
            </a:defPPr>
            <a:lvl1pPr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1pPr>
            <a:lvl2pPr marL="228600" indent="-1143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2pPr>
            <a:lvl3pPr marL="457200" indent="-2286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3pPr>
            <a:lvl4pPr marL="685800" indent="-3429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4pPr>
            <a:lvl5pPr marL="914400" indent="-4572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5pPr>
            <a:lvl6pPr marL="1143000" algn="l" defTabSz="457200" rtl="0" eaLnBrk="1" latinLnBrk="0" hangingPunct="1">
              <a:defRPr sz="1000" kern="1200">
                <a:solidFill>
                  <a:srgbClr val="74808C"/>
                </a:solidFill>
                <a:latin typeface="Poppins" charset="0"/>
                <a:ea typeface="Poppins" charset="0"/>
                <a:cs typeface="Poppins" charset="0"/>
                <a:sym typeface="Poppins" charset="0"/>
              </a:defRPr>
            </a:lvl6pPr>
            <a:lvl7pPr marL="1371600" algn="l" defTabSz="457200" rtl="0" eaLnBrk="1" latinLnBrk="0" hangingPunct="1">
              <a:defRPr sz="1000" kern="1200">
                <a:solidFill>
                  <a:srgbClr val="74808C"/>
                </a:solidFill>
                <a:latin typeface="Poppins" charset="0"/>
                <a:ea typeface="Poppins" charset="0"/>
                <a:cs typeface="Poppins" charset="0"/>
                <a:sym typeface="Poppins" charset="0"/>
              </a:defRPr>
            </a:lvl7pPr>
            <a:lvl8pPr marL="1600200" algn="l" defTabSz="457200" rtl="0" eaLnBrk="1" latinLnBrk="0" hangingPunct="1">
              <a:defRPr sz="1000" kern="1200">
                <a:solidFill>
                  <a:srgbClr val="74808C"/>
                </a:solidFill>
                <a:latin typeface="Poppins" charset="0"/>
                <a:ea typeface="Poppins" charset="0"/>
                <a:cs typeface="Poppins" charset="0"/>
                <a:sym typeface="Poppins" charset="0"/>
              </a:defRPr>
            </a:lvl8pPr>
            <a:lvl9pPr marL="1828800" algn="l" defTabSz="457200" rtl="0" eaLnBrk="1" latinLnBrk="0" hangingPunct="1">
              <a:defRPr sz="1000" kern="1200">
                <a:solidFill>
                  <a:srgbClr val="74808C"/>
                </a:solidFill>
                <a:latin typeface="Poppins" charset="0"/>
                <a:ea typeface="Poppins" charset="0"/>
                <a:cs typeface="Poppins" charset="0"/>
                <a:sym typeface="Poppins" charset="0"/>
              </a:defRPr>
            </a:lvl9pPr>
          </a:lstStyle>
          <a:p>
            <a:pPr marL="0" marR="0" lvl="0" indent="0" algn="l" defTabSz="228600" rtl="0" eaLnBrk="0" fontAlgn="base" latinLnBrk="0" hangingPunct="0">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chemeClr val="tx1"/>
                </a:solidFill>
                <a:effectLst/>
                <a:uLnTx/>
                <a:uFillTx/>
                <a:latin typeface="Roboto"/>
                <a:ea typeface="Roboto"/>
                <a:cs typeface="Poppins"/>
                <a:sym typeface="Poppins" charset="0"/>
              </a:rPr>
              <a:t>UNEP’s IMEO </a:t>
            </a:r>
            <a:endParaRPr kumimoji="0" lang="en-US" sz="600" b="0" i="0" u="none" strike="noStrike" kern="1200" cap="none" spc="0" normalizeH="0" baseline="0" noProof="0" dirty="0">
              <a:ln>
                <a:noFill/>
              </a:ln>
              <a:solidFill>
                <a:schemeClr val="tx1"/>
              </a:solidFill>
              <a:effectLst/>
              <a:uLnTx/>
              <a:uFillTx/>
              <a:sym typeface="Poppins" charset="0"/>
            </a:endParaRPr>
          </a:p>
        </p:txBody>
      </p:sp>
      <p:sp>
        <p:nvSpPr>
          <p:cNvPr id="3" name="Shape">
            <a:extLst>
              <a:ext uri="{FF2B5EF4-FFF2-40B4-BE49-F238E27FC236}">
                <a16:creationId xmlns:a16="http://schemas.microsoft.com/office/drawing/2014/main" id="{B0ADA609-1698-4D5C-16FF-CFD639682379}"/>
              </a:ext>
            </a:extLst>
          </p:cNvPr>
          <p:cNvSpPr/>
          <p:nvPr/>
        </p:nvSpPr>
        <p:spPr>
          <a:xfrm>
            <a:off x="587318" y="4794634"/>
            <a:ext cx="368963" cy="252028"/>
          </a:xfrm>
          <a:custGeom>
            <a:avLst/>
            <a:gdLst/>
            <a:ahLst/>
            <a:cxnLst>
              <a:cxn ang="0">
                <a:pos x="wd2" y="hd2"/>
              </a:cxn>
              <a:cxn ang="5400000">
                <a:pos x="wd2" y="hd2"/>
              </a:cxn>
              <a:cxn ang="10800000">
                <a:pos x="wd2" y="hd2"/>
              </a:cxn>
              <a:cxn ang="16200000">
                <a:pos x="wd2" y="hd2"/>
              </a:cxn>
            </a:cxnLst>
            <a:rect l="0" t="0" r="r" b="b"/>
            <a:pathLst>
              <a:path w="21600" h="21600" extrusionOk="0">
                <a:moveTo>
                  <a:pt x="14225" y="0"/>
                </a:moveTo>
                <a:lnTo>
                  <a:pt x="13565" y="967"/>
                </a:lnTo>
                <a:lnTo>
                  <a:pt x="19798" y="10092"/>
                </a:lnTo>
                <a:lnTo>
                  <a:pt x="0" y="10092"/>
                </a:lnTo>
                <a:lnTo>
                  <a:pt x="0" y="11459"/>
                </a:lnTo>
                <a:lnTo>
                  <a:pt x="19832" y="11459"/>
                </a:lnTo>
                <a:lnTo>
                  <a:pt x="13565" y="20633"/>
                </a:lnTo>
                <a:lnTo>
                  <a:pt x="14225" y="21600"/>
                </a:lnTo>
                <a:lnTo>
                  <a:pt x="21600" y="10804"/>
                </a:lnTo>
                <a:lnTo>
                  <a:pt x="14225" y="0"/>
                </a:lnTo>
                <a:close/>
              </a:path>
            </a:pathLst>
          </a:custGeom>
          <a:solidFill>
            <a:srgbClr val="02A0E3"/>
          </a:solidFill>
          <a:ln w="12700">
            <a:miter lim="400000"/>
          </a:ln>
        </p:spPr>
        <p:txBody>
          <a:bodyPr lIns="0" tIns="0" rIns="0" bIns="0" anchor="ctr"/>
          <a:lstStyle>
            <a:defPPr>
              <a:defRPr lang="en-US"/>
            </a:defPPr>
            <a:lvl1pPr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1pPr>
            <a:lvl2pPr marL="228600" indent="-1143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2pPr>
            <a:lvl3pPr marL="457200" indent="-2286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3pPr>
            <a:lvl4pPr marL="685800" indent="-3429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4pPr>
            <a:lvl5pPr marL="914400" indent="-4572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5pPr>
            <a:lvl6pPr marL="1143000" algn="l" defTabSz="457200" rtl="0" eaLnBrk="1" latinLnBrk="0" hangingPunct="1">
              <a:defRPr sz="1000" kern="1200">
                <a:solidFill>
                  <a:srgbClr val="74808C"/>
                </a:solidFill>
                <a:latin typeface="Poppins" charset="0"/>
                <a:ea typeface="Poppins" charset="0"/>
                <a:cs typeface="Poppins" charset="0"/>
                <a:sym typeface="Poppins" charset="0"/>
              </a:defRPr>
            </a:lvl6pPr>
            <a:lvl7pPr marL="1371600" algn="l" defTabSz="457200" rtl="0" eaLnBrk="1" latinLnBrk="0" hangingPunct="1">
              <a:defRPr sz="1000" kern="1200">
                <a:solidFill>
                  <a:srgbClr val="74808C"/>
                </a:solidFill>
                <a:latin typeface="Poppins" charset="0"/>
                <a:ea typeface="Poppins" charset="0"/>
                <a:cs typeface="Poppins" charset="0"/>
                <a:sym typeface="Poppins" charset="0"/>
              </a:defRPr>
            </a:lvl7pPr>
            <a:lvl8pPr marL="1600200" algn="l" defTabSz="457200" rtl="0" eaLnBrk="1" latinLnBrk="0" hangingPunct="1">
              <a:defRPr sz="1000" kern="1200">
                <a:solidFill>
                  <a:srgbClr val="74808C"/>
                </a:solidFill>
                <a:latin typeface="Poppins" charset="0"/>
                <a:ea typeface="Poppins" charset="0"/>
                <a:cs typeface="Poppins" charset="0"/>
                <a:sym typeface="Poppins" charset="0"/>
              </a:defRPr>
            </a:lvl8pPr>
            <a:lvl9pPr marL="1828800" algn="l" defTabSz="457200" rtl="0" eaLnBrk="1" latinLnBrk="0" hangingPunct="1">
              <a:defRPr sz="1000" kern="1200">
                <a:solidFill>
                  <a:srgbClr val="74808C"/>
                </a:solidFill>
                <a:latin typeface="Poppins" charset="0"/>
                <a:ea typeface="Poppins" charset="0"/>
                <a:cs typeface="Poppins" charset="0"/>
                <a:sym typeface="Poppins" charset="0"/>
              </a:defRPr>
            </a:lvl9pPr>
          </a:lstStyle>
          <a:p>
            <a:pPr marL="0" marR="0" lvl="0" indent="0" algn="l" defTabSz="412750" rtl="0" eaLnBrk="0" fontAlgn="base" latinLnBrk="0" hangingPunct="0">
              <a:lnSpc>
                <a:spcPct val="100000"/>
              </a:lnSpc>
              <a:spcBef>
                <a:spcPct val="0"/>
              </a:spcBef>
              <a:spcAft>
                <a:spcPct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panose="020B0604020202020204"/>
              <a:cs typeface="Poppins" charset="0"/>
              <a:sym typeface="Helvetica Neue Medium"/>
            </a:endParaRPr>
          </a:p>
        </p:txBody>
      </p:sp>
      <p:sp>
        <p:nvSpPr>
          <p:cNvPr id="14" name="Rectangle 13">
            <a:extLst>
              <a:ext uri="{FF2B5EF4-FFF2-40B4-BE49-F238E27FC236}">
                <a16:creationId xmlns:a16="http://schemas.microsoft.com/office/drawing/2014/main" id="{B7E800EB-2391-22BA-4A67-FDDC21BE5D9E}"/>
              </a:ext>
            </a:extLst>
          </p:cNvPr>
          <p:cNvSpPr/>
          <p:nvPr/>
        </p:nvSpPr>
        <p:spPr bwMode="auto">
          <a:xfrm>
            <a:off x="1218835" y="1411307"/>
            <a:ext cx="6166113" cy="4293483"/>
          </a:xfrm>
          <a:prstGeom prst="rect">
            <a:avLst/>
          </a:prstGeom>
        </p:spPr>
        <p:txBody>
          <a:bodyPr wrap="square" lIns="45720" tIns="22860" rIns="45720" bIns="22860" anchor="t">
            <a:spAutoFit/>
          </a:bodyPr>
          <a:lstStyle>
            <a:defPPr>
              <a:defRPr lang="en-US"/>
            </a:defPPr>
            <a:lvl1pPr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1pPr>
            <a:lvl2pPr marL="228600" indent="-1143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2pPr>
            <a:lvl3pPr marL="457200" indent="-2286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3pPr>
            <a:lvl4pPr marL="685800" indent="-3429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4pPr>
            <a:lvl5pPr marL="914400" indent="-457200" algn="l" defTabSz="412750" rtl="0" eaLnBrk="0" fontAlgn="base" hangingPunct="0">
              <a:spcBef>
                <a:spcPct val="0"/>
              </a:spcBef>
              <a:spcAft>
                <a:spcPct val="0"/>
              </a:spcAft>
              <a:defRPr sz="1000" kern="1200">
                <a:solidFill>
                  <a:srgbClr val="74808C"/>
                </a:solidFill>
                <a:latin typeface="Poppins" charset="0"/>
                <a:ea typeface="Poppins" charset="0"/>
                <a:cs typeface="Poppins" charset="0"/>
                <a:sym typeface="Poppins" charset="0"/>
              </a:defRPr>
            </a:lvl5pPr>
            <a:lvl6pPr marL="1143000" algn="l" defTabSz="457200" rtl="0" eaLnBrk="1" latinLnBrk="0" hangingPunct="1">
              <a:defRPr sz="1000" kern="1200">
                <a:solidFill>
                  <a:srgbClr val="74808C"/>
                </a:solidFill>
                <a:latin typeface="Poppins" charset="0"/>
                <a:ea typeface="Poppins" charset="0"/>
                <a:cs typeface="Poppins" charset="0"/>
                <a:sym typeface="Poppins" charset="0"/>
              </a:defRPr>
            </a:lvl6pPr>
            <a:lvl7pPr marL="1371600" algn="l" defTabSz="457200" rtl="0" eaLnBrk="1" latinLnBrk="0" hangingPunct="1">
              <a:defRPr sz="1000" kern="1200">
                <a:solidFill>
                  <a:srgbClr val="74808C"/>
                </a:solidFill>
                <a:latin typeface="Poppins" charset="0"/>
                <a:ea typeface="Poppins" charset="0"/>
                <a:cs typeface="Poppins" charset="0"/>
                <a:sym typeface="Poppins" charset="0"/>
              </a:defRPr>
            </a:lvl7pPr>
            <a:lvl8pPr marL="1600200" algn="l" defTabSz="457200" rtl="0" eaLnBrk="1" latinLnBrk="0" hangingPunct="1">
              <a:defRPr sz="1000" kern="1200">
                <a:solidFill>
                  <a:srgbClr val="74808C"/>
                </a:solidFill>
                <a:latin typeface="Poppins" charset="0"/>
                <a:ea typeface="Poppins" charset="0"/>
                <a:cs typeface="Poppins" charset="0"/>
                <a:sym typeface="Poppins" charset="0"/>
              </a:defRPr>
            </a:lvl8pPr>
            <a:lvl9pPr marL="1828800" algn="l" defTabSz="457200" rtl="0" eaLnBrk="1" latinLnBrk="0" hangingPunct="1">
              <a:defRPr sz="1000" kern="1200">
                <a:solidFill>
                  <a:srgbClr val="74808C"/>
                </a:solidFill>
                <a:latin typeface="Poppins" charset="0"/>
                <a:ea typeface="Poppins" charset="0"/>
                <a:cs typeface="Poppins" charset="0"/>
                <a:sym typeface="Poppins" charset="0"/>
              </a:defRPr>
            </a:lvl9pPr>
          </a:lstStyle>
          <a:p>
            <a:pPr marR="0" lvl="0" algn="l" defTabSz="228600" rtl="0" eaLnBrk="0" fontAlgn="base" latinLnBrk="0" hangingPunct="0">
              <a:lnSpc>
                <a:spcPct val="110000"/>
              </a:lnSpc>
              <a:spcBef>
                <a:spcPct val="0"/>
              </a:spcBef>
              <a:spcAft>
                <a:spcPct val="0"/>
              </a:spcAft>
              <a:buClrTx/>
              <a:buSzTx/>
              <a:tabLst/>
              <a:defRPr/>
            </a:pPr>
            <a:r>
              <a:rPr kumimoji="0" lang="en-GB" sz="1800" b="1" i="0" u="none" strike="noStrike" kern="1200" cap="none" spc="0" normalizeH="0" baseline="0" noProof="0" dirty="0">
                <a:ln>
                  <a:noFill/>
                </a:ln>
                <a:solidFill>
                  <a:srgbClr val="FDFCFF"/>
                </a:solidFill>
                <a:effectLst/>
                <a:uLnTx/>
                <a:uFillTx/>
                <a:latin typeface="Roboto"/>
                <a:ea typeface="Roboto"/>
                <a:cs typeface="Poppins"/>
                <a:sym typeface="Poppins" charset="0"/>
              </a:rPr>
              <a:t>UNEP’s </a:t>
            </a:r>
            <a:r>
              <a:rPr kumimoji="0" lang="en-GB" sz="1800" b="1" i="0" u="none" strike="noStrike" kern="1200" cap="none" spc="0" normalizeH="0" baseline="0" noProof="0" dirty="0">
                <a:ln>
                  <a:noFill/>
                </a:ln>
                <a:solidFill>
                  <a:srgbClr val="06AEFF"/>
                </a:solidFill>
                <a:effectLst/>
                <a:uLnTx/>
                <a:uFillTx/>
                <a:latin typeface="Roboto"/>
                <a:ea typeface="Roboto"/>
                <a:cs typeface="Poppins"/>
                <a:sym typeface="Poppins" charset="0"/>
              </a:rPr>
              <a:t>International Methane Emissions Observatory (IMEO) </a:t>
            </a:r>
            <a:r>
              <a:rPr kumimoji="0" lang="en-GB" sz="1800" b="1" i="0" u="none" strike="noStrike" kern="1200" cap="none" spc="0" normalizeH="0" baseline="0" noProof="0" dirty="0">
                <a:ln>
                  <a:noFill/>
                </a:ln>
                <a:solidFill>
                  <a:srgbClr val="FDFCFF"/>
                </a:solidFill>
                <a:effectLst/>
                <a:uLnTx/>
                <a:uFillTx/>
                <a:latin typeface="Roboto"/>
                <a:ea typeface="Roboto"/>
                <a:cs typeface="Poppins"/>
                <a:sym typeface="Poppins" charset="0"/>
              </a:rPr>
              <a:t>exists to </a:t>
            </a:r>
            <a:r>
              <a:rPr kumimoji="0" lang="en-GB" sz="1800" b="1" i="0" u="none" strike="noStrike" kern="1200" cap="none" spc="0" normalizeH="0" baseline="0" noProof="0" dirty="0">
                <a:ln>
                  <a:noFill/>
                </a:ln>
                <a:solidFill>
                  <a:schemeClr val="tx1"/>
                </a:solidFill>
                <a:effectLst/>
                <a:uLnTx/>
                <a:uFillTx/>
                <a:latin typeface="Roboto"/>
                <a:ea typeface="Roboto"/>
                <a:cs typeface="Poppins"/>
                <a:sym typeface="Poppins" charset="0"/>
              </a:rPr>
              <a:t>provide open, reliable, and actionable data </a:t>
            </a:r>
            <a:r>
              <a:rPr kumimoji="0" lang="en-GB" sz="1800" b="1" i="0" u="none" strike="noStrike" kern="1200" cap="none" spc="0" normalizeH="0" baseline="0" noProof="0" dirty="0">
                <a:ln>
                  <a:noFill/>
                </a:ln>
                <a:solidFill>
                  <a:srgbClr val="FDFCFF"/>
                </a:solidFill>
                <a:effectLst/>
                <a:uLnTx/>
                <a:uFillTx/>
                <a:latin typeface="Roboto"/>
                <a:ea typeface="Roboto"/>
                <a:cs typeface="Poppins"/>
                <a:sym typeface="Poppins" charset="0"/>
              </a:rPr>
              <a:t>to the individuals with the agency to reduce methane emissions.</a:t>
            </a:r>
          </a:p>
          <a:p>
            <a:pPr marL="285750" lvl="0" indent="-285750" defTabSz="228600">
              <a:lnSpc>
                <a:spcPct val="110000"/>
              </a:lnSpc>
              <a:buFont typeface="Arial" panose="020B0604020202020204" pitchFamily="34" charset="0"/>
              <a:buChar char="•"/>
              <a:defRPr/>
            </a:pPr>
            <a:endParaRPr lang="en-GB" sz="1800" b="1" dirty="0">
              <a:solidFill>
                <a:srgbClr val="FDFCFF"/>
              </a:solidFill>
              <a:latin typeface="Roboto"/>
              <a:ea typeface="Roboto"/>
              <a:cs typeface="Poppins"/>
            </a:endParaRPr>
          </a:p>
          <a:p>
            <a:pPr marL="285750" lvl="0" indent="-285750" defTabSz="228600">
              <a:lnSpc>
                <a:spcPct val="110000"/>
              </a:lnSpc>
              <a:buFont typeface="Arial" panose="020B0604020202020204" pitchFamily="34" charset="0"/>
              <a:buChar char="•"/>
              <a:defRPr/>
            </a:pPr>
            <a:r>
              <a:rPr lang="en-GB" sz="1800" dirty="0">
                <a:solidFill>
                  <a:srgbClr val="FDFCFF"/>
                </a:solidFill>
                <a:latin typeface="Roboto"/>
                <a:ea typeface="Roboto"/>
                <a:cs typeface="Poppins"/>
              </a:rPr>
              <a:t>We have a mandate to achieve </a:t>
            </a:r>
            <a:r>
              <a:rPr lang="en-GB" sz="1800" dirty="0">
                <a:solidFill>
                  <a:srgbClr val="06AEFF"/>
                </a:solidFill>
                <a:latin typeface="Roboto"/>
                <a:ea typeface="Roboto"/>
                <a:cs typeface="Poppins"/>
              </a:rPr>
              <a:t>drastic reductions in methane emissions by 2030</a:t>
            </a:r>
            <a:r>
              <a:rPr lang="en-GB" sz="1800" dirty="0">
                <a:solidFill>
                  <a:srgbClr val="FDFCFF"/>
                </a:solidFill>
                <a:latin typeface="Roboto"/>
                <a:ea typeface="Roboto"/>
                <a:cs typeface="Poppins"/>
              </a:rPr>
              <a:t> to meet the Paris Agreement.</a:t>
            </a:r>
            <a:endParaRPr kumimoji="0" lang="en-GB" sz="1800" i="0" u="none" strike="noStrike" kern="1200" cap="none" spc="0" normalizeH="0" baseline="0" noProof="0" dirty="0">
              <a:ln>
                <a:noFill/>
              </a:ln>
              <a:solidFill>
                <a:srgbClr val="FDFCFF"/>
              </a:solidFill>
              <a:effectLst/>
              <a:uLnTx/>
              <a:uFillTx/>
              <a:latin typeface="Roboto"/>
              <a:ea typeface="Roboto"/>
              <a:cs typeface="Poppins"/>
              <a:sym typeface="Poppins" charset="0"/>
            </a:endParaRPr>
          </a:p>
          <a:p>
            <a:pPr marL="0" marR="0" lvl="0" indent="0" algn="l" defTabSz="228600" rtl="0" eaLnBrk="0" fontAlgn="base" latinLnBrk="0" hangingPunct="0">
              <a:lnSpc>
                <a:spcPct val="110000"/>
              </a:lnSpc>
              <a:spcBef>
                <a:spcPct val="0"/>
              </a:spcBef>
              <a:spcAft>
                <a:spcPct val="0"/>
              </a:spcAft>
              <a:buClrTx/>
              <a:buSzTx/>
              <a:buFontTx/>
              <a:buNone/>
              <a:tabLst/>
              <a:defRPr/>
            </a:pPr>
            <a:endParaRPr lang="en-GB" sz="1800" dirty="0">
              <a:solidFill>
                <a:srgbClr val="FDFCFF"/>
              </a:solidFill>
              <a:latin typeface="Roboto"/>
              <a:ea typeface="Roboto"/>
              <a:cs typeface="Poppins"/>
            </a:endParaRPr>
          </a:p>
          <a:p>
            <a:pPr marL="285750" lvl="0" indent="-285750" defTabSz="228600">
              <a:lnSpc>
                <a:spcPct val="110000"/>
              </a:lnSpc>
              <a:buFont typeface="Arial" panose="020B0604020202020204" pitchFamily="34" charset="0"/>
              <a:buChar char="•"/>
              <a:defRPr/>
            </a:pPr>
            <a:r>
              <a:rPr lang="en-GB" sz="1800" dirty="0">
                <a:solidFill>
                  <a:srgbClr val="FDFCFF"/>
                </a:solidFill>
                <a:latin typeface="Roboto"/>
                <a:ea typeface="Roboto"/>
                <a:cs typeface="Poppins"/>
              </a:rPr>
              <a:t>IMEO consists of several projects</a:t>
            </a:r>
            <a:endParaRPr kumimoji="0" lang="en-GB" sz="1800" i="0" u="none" strike="noStrike" kern="1200" cap="none" spc="0" normalizeH="0" baseline="0" noProof="0" dirty="0">
              <a:ln>
                <a:noFill/>
              </a:ln>
              <a:solidFill>
                <a:srgbClr val="FDFCFF"/>
              </a:solidFill>
              <a:effectLst/>
              <a:uLnTx/>
              <a:uFillTx/>
              <a:latin typeface="Roboto"/>
              <a:ea typeface="Roboto"/>
              <a:cs typeface="Poppins"/>
              <a:sym typeface="Poppins" charset="0"/>
            </a:endParaRPr>
          </a:p>
          <a:p>
            <a:pPr marL="0" marR="0" lvl="0" indent="0" algn="l" defTabSz="228600" rtl="0" eaLnBrk="0" fontAlgn="base" latinLnBrk="0" hangingPunct="0">
              <a:lnSpc>
                <a:spcPct val="110000"/>
              </a:lnSpc>
              <a:spcBef>
                <a:spcPct val="0"/>
              </a:spcBef>
              <a:spcAft>
                <a:spcPct val="0"/>
              </a:spcAft>
              <a:buClrTx/>
              <a:buSzTx/>
              <a:buFontTx/>
              <a:buNone/>
              <a:tabLst/>
              <a:defRPr/>
            </a:pPr>
            <a:endParaRPr kumimoji="0" lang="en-GB" sz="1800" i="0" u="none" strike="noStrike" kern="1200" cap="none" spc="0" normalizeH="0" baseline="0" noProof="0" dirty="0">
              <a:ln>
                <a:noFill/>
              </a:ln>
              <a:solidFill>
                <a:srgbClr val="FDFCFF"/>
              </a:solidFill>
              <a:effectLst/>
              <a:uLnTx/>
              <a:uFillTx/>
              <a:latin typeface="Roboto"/>
              <a:ea typeface="Roboto"/>
              <a:cs typeface="Poppins"/>
              <a:sym typeface="Poppins" charset="0"/>
            </a:endParaRPr>
          </a:p>
          <a:p>
            <a:pPr lvl="0" defTabSz="228600">
              <a:lnSpc>
                <a:spcPct val="110000"/>
              </a:lnSpc>
              <a:defRPr/>
            </a:pPr>
            <a:r>
              <a:rPr lang="en-US" sz="1800" b="1" dirty="0">
                <a:solidFill>
                  <a:srgbClr val="06AEFF"/>
                </a:solidFill>
                <a:latin typeface="Roboto" panose="02000000000000000000" pitchFamily="2" charset="0"/>
                <a:ea typeface="Roboto" panose="02000000000000000000" pitchFamily="2" charset="0"/>
                <a:cs typeface="Roboto"/>
                <a:sym typeface="Poppins" charset="0"/>
              </a:rPr>
              <a:t>Methane Alert and Response System (MARS)</a:t>
            </a:r>
            <a:r>
              <a:rPr lang="en-US" sz="1800" b="1" dirty="0">
                <a:solidFill>
                  <a:srgbClr val="00B0F0"/>
                </a:solidFill>
                <a:latin typeface="Roboto" panose="02000000000000000000" pitchFamily="2" charset="0"/>
                <a:ea typeface="Roboto" panose="02000000000000000000" pitchFamily="2" charset="0"/>
                <a:cs typeface="Roboto"/>
                <a:sym typeface="Poppins" charset="0"/>
              </a:rPr>
              <a:t>: </a:t>
            </a:r>
            <a:r>
              <a:rPr lang="en-US" sz="1800" dirty="0">
                <a:solidFill>
                  <a:srgbClr val="C3CBD0">
                    <a:lumMod val="20000"/>
                    <a:lumOff val="80000"/>
                  </a:srgbClr>
                </a:solidFill>
                <a:latin typeface="Roboto" panose="02000000000000000000" pitchFamily="2" charset="0"/>
                <a:ea typeface="Roboto" panose="02000000000000000000" pitchFamily="2" charset="0"/>
                <a:cs typeface="Arial" panose="020B0604020202020204" pitchFamily="34" charset="0"/>
              </a:rPr>
              <a:t>A </a:t>
            </a:r>
            <a:r>
              <a:rPr lang="en-GB" sz="1800" dirty="0">
                <a:solidFill>
                  <a:srgbClr val="FEFFFF"/>
                </a:solidFill>
                <a:latin typeface="Roboto" panose="02000000000000000000" pitchFamily="2" charset="0"/>
                <a:ea typeface="Roboto" panose="02000000000000000000" pitchFamily="2" charset="0"/>
                <a:cs typeface="Arial" panose="020B0604020202020204" pitchFamily="34" charset="0"/>
              </a:rPr>
              <a:t>system to detect and notify large methane emissions to governments and companies worldwide based on satellite observations</a:t>
            </a:r>
            <a:r>
              <a:rPr lang="en-GB" sz="1800" b="1" dirty="0">
                <a:solidFill>
                  <a:srgbClr val="FDFCFF"/>
                </a:solidFill>
                <a:latin typeface="Roboto"/>
                <a:ea typeface="Roboto"/>
                <a:cs typeface="Poppins"/>
              </a:rPr>
              <a:t> </a:t>
            </a:r>
            <a:endParaRPr kumimoji="0" lang="en-GB" sz="1800" i="0" u="none" strike="noStrike" kern="1200" cap="none" spc="0" normalizeH="0" baseline="0" noProof="0" dirty="0">
              <a:ln>
                <a:noFill/>
              </a:ln>
              <a:solidFill>
                <a:srgbClr val="FDFCFF"/>
              </a:solidFill>
              <a:effectLst/>
              <a:uLnTx/>
              <a:uFillTx/>
              <a:latin typeface="Roboto"/>
              <a:ea typeface="Roboto"/>
              <a:cs typeface="Poppins"/>
              <a:sym typeface="Poppins" charset="0"/>
            </a:endParaRPr>
          </a:p>
        </p:txBody>
      </p:sp>
      <p:sp>
        <p:nvSpPr>
          <p:cNvPr id="5" name="Circular Arrow 20">
            <a:extLst>
              <a:ext uri="{FF2B5EF4-FFF2-40B4-BE49-F238E27FC236}">
                <a16:creationId xmlns:a16="http://schemas.microsoft.com/office/drawing/2014/main" id="{E050B334-4D30-BE8A-ED1E-991032E10BC8}"/>
              </a:ext>
            </a:extLst>
          </p:cNvPr>
          <p:cNvSpPr/>
          <p:nvPr/>
        </p:nvSpPr>
        <p:spPr bwMode="auto">
          <a:xfrm rot="19771157" flipV="1">
            <a:off x="7599833" y="1554865"/>
            <a:ext cx="3890673" cy="3869367"/>
          </a:xfrm>
          <a:prstGeom prst="circularArrow">
            <a:avLst>
              <a:gd name="adj1" fmla="val 6440"/>
              <a:gd name="adj2" fmla="val 686951"/>
              <a:gd name="adj3" fmla="val 20542698"/>
              <a:gd name="adj4" fmla="val 6299246"/>
              <a:gd name="adj5" fmla="val 6360"/>
            </a:avLst>
          </a:prstGeom>
          <a:solidFill>
            <a:srgbClr val="06AEFF"/>
          </a:solidFill>
          <a:ln w="12700" cap="rnd" cmpd="sng" algn="ctr">
            <a:solidFill>
              <a:srgbClr val="06AEFF"/>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NL" sz="2000"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7" name="Rectangle: Rounded Corners 46">
            <a:extLst>
              <a:ext uri="{FF2B5EF4-FFF2-40B4-BE49-F238E27FC236}">
                <a16:creationId xmlns:a16="http://schemas.microsoft.com/office/drawing/2014/main" id="{C42064E2-0B41-7232-9558-902F1D37D130}"/>
              </a:ext>
            </a:extLst>
          </p:cNvPr>
          <p:cNvSpPr/>
          <p:nvPr/>
        </p:nvSpPr>
        <p:spPr>
          <a:xfrm>
            <a:off x="10865874" y="4407104"/>
            <a:ext cx="1239635" cy="369730"/>
          </a:xfrm>
          <a:prstGeom prst="roundRect">
            <a:avLst>
              <a:gd name="adj" fmla="val 50000"/>
            </a:avLst>
          </a:prstGeom>
          <a:solidFill>
            <a:srgbClr val="10303D"/>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EFFFF"/>
                </a:solidFill>
                <a:effectLst/>
                <a:uLnTx/>
                <a:uFillTx/>
                <a:latin typeface="Roboto Condensed" panose="02000000000000000000" pitchFamily="2" charset="0"/>
                <a:ea typeface="Roboto Condensed" panose="02000000000000000000" pitchFamily="2" charset="0"/>
                <a:cs typeface="+mn-cs"/>
              </a:rPr>
              <a:t>Methane Science</a:t>
            </a:r>
          </a:p>
        </p:txBody>
      </p:sp>
      <p:sp>
        <p:nvSpPr>
          <p:cNvPr id="8" name="Rectangle: Rounded Corners 46">
            <a:extLst>
              <a:ext uri="{FF2B5EF4-FFF2-40B4-BE49-F238E27FC236}">
                <a16:creationId xmlns:a16="http://schemas.microsoft.com/office/drawing/2014/main" id="{A77B87A7-29AC-737A-B4A7-67BC71DD3EF3}"/>
              </a:ext>
            </a:extLst>
          </p:cNvPr>
          <p:cNvSpPr/>
          <p:nvPr/>
        </p:nvSpPr>
        <p:spPr>
          <a:xfrm>
            <a:off x="7115916" y="4141722"/>
            <a:ext cx="866417" cy="369730"/>
          </a:xfrm>
          <a:prstGeom prst="roundRect">
            <a:avLst>
              <a:gd name="adj" fmla="val 50000"/>
            </a:avLst>
          </a:prstGeom>
          <a:solidFill>
            <a:srgbClr val="10303D"/>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EFFFF"/>
                </a:solidFill>
                <a:effectLst/>
                <a:uLnTx/>
                <a:uFillTx/>
                <a:latin typeface="Roboto Condensed" panose="02000000000000000000" pitchFamily="2" charset="0"/>
                <a:ea typeface="Roboto Condensed" panose="02000000000000000000" pitchFamily="2" charset="0"/>
                <a:cs typeface="+mn-cs"/>
              </a:rPr>
              <a:t>MEI</a:t>
            </a:r>
          </a:p>
        </p:txBody>
      </p:sp>
      <p:sp>
        <p:nvSpPr>
          <p:cNvPr id="9" name="Rectangle: Rounded Corners 46">
            <a:extLst>
              <a:ext uri="{FF2B5EF4-FFF2-40B4-BE49-F238E27FC236}">
                <a16:creationId xmlns:a16="http://schemas.microsoft.com/office/drawing/2014/main" id="{88B429C4-137E-6D30-D301-422C7731F107}"/>
              </a:ext>
            </a:extLst>
          </p:cNvPr>
          <p:cNvSpPr/>
          <p:nvPr/>
        </p:nvSpPr>
        <p:spPr>
          <a:xfrm>
            <a:off x="7991783" y="5175759"/>
            <a:ext cx="1130513" cy="369730"/>
          </a:xfrm>
          <a:prstGeom prst="roundRect">
            <a:avLst>
              <a:gd name="adj" fmla="val 50000"/>
            </a:avLst>
          </a:prstGeom>
          <a:solidFill>
            <a:srgbClr val="10303D"/>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EFFFF"/>
                </a:solidFill>
                <a:effectLst/>
                <a:uLnTx/>
                <a:uFillTx/>
                <a:latin typeface="Roboto Condensed" panose="02000000000000000000" pitchFamily="2" charset="0"/>
                <a:ea typeface="Roboto Condensed" panose="02000000000000000000" pitchFamily="2" charset="0"/>
                <a:cs typeface="+mn-cs"/>
              </a:rPr>
              <a:t>OGMP 2.0</a:t>
            </a:r>
          </a:p>
        </p:txBody>
      </p:sp>
      <p:pic>
        <p:nvPicPr>
          <p:cNvPr id="12" name="Image 1">
            <a:extLst>
              <a:ext uri="{FF2B5EF4-FFF2-40B4-BE49-F238E27FC236}">
                <a16:creationId xmlns:a16="http://schemas.microsoft.com/office/drawing/2014/main" id="{BE30A42F-2734-EAD2-9F21-9A6BC765A517}"/>
              </a:ext>
            </a:extLst>
          </p:cNvPr>
          <p:cNvPicPr>
            <a:picLocks noChangeAspect="1"/>
          </p:cNvPicPr>
          <p:nvPr/>
        </p:nvPicPr>
        <p:blipFill>
          <a:blip r:embed="rId3"/>
          <a:stretch>
            <a:fillRect/>
          </a:stretch>
        </p:blipFill>
        <p:spPr>
          <a:xfrm flipH="1">
            <a:off x="9598618" y="694111"/>
            <a:ext cx="1587599" cy="1497306"/>
          </a:xfrm>
          <a:prstGeom prst="rect">
            <a:avLst/>
          </a:prstGeom>
          <a:effectLst/>
        </p:spPr>
      </p:pic>
      <p:sp>
        <p:nvSpPr>
          <p:cNvPr id="16" name="Rectangle: Rounded Corners 46">
            <a:extLst>
              <a:ext uri="{FF2B5EF4-FFF2-40B4-BE49-F238E27FC236}">
                <a16:creationId xmlns:a16="http://schemas.microsoft.com/office/drawing/2014/main" id="{3552AF25-6955-9E9B-542A-71886234A0AF}"/>
              </a:ext>
            </a:extLst>
          </p:cNvPr>
          <p:cNvSpPr/>
          <p:nvPr/>
        </p:nvSpPr>
        <p:spPr>
          <a:xfrm>
            <a:off x="10244730" y="2191417"/>
            <a:ext cx="1535571" cy="369730"/>
          </a:xfrm>
          <a:prstGeom prst="roundRect">
            <a:avLst>
              <a:gd name="adj" fmla="val 50000"/>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0303D"/>
                </a:solidFill>
                <a:effectLst/>
                <a:uLnTx/>
                <a:uFillTx/>
                <a:latin typeface="Roboto" panose="02000000000000000000" pitchFamily="2" charset="0"/>
                <a:ea typeface="Roboto" panose="02000000000000000000" pitchFamily="2" charset="0"/>
                <a:cs typeface="+mn-cs"/>
              </a:rPr>
              <a:t>Actionable Data</a:t>
            </a:r>
          </a:p>
        </p:txBody>
      </p:sp>
      <p:sp>
        <p:nvSpPr>
          <p:cNvPr id="19" name="Rectangle: Rounded Corners 46">
            <a:extLst>
              <a:ext uri="{FF2B5EF4-FFF2-40B4-BE49-F238E27FC236}">
                <a16:creationId xmlns:a16="http://schemas.microsoft.com/office/drawing/2014/main" id="{729AAA00-BFEF-2402-FF5A-3D8647CEE69E}"/>
              </a:ext>
            </a:extLst>
          </p:cNvPr>
          <p:cNvSpPr/>
          <p:nvPr/>
        </p:nvSpPr>
        <p:spPr>
          <a:xfrm>
            <a:off x="7003742" y="2809008"/>
            <a:ext cx="866417" cy="369730"/>
          </a:xfrm>
          <a:prstGeom prst="roundRect">
            <a:avLst>
              <a:gd name="adj" fmla="val 50000"/>
            </a:avLst>
          </a:prstGeom>
          <a:solidFill>
            <a:srgbClr val="10303D"/>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EFFFF"/>
                </a:solidFill>
                <a:effectLst/>
                <a:uLnTx/>
                <a:uFillTx/>
                <a:latin typeface="Roboto Condensed" panose="02000000000000000000" pitchFamily="2" charset="0"/>
                <a:ea typeface="Roboto Condensed" panose="02000000000000000000" pitchFamily="2" charset="0"/>
                <a:cs typeface="+mn-cs"/>
              </a:rPr>
              <a:t>MARS</a:t>
            </a:r>
          </a:p>
        </p:txBody>
      </p:sp>
      <p:pic>
        <p:nvPicPr>
          <p:cNvPr id="20" name="Image 9">
            <a:extLst>
              <a:ext uri="{FF2B5EF4-FFF2-40B4-BE49-F238E27FC236}">
                <a16:creationId xmlns:a16="http://schemas.microsoft.com/office/drawing/2014/main" id="{19B32C88-0315-5A83-48CE-8FABB289890E}"/>
              </a:ext>
            </a:extLst>
          </p:cNvPr>
          <p:cNvPicPr>
            <a:picLocks noChangeAspect="1"/>
          </p:cNvPicPr>
          <p:nvPr/>
        </p:nvPicPr>
        <p:blipFill>
          <a:blip r:embed="rId4">
            <a:alphaModFix/>
          </a:blip>
          <a:stretch>
            <a:fillRect/>
          </a:stretch>
        </p:blipFill>
        <p:spPr>
          <a:xfrm>
            <a:off x="8038813" y="2252703"/>
            <a:ext cx="3119612" cy="2429587"/>
          </a:xfrm>
          <a:prstGeom prst="rect">
            <a:avLst/>
          </a:prstGeom>
        </p:spPr>
      </p:pic>
      <p:sp>
        <p:nvSpPr>
          <p:cNvPr id="21" name="Rectangle: Rounded Corners 46">
            <a:extLst>
              <a:ext uri="{FF2B5EF4-FFF2-40B4-BE49-F238E27FC236}">
                <a16:creationId xmlns:a16="http://schemas.microsoft.com/office/drawing/2014/main" id="{69C87F36-F4A3-987C-F1AC-EC3C2ED4A062}"/>
              </a:ext>
            </a:extLst>
          </p:cNvPr>
          <p:cNvSpPr/>
          <p:nvPr/>
        </p:nvSpPr>
        <p:spPr>
          <a:xfrm>
            <a:off x="9924610" y="5209935"/>
            <a:ext cx="866417" cy="369730"/>
          </a:xfrm>
          <a:prstGeom prst="roundRect">
            <a:avLst>
              <a:gd name="adj" fmla="val 50000"/>
            </a:avLst>
          </a:prstGeom>
          <a:solidFill>
            <a:srgbClr val="10303D"/>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Roboto Condensed" panose="02000000000000000000" pitchFamily="2" charset="0"/>
                <a:ea typeface="Roboto Condensed" panose="02000000000000000000" pitchFamily="2" charset="0"/>
                <a:cs typeface="+mn-cs"/>
              </a:rPr>
              <a:t>SMP</a:t>
            </a:r>
          </a:p>
        </p:txBody>
      </p:sp>
    </p:spTree>
    <p:extLst>
      <p:ext uri="{BB962C8B-B14F-4D97-AF65-F5344CB8AC3E}">
        <p14:creationId xmlns:p14="http://schemas.microsoft.com/office/powerpoint/2010/main" val="18954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98A09-5D7F-22CA-4EEF-36C30F162822}"/>
            </a:ext>
          </a:extLst>
        </p:cNvPr>
        <p:cNvGrpSpPr/>
        <p:nvPr/>
      </p:nvGrpSpPr>
      <p:grpSpPr>
        <a:xfrm>
          <a:off x="0" y="0"/>
          <a:ext cx="0" cy="0"/>
          <a:chOff x="0" y="0"/>
          <a:chExt cx="0" cy="0"/>
        </a:xfrm>
      </p:grpSpPr>
      <p:pic>
        <p:nvPicPr>
          <p:cNvPr id="2" name="Marcador de contenido 4" descr="Imagen en blanco y negro&#10;&#10;El contenido generado por IA puede ser incorrecto.">
            <a:extLst>
              <a:ext uri="{FF2B5EF4-FFF2-40B4-BE49-F238E27FC236}">
                <a16:creationId xmlns:a16="http://schemas.microsoft.com/office/drawing/2014/main" id="{8063A0D7-9A95-9FE0-7370-314C69B4D1A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34061" y1="23848" x2="21485" y2="33347"/>
                        <a14:backgroundMark x1="21485" y1="33347" x2="16515" y2="51940"/>
                        <a14:backgroundMark x1="16515" y1="51940" x2="19636" y2="66572"/>
                        <a14:backgroundMark x1="19636" y1="66572" x2="31394" y2="82741"/>
                        <a14:backgroundMark x1="31394" y1="82741" x2="57576" y2="85206"/>
                        <a14:backgroundMark x1="57576" y1="85206" x2="66879" y2="80275"/>
                        <a14:backgroundMark x1="66879" y1="80275" x2="77727" y2="59216"/>
                        <a14:backgroundMark x1="77727" y1="59216" x2="80182" y2="41956"/>
                        <a14:backgroundMark x1="80182" y1="41956" x2="73424" y2="18472"/>
                      </a14:backgroundRemoval>
                    </a14:imgEffect>
                  </a14:imgLayer>
                </a14:imgProps>
              </a:ext>
              <a:ext uri="{28A0092B-C50C-407E-A947-70E740481C1C}">
                <a14:useLocalDpi xmlns:a14="http://schemas.microsoft.com/office/drawing/2010/main" val="0"/>
              </a:ext>
            </a:extLst>
          </a:blip>
          <a:stretch>
            <a:fillRect/>
          </a:stretch>
        </p:blipFill>
        <p:spPr>
          <a:xfrm>
            <a:off x="3617058" y="1480424"/>
            <a:ext cx="5118948" cy="3838626"/>
          </a:xfrm>
          <a:prstGeom prst="rect">
            <a:avLst/>
          </a:prstGeom>
        </p:spPr>
      </p:pic>
      <p:sp>
        <p:nvSpPr>
          <p:cNvPr id="3" name="Círculo: vacío 2">
            <a:extLst>
              <a:ext uri="{FF2B5EF4-FFF2-40B4-BE49-F238E27FC236}">
                <a16:creationId xmlns:a16="http://schemas.microsoft.com/office/drawing/2014/main" id="{1621021E-BFFC-BA42-7B17-797E14CB0987}"/>
              </a:ext>
            </a:extLst>
          </p:cNvPr>
          <p:cNvSpPr/>
          <p:nvPr/>
        </p:nvSpPr>
        <p:spPr>
          <a:xfrm>
            <a:off x="4467723" y="1712345"/>
            <a:ext cx="3384000" cy="3384000"/>
          </a:xfrm>
          <a:prstGeom prst="donut">
            <a:avLst>
              <a:gd name="adj" fmla="val 7427"/>
            </a:avLst>
          </a:prstGeom>
          <a:solidFill>
            <a:srgbClr val="194B61"/>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Círculo: vacío 3">
            <a:extLst>
              <a:ext uri="{FF2B5EF4-FFF2-40B4-BE49-F238E27FC236}">
                <a16:creationId xmlns:a16="http://schemas.microsoft.com/office/drawing/2014/main" id="{38C390D6-C0D7-BBD7-DAF4-337CD8802BAA}"/>
              </a:ext>
            </a:extLst>
          </p:cNvPr>
          <p:cNvSpPr/>
          <p:nvPr/>
        </p:nvSpPr>
        <p:spPr>
          <a:xfrm>
            <a:off x="3701123" y="1017288"/>
            <a:ext cx="4919214" cy="4837229"/>
          </a:xfrm>
          <a:prstGeom prst="donut">
            <a:avLst>
              <a:gd name="adj" fmla="val 6367"/>
            </a:avLst>
          </a:prstGeom>
          <a:solidFill>
            <a:srgbClr val="00A4DE">
              <a:alpha val="61000"/>
            </a:srgb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Círculo: vacío 4">
            <a:extLst>
              <a:ext uri="{FF2B5EF4-FFF2-40B4-BE49-F238E27FC236}">
                <a16:creationId xmlns:a16="http://schemas.microsoft.com/office/drawing/2014/main" id="{6BEB792D-A48E-2FA5-61AA-25DC32979769}"/>
              </a:ext>
            </a:extLst>
          </p:cNvPr>
          <p:cNvSpPr/>
          <p:nvPr/>
        </p:nvSpPr>
        <p:spPr>
          <a:xfrm>
            <a:off x="3010157" y="262477"/>
            <a:ext cx="6301148" cy="6269247"/>
          </a:xfrm>
          <a:prstGeom prst="donut">
            <a:avLst>
              <a:gd name="adj" fmla="val 4697"/>
            </a:avLst>
          </a:prstGeom>
          <a:solidFill>
            <a:srgbClr val="6CCDF4">
              <a:alpha val="70000"/>
            </a:srgb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2" descr="Envisat cumple diez años estudiando el clima desde el espacio">
            <a:extLst>
              <a:ext uri="{FF2B5EF4-FFF2-40B4-BE49-F238E27FC236}">
                <a16:creationId xmlns:a16="http://schemas.microsoft.com/office/drawing/2014/main" id="{92C674B7-8597-FB3F-8EBE-ED2EA493C7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158" b="65312" l="20870" r="98116">
                        <a14:foregroundMark x1="40145" y1="20319" x2="40580" y2="20900"/>
                        <a14:foregroundMark x1="72319" y1="28592" x2="73188" y2="29463"/>
                        <a14:foregroundMark x1="88425" y1="50073" x2="97246" y2="61974"/>
                        <a14:foregroundMark x1="79710" y1="38316" x2="88425" y2="50073"/>
                        <a14:foregroundMark x1="97246" y1="61974" x2="81304" y2="46154"/>
                        <a14:foregroundMark x1="96522" y1="62264" x2="98116" y2="65457"/>
                        <a14:foregroundMark x1="39420" y1="19884" x2="41014" y2="19158"/>
                        <a14:foregroundMark x1="30000" y1="24238" x2="29855" y2="23512"/>
                        <a14:foregroundMark x1="71739" y1="27866" x2="71739" y2="27866"/>
                        <a14:backgroundMark x1="36957" y1="41219" x2="38261" y2="40929"/>
                        <a14:backgroundMark x1="35362" y1="25689" x2="39130" y2="25689"/>
                        <a14:backgroundMark x1="41304" y1="26125" x2="50000" y2="30769"/>
                        <a14:backgroundMark x1="50000" y1="30769" x2="60000" y2="32946"/>
                        <a14:backgroundMark x1="60000" y1="32946" x2="67681" y2="29753"/>
                        <a14:backgroundMark x1="67681" y1="29753" x2="47681" y2="28737"/>
                        <a14:backgroundMark x1="76377" y1="29753" x2="86232" y2="38462"/>
                        <a14:backgroundMark x1="86232" y1="38462" x2="98406" y2="58055"/>
                        <a14:backgroundMark x1="98406" y1="58055" x2="98841" y2="40493"/>
                        <a14:backgroundMark x1="98841" y1="40493" x2="95217" y2="33237"/>
                        <a14:backgroundMark x1="95217" y1="33237" x2="80870" y2="30914"/>
                        <a14:backgroundMark x1="88116" y1="58491" x2="69565" y2="38026"/>
                        <a14:backgroundMark x1="69565" y1="38026" x2="55362" y2="55152"/>
                        <a14:backgroundMark x1="55362" y1="55152" x2="61884" y2="61393"/>
                        <a14:backgroundMark x1="61884" y1="61393" x2="86232" y2="58055"/>
                        <a14:backgroundMark x1="90435" y1="50073" x2="90435" y2="50073"/>
                      </a14:backgroundRemoval>
                    </a14:imgEffect>
                  </a14:imgLayer>
                </a14:imgProps>
              </a:ext>
              <a:ext uri="{28A0092B-C50C-407E-A947-70E740481C1C}">
                <a14:useLocalDpi xmlns:a14="http://schemas.microsoft.com/office/drawing/2010/main" val="0"/>
              </a:ext>
            </a:extLst>
          </a:blip>
          <a:srcRect l="12347" t="17064" b="31480"/>
          <a:stretch/>
        </p:blipFill>
        <p:spPr bwMode="auto">
          <a:xfrm rot="20124760">
            <a:off x="5678746" y="1582860"/>
            <a:ext cx="1085743" cy="63646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CF54510-97EA-3E5D-9BB9-D65C462B196A}"/>
              </a:ext>
            </a:extLst>
          </p:cNvPr>
          <p:cNvSpPr txBox="1"/>
          <p:nvPr/>
        </p:nvSpPr>
        <p:spPr>
          <a:xfrm>
            <a:off x="6173246" y="1942777"/>
            <a:ext cx="758495"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SCIAMACHY</a:t>
            </a:r>
          </a:p>
        </p:txBody>
      </p:sp>
      <p:pic>
        <p:nvPicPr>
          <p:cNvPr id="8" name="Picture 2" descr="Landsat 5 Sets Guinness World Record For 'Longest Operating Earth  Observation Satellite' | Landsat Science">
            <a:extLst>
              <a:ext uri="{FF2B5EF4-FFF2-40B4-BE49-F238E27FC236}">
                <a16:creationId xmlns:a16="http://schemas.microsoft.com/office/drawing/2014/main" id="{6B1C8850-96B1-86A9-86B9-5EA73FAE1B1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101" b="92429" l="9464" r="95268">
                        <a14:foregroundMark x1="48265" y1="44164" x2="43218" y2="37855"/>
                        <a14:foregroundMark x1="47950" y1="20505" x2="56151" y2="4416"/>
                        <a14:foregroundMark x1="56151" y1="4416" x2="51735" y2="18297"/>
                        <a14:foregroundMark x1="48580" y1="35962" x2="48580" y2="35962"/>
                        <a14:foregroundMark x1="48265" y1="34069" x2="48265" y2="34069"/>
                        <a14:foregroundMark x1="49211" y1="25868" x2="49211" y2="25868"/>
                        <a14:foregroundMark x1="72240" y1="57098" x2="87382" y2="64984"/>
                        <a14:foregroundMark x1="87382" y1="64984" x2="93691" y2="81703"/>
                        <a14:foregroundMark x1="93691" y1="81703" x2="81388" y2="88328"/>
                        <a14:foregroundMark x1="94637" y1="87066" x2="95268" y2="92429"/>
                        <a14:foregroundMark x1="12934" y1="83596" x2="12934" y2="66877"/>
                        <a14:foregroundMark x1="88644" y1="64669" x2="93375" y2="78233"/>
                        <a14:foregroundMark x1="93375" y1="73502" x2="93375" y2="73502"/>
                        <a14:foregroundMark x1="91483" y1="69085" x2="91483" y2="69085"/>
                        <a14:foregroundMark x1="90536" y1="65300" x2="90536" y2="65300"/>
                        <a14:foregroundMark x1="92429" y1="66877" x2="92429" y2="66877"/>
                        <a14:foregroundMark x1="90536" y1="90536" x2="93375" y2="91483"/>
                        <a14:foregroundMark x1="91483" y1="66877" x2="91483" y2="66877"/>
                      </a14:backgroundRemoval>
                    </a14:imgEffect>
                  </a14:imgLayer>
                </a14:imgProps>
              </a:ext>
              <a:ext uri="{28A0092B-C50C-407E-A947-70E740481C1C}">
                <a14:useLocalDpi xmlns:a14="http://schemas.microsoft.com/office/drawing/2010/main" val="0"/>
              </a:ext>
            </a:extLst>
          </a:blip>
          <a:srcRect/>
          <a:stretch>
            <a:fillRect/>
          </a:stretch>
        </p:blipFill>
        <p:spPr bwMode="auto">
          <a:xfrm rot="691671">
            <a:off x="5465492" y="4527284"/>
            <a:ext cx="579160" cy="579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andsat 7 - Wikipedia">
            <a:extLst>
              <a:ext uri="{FF2B5EF4-FFF2-40B4-BE49-F238E27FC236}">
                <a16:creationId xmlns:a16="http://schemas.microsoft.com/office/drawing/2014/main" id="{5B0AE3FD-48F3-C174-DFAB-C7B7F119E0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0730" y="4738979"/>
            <a:ext cx="996286" cy="400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SAT Greenhouse gases observing satellite GOSAT">
            <a:extLst>
              <a:ext uri="{FF2B5EF4-FFF2-40B4-BE49-F238E27FC236}">
                <a16:creationId xmlns:a16="http://schemas.microsoft.com/office/drawing/2014/main" id="{7ADC55BD-C52A-3079-F23D-CB231661DE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9719" y="1039866"/>
            <a:ext cx="874889" cy="504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entinel-5 Precursor - Wikipedia, la enciclopedia libre">
            <a:extLst>
              <a:ext uri="{FF2B5EF4-FFF2-40B4-BE49-F238E27FC236}">
                <a16:creationId xmlns:a16="http://schemas.microsoft.com/office/drawing/2014/main" id="{36409778-4F83-8827-D218-7E52816CA3C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792" b="90765" l="10000" r="91650">
                        <a14:foregroundMark x1="51600" y1="8918" x2="56450" y2="9424"/>
                        <a14:foregroundMark x1="90950" y1="65085" x2="91650" y2="65085"/>
                        <a14:foregroundMark x1="54800" y1="89880" x2="54800" y2="87603"/>
                        <a14:foregroundMark x1="56600" y1="86528" x2="56600" y2="86528"/>
                        <a14:foregroundMark x1="54650" y1="90765" x2="54650" y2="90765"/>
                        <a14:foregroundMark x1="28050" y1="73435" x2="28150" y2="68754"/>
                      </a14:backgroundRemoval>
                    </a14:imgEffect>
                  </a14:imgLayer>
                </a14:imgProps>
              </a:ext>
              <a:ext uri="{28A0092B-C50C-407E-A947-70E740481C1C}">
                <a14:useLocalDpi xmlns:a14="http://schemas.microsoft.com/office/drawing/2010/main" val="0"/>
              </a:ext>
            </a:extLst>
          </a:blip>
          <a:srcRect/>
          <a:stretch>
            <a:fillRect/>
          </a:stretch>
        </p:blipFill>
        <p:spPr bwMode="auto">
          <a:xfrm>
            <a:off x="5879573" y="808965"/>
            <a:ext cx="874889" cy="6915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descr="Diagram, map&#10;&#10;Description automatically generated">
            <a:extLst>
              <a:ext uri="{FF2B5EF4-FFF2-40B4-BE49-F238E27FC236}">
                <a16:creationId xmlns:a16="http://schemas.microsoft.com/office/drawing/2014/main" id="{581C3E4C-6DDC-483D-0E4F-30CD4D26CAE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526" b="97476" l="15470" r="75457">
                        <a14:foregroundMark x1="62892" y1="5367" x2="60720" y2="7701"/>
                        <a14:foregroundMark x1="67354" y1="14987" x2="68603" y2="15927"/>
                        <a14:foregroundMark x1="59962" y1="9425" x2="60836" y2="10083"/>
                        <a14:foregroundMark x1="74058" y1="16412" x2="75457" y2="16536"/>
                        <a14:foregroundMark x1="68603" y1="15927" x2="70210" y2="16070"/>
                        <a14:foregroundMark x1="75457" y1="16536" x2="70277" y2="10344"/>
                        <a14:foregroundMark x1="64491" y1="10183" x2="61031" y2="4526"/>
                        <a14:foregroundMark x1="54864" y1="8960" x2="51040" y2="12041"/>
                        <a14:foregroundMark x1="56292" y1="15308" x2="56854" y2="15492"/>
                        <a14:foregroundMark x1="54001" y1="14558" x2="54910" y2="14856"/>
                        <a14:foregroundMark x1="51112" y1="13613" x2="53071" y2="14254"/>
                        <a14:foregroundMark x1="56316" y1="10270" x2="56199" y2="9138"/>
                        <a14:foregroundMark x1="56753" y1="14512" x2="56316" y2="10270"/>
                        <a14:foregroundMark x1="56854" y1="15492" x2="56758" y2="14555"/>
                        <a14:foregroundMark x1="41971" y1="53177" x2="42428" y2="51436"/>
                        <a14:foregroundMark x1="40840" y1="50285" x2="42167" y2="55440"/>
                        <a14:foregroundMark x1="36097" y1="55701" x2="36227" y2="54482"/>
                        <a14:foregroundMark x1="33877" y1="57702" x2="33877" y2="57441"/>
                        <a14:foregroundMark x1="33812" y1="57006" x2="33812" y2="55440"/>
                        <a14:foregroundMark x1="29896" y1="62489" x2="23825" y2="59095"/>
                        <a14:foregroundMark x1="23825" y1="59095" x2="29308" y2="60313"/>
                        <a14:foregroundMark x1="17689" y1="74761" x2="23956" y2="76153"/>
                        <a14:foregroundMark x1="23956" y1="76153" x2="17689" y2="76066"/>
                        <a14:foregroundMark x1="17689" y1="76066" x2="17820" y2="76936"/>
                        <a14:foregroundMark x1="29439" y1="91210" x2="40731" y2="87728"/>
                        <a14:foregroundMark x1="40731" y1="87728" x2="34334" y2="89034"/>
                        <a14:foregroundMark x1="29308" y1="91036" x2="27937" y2="91645"/>
                        <a14:foregroundMark x1="29634" y1="93473" x2="28982" y2="92428"/>
                        <a14:foregroundMark x1="29896" y1="93299" x2="30222" y2="92515"/>
                        <a14:foregroundMark x1="50587" y1="11575" x2="51110" y2="9661"/>
                        <a14:foregroundMark x1="52611" y1="8355" x2="52611" y2="7572"/>
                        <a14:foregroundMark x1="51044" y1="10183" x2="50261" y2="10618"/>
                        <a14:foregroundMark x1="51567" y1="15318" x2="51567" y2="16014"/>
                        <a14:foregroundMark x1="51501" y1="15753" x2="51240" y2="16536"/>
                        <a14:foregroundMark x1="52534" y1="8136" x2="53394" y2="5918"/>
                        <a14:foregroundMark x1="53068" y1="5831" x2="53003" y2="5396"/>
                        <a14:foregroundMark x1="50914" y1="10183" x2="49804" y2="9661"/>
                        <a14:foregroundMark x1="51044" y1="9922" x2="48760" y2="12272"/>
                        <a14:foregroundMark x1="50522" y1="10009" x2="49282" y2="10531"/>
                        <a14:foregroundMark x1="50653" y1="9922" x2="50016" y2="9265"/>
                        <a14:foregroundMark x1="49608" y1="8964" x2="49608" y2="8964"/>
                        <a14:foregroundMark x1="56854" y1="15666" x2="56854" y2="15666"/>
                        <a14:foregroundMark x1="56789" y1="16188" x2="56789" y2="16188"/>
                        <a14:foregroundMark x1="52154" y1="7572" x2="52154" y2="7572"/>
                        <a14:foregroundMark x1="52611" y1="7224" x2="52611" y2="7224"/>
                        <a14:foregroundMark x1="53329" y1="6179" x2="53329" y2="6179"/>
                        <a14:foregroundMark x1="48003" y1="53264" x2="48107" y2="53873"/>
                        <a14:foregroundMark x1="47258" y1="48912" x2="48003" y2="53264"/>
                        <a14:foregroundMark x1="48629" y1="48390" x2="48629" y2="52306"/>
                        <a14:foregroundMark x1="47402" y1="53264" x2="47389" y2="54395"/>
                        <a14:foregroundMark x1="47454" y1="48738" x2="47402" y2="53264"/>
                        <a14:foregroundMark x1="48238" y1="47955" x2="48238" y2="47955"/>
                        <a14:foregroundMark x1="48629" y1="48042" x2="48629" y2="48042"/>
                        <a14:foregroundMark x1="48629" y1="48042" x2="46932" y2="51784"/>
                        <a14:foregroundMark x1="47454" y1="51784" x2="41123" y2="52654"/>
                        <a14:foregroundMark x1="41123" y1="52654" x2="41123" y2="52654"/>
                        <a14:foregroundMark x1="47128" y1="51349" x2="47063" y2="48303"/>
                        <a14:foregroundMark x1="41319" y1="55788" x2="40209" y2="51175"/>
                        <a14:foregroundMark x1="41971" y1="50479" x2="41971" y2="50479"/>
                        <a14:foregroundMark x1="45431" y1="54308" x2="45431" y2="54308"/>
                        <a14:foregroundMark x1="45104" y1="54482" x2="45104" y2="54482"/>
                        <a14:foregroundMark x1="45170" y1="54221" x2="45170" y2="54221"/>
                        <a14:foregroundMark x1="32898" y1="57702" x2="32963" y2="54656"/>
                        <a14:foregroundMark x1="31854" y1="53960" x2="34334" y2="53525"/>
                        <a14:foregroundMark x1="34204" y1="53525" x2="36292" y2="57876"/>
                        <a14:foregroundMark x1="36292" y1="55614" x2="36945" y2="54569"/>
                        <a14:foregroundMark x1="37076" y1="54743" x2="34008" y2="53699"/>
                        <a14:foregroundMark x1="36619" y1="54482" x2="37206" y2="57180"/>
                        <a14:foregroundMark x1="37111" y1="54830" x2="35117" y2="58486"/>
                        <a14:foregroundMark x1="37296" y1="54830" x2="35379" y2="57963"/>
                        <a14:foregroundMark x1="37206" y1="54482" x2="33621" y2="53213"/>
                        <a14:foregroundMark x1="33747" y1="53264" x2="31136" y2="54221"/>
                        <a14:foregroundMark x1="32610" y1="54294" x2="37010" y2="57528"/>
                        <a14:foregroundMark x1="37206" y1="57441" x2="36097" y2="57963"/>
                        <a14:foregroundMark x1="37728" y1="54482" x2="33747" y2="53438"/>
                        <a14:foregroundMark x1="33153" y1="54160" x2="37402" y2="54569"/>
                        <a14:foregroundMark x1="31070" y1="53960" x2="31928" y2="54043"/>
                        <a14:foregroundMark x1="24674" y1="55701" x2="24478" y2="56832"/>
                        <a14:foregroundMark x1="24217" y1="56745" x2="27415" y2="58138"/>
                        <a14:foregroundMark x1="24869" y1="55614" x2="30222" y2="59530"/>
                        <a14:foregroundMark x1="22846" y1="60052" x2="27415" y2="62489"/>
                        <a14:foregroundMark x1="23107" y1="60487" x2="26567" y2="62576"/>
                        <a14:foregroundMark x1="22454" y1="60836" x2="24543" y2="61184"/>
                        <a14:foregroundMark x1="27546" y1="63446" x2="30026" y2="63098"/>
                        <a14:foregroundMark x1="18342" y1="74500" x2="24869" y2="76849"/>
                        <a14:foregroundMark x1="15535" y1="75109" x2="19125" y2="79199"/>
                        <a14:foregroundMark x1="17037" y1="77720" x2="17689" y2="79373"/>
                        <a14:foregroundMark x1="24282" y1="73542" x2="24804" y2="75892"/>
                        <a14:foregroundMark x1="19517" y1="77633" x2="22650" y2="76849"/>
                        <a14:foregroundMark x1="19909" y1="78155" x2="23238" y2="77198"/>
                        <a14:foregroundMark x1="22911" y1="77111" x2="24543" y2="76762"/>
                        <a14:foregroundMark x1="23042" y1="77285" x2="24804" y2="76849"/>
                        <a14:foregroundMark x1="30940" y1="90949" x2="29634" y2="93995"/>
                        <a14:foregroundMark x1="30026" y1="90252" x2="27154" y2="91732"/>
                        <a14:foregroundMark x1="30809" y1="93124" x2="29504" y2="95387"/>
                        <a14:foregroundMark x1="27089" y1="92341" x2="26828" y2="97476"/>
                        <a14:foregroundMark x1="27807" y1="95039" x2="27742" y2="97128"/>
                        <a14:foregroundMark x1="27546" y1="97389" x2="30222" y2="95213"/>
                        <a14:foregroundMark x1="30352" y1="95126" x2="31070" y2="92950"/>
                        <a14:foregroundMark x1="27350" y1="91471" x2="29308" y2="90513"/>
                        <a14:foregroundMark x1="27480" y1="90949" x2="28460" y2="90601"/>
                        <a14:foregroundMark x1="43864" y1="53699" x2="43864" y2="53699"/>
                        <a14:foregroundMark x1="44191" y1="53612" x2="44256" y2="53612"/>
                        <a14:foregroundMark x1="48890" y1="54482" x2="48890" y2="54482"/>
                        <a14:foregroundMark x1="67820" y1="7746" x2="67232" y2="12968"/>
                        <a14:foregroundMark x1="63903" y1="5048" x2="63903" y2="5048"/>
                        <a14:foregroundMark x1="63642" y1="4874" x2="63642" y2="4874"/>
                        <a14:foregroundMark x1="63838" y1="4961" x2="63838" y2="4961"/>
                        <a14:foregroundMark x1="64230" y1="5135" x2="63185" y2="4874"/>
                        <a14:foregroundMark x1="28143" y1="20056" x2="30809" y2="19756"/>
                        <a14:foregroundMark x1="30809" y1="19756" x2="34922" y2="20801"/>
                        <a14:foregroundMark x1="23791" y1="18468" x2="25914" y2="18886"/>
                        <a14:foregroundMark x1="20170" y1="17755" x2="23748" y2="18459"/>
                        <a14:foregroundMark x1="25522" y1="18538" x2="26697" y2="19060"/>
                        <a14:foregroundMark x1="25392" y1="22454" x2="25392" y2="22454"/>
                        <a14:foregroundMark x1="25392" y1="23151" x2="25392" y2="23151"/>
                        <a14:foregroundMark x1="26044" y1="23499" x2="24739" y2="22280"/>
                        <a14:foregroundMark x1="26044" y1="22628" x2="25131" y2="21932"/>
                        <a14:foregroundMark x1="26632" y1="20888" x2="26501" y2="22106"/>
                        <a14:foregroundMark x1="25000" y1="23064" x2="25000" y2="23586"/>
                        <a14:foregroundMark x1="25392" y1="22802" x2="24021" y2="21236"/>
                        <a14:foregroundMark x1="23890" y1="20279" x2="23890" y2="20279"/>
                        <a14:foregroundMark x1="24021" y1="22889" x2="24021" y2="22889"/>
                        <a14:foregroundMark x1="24086" y1="23238" x2="24086" y2="23238"/>
                        <a14:foregroundMark x1="23890" y1="23325" x2="23890" y2="23325"/>
                        <a14:foregroundMark x1="27023" y1="22715" x2="27023" y2="22715"/>
                        <a14:foregroundMark x1="25131" y1="23673" x2="25626" y2="23920"/>
                        <a14:foregroundMark x1="26436" y1="24369" x2="26828" y2="24630"/>
                        <a14:foregroundMark x1="26828" y1="20366" x2="26828" y2="20366"/>
                        <a14:foregroundMark x1="26893" y1="21062" x2="26893" y2="21062"/>
                        <a14:foregroundMark x1="26828" y1="22715" x2="26828" y2="22715"/>
                        <a14:foregroundMark x1="26958" y1="22715" x2="26958" y2="22715"/>
                        <a14:foregroundMark x1="26958" y1="24891" x2="26958" y2="24891"/>
                        <a14:foregroundMark x1="19386" y1="18016" x2="19386" y2="18016"/>
                        <a14:foregroundMark x1="28394" y1="20017" x2="28394" y2="20017"/>
                        <a14:foregroundMark x1="23890" y1="19147" x2="23890" y2="19147"/>
                        <a14:foregroundMark x1="23890" y1="19147" x2="23890" y2="19147"/>
                        <a14:foregroundMark x1="23890" y1="19147" x2="23890" y2="19147"/>
                        <a14:foregroundMark x1="23760" y1="19147" x2="23760" y2="19147"/>
                        <a14:foregroundMark x1="23368" y1="21323" x2="23368" y2="21323"/>
                        <a14:backgroundMark x1="27225" y1="18181" x2="28826" y2="18777"/>
                        <a14:backgroundMark x1="30596" y1="21067" x2="27645" y2="21895"/>
                        <a14:backgroundMark x1="30940" y1="12533" x2="46149" y2="17058"/>
                        <a14:backgroundMark x1="46149" y1="17058" x2="39621" y2="13838"/>
                        <a14:backgroundMark x1="39621" y1="13838" x2="38838" y2="9922"/>
                        <a14:backgroundMark x1="52532" y1="16306" x2="56462" y2="18277"/>
                        <a14:backgroundMark x1="48825" y1="14447" x2="50450" y2="15262"/>
                        <a14:backgroundMark x1="56462" y1="18277" x2="64948" y2="16536"/>
                        <a14:backgroundMark x1="64948" y1="16536" x2="73238" y2="20104"/>
                        <a14:backgroundMark x1="73238" y1="20104" x2="75979" y2="74935"/>
                        <a14:backgroundMark x1="75979" y1="74935" x2="75131" y2="85379"/>
                        <a14:backgroundMark x1="75131" y1="85379" x2="50979" y2="77546"/>
                        <a14:backgroundMark x1="50979" y1="77546" x2="40535" y2="72063"/>
                        <a14:backgroundMark x1="40535" y1="72063" x2="36097" y2="65796"/>
                        <a14:backgroundMark x1="36097" y1="65796" x2="47063" y2="58225"/>
                        <a14:backgroundMark x1="49363" y1="54482" x2="52089" y2="50044"/>
                        <a14:backgroundMark x1="47063" y1="58225" x2="49363" y2="54482"/>
                        <a14:backgroundMark x1="46739" y1="47620" x2="41906" y2="45431"/>
                        <a14:backgroundMark x1="47391" y1="47916" x2="46918" y2="47702"/>
                        <a14:backgroundMark x1="52089" y1="50044" x2="49739" y2="48979"/>
                        <a14:backgroundMark x1="41906" y1="45431" x2="38708" y2="45779"/>
                        <a14:backgroundMark x1="41841" y1="44822" x2="47258" y2="37424"/>
                        <a14:backgroundMark x1="47258" y1="37424" x2="59661" y2="36641"/>
                        <a14:backgroundMark x1="59661" y1="36641" x2="69452" y2="61445"/>
                        <a14:backgroundMark x1="69452" y1="61445" x2="62728" y2="59356"/>
                        <a14:backgroundMark x1="62728" y1="59356" x2="80809" y2="28547"/>
                        <a14:backgroundMark x1="80809" y1="28547" x2="68473" y2="54569"/>
                        <a14:backgroundMark x1="68473" y1="54569" x2="63381" y2="48738"/>
                        <a14:backgroundMark x1="63381" y1="48738" x2="60836" y2="32202"/>
                        <a14:backgroundMark x1="60836" y1="32202" x2="53460" y2="53351"/>
                        <a14:backgroundMark x1="53460" y1="53351" x2="55809" y2="45344"/>
                        <a14:backgroundMark x1="55809" y1="45344" x2="55548" y2="43951"/>
                        <a14:backgroundMark x1="57507" y1="62663" x2="64687" y2="70583"/>
                        <a14:backgroundMark x1="64687" y1="70583" x2="59530" y2="62489"/>
                        <a14:backgroundMark x1="59530" y1="62489" x2="59856" y2="72585"/>
                        <a14:backgroundMark x1="59856" y1="72585" x2="60379" y2="71976"/>
                        <a14:backgroundMark x1="65862" y1="17232" x2="62533" y2="13142"/>
                        <a14:backgroundMark x1="65405" y1="14621" x2="67363" y2="14970"/>
                        <a14:backgroundMark x1="72781" y1="8529" x2="67167" y2="4613"/>
                        <a14:backgroundMark x1="67167" y1="4613" x2="71279" y2="7920"/>
                        <a14:backgroundMark x1="72063" y1="73542" x2="62206" y2="76153"/>
                        <a14:backgroundMark x1="62206" y1="76153" x2="68864" y2="74326"/>
                        <a14:backgroundMark x1="68864" y1="74326" x2="65992" y2="77372"/>
                        <a14:backgroundMark x1="64360" y1="2698" x2="65274" y2="3133"/>
                        <a14:backgroundMark x1="65274" y1="4526" x2="66449" y2="5135"/>
                        <a14:backgroundMark x1="64817" y1="3307" x2="66253" y2="4352"/>
                        <a14:backgroundMark x1="65078" y1="1305" x2="66253" y2="3742"/>
                        <a14:backgroundMark x1="68900" y1="8123" x2="69321" y2="8964"/>
                        <a14:backgroundMark x1="68407" y1="7137" x2="68810" y2="7943"/>
                        <a14:backgroundMark x1="64034" y1="3742" x2="68211" y2="4091"/>
                        <a14:backgroundMark x1="69648" y1="9748" x2="70039" y2="10531"/>
                        <a14:backgroundMark x1="65405" y1="13142" x2="67363" y2="14621"/>
                        <a14:backgroundMark x1="64621" y1="12794" x2="64621" y2="13229"/>
                        <a14:backgroundMark x1="55744" y1="8529" x2="55744" y2="8529"/>
                        <a14:backgroundMark x1="55614" y1="8790" x2="55744" y2="8790"/>
                        <a14:backgroundMark x1="70366" y1="9138" x2="70235" y2="9399"/>
                        <a14:backgroundMark x1="36097" y1="52480" x2="35836" y2="52219"/>
                        <a14:backgroundMark x1="64165" y1="3971" x2="65992" y2="3133"/>
                        <a14:backgroundMark x1="65274" y1="13577" x2="61945" y2="13142"/>
                        <a14:backgroundMark x1="71540" y1="16362" x2="72063" y2="16623"/>
                        <a14:backgroundMark x1="71932" y1="16362" x2="71867" y2="15753"/>
                        <a14:backgroundMark x1="70496" y1="10618" x2="69191" y2="8877"/>
                        <a14:backgroundMark x1="59334" y1="9922" x2="59595" y2="8442"/>
                        <a14:backgroundMark x1="63903" y1="12272" x2="62272" y2="11488"/>
                        <a14:backgroundMark x1="72911" y1="16797" x2="71475" y2="16014"/>
                        <a14:backgroundMark x1="70496" y1="10357" x2="70496" y2="10357"/>
                        <a14:backgroundMark x1="70366" y1="10618" x2="70300" y2="10444"/>
                        <a14:backgroundMark x1="56658" y1="11575" x2="56201" y2="10531"/>
                        <a14:backgroundMark x1="55418" y1="8616" x2="54700" y2="8616"/>
                        <a14:backgroundMark x1="49217" y1="7485" x2="50979" y2="6005"/>
                        <a14:backgroundMark x1="50620" y1="7572" x2="49347" y2="8094"/>
                        <a14:backgroundMark x1="50392" y1="13490" x2="50392" y2="13490"/>
                        <a14:backgroundMark x1="50131" y1="13229" x2="50131" y2="13229"/>
                        <a14:backgroundMark x1="49478" y1="13229" x2="50718" y2="13229"/>
                        <a14:backgroundMark x1="52611" y1="15318" x2="53786" y2="15057"/>
                        <a14:backgroundMark x1="56593" y1="12010" x2="56723" y2="10357"/>
                        <a14:backgroundMark x1="56658" y1="12010" x2="56201" y2="11053"/>
                        <a14:backgroundMark x1="59661" y1="9138" x2="59661" y2="9138"/>
                        <a14:backgroundMark x1="59595" y1="8355" x2="59595" y2="8355"/>
                        <a14:backgroundMark x1="59661" y1="8703" x2="59661" y2="8703"/>
                        <a14:backgroundMark x1="59661" y1="8703" x2="59661" y2="8703"/>
                        <a14:backgroundMark x1="53721" y1="8442" x2="53721" y2="8442"/>
                        <a14:backgroundMark x1="53460" y1="8355" x2="53460" y2="8355"/>
                        <a14:backgroundMark x1="55091" y1="9138" x2="55091" y2="9138"/>
                        <a14:backgroundMark x1="55940" y1="8964" x2="55940" y2="8964"/>
                        <a14:backgroundMark x1="50196" y1="13142" x2="50196" y2="13142"/>
                        <a14:backgroundMark x1="49739" y1="13142" x2="49739" y2="13142"/>
                        <a14:backgroundMark x1="47193" y1="16623" x2="47193" y2="16623"/>
                        <a14:backgroundMark x1="46736" y1="54395" x2="46736" y2="53525"/>
                        <a14:backgroundMark x1="46867" y1="53264" x2="46867" y2="53264"/>
                        <a14:backgroundMark x1="40927" y1="49956" x2="40405" y2="49434"/>
                        <a14:backgroundMark x1="41319" y1="50305" x2="40731" y2="49434"/>
                        <a14:backgroundMark x1="40274" y1="49173" x2="41645" y2="46562"/>
                        <a14:backgroundMark x1="40405" y1="48999" x2="40405" y2="47781"/>
                        <a14:backgroundMark x1="40796" y1="49260" x2="40535" y2="50131"/>
                        <a14:backgroundMark x1="42037" y1="55614" x2="42037" y2="55614"/>
                        <a14:backgroundMark x1="41971" y1="55527" x2="41971" y2="55527"/>
                        <a14:backgroundMark x1="44582" y1="54656" x2="44582" y2="54656"/>
                        <a14:backgroundMark x1="44648" y1="54134" x2="44648" y2="54134"/>
                        <a14:backgroundMark x1="44648" y1="54134" x2="44648" y2="54134"/>
                        <a14:backgroundMark x1="44321" y1="54482" x2="44321" y2="54482"/>
                        <a14:backgroundMark x1="44582" y1="54395" x2="44582" y2="54395"/>
                        <a14:backgroundMark x1="44582" y1="54221" x2="44582" y2="54221"/>
                        <a14:backgroundMark x1="44452" y1="54395" x2="44452" y2="54395"/>
                        <a14:backgroundMark x1="33029" y1="52742" x2="33029" y2="52742"/>
                        <a14:backgroundMark x1="33290" y1="53003" x2="33290" y2="53003"/>
                        <a14:backgroundMark x1="32441" y1="53003" x2="33681" y2="53090"/>
                        <a14:backgroundMark x1="31723" y1="55352" x2="31723" y2="55352"/>
                        <a14:backgroundMark x1="31854" y1="54743" x2="31854" y2="54743"/>
                        <a14:backgroundMark x1="38055" y1="54134" x2="38055" y2="54134"/>
                        <a14:backgroundMark x1="37794" y1="54134" x2="37794" y2="54830"/>
                        <a14:backgroundMark x1="25457" y1="76501" x2="25457" y2="76501"/>
                        <a14:backgroundMark x1="25392" y1="76240" x2="25392" y2="77111"/>
                        <a14:backgroundMark x1="62206" y1="21932" x2="67428" y2="36466"/>
                        <a14:backgroundMark x1="67428" y1="36466" x2="61749" y2="31593"/>
                        <a14:backgroundMark x1="61749" y1="31593" x2="75065" y2="23934"/>
                        <a14:backgroundMark x1="56332" y1="10270" x2="56332" y2="10270"/>
                        <a14:backgroundMark x1="53460" y1="14621" x2="53460" y2="14621"/>
                        <a14:backgroundMark x1="55418" y1="14970" x2="55418" y2="14970"/>
                        <a14:backgroundMark x1="55614" y1="15057" x2="55614" y2="15057"/>
                        <a14:backgroundMark x1="55614" y1="15057" x2="55614" y2="15057"/>
                        <a14:backgroundMark x1="55418" y1="15057" x2="55418" y2="15057"/>
                        <a14:backgroundMark x1="54830" y1="15057" x2="55614" y2="14708"/>
                        <a14:backgroundMark x1="55548" y1="15405" x2="56070" y2="15666"/>
                        <a14:backgroundMark x1="49804" y1="13055" x2="50522" y2="13055"/>
                        <a14:backgroundMark x1="49282" y1="12968" x2="51044" y2="13403"/>
                        <a14:backgroundMark x1="50979" y1="14186" x2="50979" y2="13055"/>
                        <a14:backgroundMark x1="50653" y1="13751" x2="50653" y2="13751"/>
                        <a14:backgroundMark x1="50522" y1="13751" x2="50849" y2="13751"/>
                        <a14:backgroundMark x1="59530" y1="9748" x2="59726" y2="7920"/>
                        <a14:backgroundMark x1="59987" y1="7398" x2="59465" y2="9574"/>
                        <a14:backgroundMark x1="59269" y1="8877" x2="59661" y2="9661"/>
                        <a14:backgroundMark x1="60574" y1="10531" x2="62337" y2="11227"/>
                        <a14:backgroundMark x1="72520" y1="16275" x2="73695" y2="16971"/>
                        <a14:backgroundMark x1="71345" y1="16101" x2="70431" y2="16449"/>
                        <a14:backgroundMark x1="25131" y1="24195" x2="25131" y2="24195"/>
                        <a14:backgroundMark x1="25522" y1="24195" x2="25522" y2="24195"/>
                        <a14:backgroundMark x1="25457" y1="24195" x2="26175" y2="24543"/>
                        <a14:backgroundMark x1="27154" y1="24195" x2="27154" y2="24195"/>
                        <a14:backgroundMark x1="19843" y1="18625" x2="19648" y2="18538"/>
                        <a14:backgroundMark x1="27415" y1="20366" x2="27937" y2="20453"/>
                        <a14:backgroundMark x1="28068" y1="20279" x2="28264" y2="20366"/>
                        <a14:backgroundMark x1="28264" y1="20366" x2="28264" y2="20366"/>
                        <a14:backgroundMark x1="28264" y1="20366" x2="28264" y2="20366"/>
                        <a14:backgroundMark x1="28198" y1="20191" x2="28198" y2="20191"/>
                        <a14:backgroundMark x1="28394" y1="20366" x2="28394" y2="20366"/>
                        <a14:backgroundMark x1="28394" y1="20279" x2="28394" y2="20279"/>
                        <a14:backgroundMark x1="27089" y1="22628" x2="27089" y2="22628"/>
                        <a14:backgroundMark x1="28394" y1="20279" x2="28394" y2="20279"/>
                        <a14:backgroundMark x1="28394" y1="20191" x2="28394" y2="20191"/>
                        <a14:backgroundMark x1="27023" y1="22715" x2="27023" y2="22715"/>
                        <a14:backgroundMark x1="23172" y1="20279" x2="23499" y2="19495"/>
                        <a14:backgroundMark x1="23760" y1="19234" x2="23760" y2="19234"/>
                        <a14:backgroundMark x1="19256" y1="18277" x2="19256" y2="18277"/>
                        <a14:backgroundMark x1="19191" y1="18364" x2="19191" y2="18364"/>
                        <a14:backgroundMark x1="19125" y1="18277" x2="19125" y2="18277"/>
                        <a14:backgroundMark x1="19060" y1="18190" x2="19321" y2="18277"/>
                      </a14:backgroundRemoval>
                    </a14:imgEffect>
                  </a14:imgLayer>
                </a14:imgProps>
              </a:ext>
              <a:ext uri="{28A0092B-C50C-407E-A947-70E740481C1C}">
                <a14:useLocalDpi xmlns:a14="http://schemas.microsoft.com/office/drawing/2010/main" val="0"/>
              </a:ext>
            </a:extLst>
          </a:blip>
          <a:srcRect l="14693" t="14603" r="60602" b="73107"/>
          <a:stretch/>
        </p:blipFill>
        <p:spPr>
          <a:xfrm>
            <a:off x="6875277" y="1350018"/>
            <a:ext cx="1888328" cy="704538"/>
          </a:xfrm>
          <a:prstGeom prst="rect">
            <a:avLst/>
          </a:prstGeom>
        </p:spPr>
      </p:pic>
      <p:pic>
        <p:nvPicPr>
          <p:cNvPr id="13" name="Picture 2" descr="MITSUBISHI ELECTRIC News Releases Mitsubishi Electric Begins Developing the  GOSAT-GW Satellite for Greenhouse Gases and Water Cycle Observation">
            <a:extLst>
              <a:ext uri="{FF2B5EF4-FFF2-40B4-BE49-F238E27FC236}">
                <a16:creationId xmlns:a16="http://schemas.microsoft.com/office/drawing/2014/main" id="{0A8F0336-E2DD-0EBE-EAB8-63B592A6B03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5951" b="53909" l="6528" r="95000">
                        <a14:foregroundMark x1="8681" y1="42474" x2="8681" y2="42474"/>
                        <a14:foregroundMark x1="66875" y1="50058" x2="87639" y2="51692"/>
                        <a14:foregroundMark x1="87639" y1="51692" x2="91806" y2="50875"/>
                        <a14:foregroundMark x1="95000" y1="49708" x2="95000" y2="49708"/>
                        <a14:foregroundMark x1="55972" y1="47491" x2="63681" y2="46441"/>
                        <a14:foregroundMark x1="63681" y1="46441" x2="63403" y2="45858"/>
                        <a14:foregroundMark x1="32292" y1="45508" x2="8805" y2="38858"/>
                        <a14:foregroundMark x1="8778" y1="38939" x2="19236" y2="42474"/>
                        <a14:foregroundMark x1="6528" y1="45508" x2="6528" y2="45508"/>
                        <a14:foregroundMark x1="55278" y1="48658" x2="55278" y2="48658"/>
                        <a14:foregroundMark x1="47847" y1="49475" x2="47847" y2="49475"/>
                        <a14:foregroundMark x1="46181" y1="44224" x2="46181" y2="44224"/>
                        <a14:foregroundMark x1="6528" y1="43057" x2="7847" y2="39673"/>
                        <a14:foregroundMark x1="61111" y1="50875" x2="61111" y2="50875"/>
                        <a14:foregroundMark x1="59931" y1="50875" x2="59931" y2="50875"/>
                        <a14:foregroundMark x1="50000" y1="22754" x2="50000" y2="22754"/>
                        <a14:backgroundMark x1="52986" y1="22520" x2="52986" y2="22520"/>
                        <a14:backgroundMark x1="50347" y1="23337" x2="50347" y2="23337"/>
                        <a14:backgroundMark x1="60764" y1="48658" x2="60764" y2="48658"/>
                        <a14:backgroundMark x1="7500" y1="38390" x2="7500" y2="38390"/>
                        <a14:backgroundMark x1="7708" y1="38623" x2="7708" y2="38623"/>
                        <a14:backgroundMark x1="8542" y1="38390" x2="8542" y2="38390"/>
                        <a14:backgroundMark x1="7014" y1="38390" x2="9167" y2="37806"/>
                        <a14:backgroundMark x1="9028" y1="38623" x2="9028" y2="38623"/>
                      </a14:backgroundRemoval>
                    </a14:imgEffect>
                  </a14:imgLayer>
                </a14:imgProps>
              </a:ext>
              <a:ext uri="{28A0092B-C50C-407E-A947-70E740481C1C}">
                <a14:useLocalDpi xmlns:a14="http://schemas.microsoft.com/office/drawing/2010/main" val="0"/>
              </a:ext>
            </a:extLst>
          </a:blip>
          <a:srcRect b="40000"/>
          <a:stretch/>
        </p:blipFill>
        <p:spPr bwMode="auto">
          <a:xfrm rot="21130623">
            <a:off x="3628366" y="445012"/>
            <a:ext cx="1614102" cy="5763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SA - The Sentinel-5 mission">
            <a:extLst>
              <a:ext uri="{FF2B5EF4-FFF2-40B4-BE49-F238E27FC236}">
                <a16:creationId xmlns:a16="http://schemas.microsoft.com/office/drawing/2014/main" id="{0D61419A-9646-453B-181F-B39B8CA35BD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58333" y1="20972" x2="68229" y2="19375"/>
                        <a14:foregroundMark x1="68229" y1="19375" x2="75000" y2="21597"/>
                        <a14:foregroundMark x1="75000" y1="21597" x2="72292" y2="28819"/>
                        <a14:foregroundMark x1="72292" y1="28819" x2="65990" y2="31319"/>
                        <a14:foregroundMark x1="65990" y1="31319" x2="60365" y2="24792"/>
                        <a14:foregroundMark x1="60365" y1="24792" x2="59583" y2="22639"/>
                        <a14:foregroundMark x1="36250" y1="58125" x2="41094" y2="60972"/>
                        <a14:foregroundMark x1="41094" y1="60972" x2="41250" y2="60972"/>
                        <a14:foregroundMark x1="48073" y1="63681" x2="49323" y2="71181"/>
                        <a14:foregroundMark x1="49323" y1="71181" x2="54948" y2="72500"/>
                        <a14:foregroundMark x1="54948" y1="72500" x2="60365" y2="68681"/>
                        <a14:foregroundMark x1="60365" y1="68681" x2="59948" y2="65556"/>
                        <a14:foregroundMark x1="27760" y1="39375" x2="28073" y2="41389"/>
                        <a14:foregroundMark x1="35313" y1="34861" x2="35313" y2="34861"/>
                        <a14:foregroundMark x1="28438" y1="52222" x2="29010" y2="50972"/>
                        <a14:foregroundMark x1="29167" y1="53194" x2="29167" y2="53194"/>
                        <a14:foregroundMark x1="29271" y1="54236" x2="29271" y2="54236"/>
                        <a14:foregroundMark x1="29635" y1="54236" x2="29635" y2="54236"/>
                        <a14:foregroundMark x1="28698" y1="50208" x2="28594" y2="49792"/>
                        <a14:foregroundMark x1="43802" y1="68819" x2="44583" y2="68819"/>
                        <a14:backgroundMark x1="13906" y1="26319" x2="42292" y2="31806"/>
                        <a14:backgroundMark x1="42292" y1="31806" x2="34271" y2="31528"/>
                        <a14:backgroundMark x1="34271" y1="31528" x2="29740" y2="36181"/>
                        <a14:backgroundMark x1="29740" y1="36181" x2="18125" y2="32847"/>
                        <a14:backgroundMark x1="18125" y1="32847" x2="11302" y2="24583"/>
                        <a14:backgroundMark x1="11302" y1="24583" x2="15313" y2="22361"/>
                        <a14:backgroundMark x1="65417" y1="35486" x2="70469" y2="33819"/>
                        <a14:backgroundMark x1="70469" y1="33819" x2="85052" y2="44167"/>
                        <a14:backgroundMark x1="85052" y1="44167" x2="72760" y2="38472"/>
                        <a14:backgroundMark x1="29167" y1="53056" x2="29167" y2="53056"/>
                      </a14:backgroundRemoval>
                    </a14:imgEffect>
                  </a14:imgLayer>
                </a14:imgProps>
              </a:ext>
              <a:ext uri="{28A0092B-C50C-407E-A947-70E740481C1C}">
                <a14:useLocalDpi xmlns:a14="http://schemas.microsoft.com/office/drawing/2010/main" val="0"/>
              </a:ext>
            </a:extLst>
          </a:blip>
          <a:srcRect l="18982" t="9132" r="15038" b="14462"/>
          <a:stretch/>
        </p:blipFill>
        <p:spPr bwMode="auto">
          <a:xfrm>
            <a:off x="4964663" y="82096"/>
            <a:ext cx="910455" cy="7907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O2M (Sentinel 7) - Gunter's Space Page">
            <a:extLst>
              <a:ext uri="{FF2B5EF4-FFF2-40B4-BE49-F238E27FC236}">
                <a16:creationId xmlns:a16="http://schemas.microsoft.com/office/drawing/2014/main" id="{33CC12DF-9A4B-0634-FF13-0A8406A8E816}"/>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916" b="89873" l="10000" r="90222">
                        <a14:foregroundMark x1="89778" y1="44304" x2="90222" y2="58861"/>
                        <a14:foregroundMark x1="56889" y1="51055" x2="56889" y2="51055"/>
                        <a14:foregroundMark x1="56444" y1="50844" x2="56444" y2="50844"/>
                      </a14:backgroundRemoval>
                    </a14:imgEffect>
                  </a14:imgLayer>
                </a14:imgProps>
              </a:ext>
              <a:ext uri="{28A0092B-C50C-407E-A947-70E740481C1C}">
                <a14:useLocalDpi xmlns:a14="http://schemas.microsoft.com/office/drawing/2010/main" val="0"/>
              </a:ext>
            </a:extLst>
          </a:blip>
          <a:srcRect/>
          <a:stretch>
            <a:fillRect/>
          </a:stretch>
        </p:blipFill>
        <p:spPr bwMode="auto">
          <a:xfrm>
            <a:off x="6126240" y="66567"/>
            <a:ext cx="1321639" cy="6960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MEthane Remote Sensing LIdar MissioN (MERLIN) Satellite - Airport Technology">
            <a:extLst>
              <a:ext uri="{FF2B5EF4-FFF2-40B4-BE49-F238E27FC236}">
                <a16:creationId xmlns:a16="http://schemas.microsoft.com/office/drawing/2014/main" id="{1482D86C-FD51-D5F1-73FF-F6284D67365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500" b="94250" l="4000" r="96833">
                        <a14:foregroundMark x1="3455" y1="22000" x2="3167" y2="21500"/>
                        <a14:foregroundMark x1="9500" y1="32500" x2="3455" y2="22000"/>
                        <a14:foregroundMark x1="4084" y1="19750" x2="6572" y2="15000"/>
                        <a14:foregroundMark x1="3560" y1="20750" x2="4084" y2="19750"/>
                        <a14:foregroundMark x1="3298" y1="21250" x2="3560" y2="20750"/>
                        <a14:foregroundMark x1="3167" y1="21500" x2="3298" y2="21250"/>
                        <a14:foregroundMark x1="8667" y1="11000" x2="16333" y2="10750"/>
                        <a14:foregroundMark x1="4019" y1="20750" x2="4000" y2="19750"/>
                        <a14:foregroundMark x1="4029" y1="21250" x2="4019" y2="20750"/>
                        <a14:foregroundMark x1="4043" y1="22000" x2="4029" y2="21250"/>
                        <a14:foregroundMark x1="4167" y1="28500" x2="4043" y2="22000"/>
                        <a14:foregroundMark x1="9167" y1="3500" x2="9167" y2="3500"/>
                        <a14:foregroundMark x1="71667" y1="79000" x2="75333" y2="80250"/>
                        <a14:foregroundMark x1="71667" y1="80250" x2="74667" y2="81250"/>
                        <a14:foregroundMark x1="72333" y1="81250" x2="75167" y2="82250"/>
                        <a14:foregroundMark x1="88500" y1="90250" x2="97667" y2="95750"/>
                        <a14:foregroundMark x1="96837" y1="84750" x2="96820" y2="84520"/>
                        <a14:foregroundMark x1="97667" y1="95750" x2="96837" y2="84750"/>
                        <a14:foregroundMark x1="96330" y1="81750" x2="91500" y2="71000"/>
                        <a14:foregroundMark x1="91500" y1="71000" x2="90833" y2="70250"/>
                        <a14:foregroundMark x1="95667" y1="94250" x2="96833" y2="89000"/>
                        <a14:backgroundMark x1="3000" y1="21250" x2="3000" y2="21250"/>
                        <a14:backgroundMark x1="3167" y1="21250" x2="3167" y2="21250"/>
                        <a14:backgroundMark x1="3333" y1="20750" x2="3333" y2="20750"/>
                        <a14:backgroundMark x1="3667" y1="19750" x2="3667" y2="19750"/>
                        <a14:backgroundMark x1="3000" y1="22000" x2="3000" y2="22000"/>
                        <a14:backgroundMark x1="7000" y1="15000" x2="7000" y2="15000"/>
                        <a14:backgroundMark x1="7667" y1="14000" x2="7667" y2="14000"/>
                        <a14:backgroundMark x1="6500" y1="15000" x2="7000" y2="15000"/>
                        <a14:backgroundMark x1="97167" y1="83000" x2="97167" y2="83000"/>
                        <a14:backgroundMark x1="96833" y1="83500" x2="96833" y2="83500"/>
                        <a14:backgroundMark x1="96500" y1="82500" x2="97167" y2="84250"/>
                        <a14:backgroundMark x1="96333" y1="81750" x2="96500" y2="84250"/>
                        <a14:backgroundMark x1="97167" y1="84250" x2="97167" y2="84250"/>
                        <a14:backgroundMark x1="97333" y1="84750" x2="97333" y2="84750"/>
                        <a14:backgroundMark x1="97000" y1="84500" x2="97000" y2="84500"/>
                        <a14:backgroundMark x1="96667" y1="83750" x2="96667" y2="83750"/>
                        <a14:backgroundMark x1="75333" y1="82750" x2="75333" y2="82750"/>
                        <a14:backgroundMark x1="75333" y1="82250" x2="75333" y2="82250"/>
                        <a14:backgroundMark x1="75000" y1="82500" x2="75000" y2="82500"/>
                      </a14:backgroundRemoval>
                    </a14:imgEffect>
                  </a14:imgLayer>
                </a14:imgProps>
              </a:ext>
              <a:ext uri="{28A0092B-C50C-407E-A947-70E740481C1C}">
                <a14:useLocalDpi xmlns:a14="http://schemas.microsoft.com/office/drawing/2010/main" val="0"/>
              </a:ext>
            </a:extLst>
          </a:blip>
          <a:srcRect/>
          <a:stretch>
            <a:fillRect/>
          </a:stretch>
        </p:blipFill>
        <p:spPr bwMode="auto">
          <a:xfrm rot="705661">
            <a:off x="7444891" y="635824"/>
            <a:ext cx="941814" cy="6278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50E7BE1-4024-799A-8E12-A63EFA56119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849167">
            <a:off x="7736256" y="4345391"/>
            <a:ext cx="606290" cy="4783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atellites seek out methane leaks from pipelines, oil fields, landfills and  farms | PBS News">
            <a:extLst>
              <a:ext uri="{FF2B5EF4-FFF2-40B4-BE49-F238E27FC236}">
                <a16:creationId xmlns:a16="http://schemas.microsoft.com/office/drawing/2014/main" id="{F85ACFFA-4737-7730-ECB8-0B8D3EF3BA2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71191" y1="66319" x2="71387" y2="67014"/>
                        <a14:foregroundMark x1="71777" y1="66493" x2="71777" y2="66493"/>
                        <a14:foregroundMark x1="72168" y1="66840" x2="72168" y2="66840"/>
                        <a14:foregroundMark x1="71680" y1="67188" x2="71680" y2="67188"/>
                        <a14:foregroundMark x1="47754" y1="68576" x2="47754" y2="68576"/>
                        <a14:backgroundMark x1="12402" y1="68056" x2="16895" y2="78646"/>
                        <a14:backgroundMark x1="16895" y1="78646" x2="30566" y2="75694"/>
                        <a14:backgroundMark x1="30566" y1="75694" x2="35059" y2="67188"/>
                        <a14:backgroundMark x1="35059" y1="67188" x2="38965" y2="73785"/>
                        <a14:backgroundMark x1="38965" y1="73785" x2="43750" y2="74826"/>
                        <a14:backgroundMark x1="42578" y1="67708" x2="54785" y2="77951"/>
                        <a14:backgroundMark x1="49805" y1="71528" x2="59180" y2="79340"/>
                        <a14:backgroundMark x1="66895" y1="58854" x2="67578" y2="59375"/>
                        <a14:backgroundMark x1="41406" y1="67361" x2="43652" y2="68403"/>
                        <a14:backgroundMark x1="66309" y1="59028" x2="66309" y2="59028"/>
                        <a14:backgroundMark x1="65820" y1="58681" x2="65820" y2="58681"/>
                        <a14:backgroundMark x1="53613" y1="74132" x2="53613" y2="74132"/>
                        <a14:backgroundMark x1="61816" y1="78299" x2="61816" y2="78299"/>
                        <a14:backgroundMark x1="61816" y1="77951" x2="61816" y2="77951"/>
                      </a14:backgroundRemoval>
                    </a14:imgEffect>
                  </a14:imgLayer>
                </a14:imgProps>
              </a:ext>
              <a:ext uri="{28A0092B-C50C-407E-A947-70E740481C1C}">
                <a14:useLocalDpi xmlns:a14="http://schemas.microsoft.com/office/drawing/2010/main" val="0"/>
              </a:ext>
            </a:extLst>
          </a:blip>
          <a:srcRect l="35455" t="18459" r="11888" b="15838"/>
          <a:stretch/>
        </p:blipFill>
        <p:spPr bwMode="auto">
          <a:xfrm>
            <a:off x="4063302" y="4501660"/>
            <a:ext cx="667996" cy="46883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B8877EF2-6898-3D96-1B31-7CF34520AA1D}"/>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5000" b="92778" l="9063" r="93125">
                        <a14:foregroundMark x1="10156" y1="17778" x2="9063" y2="39722"/>
                        <a14:foregroundMark x1="9063" y1="39722" x2="10781" y2="45278"/>
                        <a14:foregroundMark x1="15625" y1="48333" x2="16875" y2="48611"/>
                        <a14:foregroundMark x1="27500" y1="48611" x2="28750" y2="48889"/>
                        <a14:foregroundMark x1="45469" y1="44444" x2="45469" y2="46111"/>
                        <a14:foregroundMark x1="52188" y1="45833" x2="52188" y2="45833"/>
                        <a14:foregroundMark x1="51406" y1="68889" x2="54844" y2="79167"/>
                        <a14:foregroundMark x1="54063" y1="70278" x2="54063" y2="70278"/>
                        <a14:foregroundMark x1="74844" y1="8056" x2="77656" y2="9167"/>
                        <a14:foregroundMark x1="86406" y1="7500" x2="90000" y2="23611"/>
                        <a14:foregroundMark x1="90000" y1="23611" x2="88906" y2="44722"/>
                        <a14:foregroundMark x1="74844" y1="5000" x2="77031" y2="6111"/>
                        <a14:foregroundMark x1="87188" y1="5833" x2="87188" y2="5833"/>
                        <a14:foregroundMark x1="86250" y1="5556" x2="87188" y2="5833"/>
                        <a14:foregroundMark x1="93281" y1="9167" x2="93281" y2="11389"/>
                        <a14:foregroundMark x1="74531" y1="90000" x2="76250" y2="91111"/>
                        <a14:foregroundMark x1="85938" y1="91667" x2="86875" y2="92778"/>
                        <a14:foregroundMark x1="76250" y1="92778" x2="76250" y2="92778"/>
                        <a14:foregroundMark x1="70000" y1="39167" x2="70000" y2="39167"/>
                        <a14:foregroundMark x1="48125" y1="45556" x2="48125" y2="45556"/>
                        <a14:foregroundMark x1="37500" y1="58056" x2="37500" y2="58056"/>
                        <a14:foregroundMark x1="39688" y1="64444" x2="39688" y2="64444"/>
                        <a14:foregroundMark x1="39844" y1="66667" x2="39844" y2="66667"/>
                      </a14:backgroundRemoval>
                    </a14:imgEffect>
                  </a14:imgLayer>
                </a14:imgProps>
              </a:ext>
            </a:extLst>
          </a:blip>
          <a:stretch>
            <a:fillRect/>
          </a:stretch>
        </p:blipFill>
        <p:spPr>
          <a:xfrm>
            <a:off x="6848690" y="5166924"/>
            <a:ext cx="816540" cy="459303"/>
          </a:xfrm>
          <a:prstGeom prst="rect">
            <a:avLst/>
          </a:prstGeom>
        </p:spPr>
      </p:pic>
      <p:pic>
        <p:nvPicPr>
          <p:cNvPr id="20" name="Picture 6" descr="EnMAP">
            <a:extLst>
              <a:ext uri="{FF2B5EF4-FFF2-40B4-BE49-F238E27FC236}">
                <a16:creationId xmlns:a16="http://schemas.microsoft.com/office/drawing/2014/main" id="{4B49B5AA-229D-1EAE-901C-853D1F30826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21244308">
            <a:off x="5582692" y="5422424"/>
            <a:ext cx="570782" cy="47605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descr="Imagen que contiene satélite, transporte&#10;&#10;Descripción generada automáticamente">
            <a:extLst>
              <a:ext uri="{FF2B5EF4-FFF2-40B4-BE49-F238E27FC236}">
                <a16:creationId xmlns:a16="http://schemas.microsoft.com/office/drawing/2014/main" id="{7C529E5A-3006-BB76-7954-11CD8418ECF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55437" y="5449278"/>
            <a:ext cx="816540" cy="544786"/>
          </a:xfrm>
          <a:prstGeom prst="rect">
            <a:avLst/>
          </a:prstGeom>
        </p:spPr>
      </p:pic>
      <p:pic>
        <p:nvPicPr>
          <p:cNvPr id="22" name="Picture 2" descr="File:NOAA-20 JPSS-1 Spacecraft Model Wikimedia Commons, 53% OFF">
            <a:extLst>
              <a:ext uri="{FF2B5EF4-FFF2-40B4-BE49-F238E27FC236}">
                <a16:creationId xmlns:a16="http://schemas.microsoft.com/office/drawing/2014/main" id="{5B3E5114-A0DA-9F1E-8D95-8F3A51A0CDE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1219676">
            <a:off x="7491467" y="4882451"/>
            <a:ext cx="850127" cy="341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Sensores ópticos fabricados por ABB a bordo de los últimos satélites GHGSat  para detectar emisiones de gases de efecto invernadero desde el espacio -  Affolternstrasse 44, 8050 Zürich, Switzerland - ABB Measurement &amp; Analytics">
            <a:extLst>
              <a:ext uri="{FF2B5EF4-FFF2-40B4-BE49-F238E27FC236}">
                <a16:creationId xmlns:a16="http://schemas.microsoft.com/office/drawing/2014/main" id="{82ABFB00-FE22-ED5F-174C-49BC3C1B04B6}"/>
              </a:ext>
            </a:extLst>
          </p:cNvPr>
          <p:cNvPicPr>
            <a:picLocks noChangeAspect="1" noChangeArrowheads="1"/>
          </p:cNvPicPr>
          <p:nvPr/>
        </p:nvPicPr>
        <p:blipFill rotWithShape="1">
          <a:blip r:embed="rId31">
            <a:extLst>
              <a:ext uri="{BEBA8EAE-BF5A-486C-A8C5-ECC9F3942E4B}">
                <a14:imgProps xmlns:a14="http://schemas.microsoft.com/office/drawing/2010/main">
                  <a14:imgLayer r:embed="rId32">
                    <a14:imgEffect>
                      <a14:backgroundRemoval t="10000" b="90000" l="10000" r="90000">
                        <a14:foregroundMark x1="52333" y1="49049" x2="58778" y2="36786"/>
                        <a14:backgroundMark x1="13111" y1="48626" x2="34444" y2="38901"/>
                        <a14:backgroundMark x1="34444" y1="38901" x2="36000" y2="53488"/>
                        <a14:backgroundMark x1="36000" y1="53488" x2="57889" y2="61945"/>
                        <a14:backgroundMark x1="57889" y1="61945" x2="68889" y2="50529"/>
                        <a14:backgroundMark x1="68889" y1="50529" x2="67000" y2="34461"/>
                        <a14:backgroundMark x1="67000" y1="34461" x2="78222" y2="39323"/>
                        <a14:backgroundMark x1="78222" y1="39323" x2="83000" y2="45666"/>
                        <a14:backgroundMark x1="83000" y1="45666" x2="83778" y2="56871"/>
                        <a14:backgroundMark x1="83778" y1="56871" x2="83889" y2="57082"/>
                      </a14:backgroundRemoval>
                    </a14:imgEffect>
                  </a14:imgLayer>
                </a14:imgProps>
              </a:ext>
              <a:ext uri="{28A0092B-C50C-407E-A947-70E740481C1C}">
                <a14:useLocalDpi xmlns:a14="http://schemas.microsoft.com/office/drawing/2010/main" val="0"/>
              </a:ext>
            </a:extLst>
          </a:blip>
          <a:srcRect l="40524" t="9695" r="35568" b="43309"/>
          <a:stretch/>
        </p:blipFill>
        <p:spPr bwMode="auto">
          <a:xfrm rot="12009978">
            <a:off x="3656855" y="3587803"/>
            <a:ext cx="478246" cy="4940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Sentinel-2 - Wikipedia, la enciclopedia libre">
            <a:extLst>
              <a:ext uri="{FF2B5EF4-FFF2-40B4-BE49-F238E27FC236}">
                <a16:creationId xmlns:a16="http://schemas.microsoft.com/office/drawing/2014/main" id="{088341DE-5153-AEE2-9CFB-C67B5314D8C2}"/>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9802" b="96849" l="10000" r="95583">
                        <a14:foregroundMark x1="90250" y1="62427" x2="96500" y2="67095"/>
                        <a14:foregroundMark x1="96500" y1="67095" x2="89917" y2="96966"/>
                        <a14:foregroundMark x1="89917" y1="96966" x2="74583" y2="91249"/>
                        <a14:foregroundMark x1="93750" y1="64877" x2="95583" y2="72462"/>
                        <a14:foregroundMark x1="95583" y1="72462" x2="94500" y2="77480"/>
                      </a14:backgroundRemoval>
                    </a14:imgEffect>
                  </a14:imgLayer>
                </a14:imgProps>
              </a:ext>
              <a:ext uri="{28A0092B-C50C-407E-A947-70E740481C1C}">
                <a14:useLocalDpi xmlns:a14="http://schemas.microsoft.com/office/drawing/2010/main" val="0"/>
              </a:ext>
            </a:extLst>
          </a:blip>
          <a:srcRect/>
          <a:stretch>
            <a:fillRect/>
          </a:stretch>
        </p:blipFill>
        <p:spPr bwMode="auto">
          <a:xfrm rot="18671259">
            <a:off x="3536172" y="3068857"/>
            <a:ext cx="697308" cy="4979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Landsat 8 | Landsat Science">
            <a:extLst>
              <a:ext uri="{FF2B5EF4-FFF2-40B4-BE49-F238E27FC236}">
                <a16:creationId xmlns:a16="http://schemas.microsoft.com/office/drawing/2014/main" id="{CE302790-974F-4508-F6FD-8E0EDE1C3FAA}"/>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0124" r="12882"/>
          <a:stretch/>
        </p:blipFill>
        <p:spPr bwMode="auto">
          <a:xfrm rot="21177496">
            <a:off x="3749373" y="4016488"/>
            <a:ext cx="751938" cy="549345"/>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descr="Satélite en el espacio&#10;&#10;Descripción generada automáticamente con confianza media">
            <a:extLst>
              <a:ext uri="{FF2B5EF4-FFF2-40B4-BE49-F238E27FC236}">
                <a16:creationId xmlns:a16="http://schemas.microsoft.com/office/drawing/2014/main" id="{22C1FA72-45E8-BAA0-5172-1E60E84CD42C}"/>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20486014">
            <a:off x="8011043" y="3888944"/>
            <a:ext cx="518369" cy="570206"/>
          </a:xfrm>
          <a:prstGeom prst="rect">
            <a:avLst/>
          </a:prstGeom>
        </p:spPr>
      </p:pic>
      <p:pic>
        <p:nvPicPr>
          <p:cNvPr id="27" name="Picture 2" descr="MTG (Meteosat Third Generation) - eoPortal">
            <a:extLst>
              <a:ext uri="{FF2B5EF4-FFF2-40B4-BE49-F238E27FC236}">
                <a16:creationId xmlns:a16="http://schemas.microsoft.com/office/drawing/2014/main" id="{5C9E364B-5535-EB57-8B70-217CCFA23BFA}"/>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9945" b="89977" l="9216" r="89983">
                        <a14:foregroundMark x1="62851" y1="70086" x2="65884" y2="76038"/>
                        <a14:foregroundMark x1="9216" y1="81206" x2="9216" y2="81206"/>
                        <a14:foregroundMark x1="62278" y1="59984" x2="65197" y2="61472"/>
                        <a14:foregroundMark x1="75100" y1="47377" x2="75100" y2="47377"/>
                        <a14:backgroundMark x1="32341" y1="81754" x2="42358" y2="71182"/>
                        <a14:backgroundMark x1="42358" y1="71182" x2="47167" y2="80423"/>
                        <a14:backgroundMark x1="47167" y1="80423" x2="38065" y2="84573"/>
                        <a14:backgroundMark x1="38065" y1="84573" x2="33772" y2="84417"/>
                        <a14:backgroundMark x1="35718" y1="74080" x2="35718" y2="74080"/>
                        <a14:backgroundMark x1="36806" y1="74315" x2="36806" y2="74315"/>
                        <a14:backgroundMark x1="35203" y1="75333" x2="35203" y2="75333"/>
                        <a14:backgroundMark x1="37035" y1="73610" x2="37035" y2="73610"/>
                        <a14:backgroundMark x1="36291" y1="62177" x2="37894" y2="58966"/>
                        <a14:backgroundMark x1="77275" y1="49648" x2="77275" y2="49648"/>
                      </a14:backgroundRemoval>
                    </a14:imgEffect>
                  </a14:imgLayer>
                </a14:imgProps>
              </a:ext>
              <a:ext uri="{28A0092B-C50C-407E-A947-70E740481C1C}">
                <a14:useLocalDpi xmlns:a14="http://schemas.microsoft.com/office/drawing/2010/main" val="0"/>
              </a:ext>
            </a:extLst>
          </a:blip>
          <a:srcRect/>
          <a:stretch>
            <a:fillRect/>
          </a:stretch>
        </p:blipFill>
        <p:spPr bwMode="auto">
          <a:xfrm rot="1797941">
            <a:off x="8007159" y="3307754"/>
            <a:ext cx="814918" cy="5956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aofen 5, 5-02 (GF 5, 5-02) - Gunter's Space Page">
            <a:extLst>
              <a:ext uri="{FF2B5EF4-FFF2-40B4-BE49-F238E27FC236}">
                <a16:creationId xmlns:a16="http://schemas.microsoft.com/office/drawing/2014/main" id="{948F15E9-1898-1D95-F313-A352F3E06081}"/>
              </a:ext>
            </a:extLst>
          </p:cNvPr>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7882" b="89163" l="4250" r="97500">
                        <a14:foregroundMark x1="12469" y1="88670" x2="10500" y2="85222"/>
                        <a14:foregroundMark x1="12750" y1="89163" x2="12469" y2="88670"/>
                        <a14:foregroundMark x1="11500" y1="89655" x2="11500" y2="89655"/>
                        <a14:foregroundMark x1="10500" y1="85222" x2="10500" y2="85222"/>
                        <a14:foregroundMark x1="26500" y1="87192" x2="26500" y2="87192"/>
                        <a14:foregroundMark x1="24500" y1="86700" x2="24500" y2="86700"/>
                        <a14:foregroundMark x1="24250" y1="82266" x2="24250" y2="82266"/>
                        <a14:foregroundMark x1="9750" y1="75369" x2="9750" y2="75369"/>
                        <a14:foregroundMark x1="10000" y1="68473" x2="10000" y2="68473"/>
                        <a14:foregroundMark x1="5250" y1="26601" x2="5250" y2="26601"/>
                        <a14:foregroundMark x1="9750" y1="26601" x2="9750" y2="26601"/>
                        <a14:foregroundMark x1="21500" y1="29557" x2="21500" y2="29557"/>
                        <a14:foregroundMark x1="26250" y1="33498" x2="8250" y2="23153"/>
                        <a14:foregroundMark x1="89250" y1="72906" x2="89500" y2="50739"/>
                        <a14:foregroundMark x1="93250" y1="76355" x2="93750" y2="54187"/>
                        <a14:foregroundMark x1="97500" y1="78818" x2="97500" y2="78818"/>
                        <a14:foregroundMark x1="39000" y1="7882" x2="39000" y2="7882"/>
                        <a14:foregroundMark x1="5500" y1="22660" x2="5500" y2="22660"/>
                        <a14:foregroundMark x1="7250" y1="22167" x2="16250" y2="23153"/>
                        <a14:foregroundMark x1="16250" y1="23153" x2="25750" y2="23645"/>
                        <a14:foregroundMark x1="4750" y1="27586" x2="4750" y2="22660"/>
                        <a14:foregroundMark x1="4750" y1="22660" x2="18250" y2="24138"/>
                        <a14:foregroundMark x1="18250" y1="24138" x2="25750" y2="23153"/>
                        <a14:foregroundMark x1="15500" y1="22660" x2="26750" y2="23153"/>
                        <a14:foregroundMark x1="25125" y1="22660" x2="26000" y2="23153"/>
                        <a14:foregroundMark x1="24250" y1="22167" x2="25125" y2="22660"/>
                        <a14:foregroundMark x1="26000" y1="22660" x2="26000" y2="22660"/>
                        <a14:foregroundMark x1="4750" y1="22167" x2="17250" y2="23153"/>
                        <a14:foregroundMark x1="6750" y1="21675" x2="24500" y2="22660"/>
                        <a14:foregroundMark x1="15750" y1="21675" x2="27000" y2="22660"/>
                        <a14:foregroundMark x1="5000" y1="34483" x2="5000" y2="34483"/>
                        <a14:foregroundMark x1="5000" y1="34483" x2="5000" y2="30049"/>
                        <a14:foregroundMark x1="5000" y1="35468" x2="4250" y2="28079"/>
                        <a14:foregroundMark x1="31000" y1="67488" x2="31000" y2="67488"/>
                        <a14:foregroundMark x1="29500" y1="82759" x2="29500" y2="82759"/>
                        <a14:foregroundMark x1="29500" y1="81773" x2="29500" y2="81773"/>
                        <a14:backgroundMark x1="13750" y1="79803" x2="13750" y2="79803"/>
                        <a14:backgroundMark x1="13750" y1="84236" x2="13750" y2="84236"/>
                        <a14:backgroundMark x1="30250" y1="84236" x2="30250" y2="84236"/>
                        <a14:backgroundMark x1="29750" y1="83744" x2="29750" y2="83744"/>
                        <a14:backgroundMark x1="30000" y1="82759" x2="30000" y2="82759"/>
                        <a14:backgroundMark x1="30000" y1="81281" x2="30000" y2="81281"/>
                        <a14:backgroundMark x1="27750" y1="22167" x2="27750" y2="22167"/>
                        <a14:backgroundMark x1="27500" y1="22167" x2="27500" y2="22167"/>
                        <a14:backgroundMark x1="27250" y1="22660" x2="27250" y2="22660"/>
                        <a14:backgroundMark x1="27250" y1="21675" x2="27250" y2="21675"/>
                        <a14:backgroundMark x1="27250" y1="22660" x2="27250" y2="22660"/>
                        <a14:backgroundMark x1="32000" y1="67980" x2="32000" y2="67980"/>
                        <a14:backgroundMark x1="31750" y1="67488" x2="31750" y2="67488"/>
                        <a14:backgroundMark x1="13250" y1="89655" x2="13250" y2="89655"/>
                        <a14:backgroundMark x1="12500" y1="90148" x2="12500" y2="90148"/>
                        <a14:backgroundMark x1="11750" y1="90148" x2="11750" y2="90148"/>
                        <a14:backgroundMark x1="13000" y1="89655" x2="13000" y2="89655"/>
                        <a14:backgroundMark x1="13000" y1="88670" x2="13000" y2="88670"/>
                        <a14:backgroundMark x1="12500" y1="89655" x2="12500" y2="89655"/>
                        <a14:backgroundMark x1="11250" y1="90640" x2="11250" y2="90640"/>
                        <a14:backgroundMark x1="24750" y1="80788" x2="24750" y2="80788"/>
                        <a14:backgroundMark x1="24500" y1="81281" x2="24500" y2="81281"/>
                        <a14:backgroundMark x1="24000" y1="81281" x2="24000" y2="81281"/>
                        <a14:backgroundMark x1="93000" y1="77833" x2="93000" y2="77833"/>
                        <a14:backgroundMark x1="93250" y1="77340" x2="93250" y2="77340"/>
                      </a14:backgroundRemoval>
                    </a14:imgEffect>
                  </a14:imgLayer>
                </a14:imgProps>
              </a:ext>
              <a:ext uri="{28A0092B-C50C-407E-A947-70E740481C1C}">
                <a14:useLocalDpi xmlns:a14="http://schemas.microsoft.com/office/drawing/2010/main" val="0"/>
              </a:ext>
            </a:extLst>
          </a:blip>
          <a:srcRect/>
          <a:stretch>
            <a:fillRect/>
          </a:stretch>
        </p:blipFill>
        <p:spPr bwMode="auto">
          <a:xfrm rot="21080668">
            <a:off x="4506407" y="4899410"/>
            <a:ext cx="813231" cy="412714"/>
          </a:xfrm>
          <a:prstGeom prst="rect">
            <a:avLst/>
          </a:prstGeom>
          <a:noFill/>
        </p:spPr>
      </p:pic>
      <p:pic>
        <p:nvPicPr>
          <p:cNvPr id="29" name="Picture 22" descr="中国空间技术研究院">
            <a:extLst>
              <a:ext uri="{FF2B5EF4-FFF2-40B4-BE49-F238E27FC236}">
                <a16:creationId xmlns:a16="http://schemas.microsoft.com/office/drawing/2014/main" id="{9AB10D03-06C6-9ADA-339D-D7EF9CF0C00C}"/>
              </a:ext>
            </a:extLst>
          </p:cNvPr>
          <p:cNvPicPr>
            <a:picLocks noChangeAspect="1" noChangeArrowheads="1"/>
          </p:cNvPicPr>
          <p:nvPr/>
        </p:nvPicPr>
        <p:blipFill rotWithShape="1">
          <a:blip r:embed="rId41">
            <a:extLst>
              <a:ext uri="{BEBA8EAE-BF5A-486C-A8C5-ECC9F3942E4B}">
                <a14:imgProps xmlns:a14="http://schemas.microsoft.com/office/drawing/2010/main">
                  <a14:imgLayer r:embed="rId42">
                    <a14:imgEffect>
                      <a14:backgroundRemoval t="10000" b="90000" l="10000" r="90000">
                        <a14:foregroundMark x1="47934" y1="50972" x2="47934" y2="50972"/>
                        <a14:foregroundMark x1="47934" y1="50833" x2="47934" y2="50833"/>
                        <a14:foregroundMark x1="47727" y1="50556" x2="48657" y2="51806"/>
                        <a14:backgroundMark x1="41632" y1="58472" x2="15289" y2="51389"/>
                        <a14:backgroundMark x1="15289" y1="51389" x2="17769" y2="38750"/>
                        <a14:backgroundMark x1="17769" y1="38750" x2="25826" y2="26806"/>
                        <a14:backgroundMark x1="25826" y1="26806" x2="36983" y2="28889"/>
                        <a14:backgroundMark x1="36983" y1="28889" x2="45041" y2="33611"/>
                        <a14:backgroundMark x1="45041" y1="33611" x2="56818" y2="32500"/>
                        <a14:backgroundMark x1="56818" y1="32500" x2="71178" y2="35139"/>
                        <a14:backgroundMark x1="71178" y1="35139" x2="74380" y2="49167"/>
                        <a14:backgroundMark x1="74380" y1="49167" x2="82748" y2="53056"/>
                        <a14:backgroundMark x1="82748" y1="53056" x2="79339" y2="19444"/>
                        <a14:backgroundMark x1="79339" y1="19444" x2="46488" y2="9306"/>
                        <a14:backgroundMark x1="46488" y1="9306" x2="27583" y2="18889"/>
                        <a14:backgroundMark x1="27583" y1="18889" x2="20455" y2="31389"/>
                        <a14:backgroundMark x1="20455" y1="31389" x2="20351" y2="35139"/>
                        <a14:backgroundMark x1="34607" y1="32222" x2="40496" y2="36528"/>
                        <a14:backgroundMark x1="40496" y1="36528" x2="61570" y2="40139"/>
                        <a14:backgroundMark x1="61570" y1="40139" x2="67149" y2="48056"/>
                        <a14:backgroundMark x1="67149" y1="48056" x2="67769" y2="49861"/>
                        <a14:backgroundMark x1="46074" y1="46806" x2="46074" y2="46806"/>
                      </a14:backgroundRemoval>
                    </a14:imgEffect>
                  </a14:imgLayer>
                </a14:imgProps>
              </a:ext>
              <a:ext uri="{28A0092B-C50C-407E-A947-70E740481C1C}">
                <a14:useLocalDpi xmlns:a14="http://schemas.microsoft.com/office/drawing/2010/main" val="0"/>
              </a:ext>
            </a:extLst>
          </a:blip>
          <a:srcRect l="23718" t="32247" r="17011" b="25313"/>
          <a:stretch/>
        </p:blipFill>
        <p:spPr bwMode="auto">
          <a:xfrm rot="19247826">
            <a:off x="4780496" y="5181569"/>
            <a:ext cx="946305" cy="5039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CHIME (Sentinel 10) - Gunter's Space Page">
            <a:extLst>
              <a:ext uri="{FF2B5EF4-FFF2-40B4-BE49-F238E27FC236}">
                <a16:creationId xmlns:a16="http://schemas.microsoft.com/office/drawing/2014/main" id="{D73CA827-E5FB-157A-2821-A1E0390BCC18}"/>
              </a:ext>
            </a:extLst>
          </p:cNvPr>
          <p:cNvPicPr>
            <a:picLocks noChangeAspect="1" noChangeArrowheads="1"/>
          </p:cNvPicPr>
          <p:nvPr/>
        </p:nvPicPr>
        <p:blipFill rotWithShape="1">
          <a:blip r:embed="rId43">
            <a:extLst>
              <a:ext uri="{BEBA8EAE-BF5A-486C-A8C5-ECC9F3942E4B}">
                <a14:imgProps xmlns:a14="http://schemas.microsoft.com/office/drawing/2010/main">
                  <a14:imgLayer r:embed="rId44">
                    <a14:imgEffect>
                      <a14:backgroundRemoval t="7806" b="91561" l="10000" r="90000">
                        <a14:foregroundMark x1="39222" y1="9283" x2="44667" y2="7806"/>
                        <a14:foregroundMark x1="35778" y1="51477" x2="39222" y2="53165"/>
                        <a14:foregroundMark x1="43000" y1="58228" x2="43222" y2="61392"/>
                        <a14:foregroundMark x1="50222" y1="40295" x2="82556" y2="71730"/>
                        <a14:foregroundMark x1="74111" y1="88608" x2="80444" y2="91561"/>
                        <a14:foregroundMark x1="80444" y1="91561" x2="82000" y2="90717"/>
                        <a14:foregroundMark x1="42333" y1="58228" x2="42333" y2="58228"/>
                        <a14:foregroundMark x1="42667" y1="60759" x2="42667" y2="60759"/>
                        <a14:foregroundMark x1="42222" y1="59916" x2="42222" y2="59916"/>
                      </a14:backgroundRemoval>
                    </a14:imgEffect>
                  </a14:imgLayer>
                </a14:imgProps>
              </a:ext>
              <a:ext uri="{28A0092B-C50C-407E-A947-70E740481C1C}">
                <a14:useLocalDpi xmlns:a14="http://schemas.microsoft.com/office/drawing/2010/main" val="0"/>
              </a:ext>
            </a:extLst>
          </a:blip>
          <a:srcRect l="14292" r="12834"/>
          <a:stretch/>
        </p:blipFill>
        <p:spPr bwMode="auto">
          <a:xfrm rot="17533536">
            <a:off x="7220299" y="5713183"/>
            <a:ext cx="800191" cy="5783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The US-Italy Surface Biology and Geology (SBG) Thermal Infrared (TIR) Joint  Project">
            <a:extLst>
              <a:ext uri="{FF2B5EF4-FFF2-40B4-BE49-F238E27FC236}">
                <a16:creationId xmlns:a16="http://schemas.microsoft.com/office/drawing/2014/main" id="{AC76BD06-D54A-13EB-A146-D3D86B029955}"/>
              </a:ext>
            </a:extLst>
          </p:cNvPr>
          <p:cNvPicPr>
            <a:picLocks noChangeAspect="1" noChangeArrowheads="1"/>
          </p:cNvPicPr>
          <p:nvPr/>
        </p:nvPicPr>
        <p:blipFill rotWithShape="1">
          <a:blip r:embed="rId45">
            <a:extLst>
              <a:ext uri="{BEBA8EAE-BF5A-486C-A8C5-ECC9F3942E4B}">
                <a14:imgProps xmlns:a14="http://schemas.microsoft.com/office/drawing/2010/main">
                  <a14:imgLayer r:embed="rId46">
                    <a14:imgEffect>
                      <a14:backgroundRemoval t="10000" b="90000" l="10000" r="90000">
                        <a14:foregroundMark x1="43866" y1="38503" x2="47584" y2="40107"/>
                        <a14:backgroundMark x1="25651" y1="60963" x2="61338" y2="73262"/>
                        <a14:backgroundMark x1="61338" y1="73262" x2="80669" y2="44385"/>
                      </a14:backgroundRemoval>
                    </a14:imgEffect>
                  </a14:imgLayer>
                </a14:imgProps>
              </a:ext>
              <a:ext uri="{28A0092B-C50C-407E-A947-70E740481C1C}">
                <a14:useLocalDpi xmlns:a14="http://schemas.microsoft.com/office/drawing/2010/main" val="0"/>
              </a:ext>
            </a:extLst>
          </a:blip>
          <a:srcRect l="13401" t="14888" r="28506" b="30489"/>
          <a:stretch/>
        </p:blipFill>
        <p:spPr bwMode="auto">
          <a:xfrm rot="232924">
            <a:off x="6174108" y="6072330"/>
            <a:ext cx="905101" cy="5916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CO2Image - eoPortal">
            <a:extLst>
              <a:ext uri="{FF2B5EF4-FFF2-40B4-BE49-F238E27FC236}">
                <a16:creationId xmlns:a16="http://schemas.microsoft.com/office/drawing/2014/main" id="{5C40051E-56DE-02AF-A1A5-FE4004E37B95}"/>
              </a:ext>
            </a:extLst>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9122" b="89865" l="2793" r="96462">
                        <a14:foregroundMark x1="13724" y1="28716" x2="13594" y2="28378"/>
                        <a14:foregroundMark x1="13984" y1="29392" x2="13724" y2="28716"/>
                        <a14:foregroundMark x1="22160" y1="50676" x2="13984" y2="29392"/>
                        <a14:foregroundMark x1="13264" y1="15203" x2="13035" y2="6081"/>
                        <a14:foregroundMark x1="13389" y1="20197" x2="13264" y2="15203"/>
                        <a14:foregroundMark x1="13594" y1="28378" x2="13594" y2="28379"/>
                        <a14:foregroundMark x1="13035" y1="6081" x2="97207" y2="15541"/>
                        <a14:foregroundMark x1="97207" y1="15541" x2="97190" y2="16216"/>
                        <a14:foregroundMark x1="64341" y1="62956" x2="62197" y2="62500"/>
                        <a14:foregroundMark x1="73222" y1="64846" x2="73028" y2="64805"/>
                        <a14:foregroundMark x1="96276" y1="14527" x2="96374" y2="16216"/>
                        <a14:foregroundMark x1="2793" y1="42905" x2="13780" y2="35135"/>
                        <a14:foregroundMark x1="47672" y1="30405" x2="48231" y2="32095"/>
                        <a14:backgroundMark x1="94041" y1="65541" x2="98138" y2="25676"/>
                        <a14:backgroundMark x1="98138" y1="25676" x2="98883" y2="65203"/>
                        <a14:backgroundMark x1="98883" y1="16216" x2="98883" y2="28716"/>
                        <a14:backgroundMark x1="97579" y1="16892" x2="97579" y2="16892"/>
                        <a14:backgroundMark x1="96089" y1="55743" x2="96089" y2="55743"/>
                        <a14:backgroundMark x1="95345" y1="55743" x2="95531" y2="54730"/>
                        <a14:backgroundMark x1="95717" y1="56081" x2="95717" y2="58446"/>
                        <a14:backgroundMark x1="94041" y1="63514" x2="94041" y2="66216"/>
                        <a14:backgroundMark x1="94041" y1="63176" x2="94041" y2="63176"/>
                        <a14:backgroundMark x1="93482" y1="62838" x2="93482" y2="62838"/>
                        <a14:backgroundMark x1="93669" y1="62838" x2="94041" y2="64189"/>
                        <a14:backgroundMark x1="58845" y1="71959" x2="71695" y2="68919"/>
                        <a14:backgroundMark x1="71695" y1="68919" x2="86406" y2="71622"/>
                        <a14:backgroundMark x1="86406" y1="71622" x2="88082" y2="76014"/>
                        <a14:backgroundMark x1="64246" y1="63176" x2="70764" y2="66892"/>
                        <a14:backgroundMark x1="73184" y1="65878" x2="73184" y2="65878"/>
                        <a14:backgroundMark x1="73557" y1="66216" x2="73557" y2="66216"/>
                        <a14:backgroundMark x1="73371" y1="65203" x2="73371" y2="65203"/>
                        <a14:backgroundMark x1="73184" y1="65541" x2="73184" y2="64189"/>
                        <a14:backgroundMark x1="86965" y1="68581" x2="92924" y2="70608"/>
                        <a14:backgroundMark x1="12849" y1="28716" x2="12849" y2="22297"/>
                        <a14:backgroundMark x1="13594" y1="28378" x2="13035" y2="18243"/>
                        <a14:backgroundMark x1="13408" y1="29392" x2="13408" y2="29392"/>
                        <a14:backgroundMark x1="13594" y1="28716" x2="13594" y2="28716"/>
                        <a14:backgroundMark x1="13035" y1="15203" x2="13035" y2="15203"/>
                      </a14:backgroundRemoval>
                    </a14:imgEffect>
                  </a14:imgLayer>
                </a14:imgProps>
              </a:ext>
              <a:ext uri="{28A0092B-C50C-407E-A947-70E740481C1C}">
                <a14:useLocalDpi xmlns:a14="http://schemas.microsoft.com/office/drawing/2010/main" val="0"/>
              </a:ext>
            </a:extLst>
          </a:blip>
          <a:srcRect/>
          <a:stretch>
            <a:fillRect/>
          </a:stretch>
        </p:blipFill>
        <p:spPr bwMode="auto">
          <a:xfrm>
            <a:off x="5157990" y="6171723"/>
            <a:ext cx="692475" cy="3816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ESA - Tango satellites imaging Earth">
            <a:extLst>
              <a:ext uri="{FF2B5EF4-FFF2-40B4-BE49-F238E27FC236}">
                <a16:creationId xmlns:a16="http://schemas.microsoft.com/office/drawing/2014/main" id="{5ABB3D84-CDA4-54F9-77A8-FB2A9BE897BE}"/>
              </a:ext>
            </a:extLst>
          </p:cNvPr>
          <p:cNvPicPr>
            <a:picLocks noChangeAspect="1" noChangeArrowheads="1"/>
          </p:cNvPicPr>
          <p:nvPr/>
        </p:nvPicPr>
        <p:blipFill rotWithShape="1">
          <a:blip r:embed="rId49">
            <a:extLst>
              <a:ext uri="{BEBA8EAE-BF5A-486C-A8C5-ECC9F3942E4B}">
                <a14:imgProps xmlns:a14="http://schemas.microsoft.com/office/drawing/2010/main">
                  <a14:imgLayer r:embed="rId50">
                    <a14:imgEffect>
                      <a14:backgroundRemoval t="10000" b="90000" l="10000" r="90000">
                        <a14:foregroundMark x1="25158" y1="28834" x2="24323" y2="25485"/>
                        <a14:foregroundMark x1="24323" y1="25485" x2="28646" y2="25669"/>
                        <a14:foregroundMark x1="28646" y1="25669" x2="30940" y2="25223"/>
                        <a14:foregroundMark x1="34403" y1="25386" x2="36927" y2="26316"/>
                        <a14:foregroundMark x1="36927" y1="26316" x2="40469" y2="31671"/>
                        <a14:foregroundMark x1="37452" y1="36370" x2="36615" y2="37673"/>
                        <a14:foregroundMark x1="36615" y1="37673" x2="30885" y2="37765"/>
                        <a14:foregroundMark x1="30885" y1="37765" x2="27187" y2="33703"/>
                        <a14:foregroundMark x1="49531" y1="51154" x2="50208" y2="51985"/>
                        <a14:foregroundMark x1="53281" y1="39612" x2="53281" y2="39612"/>
                        <a14:foregroundMark x1="35673" y1="43121" x2="36771" y2="44506"/>
                        <a14:foregroundMark x1="35212" y1="42539" x2="35673" y2="43121"/>
                        <a14:foregroundMark x1="58922" y1="64713" x2="60104" y2="66205"/>
                        <a14:foregroundMark x1="56667" y1="61865" x2="57179" y2="62512"/>
                        <a14:foregroundMark x1="60104" y1="66205" x2="60573" y2="66574"/>
                        <a14:foregroundMark x1="34740" y1="42013" x2="34740" y2="42013"/>
                        <a14:foregroundMark x1="34844" y1="42105" x2="34844" y2="42105"/>
                        <a14:foregroundMark x1="35052" y1="42290" x2="35052" y2="42290"/>
                        <a14:foregroundMark x1="35417" y1="42659" x2="35417" y2="42659"/>
                        <a14:foregroundMark x1="34635" y1="42105" x2="34635" y2="42105"/>
                        <a14:foregroundMark x1="57135" y1="62881" x2="57677" y2="63361"/>
                        <a14:foregroundMark x1="58177" y1="63897" x2="58177" y2="63897"/>
                        <a14:foregroundMark x1="58698" y1="64266" x2="58698" y2="64266"/>
                        <a14:foregroundMark x1="58385" y1="63989" x2="58385" y2="63989"/>
                        <a14:foregroundMark x1="60885" y1="66759" x2="60885" y2="66759"/>
                        <a14:foregroundMark x1="35833" y1="43398" x2="35833" y2="43398"/>
                        <a14:foregroundMark x1="35781" y1="42752" x2="35781" y2="42752"/>
                        <a14:backgroundMark x1="25052" y1="23546" x2="55885" y2="18837"/>
                        <a14:backgroundMark x1="55885" y1="18837" x2="60521" y2="26408"/>
                        <a14:backgroundMark x1="60521" y1="26408" x2="77135" y2="36473"/>
                        <a14:backgroundMark x1="77135" y1="36473" x2="82188" y2="33518"/>
                        <a14:backgroundMark x1="82188" y1="33518" x2="48021" y2="35919"/>
                        <a14:backgroundMark x1="48021" y1="35919" x2="56406" y2="28624"/>
                        <a14:backgroundMark x1="56406" y1="28624" x2="79583" y2="23638"/>
                        <a14:backgroundMark x1="79583" y1="23638" x2="82083" y2="31579"/>
                        <a14:backgroundMark x1="82083" y1="31579" x2="83073" y2="43767"/>
                        <a14:backgroundMark x1="21927" y1="40905" x2="51146" y2="75254"/>
                        <a14:backgroundMark x1="18021" y1="48015" x2="20208" y2="56140"/>
                        <a14:backgroundMark x1="20208" y1="56140" x2="34844" y2="66297"/>
                        <a14:backgroundMark x1="34844" y1="66297" x2="45208" y2="86057"/>
                        <a14:backgroundMark x1="45208" y1="86057" x2="51406" y2="76547"/>
                        <a14:backgroundMark x1="51406" y1="76547" x2="48542" y2="71468"/>
                        <a14:backgroundMark x1="24531" y1="29825" x2="25260" y2="30471"/>
                        <a14:backgroundMark x1="33073" y1="24654" x2="33073" y2="24654"/>
                        <a14:backgroundMark x1="31979" y1="24654" x2="34115" y2="25115"/>
                        <a14:backgroundMark x1="31146" y1="24654" x2="34635" y2="24746"/>
                        <a14:backgroundMark x1="34323" y1="25300" x2="34323" y2="25300"/>
                        <a14:backgroundMark x1="34844" y1="25300" x2="34844" y2="25300"/>
                        <a14:backgroundMark x1="34427" y1="25392" x2="34427" y2="25392"/>
                        <a14:backgroundMark x1="34740" y1="25300" x2="34740" y2="25300"/>
                        <a14:backgroundMark x1="34635" y1="25300" x2="34635" y2="25300"/>
                        <a14:backgroundMark x1="25833" y1="30194" x2="25833" y2="30194"/>
                        <a14:backgroundMark x1="25104" y1="29825" x2="25677" y2="31025"/>
                        <a14:backgroundMark x1="25052" y1="28901" x2="25677" y2="31856"/>
                        <a14:backgroundMark x1="24948" y1="28440" x2="25260" y2="28532"/>
                        <a14:backgroundMark x1="25990" y1="31579" x2="25677" y2="32041"/>
                        <a14:backgroundMark x1="25208" y1="28809" x2="25208" y2="28809"/>
                        <a14:backgroundMark x1="35521" y1="41921" x2="36979" y2="43029"/>
                        <a14:backgroundMark x1="34740" y1="41551" x2="34740" y2="41551"/>
                        <a14:backgroundMark x1="34688" y1="41644" x2="34688" y2="41644"/>
                        <a14:backgroundMark x1="34844" y1="42013" x2="34844" y2="42013"/>
                        <a14:backgroundMark x1="35521" y1="42475" x2="35521" y2="42475"/>
                        <a14:backgroundMark x1="35885" y1="43029" x2="35885" y2="43029"/>
                        <a14:backgroundMark x1="36042" y1="43121" x2="36042" y2="43121"/>
                        <a14:backgroundMark x1="35260" y1="42290" x2="35260" y2="42290"/>
                        <a14:backgroundMark x1="37604" y1="39151" x2="40729" y2="34072"/>
                        <a14:backgroundMark x1="40729" y1="34072" x2="40573" y2="41551"/>
                        <a14:backgroundMark x1="40573" y1="41551" x2="41094" y2="42013"/>
                        <a14:backgroundMark x1="38177" y1="33703" x2="38542" y2="33703"/>
                        <a14:backgroundMark x1="37760" y1="36103" x2="39323" y2="32687"/>
                        <a14:backgroundMark x1="40365" y1="31948" x2="39219" y2="33980"/>
                        <a14:backgroundMark x1="37604" y1="35734" x2="38594" y2="33980"/>
                        <a14:backgroundMark x1="38750" y1="34072" x2="39010" y2="35457"/>
                        <a14:backgroundMark x1="39115" y1="33795" x2="37552" y2="36842"/>
                        <a14:backgroundMark x1="37448" y1="36380" x2="37448" y2="36380"/>
                        <a14:backgroundMark x1="37552" y1="36750" x2="37552" y2="36750"/>
                        <a14:backgroundMark x1="37396" y1="36750" x2="37396" y2="36750"/>
                        <a14:backgroundMark x1="37188" y1="36565" x2="37188" y2="36565"/>
                        <a14:backgroundMark x1="37188" y1="37119" x2="37188" y2="37119"/>
                        <a14:backgroundMark x1="59062" y1="63255" x2="60729" y2="64174"/>
                        <a14:backgroundMark x1="59323" y1="64358" x2="59323" y2="64358"/>
                        <a14:backgroundMark x1="57969" y1="62789" x2="58698" y2="63435"/>
                      </a14:backgroundRemoval>
                    </a14:imgEffect>
                  </a14:imgLayer>
                </a14:imgProps>
              </a:ext>
              <a:ext uri="{28A0092B-C50C-407E-A947-70E740481C1C}">
                <a14:useLocalDpi xmlns:a14="http://schemas.microsoft.com/office/drawing/2010/main" val="0"/>
              </a:ext>
            </a:extLst>
          </a:blip>
          <a:srcRect l="21101" t="23678" r="30257" b="35141"/>
          <a:stretch/>
        </p:blipFill>
        <p:spPr bwMode="auto">
          <a:xfrm>
            <a:off x="4069806" y="5668317"/>
            <a:ext cx="1002266" cy="478611"/>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B360DF0F-37C7-4285-3E61-60282682B436}"/>
              </a:ext>
            </a:extLst>
          </p:cNvPr>
          <p:cNvSpPr txBox="1"/>
          <p:nvPr/>
        </p:nvSpPr>
        <p:spPr>
          <a:xfrm rot="4242648">
            <a:off x="6595143" y="2776654"/>
            <a:ext cx="1679506" cy="3307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wrap="none" lIns="108000" rtlCol="0" anchor="ctr" anchorCtr="0">
            <a:prstTxWarp prst="textArchUp">
              <a:avLst>
                <a:gd name="adj" fmla="val 1016449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100" normalizeH="0" baseline="0" noProof="0" dirty="0">
                <a:ln>
                  <a:noFill/>
                </a:ln>
                <a:solidFill>
                  <a:prstClr val="white"/>
                </a:solidFill>
                <a:effectLst/>
                <a:uLnTx/>
                <a:uFillTx/>
                <a:latin typeface="Aptos" panose="02110004020202020204"/>
                <a:ea typeface="+mn-ea"/>
                <a:cs typeface="+mn-cs"/>
              </a:rPr>
              <a:t>PAST</a:t>
            </a:r>
          </a:p>
        </p:txBody>
      </p:sp>
      <p:sp>
        <p:nvSpPr>
          <p:cNvPr id="35" name="CuadroTexto 34">
            <a:extLst>
              <a:ext uri="{FF2B5EF4-FFF2-40B4-BE49-F238E27FC236}">
                <a16:creationId xmlns:a16="http://schemas.microsoft.com/office/drawing/2014/main" id="{C82B2EFE-BC9A-FFFA-F58B-B83B6D7BC5D0}"/>
              </a:ext>
            </a:extLst>
          </p:cNvPr>
          <p:cNvSpPr txBox="1"/>
          <p:nvPr/>
        </p:nvSpPr>
        <p:spPr>
          <a:xfrm rot="4231476">
            <a:off x="7232225" y="2509509"/>
            <a:ext cx="1679506" cy="4345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wrap="none" lIns="108000" rtlCol="0" anchor="ctr" anchorCtr="0">
            <a:prstTxWarp prst="textArchUp">
              <a:avLst>
                <a:gd name="adj" fmla="val 1134481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100" normalizeH="0" baseline="0" noProof="0" dirty="0">
                <a:ln>
                  <a:noFill/>
                </a:ln>
                <a:solidFill>
                  <a:prstClr val="white"/>
                </a:solidFill>
                <a:effectLst/>
                <a:uLnTx/>
                <a:uFillTx/>
                <a:latin typeface="Aptos" panose="02110004020202020204"/>
                <a:ea typeface="+mn-ea"/>
                <a:cs typeface="+mn-cs"/>
              </a:rPr>
              <a:t>PRESENT</a:t>
            </a:r>
          </a:p>
        </p:txBody>
      </p:sp>
      <p:sp>
        <p:nvSpPr>
          <p:cNvPr id="36" name="CuadroTexto 35">
            <a:extLst>
              <a:ext uri="{FF2B5EF4-FFF2-40B4-BE49-F238E27FC236}">
                <a16:creationId xmlns:a16="http://schemas.microsoft.com/office/drawing/2014/main" id="{D8BC17D6-E0C7-2547-3B01-7B869293EF72}"/>
              </a:ext>
            </a:extLst>
          </p:cNvPr>
          <p:cNvSpPr txBox="1"/>
          <p:nvPr/>
        </p:nvSpPr>
        <p:spPr>
          <a:xfrm rot="4204534">
            <a:off x="7846353" y="2268110"/>
            <a:ext cx="1792288" cy="38727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wrap="none" lIns="108000" rtlCol="0" anchor="ctr" anchorCtr="0">
            <a:prstTxWarp prst="textArchUp">
              <a:avLst>
                <a:gd name="adj" fmla="val 1218090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100" normalizeH="0" baseline="0" noProof="0" dirty="0">
                <a:ln>
                  <a:noFill/>
                </a:ln>
                <a:solidFill>
                  <a:prstClr val="white"/>
                </a:solidFill>
                <a:effectLst/>
                <a:uLnTx/>
                <a:uFillTx/>
                <a:latin typeface="Aptos" panose="02110004020202020204"/>
                <a:ea typeface="+mn-ea"/>
                <a:cs typeface="+mn-cs"/>
              </a:rPr>
              <a:t>FUTURE</a:t>
            </a:r>
          </a:p>
        </p:txBody>
      </p:sp>
      <p:sp>
        <p:nvSpPr>
          <p:cNvPr id="37" name="CuadroTexto 36">
            <a:extLst>
              <a:ext uri="{FF2B5EF4-FFF2-40B4-BE49-F238E27FC236}">
                <a16:creationId xmlns:a16="http://schemas.microsoft.com/office/drawing/2014/main" id="{78EDC1E4-DD05-FC17-B0F4-5BD8FDAB33F0}"/>
              </a:ext>
            </a:extLst>
          </p:cNvPr>
          <p:cNvSpPr txBox="1"/>
          <p:nvPr/>
        </p:nvSpPr>
        <p:spPr>
          <a:xfrm>
            <a:off x="4608905" y="1456061"/>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GOSAT</a:t>
            </a:r>
          </a:p>
        </p:txBody>
      </p:sp>
      <p:sp>
        <p:nvSpPr>
          <p:cNvPr id="38" name="CuadroTexto 37">
            <a:extLst>
              <a:ext uri="{FF2B5EF4-FFF2-40B4-BE49-F238E27FC236}">
                <a16:creationId xmlns:a16="http://schemas.microsoft.com/office/drawing/2014/main" id="{330A250D-2FCC-8C0E-56F1-2358C4923711}"/>
              </a:ext>
            </a:extLst>
          </p:cNvPr>
          <p:cNvSpPr txBox="1"/>
          <p:nvPr/>
        </p:nvSpPr>
        <p:spPr>
          <a:xfrm>
            <a:off x="7228119" y="922843"/>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MERLIN</a:t>
            </a:r>
          </a:p>
        </p:txBody>
      </p:sp>
      <p:sp>
        <p:nvSpPr>
          <p:cNvPr id="39" name="CuadroTexto 38">
            <a:extLst>
              <a:ext uri="{FF2B5EF4-FFF2-40B4-BE49-F238E27FC236}">
                <a16:creationId xmlns:a16="http://schemas.microsoft.com/office/drawing/2014/main" id="{E9AF95D3-DEEF-8CD4-0D40-D9533B8FA9B8}"/>
              </a:ext>
            </a:extLst>
          </p:cNvPr>
          <p:cNvSpPr txBox="1"/>
          <p:nvPr/>
        </p:nvSpPr>
        <p:spPr>
          <a:xfrm>
            <a:off x="6435672" y="587815"/>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CO2M</a:t>
            </a:r>
          </a:p>
        </p:txBody>
      </p:sp>
      <p:sp>
        <p:nvSpPr>
          <p:cNvPr id="40" name="CuadroTexto 39">
            <a:extLst>
              <a:ext uri="{FF2B5EF4-FFF2-40B4-BE49-F238E27FC236}">
                <a16:creationId xmlns:a16="http://schemas.microsoft.com/office/drawing/2014/main" id="{D6F49CE9-925F-5E7E-8290-E686E0FD5705}"/>
              </a:ext>
            </a:extLst>
          </p:cNvPr>
          <p:cNvSpPr txBox="1"/>
          <p:nvPr/>
        </p:nvSpPr>
        <p:spPr>
          <a:xfrm>
            <a:off x="5454178" y="647442"/>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Sentinel-5</a:t>
            </a:r>
          </a:p>
        </p:txBody>
      </p:sp>
      <p:sp>
        <p:nvSpPr>
          <p:cNvPr id="41" name="CuadroTexto 40">
            <a:extLst>
              <a:ext uri="{FF2B5EF4-FFF2-40B4-BE49-F238E27FC236}">
                <a16:creationId xmlns:a16="http://schemas.microsoft.com/office/drawing/2014/main" id="{495DDF85-C5B8-5F0C-6AF9-B6E98ED3D1E0}"/>
              </a:ext>
            </a:extLst>
          </p:cNvPr>
          <p:cNvSpPr txBox="1"/>
          <p:nvPr/>
        </p:nvSpPr>
        <p:spPr>
          <a:xfrm>
            <a:off x="3921952" y="1005110"/>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GOSAT-GW</a:t>
            </a:r>
          </a:p>
        </p:txBody>
      </p:sp>
      <p:sp>
        <p:nvSpPr>
          <p:cNvPr id="42" name="CuadroTexto 41">
            <a:extLst>
              <a:ext uri="{FF2B5EF4-FFF2-40B4-BE49-F238E27FC236}">
                <a16:creationId xmlns:a16="http://schemas.microsoft.com/office/drawing/2014/main" id="{7F39ACEF-60B6-8B12-C525-FE46864A1E47}"/>
              </a:ext>
            </a:extLst>
          </p:cNvPr>
          <p:cNvSpPr txBox="1"/>
          <p:nvPr/>
        </p:nvSpPr>
        <p:spPr>
          <a:xfrm>
            <a:off x="7774224" y="1777069"/>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srgbClr val="F1E897"/>
                </a:solidFill>
                <a:effectLst/>
                <a:uLnTx/>
                <a:uFillTx/>
                <a:latin typeface="Aptos" panose="02110004020202020204"/>
                <a:ea typeface="+mn-ea"/>
                <a:cs typeface="+mn-cs"/>
              </a:rPr>
              <a:t>MethaneSAT</a:t>
            </a:r>
            <a:endPar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endParaRPr>
          </a:p>
        </p:txBody>
      </p:sp>
      <p:sp>
        <p:nvSpPr>
          <p:cNvPr id="43" name="CuadroTexto 42">
            <a:extLst>
              <a:ext uri="{FF2B5EF4-FFF2-40B4-BE49-F238E27FC236}">
                <a16:creationId xmlns:a16="http://schemas.microsoft.com/office/drawing/2014/main" id="{20C7598B-1C55-CCA5-7A6D-5808E0C68420}"/>
              </a:ext>
            </a:extLst>
          </p:cNvPr>
          <p:cNvSpPr txBox="1"/>
          <p:nvPr/>
        </p:nvSpPr>
        <p:spPr>
          <a:xfrm>
            <a:off x="6377988" y="1298101"/>
            <a:ext cx="758495"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1E897"/>
                </a:solidFill>
                <a:effectLst/>
                <a:uLnTx/>
                <a:uFillTx/>
                <a:latin typeface="Aptos" panose="02110004020202020204"/>
                <a:ea typeface="+mn-ea"/>
                <a:cs typeface="+mn-cs"/>
              </a:rPr>
              <a:t>Sentinel-5P</a:t>
            </a:r>
          </a:p>
        </p:txBody>
      </p:sp>
      <p:sp>
        <p:nvSpPr>
          <p:cNvPr id="44" name="CuadroTexto 43">
            <a:extLst>
              <a:ext uri="{FF2B5EF4-FFF2-40B4-BE49-F238E27FC236}">
                <a16:creationId xmlns:a16="http://schemas.microsoft.com/office/drawing/2014/main" id="{9B754C26-E931-E89C-3896-145115A25004}"/>
              </a:ext>
            </a:extLst>
          </p:cNvPr>
          <p:cNvSpPr txBox="1"/>
          <p:nvPr/>
        </p:nvSpPr>
        <p:spPr>
          <a:xfrm>
            <a:off x="7732592" y="6108980"/>
            <a:ext cx="53622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CHIME</a:t>
            </a:r>
          </a:p>
        </p:txBody>
      </p:sp>
      <p:sp>
        <p:nvSpPr>
          <p:cNvPr id="45" name="CuadroTexto 44">
            <a:extLst>
              <a:ext uri="{FF2B5EF4-FFF2-40B4-BE49-F238E27FC236}">
                <a16:creationId xmlns:a16="http://schemas.microsoft.com/office/drawing/2014/main" id="{3734ADCE-F461-73F6-93F8-4CF4F0A1596B}"/>
              </a:ext>
            </a:extLst>
          </p:cNvPr>
          <p:cNvSpPr txBox="1"/>
          <p:nvPr/>
        </p:nvSpPr>
        <p:spPr>
          <a:xfrm>
            <a:off x="4994582" y="4589828"/>
            <a:ext cx="873501"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Landsat 4 &amp; 5</a:t>
            </a:r>
          </a:p>
        </p:txBody>
      </p:sp>
      <p:sp>
        <p:nvSpPr>
          <p:cNvPr id="46" name="CuadroTexto 45">
            <a:extLst>
              <a:ext uri="{FF2B5EF4-FFF2-40B4-BE49-F238E27FC236}">
                <a16:creationId xmlns:a16="http://schemas.microsoft.com/office/drawing/2014/main" id="{B851565B-9A29-657B-E936-2F150B408DC6}"/>
              </a:ext>
            </a:extLst>
          </p:cNvPr>
          <p:cNvSpPr txBox="1"/>
          <p:nvPr/>
        </p:nvSpPr>
        <p:spPr>
          <a:xfrm>
            <a:off x="4100404" y="3738109"/>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GHGSat</a:t>
            </a:r>
          </a:p>
        </p:txBody>
      </p:sp>
      <p:sp>
        <p:nvSpPr>
          <p:cNvPr id="47" name="CuadroTexto 46">
            <a:extLst>
              <a:ext uri="{FF2B5EF4-FFF2-40B4-BE49-F238E27FC236}">
                <a16:creationId xmlns:a16="http://schemas.microsoft.com/office/drawing/2014/main" id="{AAF06446-B49E-B5AF-C2FA-27E16C28B5A3}"/>
              </a:ext>
            </a:extLst>
          </p:cNvPr>
          <p:cNvSpPr txBox="1"/>
          <p:nvPr/>
        </p:nvSpPr>
        <p:spPr>
          <a:xfrm>
            <a:off x="3992254" y="3404533"/>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Sentinel-2</a:t>
            </a:r>
          </a:p>
        </p:txBody>
      </p:sp>
      <p:sp>
        <p:nvSpPr>
          <p:cNvPr id="48" name="CuadroTexto 47">
            <a:extLst>
              <a:ext uri="{FF2B5EF4-FFF2-40B4-BE49-F238E27FC236}">
                <a16:creationId xmlns:a16="http://schemas.microsoft.com/office/drawing/2014/main" id="{FD89F3E5-96B5-6C6C-BAA2-F963B4DC4996}"/>
              </a:ext>
            </a:extLst>
          </p:cNvPr>
          <p:cNvSpPr txBox="1"/>
          <p:nvPr/>
        </p:nvSpPr>
        <p:spPr>
          <a:xfrm>
            <a:off x="7998523" y="4753993"/>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Sentinel-3</a:t>
            </a:r>
          </a:p>
        </p:txBody>
      </p:sp>
      <p:sp>
        <p:nvSpPr>
          <p:cNvPr id="49" name="CuadroTexto 48">
            <a:extLst>
              <a:ext uri="{FF2B5EF4-FFF2-40B4-BE49-F238E27FC236}">
                <a16:creationId xmlns:a16="http://schemas.microsoft.com/office/drawing/2014/main" id="{42862CDF-CE53-D314-6F56-EA86B9ED284A}"/>
              </a:ext>
            </a:extLst>
          </p:cNvPr>
          <p:cNvSpPr txBox="1"/>
          <p:nvPr/>
        </p:nvSpPr>
        <p:spPr>
          <a:xfrm>
            <a:off x="6496900" y="4544075"/>
            <a:ext cx="873501"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Landsat 7</a:t>
            </a:r>
          </a:p>
        </p:txBody>
      </p:sp>
      <p:sp>
        <p:nvSpPr>
          <p:cNvPr id="50" name="CuadroTexto 49">
            <a:extLst>
              <a:ext uri="{FF2B5EF4-FFF2-40B4-BE49-F238E27FC236}">
                <a16:creationId xmlns:a16="http://schemas.microsoft.com/office/drawing/2014/main" id="{82CEE73C-EB92-78C0-A779-D3FEB730D51E}"/>
              </a:ext>
            </a:extLst>
          </p:cNvPr>
          <p:cNvSpPr txBox="1"/>
          <p:nvPr/>
        </p:nvSpPr>
        <p:spPr>
          <a:xfrm>
            <a:off x="4047910" y="4257343"/>
            <a:ext cx="873501"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Landsat 8 &amp; 9</a:t>
            </a:r>
          </a:p>
        </p:txBody>
      </p:sp>
      <p:sp>
        <p:nvSpPr>
          <p:cNvPr id="51" name="CuadroTexto 50">
            <a:extLst>
              <a:ext uri="{FF2B5EF4-FFF2-40B4-BE49-F238E27FC236}">
                <a16:creationId xmlns:a16="http://schemas.microsoft.com/office/drawing/2014/main" id="{04884ACD-18C7-EFE9-543A-34DE547566F3}"/>
              </a:ext>
            </a:extLst>
          </p:cNvPr>
          <p:cNvSpPr txBox="1"/>
          <p:nvPr/>
        </p:nvSpPr>
        <p:spPr>
          <a:xfrm>
            <a:off x="6329173" y="5819383"/>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PRISMA</a:t>
            </a:r>
          </a:p>
        </p:txBody>
      </p:sp>
      <p:sp>
        <p:nvSpPr>
          <p:cNvPr id="52" name="CuadroTexto 51">
            <a:extLst>
              <a:ext uri="{FF2B5EF4-FFF2-40B4-BE49-F238E27FC236}">
                <a16:creationId xmlns:a16="http://schemas.microsoft.com/office/drawing/2014/main" id="{9E855315-4B2B-FC74-FF03-DE6913611449}"/>
              </a:ext>
            </a:extLst>
          </p:cNvPr>
          <p:cNvSpPr txBox="1"/>
          <p:nvPr/>
        </p:nvSpPr>
        <p:spPr>
          <a:xfrm>
            <a:off x="5497259" y="5858324"/>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white"/>
                </a:solidFill>
                <a:effectLst/>
                <a:uLnTx/>
                <a:uFillTx/>
                <a:latin typeface="Aptos" panose="02110004020202020204"/>
                <a:ea typeface="+mn-ea"/>
                <a:cs typeface="+mn-cs"/>
              </a:rPr>
              <a:t>EnMAP</a:t>
            </a:r>
            <a:endPar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CuadroTexto 52">
            <a:extLst>
              <a:ext uri="{FF2B5EF4-FFF2-40B4-BE49-F238E27FC236}">
                <a16:creationId xmlns:a16="http://schemas.microsoft.com/office/drawing/2014/main" id="{EA31CC7B-CC21-DBEC-B087-73B71ADB842F}"/>
              </a:ext>
            </a:extLst>
          </p:cNvPr>
          <p:cNvSpPr txBox="1"/>
          <p:nvPr/>
        </p:nvSpPr>
        <p:spPr>
          <a:xfrm>
            <a:off x="4881673" y="5655459"/>
            <a:ext cx="636456"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 Ziyuan-1</a:t>
            </a:r>
          </a:p>
        </p:txBody>
      </p:sp>
      <p:sp>
        <p:nvSpPr>
          <p:cNvPr id="54" name="CuadroTexto 53">
            <a:extLst>
              <a:ext uri="{FF2B5EF4-FFF2-40B4-BE49-F238E27FC236}">
                <a16:creationId xmlns:a16="http://schemas.microsoft.com/office/drawing/2014/main" id="{F62C1C38-B3FC-971B-0ECF-5CEBD8124879}"/>
              </a:ext>
            </a:extLst>
          </p:cNvPr>
          <p:cNvSpPr txBox="1"/>
          <p:nvPr/>
        </p:nvSpPr>
        <p:spPr>
          <a:xfrm>
            <a:off x="4166022" y="5266649"/>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GoFen-5, 02</a:t>
            </a:r>
          </a:p>
        </p:txBody>
      </p:sp>
      <p:sp>
        <p:nvSpPr>
          <p:cNvPr id="55" name="CuadroTexto 54">
            <a:extLst>
              <a:ext uri="{FF2B5EF4-FFF2-40B4-BE49-F238E27FC236}">
                <a16:creationId xmlns:a16="http://schemas.microsoft.com/office/drawing/2014/main" id="{D949B135-D9AA-3280-A169-39F6A5E00789}"/>
              </a:ext>
            </a:extLst>
          </p:cNvPr>
          <p:cNvSpPr txBox="1"/>
          <p:nvPr/>
        </p:nvSpPr>
        <p:spPr>
          <a:xfrm>
            <a:off x="3617058" y="4888732"/>
            <a:ext cx="87505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Carbon Mapper</a:t>
            </a:r>
          </a:p>
        </p:txBody>
      </p:sp>
      <p:sp>
        <p:nvSpPr>
          <p:cNvPr id="56" name="CuadroTexto 55">
            <a:extLst>
              <a:ext uri="{FF2B5EF4-FFF2-40B4-BE49-F238E27FC236}">
                <a16:creationId xmlns:a16="http://schemas.microsoft.com/office/drawing/2014/main" id="{C7BC4F17-685D-316B-68F4-E5E200C8C35A}"/>
              </a:ext>
            </a:extLst>
          </p:cNvPr>
          <p:cNvSpPr txBox="1"/>
          <p:nvPr/>
        </p:nvSpPr>
        <p:spPr>
          <a:xfrm>
            <a:off x="7816537" y="4054039"/>
            <a:ext cx="573758" cy="2235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GOES</a:t>
            </a:r>
          </a:p>
        </p:txBody>
      </p:sp>
      <p:sp>
        <p:nvSpPr>
          <p:cNvPr id="57" name="CuadroTexto 56">
            <a:extLst>
              <a:ext uri="{FF2B5EF4-FFF2-40B4-BE49-F238E27FC236}">
                <a16:creationId xmlns:a16="http://schemas.microsoft.com/office/drawing/2014/main" id="{8A617C4A-E2EC-9D2A-2561-EB4D1EB9E33B}"/>
              </a:ext>
            </a:extLst>
          </p:cNvPr>
          <p:cNvSpPr txBox="1"/>
          <p:nvPr/>
        </p:nvSpPr>
        <p:spPr>
          <a:xfrm>
            <a:off x="7678457" y="5138901"/>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VIIRS</a:t>
            </a:r>
          </a:p>
        </p:txBody>
      </p:sp>
      <p:sp>
        <p:nvSpPr>
          <p:cNvPr id="58" name="CuadroTexto 57">
            <a:extLst>
              <a:ext uri="{FF2B5EF4-FFF2-40B4-BE49-F238E27FC236}">
                <a16:creationId xmlns:a16="http://schemas.microsoft.com/office/drawing/2014/main" id="{79C8CB1E-0187-616D-2D28-B99E7580B1A2}"/>
              </a:ext>
            </a:extLst>
          </p:cNvPr>
          <p:cNvSpPr txBox="1"/>
          <p:nvPr/>
        </p:nvSpPr>
        <p:spPr>
          <a:xfrm>
            <a:off x="6946637" y="5535267"/>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EMIT</a:t>
            </a:r>
          </a:p>
        </p:txBody>
      </p:sp>
      <p:sp>
        <p:nvSpPr>
          <p:cNvPr id="59" name="CuadroTexto 58">
            <a:extLst>
              <a:ext uri="{FF2B5EF4-FFF2-40B4-BE49-F238E27FC236}">
                <a16:creationId xmlns:a16="http://schemas.microsoft.com/office/drawing/2014/main" id="{60B264B2-08DA-674D-9EFC-32935F7D0347}"/>
              </a:ext>
            </a:extLst>
          </p:cNvPr>
          <p:cNvSpPr txBox="1"/>
          <p:nvPr/>
        </p:nvSpPr>
        <p:spPr>
          <a:xfrm>
            <a:off x="8490096" y="3796980"/>
            <a:ext cx="573758" cy="2235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MTG</a:t>
            </a:r>
          </a:p>
        </p:txBody>
      </p:sp>
      <p:sp>
        <p:nvSpPr>
          <p:cNvPr id="60" name="CuadroTexto 59">
            <a:extLst>
              <a:ext uri="{FF2B5EF4-FFF2-40B4-BE49-F238E27FC236}">
                <a16:creationId xmlns:a16="http://schemas.microsoft.com/office/drawing/2014/main" id="{A90E84B9-A5A4-A0B1-695A-5C1257E4E847}"/>
              </a:ext>
            </a:extLst>
          </p:cNvPr>
          <p:cNvSpPr txBox="1"/>
          <p:nvPr/>
        </p:nvSpPr>
        <p:spPr>
          <a:xfrm>
            <a:off x="4768057" y="6462749"/>
            <a:ext cx="741648"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CO2Image</a:t>
            </a:r>
          </a:p>
        </p:txBody>
      </p:sp>
      <p:sp>
        <p:nvSpPr>
          <p:cNvPr id="61" name="CuadroTexto 60">
            <a:extLst>
              <a:ext uri="{FF2B5EF4-FFF2-40B4-BE49-F238E27FC236}">
                <a16:creationId xmlns:a16="http://schemas.microsoft.com/office/drawing/2014/main" id="{67BA9D15-6455-8B0B-26E6-4810D93C6613}"/>
              </a:ext>
            </a:extLst>
          </p:cNvPr>
          <p:cNvSpPr txBox="1"/>
          <p:nvPr/>
        </p:nvSpPr>
        <p:spPr>
          <a:xfrm>
            <a:off x="4015940" y="5960302"/>
            <a:ext cx="623786"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TANGO</a:t>
            </a:r>
          </a:p>
        </p:txBody>
      </p:sp>
      <p:sp>
        <p:nvSpPr>
          <p:cNvPr id="62" name="CuadroTexto 61">
            <a:extLst>
              <a:ext uri="{FF2B5EF4-FFF2-40B4-BE49-F238E27FC236}">
                <a16:creationId xmlns:a16="http://schemas.microsoft.com/office/drawing/2014/main" id="{8E6AA63B-9101-E956-F3D3-75F94F07A539}"/>
              </a:ext>
            </a:extLst>
          </p:cNvPr>
          <p:cNvSpPr txBox="1"/>
          <p:nvPr/>
        </p:nvSpPr>
        <p:spPr>
          <a:xfrm>
            <a:off x="6269354" y="6489117"/>
            <a:ext cx="487024" cy="215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rPr>
              <a:t>SBG</a:t>
            </a:r>
          </a:p>
        </p:txBody>
      </p:sp>
      <p:sp>
        <p:nvSpPr>
          <p:cNvPr id="63" name="CuadroTexto 62">
            <a:extLst>
              <a:ext uri="{FF2B5EF4-FFF2-40B4-BE49-F238E27FC236}">
                <a16:creationId xmlns:a16="http://schemas.microsoft.com/office/drawing/2014/main" id="{20608E06-7C59-7546-1DC4-FDAB3D9CAD49}"/>
              </a:ext>
            </a:extLst>
          </p:cNvPr>
          <p:cNvSpPr txBox="1"/>
          <p:nvPr/>
        </p:nvSpPr>
        <p:spPr>
          <a:xfrm>
            <a:off x="8929770" y="384234"/>
            <a:ext cx="1384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FCC89"/>
                </a:solidFill>
                <a:effectLst/>
                <a:uLnTx/>
                <a:uFillTx/>
                <a:latin typeface="Aptos" panose="02110004020202020204"/>
                <a:ea typeface="+mn-ea"/>
                <a:cs typeface="+mn-cs"/>
              </a:rPr>
              <a:t>AREA FLUX MAPPERS</a:t>
            </a:r>
          </a:p>
        </p:txBody>
      </p:sp>
      <p:sp>
        <p:nvSpPr>
          <p:cNvPr id="64" name="CuadroTexto 63">
            <a:extLst>
              <a:ext uri="{FF2B5EF4-FFF2-40B4-BE49-F238E27FC236}">
                <a16:creationId xmlns:a16="http://schemas.microsoft.com/office/drawing/2014/main" id="{FDE8CA5F-B9AB-89F8-077C-E76B6707C5C0}"/>
              </a:ext>
            </a:extLst>
          </p:cNvPr>
          <p:cNvSpPr txBox="1"/>
          <p:nvPr/>
        </p:nvSpPr>
        <p:spPr>
          <a:xfrm>
            <a:off x="8889517" y="5564051"/>
            <a:ext cx="17958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POINT SOURCE IMAGERS</a:t>
            </a:r>
          </a:p>
        </p:txBody>
      </p:sp>
    </p:spTree>
    <p:extLst>
      <p:ext uri="{BB962C8B-B14F-4D97-AF65-F5344CB8AC3E}">
        <p14:creationId xmlns:p14="http://schemas.microsoft.com/office/powerpoint/2010/main" val="204862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84647-3B9A-806F-14F7-928817B886AB}"/>
            </a:ext>
          </a:extLst>
        </p:cNvPr>
        <p:cNvGrpSpPr/>
        <p:nvPr/>
      </p:nvGrpSpPr>
      <p:grpSpPr>
        <a:xfrm>
          <a:off x="0" y="0"/>
          <a:ext cx="0" cy="0"/>
          <a:chOff x="0" y="0"/>
          <a:chExt cx="0" cy="0"/>
        </a:xfrm>
      </p:grpSpPr>
      <p:pic>
        <p:nvPicPr>
          <p:cNvPr id="3" name="Picture 4" descr="Sentinel-5 Precursor - Wikipedia, la enciclopedia libre">
            <a:extLst>
              <a:ext uri="{FF2B5EF4-FFF2-40B4-BE49-F238E27FC236}">
                <a16:creationId xmlns:a16="http://schemas.microsoft.com/office/drawing/2014/main" id="{7A15D40F-B5F1-803B-686F-9B1360C839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92" b="90765" l="10000" r="91650">
                        <a14:foregroundMark x1="51600" y1="8918" x2="56450" y2="9424"/>
                        <a14:foregroundMark x1="90950" y1="65085" x2="91650" y2="65085"/>
                        <a14:foregroundMark x1="54800" y1="89880" x2="54800" y2="87603"/>
                        <a14:foregroundMark x1="56600" y1="86528" x2="56600" y2="86528"/>
                        <a14:foregroundMark x1="54650" y1="90765" x2="54650" y2="90765"/>
                        <a14:foregroundMark x1="28050" y1="73435" x2="28150" y2="68754"/>
                      </a14:backgroundRemoval>
                    </a14:imgEffect>
                  </a14:imgLayer>
                </a14:imgProps>
              </a:ext>
              <a:ext uri="{28A0092B-C50C-407E-A947-70E740481C1C}">
                <a14:useLocalDpi xmlns:a14="http://schemas.microsoft.com/office/drawing/2010/main" val="0"/>
              </a:ext>
            </a:extLst>
          </a:blip>
          <a:srcRect/>
          <a:stretch>
            <a:fillRect/>
          </a:stretch>
        </p:blipFill>
        <p:spPr bwMode="auto">
          <a:xfrm>
            <a:off x="10676942" y="273754"/>
            <a:ext cx="874889" cy="691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CF52415-0C00-EF23-DD03-4E8F41016C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49167">
            <a:off x="7570898" y="335562"/>
            <a:ext cx="636465" cy="50219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7640132-896A-A5B5-E2F4-75B6E90887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00" b="92778" l="9063" r="93125">
                        <a14:foregroundMark x1="10156" y1="17778" x2="9063" y2="39722"/>
                        <a14:foregroundMark x1="9063" y1="39722" x2="10781" y2="45278"/>
                        <a14:foregroundMark x1="15625" y1="48333" x2="16875" y2="48611"/>
                        <a14:foregroundMark x1="27500" y1="48611" x2="28750" y2="48889"/>
                        <a14:foregroundMark x1="45469" y1="44444" x2="45469" y2="46111"/>
                        <a14:foregroundMark x1="52188" y1="45833" x2="52188" y2="45833"/>
                        <a14:foregroundMark x1="51406" y1="68889" x2="54844" y2="79167"/>
                        <a14:foregroundMark x1="54063" y1="70278" x2="54063" y2="70278"/>
                        <a14:foregroundMark x1="74844" y1="8056" x2="77656" y2="9167"/>
                        <a14:foregroundMark x1="86406" y1="7500" x2="90000" y2="23611"/>
                        <a14:foregroundMark x1="90000" y1="23611" x2="88906" y2="44722"/>
                        <a14:foregroundMark x1="74844" y1="5000" x2="77031" y2="6111"/>
                        <a14:foregroundMark x1="87188" y1="5833" x2="87188" y2="5833"/>
                        <a14:foregroundMark x1="86250" y1="5556" x2="87188" y2="5833"/>
                        <a14:foregroundMark x1="93281" y1="9167" x2="93281" y2="11389"/>
                        <a14:foregroundMark x1="74531" y1="90000" x2="76250" y2="91111"/>
                        <a14:foregroundMark x1="85938" y1="91667" x2="86875" y2="92778"/>
                        <a14:foregroundMark x1="76250" y1="92778" x2="76250" y2="92778"/>
                        <a14:foregroundMark x1="70000" y1="39167" x2="70000" y2="39167"/>
                        <a14:foregroundMark x1="48125" y1="45556" x2="48125" y2="45556"/>
                        <a14:foregroundMark x1="37500" y1="58056" x2="37500" y2="58056"/>
                        <a14:foregroundMark x1="39688" y1="64444" x2="39688" y2="64444"/>
                        <a14:foregroundMark x1="39844" y1="66667" x2="39844" y2="66667"/>
                      </a14:backgroundRemoval>
                    </a14:imgEffect>
                  </a14:imgLayer>
                </a14:imgProps>
              </a:ext>
            </a:extLst>
          </a:blip>
          <a:stretch>
            <a:fillRect/>
          </a:stretch>
        </p:blipFill>
        <p:spPr>
          <a:xfrm>
            <a:off x="4180902" y="340988"/>
            <a:ext cx="929648" cy="522926"/>
          </a:xfrm>
          <a:prstGeom prst="rect">
            <a:avLst/>
          </a:prstGeom>
        </p:spPr>
      </p:pic>
      <p:pic>
        <p:nvPicPr>
          <p:cNvPr id="8" name="Picture 6" descr="EnMAP">
            <a:extLst>
              <a:ext uri="{FF2B5EF4-FFF2-40B4-BE49-F238E27FC236}">
                <a16:creationId xmlns:a16="http://schemas.microsoft.com/office/drawing/2014/main" id="{99F4AAA0-F127-3448-1E88-F8FA3A02A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44308">
            <a:off x="5390002" y="300641"/>
            <a:ext cx="679796" cy="56697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satélite, transporte&#10;&#10;Descripción generada automáticamente">
            <a:extLst>
              <a:ext uri="{FF2B5EF4-FFF2-40B4-BE49-F238E27FC236}">
                <a16:creationId xmlns:a16="http://schemas.microsoft.com/office/drawing/2014/main" id="{23DBB0B0-705D-449E-C8B5-FD78FCACB94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15548" y="353974"/>
            <a:ext cx="951335" cy="634720"/>
          </a:xfrm>
          <a:prstGeom prst="rect">
            <a:avLst/>
          </a:prstGeom>
        </p:spPr>
      </p:pic>
      <p:pic>
        <p:nvPicPr>
          <p:cNvPr id="10" name="Picture 2" descr="File:NOAA-20 JPSS-1 Spacecraft Model Wikimedia Commons, 53% OFF">
            <a:extLst>
              <a:ext uri="{FF2B5EF4-FFF2-40B4-BE49-F238E27FC236}">
                <a16:creationId xmlns:a16="http://schemas.microsoft.com/office/drawing/2014/main" id="{CEB4DFD3-8893-DC5C-CE32-C3CCE998C9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19676">
            <a:off x="8549539" y="445653"/>
            <a:ext cx="985409" cy="396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Sentinel-2 - Wikipedia, la enciclopedia libre">
            <a:extLst>
              <a:ext uri="{FF2B5EF4-FFF2-40B4-BE49-F238E27FC236}">
                <a16:creationId xmlns:a16="http://schemas.microsoft.com/office/drawing/2014/main" id="{E36DDFE7-8BBF-CA61-1E6E-32AC64714D6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02" b="96849" l="10000" r="95583">
                        <a14:foregroundMark x1="90250" y1="62427" x2="96500" y2="67095"/>
                        <a14:foregroundMark x1="96500" y1="67095" x2="89917" y2="96966"/>
                        <a14:foregroundMark x1="89917" y1="96966" x2="74583" y2="91249"/>
                        <a14:foregroundMark x1="93750" y1="64877" x2="95583" y2="72462"/>
                        <a14:foregroundMark x1="95583" y1="72462" x2="94500" y2="77480"/>
                      </a14:backgroundRemoval>
                    </a14:imgEffect>
                  </a14:imgLayer>
                </a14:imgProps>
              </a:ext>
              <a:ext uri="{28A0092B-C50C-407E-A947-70E740481C1C}">
                <a14:useLocalDpi xmlns:a14="http://schemas.microsoft.com/office/drawing/2010/main" val="0"/>
              </a:ext>
            </a:extLst>
          </a:blip>
          <a:srcRect/>
          <a:stretch>
            <a:fillRect/>
          </a:stretch>
        </p:blipFill>
        <p:spPr bwMode="auto">
          <a:xfrm rot="18671259">
            <a:off x="1973141" y="204088"/>
            <a:ext cx="986953" cy="704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andsat 8 | Landsat Science">
            <a:extLst>
              <a:ext uri="{FF2B5EF4-FFF2-40B4-BE49-F238E27FC236}">
                <a16:creationId xmlns:a16="http://schemas.microsoft.com/office/drawing/2014/main" id="{E46110D0-CF98-4EE9-E110-333206D927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124" r="12882"/>
          <a:stretch/>
        </p:blipFill>
        <p:spPr bwMode="auto">
          <a:xfrm rot="21177496">
            <a:off x="3242264" y="259449"/>
            <a:ext cx="879221" cy="64233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Satélite en el espacio&#10;&#10;Descripción generada automáticamente con confianza media">
            <a:extLst>
              <a:ext uri="{FF2B5EF4-FFF2-40B4-BE49-F238E27FC236}">
                <a16:creationId xmlns:a16="http://schemas.microsoft.com/office/drawing/2014/main" id="{76E9F4F2-B999-6E52-406D-6BE77E1705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86014">
            <a:off x="9669922" y="188946"/>
            <a:ext cx="712497" cy="783747"/>
          </a:xfrm>
          <a:prstGeom prst="rect">
            <a:avLst/>
          </a:prstGeom>
        </p:spPr>
      </p:pic>
      <p:sp>
        <p:nvSpPr>
          <p:cNvPr id="14" name="CuadroTexto 13">
            <a:extLst>
              <a:ext uri="{FF2B5EF4-FFF2-40B4-BE49-F238E27FC236}">
                <a16:creationId xmlns:a16="http://schemas.microsoft.com/office/drawing/2014/main" id="{FA64ACAE-2EF7-B501-26A6-99AE29B8E980}"/>
              </a:ext>
            </a:extLst>
          </p:cNvPr>
          <p:cNvSpPr txBox="1"/>
          <p:nvPr/>
        </p:nvSpPr>
        <p:spPr>
          <a:xfrm>
            <a:off x="10498350" y="1100472"/>
            <a:ext cx="1335962" cy="338554"/>
          </a:xfrm>
          <a:prstGeom prst="rect">
            <a:avLst/>
          </a:prstGeom>
          <a:noFill/>
          <a:ln>
            <a:noFill/>
          </a:ln>
        </p:spPr>
        <p:txBody>
          <a:bodyPr wrap="square" rtlCol="0">
            <a:spAutoFit/>
          </a:bodyPr>
          <a:lstStyle/>
          <a:p>
            <a:pPr algn="ctr"/>
            <a:r>
              <a:rPr lang="en-GB" sz="1600" dirty="0">
                <a:solidFill>
                  <a:schemeClr val="tx2"/>
                </a:solidFill>
                <a:latin typeface="Aptos" panose="02110004020202020204"/>
              </a:rPr>
              <a:t>Sentinel-5P</a:t>
            </a:r>
          </a:p>
        </p:txBody>
      </p:sp>
      <p:sp>
        <p:nvSpPr>
          <p:cNvPr id="15" name="CuadroTexto 14">
            <a:extLst>
              <a:ext uri="{FF2B5EF4-FFF2-40B4-BE49-F238E27FC236}">
                <a16:creationId xmlns:a16="http://schemas.microsoft.com/office/drawing/2014/main" id="{E8D385B0-79C2-6A8B-84B1-130A1C3EFD01}"/>
              </a:ext>
            </a:extLst>
          </p:cNvPr>
          <p:cNvSpPr txBox="1"/>
          <p:nvPr/>
        </p:nvSpPr>
        <p:spPr>
          <a:xfrm>
            <a:off x="1920389" y="1100472"/>
            <a:ext cx="1306289" cy="338554"/>
          </a:xfrm>
          <a:prstGeom prst="rect">
            <a:avLst/>
          </a:prstGeom>
          <a:noFill/>
          <a:ln>
            <a:noFill/>
          </a:ln>
        </p:spPr>
        <p:txBody>
          <a:bodyPr wrap="square" rtlCol="0">
            <a:spAutoFit/>
          </a:bodyPr>
          <a:lstStyle/>
          <a:p>
            <a:r>
              <a:rPr lang="en-GB" sz="1600" dirty="0">
                <a:solidFill>
                  <a:schemeClr val="tx2"/>
                </a:solidFill>
                <a:latin typeface="Aptos" panose="02110004020202020204"/>
              </a:rPr>
              <a:t>Sentinel-2</a:t>
            </a:r>
          </a:p>
        </p:txBody>
      </p:sp>
      <p:sp>
        <p:nvSpPr>
          <p:cNvPr id="16" name="CuadroTexto 15">
            <a:extLst>
              <a:ext uri="{FF2B5EF4-FFF2-40B4-BE49-F238E27FC236}">
                <a16:creationId xmlns:a16="http://schemas.microsoft.com/office/drawing/2014/main" id="{042E7D95-2CAE-2AD7-157A-64FE7B683A08}"/>
              </a:ext>
            </a:extLst>
          </p:cNvPr>
          <p:cNvSpPr txBox="1"/>
          <p:nvPr/>
        </p:nvSpPr>
        <p:spPr>
          <a:xfrm>
            <a:off x="7348841" y="1095720"/>
            <a:ext cx="1081291" cy="338554"/>
          </a:xfrm>
          <a:prstGeom prst="rect">
            <a:avLst/>
          </a:prstGeom>
          <a:noFill/>
          <a:ln>
            <a:noFill/>
          </a:ln>
        </p:spPr>
        <p:txBody>
          <a:bodyPr wrap="square" rtlCol="0">
            <a:spAutoFit/>
          </a:bodyPr>
          <a:lstStyle/>
          <a:p>
            <a:r>
              <a:rPr lang="en-GB" sz="1600" dirty="0">
                <a:solidFill>
                  <a:schemeClr val="tx2"/>
                </a:solidFill>
                <a:latin typeface="Aptos" panose="02110004020202020204"/>
              </a:rPr>
              <a:t>Sentinel-3</a:t>
            </a:r>
          </a:p>
        </p:txBody>
      </p:sp>
      <p:sp>
        <p:nvSpPr>
          <p:cNvPr id="17" name="CuadroTexto 16">
            <a:extLst>
              <a:ext uri="{FF2B5EF4-FFF2-40B4-BE49-F238E27FC236}">
                <a16:creationId xmlns:a16="http://schemas.microsoft.com/office/drawing/2014/main" id="{2BFA2D82-A875-461E-5DC4-5E777A7B8E1B}"/>
              </a:ext>
            </a:extLst>
          </p:cNvPr>
          <p:cNvSpPr txBox="1"/>
          <p:nvPr/>
        </p:nvSpPr>
        <p:spPr>
          <a:xfrm>
            <a:off x="3024341" y="1088385"/>
            <a:ext cx="1538526" cy="338554"/>
          </a:xfrm>
          <a:prstGeom prst="rect">
            <a:avLst/>
          </a:prstGeom>
          <a:noFill/>
          <a:ln>
            <a:noFill/>
          </a:ln>
        </p:spPr>
        <p:txBody>
          <a:bodyPr wrap="square" rtlCol="0">
            <a:spAutoFit/>
          </a:bodyPr>
          <a:lstStyle/>
          <a:p>
            <a:r>
              <a:rPr lang="en-GB" sz="1600" dirty="0">
                <a:solidFill>
                  <a:schemeClr val="tx2"/>
                </a:solidFill>
                <a:latin typeface="Aptos" panose="02110004020202020204"/>
              </a:rPr>
              <a:t>Landsat 8-9</a:t>
            </a:r>
          </a:p>
        </p:txBody>
      </p:sp>
      <p:sp>
        <p:nvSpPr>
          <p:cNvPr id="18" name="CuadroTexto 17">
            <a:extLst>
              <a:ext uri="{FF2B5EF4-FFF2-40B4-BE49-F238E27FC236}">
                <a16:creationId xmlns:a16="http://schemas.microsoft.com/office/drawing/2014/main" id="{62763BC2-44D2-82B8-43CC-7EE5B1F3F75B}"/>
              </a:ext>
            </a:extLst>
          </p:cNvPr>
          <p:cNvSpPr txBox="1"/>
          <p:nvPr/>
        </p:nvSpPr>
        <p:spPr>
          <a:xfrm>
            <a:off x="6392143" y="1095720"/>
            <a:ext cx="896237" cy="338554"/>
          </a:xfrm>
          <a:prstGeom prst="rect">
            <a:avLst/>
          </a:prstGeom>
          <a:noFill/>
          <a:ln>
            <a:noFill/>
          </a:ln>
        </p:spPr>
        <p:txBody>
          <a:bodyPr wrap="square" rtlCol="0">
            <a:spAutoFit/>
          </a:bodyPr>
          <a:lstStyle/>
          <a:p>
            <a:r>
              <a:rPr lang="en-GB" sz="1600" dirty="0">
                <a:solidFill>
                  <a:schemeClr val="tx2"/>
                </a:solidFill>
                <a:latin typeface="Aptos" panose="02110004020202020204"/>
              </a:rPr>
              <a:t>PRISMA</a:t>
            </a:r>
          </a:p>
        </p:txBody>
      </p:sp>
      <p:sp>
        <p:nvSpPr>
          <p:cNvPr id="19" name="CuadroTexto 18">
            <a:extLst>
              <a:ext uri="{FF2B5EF4-FFF2-40B4-BE49-F238E27FC236}">
                <a16:creationId xmlns:a16="http://schemas.microsoft.com/office/drawing/2014/main" id="{3F9274CC-CA15-77E1-B1ED-AFD3AB36F83B}"/>
              </a:ext>
            </a:extLst>
          </p:cNvPr>
          <p:cNvSpPr txBox="1"/>
          <p:nvPr/>
        </p:nvSpPr>
        <p:spPr>
          <a:xfrm>
            <a:off x="5377717" y="1095720"/>
            <a:ext cx="831914" cy="338554"/>
          </a:xfrm>
          <a:prstGeom prst="rect">
            <a:avLst/>
          </a:prstGeom>
          <a:noFill/>
          <a:ln>
            <a:noFill/>
          </a:ln>
        </p:spPr>
        <p:txBody>
          <a:bodyPr wrap="square" rtlCol="0">
            <a:spAutoFit/>
          </a:bodyPr>
          <a:lstStyle/>
          <a:p>
            <a:r>
              <a:rPr lang="en-GB" sz="1600" dirty="0" err="1">
                <a:solidFill>
                  <a:schemeClr val="tx2"/>
                </a:solidFill>
                <a:latin typeface="Aptos" panose="02110004020202020204"/>
              </a:rPr>
              <a:t>EnMAP</a:t>
            </a:r>
            <a:endParaRPr lang="en-GB" sz="1600" dirty="0">
              <a:solidFill>
                <a:schemeClr val="tx2"/>
              </a:solidFill>
              <a:latin typeface="Aptos" panose="02110004020202020204"/>
            </a:endParaRPr>
          </a:p>
        </p:txBody>
      </p:sp>
      <p:sp>
        <p:nvSpPr>
          <p:cNvPr id="20" name="CuadroTexto 19">
            <a:extLst>
              <a:ext uri="{FF2B5EF4-FFF2-40B4-BE49-F238E27FC236}">
                <a16:creationId xmlns:a16="http://schemas.microsoft.com/office/drawing/2014/main" id="{697F28D6-33E4-5547-AF8F-31E2F33863A8}"/>
              </a:ext>
            </a:extLst>
          </p:cNvPr>
          <p:cNvSpPr txBox="1"/>
          <p:nvPr/>
        </p:nvSpPr>
        <p:spPr>
          <a:xfrm>
            <a:off x="9734422" y="1095720"/>
            <a:ext cx="732029" cy="338554"/>
          </a:xfrm>
          <a:prstGeom prst="rect">
            <a:avLst/>
          </a:prstGeom>
          <a:noFill/>
          <a:ln>
            <a:noFill/>
          </a:ln>
        </p:spPr>
        <p:txBody>
          <a:bodyPr wrap="square" rtlCol="0">
            <a:spAutoFit/>
          </a:bodyPr>
          <a:lstStyle/>
          <a:p>
            <a:r>
              <a:rPr lang="en-GB" sz="1600" dirty="0">
                <a:solidFill>
                  <a:schemeClr val="tx2"/>
                </a:solidFill>
                <a:latin typeface="Aptos" panose="02110004020202020204"/>
              </a:rPr>
              <a:t>GOES</a:t>
            </a:r>
          </a:p>
        </p:txBody>
      </p:sp>
      <p:sp>
        <p:nvSpPr>
          <p:cNvPr id="21" name="CuadroTexto 20">
            <a:extLst>
              <a:ext uri="{FF2B5EF4-FFF2-40B4-BE49-F238E27FC236}">
                <a16:creationId xmlns:a16="http://schemas.microsoft.com/office/drawing/2014/main" id="{4CEC5859-1FDE-9DD8-26F1-606167D2CB11}"/>
              </a:ext>
            </a:extLst>
          </p:cNvPr>
          <p:cNvSpPr txBox="1"/>
          <p:nvPr/>
        </p:nvSpPr>
        <p:spPr>
          <a:xfrm>
            <a:off x="8700415" y="1095720"/>
            <a:ext cx="699892" cy="338554"/>
          </a:xfrm>
          <a:prstGeom prst="rect">
            <a:avLst/>
          </a:prstGeom>
          <a:noFill/>
          <a:ln>
            <a:noFill/>
          </a:ln>
        </p:spPr>
        <p:txBody>
          <a:bodyPr wrap="square" rtlCol="0">
            <a:spAutoFit/>
          </a:bodyPr>
          <a:lstStyle/>
          <a:p>
            <a:r>
              <a:rPr lang="en-GB" sz="1600" dirty="0">
                <a:solidFill>
                  <a:schemeClr val="tx2"/>
                </a:solidFill>
                <a:latin typeface="Aptos" panose="02110004020202020204"/>
              </a:rPr>
              <a:t>VIIRS</a:t>
            </a:r>
          </a:p>
        </p:txBody>
      </p:sp>
      <p:sp>
        <p:nvSpPr>
          <p:cNvPr id="22" name="CuadroTexto 21">
            <a:extLst>
              <a:ext uri="{FF2B5EF4-FFF2-40B4-BE49-F238E27FC236}">
                <a16:creationId xmlns:a16="http://schemas.microsoft.com/office/drawing/2014/main" id="{3575C918-8689-0077-0FFC-14535F0D82DC}"/>
              </a:ext>
            </a:extLst>
          </p:cNvPr>
          <p:cNvSpPr txBox="1"/>
          <p:nvPr/>
        </p:nvSpPr>
        <p:spPr>
          <a:xfrm>
            <a:off x="4371862" y="1095720"/>
            <a:ext cx="628630" cy="338554"/>
          </a:xfrm>
          <a:prstGeom prst="rect">
            <a:avLst/>
          </a:prstGeom>
          <a:noFill/>
          <a:ln>
            <a:noFill/>
          </a:ln>
        </p:spPr>
        <p:txBody>
          <a:bodyPr wrap="square" rtlCol="0">
            <a:spAutoFit/>
          </a:bodyPr>
          <a:lstStyle/>
          <a:p>
            <a:r>
              <a:rPr lang="en-GB" sz="1600" dirty="0">
                <a:solidFill>
                  <a:schemeClr val="tx2"/>
                </a:solidFill>
                <a:latin typeface="Aptos" panose="02110004020202020204"/>
              </a:rPr>
              <a:t>EMIT</a:t>
            </a:r>
          </a:p>
        </p:txBody>
      </p:sp>
      <p:sp>
        <p:nvSpPr>
          <p:cNvPr id="23" name="CuadroTexto 22">
            <a:extLst>
              <a:ext uri="{FF2B5EF4-FFF2-40B4-BE49-F238E27FC236}">
                <a16:creationId xmlns:a16="http://schemas.microsoft.com/office/drawing/2014/main" id="{C207EC05-187B-00E4-5283-0650F8129D53}"/>
              </a:ext>
            </a:extLst>
          </p:cNvPr>
          <p:cNvSpPr txBox="1"/>
          <p:nvPr/>
        </p:nvSpPr>
        <p:spPr>
          <a:xfrm>
            <a:off x="74418" y="405278"/>
            <a:ext cx="1663781" cy="584775"/>
          </a:xfrm>
          <a:prstGeom prst="rect">
            <a:avLst/>
          </a:prstGeom>
          <a:noFill/>
        </p:spPr>
        <p:txBody>
          <a:bodyPr wrap="square" rtlCol="0">
            <a:spAutoFit/>
          </a:bodyPr>
          <a:lstStyle/>
          <a:p>
            <a:pPr algn="ctr"/>
            <a:r>
              <a:rPr lang="en-GB" sz="1600" b="1" dirty="0"/>
              <a:t>MARS notifications</a:t>
            </a:r>
          </a:p>
        </p:txBody>
      </p:sp>
      <p:pic>
        <p:nvPicPr>
          <p:cNvPr id="25" name="Imagen 24">
            <a:extLst>
              <a:ext uri="{FF2B5EF4-FFF2-40B4-BE49-F238E27FC236}">
                <a16:creationId xmlns:a16="http://schemas.microsoft.com/office/drawing/2014/main" id="{A330CA53-A721-0A93-BEAB-7033E287D40D}"/>
              </a:ext>
            </a:extLst>
          </p:cNvPr>
          <p:cNvPicPr>
            <a:picLocks noChangeAspect="1"/>
          </p:cNvPicPr>
          <p:nvPr/>
        </p:nvPicPr>
        <p:blipFill rotWithShape="1">
          <a:blip r:embed="rId16"/>
          <a:srcRect l="5783" t="3188" r="5945" b="5365"/>
          <a:stretch/>
        </p:blipFill>
        <p:spPr>
          <a:xfrm>
            <a:off x="959334" y="1656726"/>
            <a:ext cx="2246873" cy="2213045"/>
          </a:xfrm>
          <a:prstGeom prst="rect">
            <a:avLst/>
          </a:prstGeom>
        </p:spPr>
      </p:pic>
      <p:pic>
        <p:nvPicPr>
          <p:cNvPr id="26" name="Imagen 25">
            <a:extLst>
              <a:ext uri="{FF2B5EF4-FFF2-40B4-BE49-F238E27FC236}">
                <a16:creationId xmlns:a16="http://schemas.microsoft.com/office/drawing/2014/main" id="{5BD7A325-E2B9-2AC0-E27E-F7DCB84A878D}"/>
              </a:ext>
            </a:extLst>
          </p:cNvPr>
          <p:cNvPicPr>
            <a:picLocks noChangeAspect="1"/>
          </p:cNvPicPr>
          <p:nvPr/>
        </p:nvPicPr>
        <p:blipFill>
          <a:blip r:embed="rId17"/>
          <a:stretch>
            <a:fillRect/>
          </a:stretch>
        </p:blipFill>
        <p:spPr>
          <a:xfrm>
            <a:off x="1007743" y="3943149"/>
            <a:ext cx="2142389" cy="245149"/>
          </a:xfrm>
          <a:prstGeom prst="rect">
            <a:avLst/>
          </a:prstGeom>
        </p:spPr>
      </p:pic>
      <p:pic>
        <p:nvPicPr>
          <p:cNvPr id="27" name="Picture 1">
            <a:extLst>
              <a:ext uri="{FF2B5EF4-FFF2-40B4-BE49-F238E27FC236}">
                <a16:creationId xmlns:a16="http://schemas.microsoft.com/office/drawing/2014/main" id="{4135E053-06ED-CA91-AFB1-7B872E007F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5536" y="4366533"/>
            <a:ext cx="2352145" cy="2175939"/>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n 36" descr="Forma, Patrón de fondo&#10;&#10;El contenido generado por IA puede ser incorrecto.">
            <a:extLst>
              <a:ext uri="{FF2B5EF4-FFF2-40B4-BE49-F238E27FC236}">
                <a16:creationId xmlns:a16="http://schemas.microsoft.com/office/drawing/2014/main" id="{867D4056-CA19-2772-D1E3-F8B2929F7D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61731" y="1666080"/>
            <a:ext cx="7004720" cy="3859892"/>
          </a:xfrm>
          <a:prstGeom prst="rect">
            <a:avLst/>
          </a:prstGeom>
        </p:spPr>
      </p:pic>
      <p:pic>
        <p:nvPicPr>
          <p:cNvPr id="39" name="Imagen 38">
            <a:extLst>
              <a:ext uri="{FF2B5EF4-FFF2-40B4-BE49-F238E27FC236}">
                <a16:creationId xmlns:a16="http://schemas.microsoft.com/office/drawing/2014/main" id="{9D8A350D-2F8D-19CC-A1D7-D9966B33E02D}"/>
              </a:ext>
            </a:extLst>
          </p:cNvPr>
          <p:cNvPicPr>
            <a:picLocks noChangeAspect="1"/>
          </p:cNvPicPr>
          <p:nvPr/>
        </p:nvPicPr>
        <p:blipFill>
          <a:blip r:embed="rId20"/>
          <a:stretch>
            <a:fillRect/>
          </a:stretch>
        </p:blipFill>
        <p:spPr>
          <a:xfrm>
            <a:off x="899827" y="2236440"/>
            <a:ext cx="4612760" cy="2589557"/>
          </a:xfrm>
          <a:prstGeom prst="rect">
            <a:avLst/>
          </a:prstGeom>
        </p:spPr>
      </p:pic>
      <p:cxnSp>
        <p:nvCxnSpPr>
          <p:cNvPr id="45" name="Conector recto de flecha 44">
            <a:extLst>
              <a:ext uri="{FF2B5EF4-FFF2-40B4-BE49-F238E27FC236}">
                <a16:creationId xmlns:a16="http://schemas.microsoft.com/office/drawing/2014/main" id="{E4F9DF0D-7579-5CC3-3A49-F99EE28F0289}"/>
              </a:ext>
            </a:extLst>
          </p:cNvPr>
          <p:cNvCxnSpPr/>
          <p:nvPr/>
        </p:nvCxnSpPr>
        <p:spPr bwMode="auto">
          <a:xfrm flipH="1" flipV="1">
            <a:off x="5512587" y="3531218"/>
            <a:ext cx="1549617" cy="1290979"/>
          </a:xfrm>
          <a:prstGeom prst="straightConnector1">
            <a:avLst/>
          </a:prstGeom>
          <a:blipFill dpi="0" rotWithShape="0">
            <a:blip r:embed="rId21"/>
            <a:srcRect/>
            <a:tile tx="0" ty="0" sx="100000" sy="100000" flip="none" algn="tl"/>
          </a:blipFill>
          <a:ln w="12700" cap="flat" cmpd="sng" algn="ctr">
            <a:solidFill>
              <a:srgbClr val="FF0000"/>
            </a:solidFill>
            <a:prstDash val="solid"/>
            <a:miter lim="400000"/>
            <a:headEnd type="none" w="med" len="med"/>
            <a:tailEnd type="triangle"/>
          </a:ln>
          <a:effectLst>
            <a:outerShdw blurRad="25400" algn="ctr" rotWithShape="0">
              <a:srgbClr val="000000">
                <a:alpha val="50000"/>
              </a:srgbClr>
            </a:outerShdw>
          </a:effectLst>
        </p:spPr>
      </p:cxnSp>
      <p:pic>
        <p:nvPicPr>
          <p:cNvPr id="41" name="Imagen 40" descr="Imagen que contiene Interfaz de usuario gráfica&#10;&#10;El contenido generado por IA puede ser incorrecto.">
            <a:extLst>
              <a:ext uri="{FF2B5EF4-FFF2-40B4-BE49-F238E27FC236}">
                <a16:creationId xmlns:a16="http://schemas.microsoft.com/office/drawing/2014/main" id="{5A58243C-C01A-7249-9C06-BB7847D9036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20503" y="2082895"/>
            <a:ext cx="6397042" cy="2896646"/>
          </a:xfrm>
          <a:prstGeom prst="rect">
            <a:avLst/>
          </a:prstGeom>
        </p:spPr>
      </p:pic>
      <p:cxnSp>
        <p:nvCxnSpPr>
          <p:cNvPr id="47" name="Conector recto de flecha 46">
            <a:extLst>
              <a:ext uri="{FF2B5EF4-FFF2-40B4-BE49-F238E27FC236}">
                <a16:creationId xmlns:a16="http://schemas.microsoft.com/office/drawing/2014/main" id="{36582336-D535-A82A-4500-F136D5E77AD5}"/>
              </a:ext>
            </a:extLst>
          </p:cNvPr>
          <p:cNvCxnSpPr>
            <a:cxnSpLocks/>
            <a:endCxn id="41" idx="1"/>
          </p:cNvCxnSpPr>
          <p:nvPr/>
        </p:nvCxnSpPr>
        <p:spPr bwMode="auto">
          <a:xfrm>
            <a:off x="3961493" y="3531218"/>
            <a:ext cx="1659010" cy="0"/>
          </a:xfrm>
          <a:prstGeom prst="straightConnector1">
            <a:avLst/>
          </a:prstGeom>
          <a:blipFill dpi="0" rotWithShape="0">
            <a:blip r:embed="rId21"/>
            <a:srcRect/>
            <a:tile tx="0" ty="0" sx="100000" sy="100000" flip="none" algn="tl"/>
          </a:blipFill>
          <a:ln w="38100" cap="flat" cmpd="sng" algn="ctr">
            <a:solidFill>
              <a:srgbClr val="FF0000"/>
            </a:solidFill>
            <a:prstDash val="solid"/>
            <a:miter lim="400000"/>
            <a:headEnd type="none" w="med" len="med"/>
            <a:tailEnd type="triangle"/>
          </a:ln>
          <a:effectLst>
            <a:outerShdw blurRad="25400" algn="ctr" rotWithShape="0">
              <a:srgbClr val="000000">
                <a:alpha val="50000"/>
              </a:srgbClr>
            </a:outerShdw>
          </a:effectLst>
        </p:spPr>
      </p:cxnSp>
      <p:pic>
        <p:nvPicPr>
          <p:cNvPr id="28" name="Picture 3">
            <a:extLst>
              <a:ext uri="{FF2B5EF4-FFF2-40B4-BE49-F238E27FC236}">
                <a16:creationId xmlns:a16="http://schemas.microsoft.com/office/drawing/2014/main" id="{8B3A983D-FCF5-F927-C102-CDAC7972B13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10915"/>
          <a:stretch>
            <a:fillRect/>
          </a:stretch>
        </p:blipFill>
        <p:spPr bwMode="auto">
          <a:xfrm>
            <a:off x="3603295" y="3434314"/>
            <a:ext cx="7688878" cy="17576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a:extLst>
              <a:ext uri="{FF2B5EF4-FFF2-40B4-BE49-F238E27FC236}">
                <a16:creationId xmlns:a16="http://schemas.microsoft.com/office/drawing/2014/main" id="{D2575001-83B6-E58B-4D59-F3BA2D0FF74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93475"/>
          <a:stretch>
            <a:fillRect/>
          </a:stretch>
        </p:blipFill>
        <p:spPr bwMode="auto">
          <a:xfrm>
            <a:off x="11284902" y="3434314"/>
            <a:ext cx="563176" cy="1757606"/>
          </a:xfrm>
          <a:prstGeom prst="rect">
            <a:avLst/>
          </a:prstGeom>
          <a:noFill/>
          <a:extLst>
            <a:ext uri="{909E8E84-426E-40DD-AFC4-6F175D3DCCD1}">
              <a14:hiddenFill xmlns:a14="http://schemas.microsoft.com/office/drawing/2010/main">
                <a:solidFill>
                  <a:srgbClr val="FFFFFF"/>
                </a:solidFill>
              </a14:hiddenFill>
            </a:ext>
          </a:extLst>
        </p:spPr>
      </p:pic>
      <p:sp>
        <p:nvSpPr>
          <p:cNvPr id="50" name="CuadroTexto 49">
            <a:extLst>
              <a:ext uri="{FF2B5EF4-FFF2-40B4-BE49-F238E27FC236}">
                <a16:creationId xmlns:a16="http://schemas.microsoft.com/office/drawing/2014/main" id="{061AF4EE-5CDA-D380-0FCF-7EF7709A1C69}"/>
              </a:ext>
            </a:extLst>
          </p:cNvPr>
          <p:cNvSpPr txBox="1"/>
          <p:nvPr/>
        </p:nvSpPr>
        <p:spPr>
          <a:xfrm>
            <a:off x="10486682" y="5155836"/>
            <a:ext cx="1170513" cy="307777"/>
          </a:xfrm>
          <a:prstGeom prst="rect">
            <a:avLst/>
          </a:prstGeom>
          <a:noFill/>
        </p:spPr>
        <p:txBody>
          <a:bodyPr wrap="none" rtlCol="0">
            <a:spAutoFit/>
          </a:bodyPr>
          <a:lstStyle/>
          <a:p>
            <a:r>
              <a:rPr lang="en-GB" sz="1400" dirty="0"/>
              <a:t>From SRON</a:t>
            </a:r>
          </a:p>
        </p:txBody>
      </p:sp>
      <p:sp>
        <p:nvSpPr>
          <p:cNvPr id="51" name="Elipse 50">
            <a:extLst>
              <a:ext uri="{FF2B5EF4-FFF2-40B4-BE49-F238E27FC236}">
                <a16:creationId xmlns:a16="http://schemas.microsoft.com/office/drawing/2014/main" id="{4057F28A-E135-F3CF-2FD6-238A9049BF26}"/>
              </a:ext>
            </a:extLst>
          </p:cNvPr>
          <p:cNvSpPr/>
          <p:nvPr/>
        </p:nvSpPr>
        <p:spPr bwMode="auto">
          <a:xfrm>
            <a:off x="7266883" y="0"/>
            <a:ext cx="2466677" cy="1489785"/>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cxnSp>
        <p:nvCxnSpPr>
          <p:cNvPr id="53" name="Conector recto de flecha 52">
            <a:extLst>
              <a:ext uri="{FF2B5EF4-FFF2-40B4-BE49-F238E27FC236}">
                <a16:creationId xmlns:a16="http://schemas.microsoft.com/office/drawing/2014/main" id="{88B170A8-20E8-FF4B-C871-196839926621}"/>
              </a:ext>
            </a:extLst>
          </p:cNvPr>
          <p:cNvCxnSpPr>
            <a:endCxn id="28" idx="1"/>
          </p:cNvCxnSpPr>
          <p:nvPr/>
        </p:nvCxnSpPr>
        <p:spPr bwMode="auto">
          <a:xfrm flipV="1">
            <a:off x="3024341" y="4313117"/>
            <a:ext cx="578954" cy="1150496"/>
          </a:xfrm>
          <a:prstGeom prst="straightConnector1">
            <a:avLst/>
          </a:prstGeom>
          <a:blipFill dpi="0" rotWithShape="0">
            <a:blip r:embed="rId21"/>
            <a:srcRect/>
            <a:tile tx="0" ty="0" sx="100000" sy="100000" flip="none" algn="tl"/>
          </a:blipFill>
          <a:ln w="12700" cap="flat" cmpd="sng" algn="ctr">
            <a:solidFill>
              <a:srgbClr val="FF0000"/>
            </a:solidFill>
            <a:prstDash val="solid"/>
            <a:miter lim="400000"/>
            <a:headEnd type="none" w="med" len="med"/>
            <a:tailEnd type="triangle"/>
          </a:ln>
          <a:effectLst>
            <a:outerShdw blurRad="25400" algn="ctr" rotWithShape="0">
              <a:srgbClr val="000000">
                <a:alpha val="50000"/>
              </a:srgbClr>
            </a:outerShdw>
          </a:effectLst>
        </p:spPr>
      </p:cxnSp>
    </p:spTree>
    <p:extLst>
      <p:ext uri="{BB962C8B-B14F-4D97-AF65-F5344CB8AC3E}">
        <p14:creationId xmlns:p14="http://schemas.microsoft.com/office/powerpoint/2010/main" val="5245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4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50" grpId="0"/>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A56CA79-C556-EE7C-10CC-D0B48381C827}"/>
              </a:ext>
            </a:extLst>
          </p:cNvPr>
          <p:cNvGraphicFramePr>
            <a:graphicFrameLocks noGrp="1"/>
          </p:cNvGraphicFramePr>
          <p:nvPr>
            <p:extLst>
              <p:ext uri="{D42A27DB-BD31-4B8C-83A1-F6EECF244321}">
                <p14:modId xmlns:p14="http://schemas.microsoft.com/office/powerpoint/2010/main" val="2685826309"/>
              </p:ext>
            </p:extLst>
          </p:nvPr>
        </p:nvGraphicFramePr>
        <p:xfrm>
          <a:off x="584200" y="1100472"/>
          <a:ext cx="11175411" cy="1498599"/>
        </p:xfrm>
        <a:graphic>
          <a:graphicData uri="http://schemas.openxmlformats.org/drawingml/2006/table">
            <a:tbl>
              <a:tblPr>
                <a:tableStyleId>{E269D01E-BC32-4049-B463-5C60D7B0CCD2}</a:tableStyleId>
              </a:tblPr>
              <a:tblGrid>
                <a:gridCol w="1365883">
                  <a:extLst>
                    <a:ext uri="{9D8B030D-6E8A-4147-A177-3AD203B41FA5}">
                      <a16:colId xmlns:a16="http://schemas.microsoft.com/office/drawing/2014/main" val="3780900144"/>
                    </a:ext>
                  </a:extLst>
                </a:gridCol>
                <a:gridCol w="1175889">
                  <a:extLst>
                    <a:ext uri="{9D8B030D-6E8A-4147-A177-3AD203B41FA5}">
                      <a16:colId xmlns:a16="http://schemas.microsoft.com/office/drawing/2014/main" val="2633719584"/>
                    </a:ext>
                  </a:extLst>
                </a:gridCol>
                <a:gridCol w="1073888">
                  <a:extLst>
                    <a:ext uri="{9D8B030D-6E8A-4147-A177-3AD203B41FA5}">
                      <a16:colId xmlns:a16="http://schemas.microsoft.com/office/drawing/2014/main" val="3382885574"/>
                    </a:ext>
                  </a:extLst>
                </a:gridCol>
                <a:gridCol w="993932">
                  <a:extLst>
                    <a:ext uri="{9D8B030D-6E8A-4147-A177-3AD203B41FA5}">
                      <a16:colId xmlns:a16="http://schemas.microsoft.com/office/drawing/2014/main" val="6792970"/>
                    </a:ext>
                  </a:extLst>
                </a:gridCol>
                <a:gridCol w="1121948">
                  <a:extLst>
                    <a:ext uri="{9D8B030D-6E8A-4147-A177-3AD203B41FA5}">
                      <a16:colId xmlns:a16="http://schemas.microsoft.com/office/drawing/2014/main" val="562538686"/>
                    </a:ext>
                  </a:extLst>
                </a:gridCol>
                <a:gridCol w="1026892">
                  <a:extLst>
                    <a:ext uri="{9D8B030D-6E8A-4147-A177-3AD203B41FA5}">
                      <a16:colId xmlns:a16="http://schemas.microsoft.com/office/drawing/2014/main" val="3812030771"/>
                    </a:ext>
                  </a:extLst>
                </a:gridCol>
                <a:gridCol w="1078992">
                  <a:extLst>
                    <a:ext uri="{9D8B030D-6E8A-4147-A177-3AD203B41FA5}">
                      <a16:colId xmlns:a16="http://schemas.microsoft.com/office/drawing/2014/main" val="2251996116"/>
                    </a:ext>
                  </a:extLst>
                </a:gridCol>
                <a:gridCol w="1269908">
                  <a:extLst>
                    <a:ext uri="{9D8B030D-6E8A-4147-A177-3AD203B41FA5}">
                      <a16:colId xmlns:a16="http://schemas.microsoft.com/office/drawing/2014/main" val="4124760793"/>
                    </a:ext>
                  </a:extLst>
                </a:gridCol>
                <a:gridCol w="890662">
                  <a:extLst>
                    <a:ext uri="{9D8B030D-6E8A-4147-A177-3AD203B41FA5}">
                      <a16:colId xmlns:a16="http://schemas.microsoft.com/office/drawing/2014/main" val="262769126"/>
                    </a:ext>
                  </a:extLst>
                </a:gridCol>
                <a:gridCol w="1177417">
                  <a:extLst>
                    <a:ext uri="{9D8B030D-6E8A-4147-A177-3AD203B41FA5}">
                      <a16:colId xmlns:a16="http://schemas.microsoft.com/office/drawing/2014/main" val="1819171528"/>
                    </a:ext>
                  </a:extLst>
                </a:gridCol>
              </a:tblGrid>
              <a:tr h="711933">
                <a:tc>
                  <a:txBody>
                    <a:bodyPr/>
                    <a:lstStyle/>
                    <a:p>
                      <a:pPr algn="ctr" fontAlgn="b"/>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Sentinel-2 - ESA</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a:effectLst/>
                        </a:rPr>
                        <a:t>Landsat 4-9 - NASA/USGS</a:t>
                      </a:r>
                      <a:endParaRPr lang="en-GB" sz="12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EMIT - NASA</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err="1">
                          <a:effectLst/>
                        </a:rPr>
                        <a:t>EnMAP</a:t>
                      </a:r>
                      <a:r>
                        <a:rPr lang="en-GB" sz="1200" u="none" strike="noStrike" dirty="0">
                          <a:effectLst/>
                        </a:rPr>
                        <a:t> - DLR</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PRISMA - ASI</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Sentinel-3 – ESA*</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VIIRS - NASA/NOAA*</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GOES - NOAA</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u="none" strike="noStrike" dirty="0">
                          <a:effectLst/>
                        </a:rPr>
                        <a:t>TROPOMI – ESA**</a:t>
                      </a:r>
                      <a:endParaRPr lang="en-GB" sz="12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484705"/>
                  </a:ext>
                </a:extLst>
              </a:tr>
              <a:tr h="393333">
                <a:tc>
                  <a:txBody>
                    <a:bodyPr/>
                    <a:lstStyle/>
                    <a:p>
                      <a:pPr algn="r" fontAlgn="b"/>
                      <a:r>
                        <a:rPr lang="en-GB" sz="1200" u="none" strike="noStrike" dirty="0">
                          <a:effectLst/>
                        </a:rPr>
                        <a:t>Number of images (full tiles)</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74928</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40407</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12475</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a:effectLst/>
                        </a:rPr>
                        <a:t>751</a:t>
                      </a:r>
                      <a:endParaRPr lang="en-GB" sz="1200" b="0" i="0" u="none" strike="noStrike">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893</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a:effectLst/>
                        </a:rPr>
                        <a:t>10</a:t>
                      </a:r>
                      <a:endParaRPr lang="en-GB" sz="1200" b="0" i="0" u="none" strike="noStrike">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a:effectLst/>
                        </a:rPr>
                        <a:t>52</a:t>
                      </a:r>
                      <a:endParaRPr lang="en-GB" sz="1200" b="0" i="0" u="none" strike="noStrike">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GB" sz="1200" b="0" i="0" u="none" strike="noStrike">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GB" sz="1200" b="0" i="0" u="none" strike="noStrike">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0118732"/>
                  </a:ext>
                </a:extLst>
              </a:tr>
              <a:tr h="393333">
                <a:tc>
                  <a:txBody>
                    <a:bodyPr/>
                    <a:lstStyle/>
                    <a:p>
                      <a:pPr algn="r" fontAlgn="b"/>
                      <a:r>
                        <a:rPr lang="en-GB" sz="1200" u="none" strike="noStrike" dirty="0">
                          <a:effectLst/>
                        </a:rPr>
                        <a:t>Detected plumes</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a:effectLst/>
                        </a:rPr>
                        <a:t>4782</a:t>
                      </a:r>
                      <a:endParaRPr lang="en-GB" sz="1200" b="0" i="0" u="none" strike="noStrike">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2372</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3894</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377</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701</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14</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63</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5</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1507</a:t>
                      </a:r>
                      <a:endParaRPr lang="en-GB" sz="1200" b="0" i="0" u="none" strike="noStrike" dirty="0">
                        <a:solidFill>
                          <a:srgbClr val="000000"/>
                        </a:solidFill>
                        <a:effectLst/>
                        <a:latin typeface="Aptos Narrow" panose="020B0004020202020204" pitchFamily="34" charset="0"/>
                      </a:endParaRP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9896294"/>
                  </a:ext>
                </a:extLst>
              </a:tr>
            </a:tbl>
          </a:graphicData>
        </a:graphic>
      </p:graphicFrame>
      <p:pic>
        <p:nvPicPr>
          <p:cNvPr id="4" name="Imagen 3">
            <a:extLst>
              <a:ext uri="{FF2B5EF4-FFF2-40B4-BE49-F238E27FC236}">
                <a16:creationId xmlns:a16="http://schemas.microsoft.com/office/drawing/2014/main" id="{872068B3-05B4-4D32-283A-DECFF4D3B355}"/>
              </a:ext>
            </a:extLst>
          </p:cNvPr>
          <p:cNvPicPr>
            <a:picLocks noChangeAspect="1"/>
          </p:cNvPicPr>
          <p:nvPr/>
        </p:nvPicPr>
        <p:blipFill>
          <a:blip r:embed="rId2"/>
          <a:stretch>
            <a:fillRect/>
          </a:stretch>
        </p:blipFill>
        <p:spPr>
          <a:xfrm>
            <a:off x="1293934" y="2838893"/>
            <a:ext cx="10568069" cy="3327992"/>
          </a:xfrm>
          <a:prstGeom prst="rect">
            <a:avLst/>
          </a:prstGeom>
        </p:spPr>
      </p:pic>
      <p:sp>
        <p:nvSpPr>
          <p:cNvPr id="5" name="CuadroTexto 4">
            <a:extLst>
              <a:ext uri="{FF2B5EF4-FFF2-40B4-BE49-F238E27FC236}">
                <a16:creationId xmlns:a16="http://schemas.microsoft.com/office/drawing/2014/main" id="{570337A4-FD7A-C459-180F-3CDD945430E0}"/>
              </a:ext>
            </a:extLst>
          </p:cNvPr>
          <p:cNvSpPr txBox="1"/>
          <p:nvPr/>
        </p:nvSpPr>
        <p:spPr>
          <a:xfrm>
            <a:off x="1392866" y="6197140"/>
            <a:ext cx="3717684" cy="430887"/>
          </a:xfrm>
          <a:prstGeom prst="rect">
            <a:avLst/>
          </a:prstGeom>
          <a:noFill/>
        </p:spPr>
        <p:txBody>
          <a:bodyPr wrap="none" rtlCol="0">
            <a:spAutoFit/>
          </a:bodyPr>
          <a:lstStyle/>
          <a:p>
            <a:r>
              <a:rPr lang="en-GB" sz="1100" dirty="0"/>
              <a:t>*From SRON since September 2024</a:t>
            </a:r>
          </a:p>
          <a:p>
            <a:r>
              <a:rPr lang="en-GB" sz="1100" dirty="0"/>
              <a:t>**From </a:t>
            </a:r>
            <a:r>
              <a:rPr lang="en-GB" sz="1100" dirty="0" err="1"/>
              <a:t>Kayrros</a:t>
            </a:r>
            <a:r>
              <a:rPr lang="en-GB" sz="1100" dirty="0"/>
              <a:t> 2023-2024; CAMS/ECMWF/SRON 2025</a:t>
            </a:r>
          </a:p>
        </p:txBody>
      </p:sp>
      <p:pic>
        <p:nvPicPr>
          <p:cNvPr id="3" name="Picture 4" descr="Sentinel-5 Precursor - Wikipedia, la enciclopedia libre">
            <a:extLst>
              <a:ext uri="{FF2B5EF4-FFF2-40B4-BE49-F238E27FC236}">
                <a16:creationId xmlns:a16="http://schemas.microsoft.com/office/drawing/2014/main" id="{DD7EB16F-2E93-1018-386D-DAFE901BE1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92" b="90765" l="10000" r="91650">
                        <a14:foregroundMark x1="51600" y1="8918" x2="56450" y2="9424"/>
                        <a14:foregroundMark x1="90950" y1="65085" x2="91650" y2="65085"/>
                        <a14:foregroundMark x1="54800" y1="89880" x2="54800" y2="87603"/>
                        <a14:foregroundMark x1="56600" y1="86528" x2="56600" y2="86528"/>
                        <a14:foregroundMark x1="54650" y1="90765" x2="54650" y2="90765"/>
                        <a14:foregroundMark x1="28050" y1="73435" x2="28150" y2="68754"/>
                      </a14:backgroundRemoval>
                    </a14:imgEffect>
                  </a14:imgLayer>
                </a14:imgProps>
              </a:ext>
              <a:ext uri="{28A0092B-C50C-407E-A947-70E740481C1C}">
                <a14:useLocalDpi xmlns:a14="http://schemas.microsoft.com/office/drawing/2010/main" val="0"/>
              </a:ext>
            </a:extLst>
          </a:blip>
          <a:srcRect/>
          <a:stretch>
            <a:fillRect/>
          </a:stretch>
        </p:blipFill>
        <p:spPr bwMode="auto">
          <a:xfrm>
            <a:off x="10676942" y="273754"/>
            <a:ext cx="874889" cy="691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3B542C5-D54A-5DA5-0B46-44822B4590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49167">
            <a:off x="7570898" y="335562"/>
            <a:ext cx="636465" cy="50219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1E16C9C-F0E0-303B-F2B9-09975636B8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00" b="92778" l="9063" r="93125">
                        <a14:foregroundMark x1="10156" y1="17778" x2="9063" y2="39722"/>
                        <a14:foregroundMark x1="9063" y1="39722" x2="10781" y2="45278"/>
                        <a14:foregroundMark x1="15625" y1="48333" x2="16875" y2="48611"/>
                        <a14:foregroundMark x1="27500" y1="48611" x2="28750" y2="48889"/>
                        <a14:foregroundMark x1="45469" y1="44444" x2="45469" y2="46111"/>
                        <a14:foregroundMark x1="52188" y1="45833" x2="52188" y2="45833"/>
                        <a14:foregroundMark x1="51406" y1="68889" x2="54844" y2="79167"/>
                        <a14:foregroundMark x1="54063" y1="70278" x2="54063" y2="70278"/>
                        <a14:foregroundMark x1="74844" y1="8056" x2="77656" y2="9167"/>
                        <a14:foregroundMark x1="86406" y1="7500" x2="90000" y2="23611"/>
                        <a14:foregroundMark x1="90000" y1="23611" x2="88906" y2="44722"/>
                        <a14:foregroundMark x1="74844" y1="5000" x2="77031" y2="6111"/>
                        <a14:foregroundMark x1="87188" y1="5833" x2="87188" y2="5833"/>
                        <a14:foregroundMark x1="86250" y1="5556" x2="87188" y2="5833"/>
                        <a14:foregroundMark x1="93281" y1="9167" x2="93281" y2="11389"/>
                        <a14:foregroundMark x1="74531" y1="90000" x2="76250" y2="91111"/>
                        <a14:foregroundMark x1="85938" y1="91667" x2="86875" y2="92778"/>
                        <a14:foregroundMark x1="76250" y1="92778" x2="76250" y2="92778"/>
                        <a14:foregroundMark x1="70000" y1="39167" x2="70000" y2="39167"/>
                        <a14:foregroundMark x1="48125" y1="45556" x2="48125" y2="45556"/>
                        <a14:foregroundMark x1="37500" y1="58056" x2="37500" y2="58056"/>
                        <a14:foregroundMark x1="39688" y1="64444" x2="39688" y2="64444"/>
                        <a14:foregroundMark x1="39844" y1="66667" x2="39844" y2="66667"/>
                      </a14:backgroundRemoval>
                    </a14:imgEffect>
                  </a14:imgLayer>
                </a14:imgProps>
              </a:ext>
            </a:extLst>
          </a:blip>
          <a:stretch>
            <a:fillRect/>
          </a:stretch>
        </p:blipFill>
        <p:spPr>
          <a:xfrm>
            <a:off x="4180902" y="340988"/>
            <a:ext cx="929648" cy="522926"/>
          </a:xfrm>
          <a:prstGeom prst="rect">
            <a:avLst/>
          </a:prstGeom>
        </p:spPr>
      </p:pic>
      <p:pic>
        <p:nvPicPr>
          <p:cNvPr id="8" name="Picture 6" descr="EnMAP">
            <a:extLst>
              <a:ext uri="{FF2B5EF4-FFF2-40B4-BE49-F238E27FC236}">
                <a16:creationId xmlns:a16="http://schemas.microsoft.com/office/drawing/2014/main" id="{47830515-28D4-FD8B-ABF8-5D6063A076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44308">
            <a:off x="5390002" y="300641"/>
            <a:ext cx="679796" cy="56697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satélite, transporte&#10;&#10;Descripción generada automáticamente">
            <a:extLst>
              <a:ext uri="{FF2B5EF4-FFF2-40B4-BE49-F238E27FC236}">
                <a16:creationId xmlns:a16="http://schemas.microsoft.com/office/drawing/2014/main" id="{CA18EA67-CE0F-CA87-DBFD-10138BBB53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15548" y="353974"/>
            <a:ext cx="951335" cy="634720"/>
          </a:xfrm>
          <a:prstGeom prst="rect">
            <a:avLst/>
          </a:prstGeom>
        </p:spPr>
      </p:pic>
      <p:pic>
        <p:nvPicPr>
          <p:cNvPr id="10" name="Picture 2" descr="File:NOAA-20 JPSS-1 Spacecraft Model Wikimedia Commons, 53% OFF">
            <a:extLst>
              <a:ext uri="{FF2B5EF4-FFF2-40B4-BE49-F238E27FC236}">
                <a16:creationId xmlns:a16="http://schemas.microsoft.com/office/drawing/2014/main" id="{8B402B44-07D4-5387-AD6D-EE8A1715833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19676">
            <a:off x="8549539" y="445653"/>
            <a:ext cx="985409" cy="396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Sentinel-2 - Wikipedia, la enciclopedia libre">
            <a:extLst>
              <a:ext uri="{FF2B5EF4-FFF2-40B4-BE49-F238E27FC236}">
                <a16:creationId xmlns:a16="http://schemas.microsoft.com/office/drawing/2014/main" id="{05E55BFE-0830-B9DB-CC91-7C766C19FFF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02" b="96849" l="10000" r="95583">
                        <a14:foregroundMark x1="90250" y1="62427" x2="96500" y2="67095"/>
                        <a14:foregroundMark x1="96500" y1="67095" x2="89917" y2="96966"/>
                        <a14:foregroundMark x1="89917" y1="96966" x2="74583" y2="91249"/>
                        <a14:foregroundMark x1="93750" y1="64877" x2="95583" y2="72462"/>
                        <a14:foregroundMark x1="95583" y1="72462" x2="94500" y2="77480"/>
                      </a14:backgroundRemoval>
                    </a14:imgEffect>
                  </a14:imgLayer>
                </a14:imgProps>
              </a:ext>
              <a:ext uri="{28A0092B-C50C-407E-A947-70E740481C1C}">
                <a14:useLocalDpi xmlns:a14="http://schemas.microsoft.com/office/drawing/2010/main" val="0"/>
              </a:ext>
            </a:extLst>
          </a:blip>
          <a:srcRect/>
          <a:stretch>
            <a:fillRect/>
          </a:stretch>
        </p:blipFill>
        <p:spPr bwMode="auto">
          <a:xfrm rot="18671259">
            <a:off x="1973141" y="204088"/>
            <a:ext cx="986953" cy="704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andsat 8 | Landsat Science">
            <a:extLst>
              <a:ext uri="{FF2B5EF4-FFF2-40B4-BE49-F238E27FC236}">
                <a16:creationId xmlns:a16="http://schemas.microsoft.com/office/drawing/2014/main" id="{D2DB9ADB-C81C-7011-17EE-99208D3A140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124" r="12882"/>
          <a:stretch/>
        </p:blipFill>
        <p:spPr bwMode="auto">
          <a:xfrm rot="21177496">
            <a:off x="3242264" y="259449"/>
            <a:ext cx="879221" cy="64233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Satélite en el espacio&#10;&#10;Descripción generada automáticamente con confianza media">
            <a:extLst>
              <a:ext uri="{FF2B5EF4-FFF2-40B4-BE49-F238E27FC236}">
                <a16:creationId xmlns:a16="http://schemas.microsoft.com/office/drawing/2014/main" id="{2CF03C9E-13D7-C26E-D00A-9669B2A4A4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86014">
            <a:off x="9669922" y="188946"/>
            <a:ext cx="712497" cy="783747"/>
          </a:xfrm>
          <a:prstGeom prst="rect">
            <a:avLst/>
          </a:prstGeom>
        </p:spPr>
      </p:pic>
    </p:spTree>
    <p:extLst>
      <p:ext uri="{BB962C8B-B14F-4D97-AF65-F5344CB8AC3E}">
        <p14:creationId xmlns:p14="http://schemas.microsoft.com/office/powerpoint/2010/main" val="227635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573F12FA-FCFE-A98C-8F1B-C5665BE0BB4D}"/>
            </a:ext>
          </a:extLst>
        </p:cNvPr>
        <p:cNvGrpSpPr/>
        <p:nvPr/>
      </p:nvGrpSpPr>
      <p:grpSpPr>
        <a:xfrm>
          <a:off x="0" y="0"/>
          <a:ext cx="0" cy="0"/>
          <a:chOff x="0" y="0"/>
          <a:chExt cx="0" cy="0"/>
        </a:xfrm>
      </p:grpSpPr>
      <p:sp>
        <p:nvSpPr>
          <p:cNvPr id="5" name="Rectangle 23">
            <a:extLst>
              <a:ext uri="{FF2B5EF4-FFF2-40B4-BE49-F238E27FC236}">
                <a16:creationId xmlns:a16="http://schemas.microsoft.com/office/drawing/2014/main" id="{2F8E7715-934F-D49C-C456-22FE3BB7EE2D}"/>
              </a:ext>
            </a:extLst>
          </p:cNvPr>
          <p:cNvSpPr/>
          <p:nvPr/>
        </p:nvSpPr>
        <p:spPr bwMode="auto">
          <a:xfrm>
            <a:off x="1022855" y="910953"/>
            <a:ext cx="10621584" cy="784446"/>
          </a:xfrm>
          <a:prstGeom prst="rect">
            <a:avLst/>
          </a:prstGeom>
        </p:spPr>
        <p:txBody>
          <a:bodyPr wrap="square">
            <a:spAutoFit/>
          </a:bodyPr>
          <a:lstStyle/>
          <a:p>
            <a:pPr marL="285750" indent="-285750" defTabSz="457200">
              <a:lnSpc>
                <a:spcPct val="115000"/>
              </a:lnSpc>
              <a:spcAft>
                <a:spcPts val="600"/>
              </a:spcAft>
              <a:buClr>
                <a:srgbClr val="06AEFF"/>
              </a:buClr>
              <a:buFont typeface="Symbol" panose="05050102010706020507" pitchFamily="18" charset="2"/>
              <a:buChar char="®"/>
              <a:defRPr/>
            </a:pPr>
            <a:r>
              <a:rPr lang="en-US" noProof="0" dirty="0">
                <a:solidFill>
                  <a:schemeClr val="tx2"/>
                </a:solidFill>
                <a:latin typeface="Roboto" panose="02000000000000000000" pitchFamily="2" charset="0"/>
                <a:ea typeface="Roboto" panose="02000000000000000000" pitchFamily="2" charset="0"/>
                <a:cs typeface="Arial" panose="020B0604020202020204" pitchFamily="34" charset="0"/>
              </a:rPr>
              <a:t>Manual selection and check</a:t>
            </a:r>
          </a:p>
          <a:p>
            <a:pPr marL="285750" indent="-285750" defTabSz="457200">
              <a:lnSpc>
                <a:spcPct val="115000"/>
              </a:lnSpc>
              <a:spcAft>
                <a:spcPts val="600"/>
              </a:spcAft>
              <a:buClr>
                <a:srgbClr val="06AEFF"/>
              </a:buClr>
              <a:buFont typeface="Symbol" panose="05050102010706020507" pitchFamily="18" charset="2"/>
              <a:buChar char="®"/>
              <a:defRPr/>
            </a:pPr>
            <a:r>
              <a:rPr lang="en-US" dirty="0">
                <a:solidFill>
                  <a:schemeClr val="tx2"/>
                </a:solidFill>
                <a:latin typeface="Roboto" panose="02000000000000000000" pitchFamily="2" charset="0"/>
                <a:ea typeface="Roboto" panose="02000000000000000000" pitchFamily="2" charset="0"/>
                <a:cs typeface="Arial" panose="020B0604020202020204" pitchFamily="34" charset="0"/>
              </a:rPr>
              <a:t>5 image daily quota</a:t>
            </a:r>
            <a:endParaRPr lang="en-US" sz="1600" noProof="0" dirty="0">
              <a:solidFill>
                <a:schemeClr val="tx2"/>
              </a:solidFill>
              <a:latin typeface="Roboto" panose="02000000000000000000" pitchFamily="2" charset="0"/>
              <a:ea typeface="Roboto" panose="02000000000000000000" pitchFamily="2" charset="0"/>
              <a:cs typeface="Arial" panose="020B0604020202020204" pitchFamily="34" charset="0"/>
            </a:endParaRPr>
          </a:p>
        </p:txBody>
      </p:sp>
      <p:sp>
        <p:nvSpPr>
          <p:cNvPr id="4" name="Text Box 3">
            <a:extLst>
              <a:ext uri="{FF2B5EF4-FFF2-40B4-BE49-F238E27FC236}">
                <a16:creationId xmlns:a16="http://schemas.microsoft.com/office/drawing/2014/main" id="{96E2F202-C9D4-E932-F3E1-E9F2DA60685C}"/>
              </a:ext>
            </a:extLst>
          </p:cNvPr>
          <p:cNvSpPr txBox="1">
            <a:spLocks/>
          </p:cNvSpPr>
          <p:nvPr/>
        </p:nvSpPr>
        <p:spPr bwMode="auto">
          <a:xfrm>
            <a:off x="1022855" y="365111"/>
            <a:ext cx="9751246" cy="545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15000"/>
              </a:lnSpc>
              <a:spcAft>
                <a:spcPts val="600"/>
              </a:spcAft>
              <a:buClr>
                <a:srgbClr val="06AEFF"/>
              </a:buClr>
              <a:defRPr/>
            </a:pPr>
            <a:r>
              <a:rPr lang="en-US" sz="2400" b="1" dirty="0">
                <a:solidFill>
                  <a:srgbClr val="06AEFF"/>
                </a:solidFill>
                <a:latin typeface="Roboto" panose="02000000000000000000" pitchFamily="2" charset="0"/>
                <a:ea typeface="Roboto" panose="02000000000000000000" pitchFamily="2" charset="0"/>
                <a:cs typeface="Arial" panose="020B0604020202020204" pitchFamily="34" charset="0"/>
              </a:rPr>
              <a:t>Example of PRISMA archive data access</a:t>
            </a:r>
            <a:endParaRPr lang="en-US" sz="2400" dirty="0">
              <a:solidFill>
                <a:srgbClr val="F8F8F8"/>
              </a:solidFill>
              <a:latin typeface="Roboto" panose="02000000000000000000" pitchFamily="2" charset="0"/>
              <a:ea typeface="Roboto" panose="02000000000000000000" pitchFamily="2" charset="0"/>
              <a:cs typeface="Arial" panose="020B0604020202020204" pitchFamily="34" charset="0"/>
            </a:endParaRPr>
          </a:p>
        </p:txBody>
      </p:sp>
      <p:pic>
        <p:nvPicPr>
          <p:cNvPr id="3" name="Imagen 2" descr="Interfaz de usuario gráfica, Sitio web&#10;&#10;El contenido generado por IA puede ser incorrecto.">
            <a:extLst>
              <a:ext uri="{FF2B5EF4-FFF2-40B4-BE49-F238E27FC236}">
                <a16:creationId xmlns:a16="http://schemas.microsoft.com/office/drawing/2014/main" id="{763B5AFC-511B-ACE5-01E6-3E7B571F2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539" y="1796468"/>
            <a:ext cx="10194261" cy="4726137"/>
          </a:xfrm>
          <a:prstGeom prst="rect">
            <a:avLst/>
          </a:prstGeom>
        </p:spPr>
      </p:pic>
    </p:spTree>
    <p:extLst>
      <p:ext uri="{BB962C8B-B14F-4D97-AF65-F5344CB8AC3E}">
        <p14:creationId xmlns:p14="http://schemas.microsoft.com/office/powerpoint/2010/main" val="1153185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B6E04989-DBDB-2895-07EB-722E87CE6399}"/>
            </a:ext>
          </a:extLst>
        </p:cNvPr>
        <p:cNvGrpSpPr/>
        <p:nvPr/>
      </p:nvGrpSpPr>
      <p:grpSpPr>
        <a:xfrm>
          <a:off x="0" y="0"/>
          <a:ext cx="0" cy="0"/>
          <a:chOff x="0" y="0"/>
          <a:chExt cx="0" cy="0"/>
        </a:xfrm>
      </p:grpSpPr>
      <p:pic>
        <p:nvPicPr>
          <p:cNvPr id="2" name="Image 14">
            <a:extLst>
              <a:ext uri="{FF2B5EF4-FFF2-40B4-BE49-F238E27FC236}">
                <a16:creationId xmlns:a16="http://schemas.microsoft.com/office/drawing/2014/main" id="{F3EB4CF2-39BB-F074-73B6-9B013E4EE26E}"/>
              </a:ext>
            </a:extLst>
          </p:cNvPr>
          <p:cNvPicPr/>
          <p:nvPr/>
        </p:nvPicPr>
        <p:blipFill rotWithShape="1">
          <a:blip r:embed="rId3"/>
          <a:srcRect r="19298"/>
          <a:stretch/>
        </p:blipFill>
        <p:spPr>
          <a:xfrm>
            <a:off x="2900517" y="0"/>
            <a:ext cx="9291483" cy="6546349"/>
          </a:xfrm>
          <a:prstGeom prst="rect">
            <a:avLst/>
          </a:prstGeom>
        </p:spPr>
      </p:pic>
      <p:sp>
        <p:nvSpPr>
          <p:cNvPr id="5" name="Rectangle 23">
            <a:extLst>
              <a:ext uri="{FF2B5EF4-FFF2-40B4-BE49-F238E27FC236}">
                <a16:creationId xmlns:a16="http://schemas.microsoft.com/office/drawing/2014/main" id="{DEBB21EE-69E1-F6AD-F4A9-54AACA907E85}"/>
              </a:ext>
            </a:extLst>
          </p:cNvPr>
          <p:cNvSpPr/>
          <p:nvPr/>
        </p:nvSpPr>
        <p:spPr bwMode="auto">
          <a:xfrm>
            <a:off x="939894" y="1425630"/>
            <a:ext cx="10312211" cy="4930837"/>
          </a:xfrm>
          <a:prstGeom prst="rect">
            <a:avLst/>
          </a:prstGeom>
        </p:spPr>
        <p:txBody>
          <a:bodyPr wrap="square">
            <a:spAutoFit/>
          </a:bodyPr>
          <a:lstStyle/>
          <a:p>
            <a:pPr marL="285750" indent="-285750" defTabSz="457200">
              <a:lnSpc>
                <a:spcPct val="115000"/>
              </a:lnSpc>
              <a:spcAft>
                <a:spcPts val="600"/>
              </a:spcAft>
              <a:buClr>
                <a:srgbClr val="06AEFF"/>
              </a:buClr>
              <a:buFont typeface="Symbol" panose="05050102010706020507" pitchFamily="18" charset="2"/>
              <a:buChar char="®"/>
              <a:defRPr/>
            </a:pPr>
            <a:r>
              <a:rPr lang="en-US" sz="2000" b="1" noProof="0" dirty="0">
                <a:solidFill>
                  <a:srgbClr val="06AEFF"/>
                </a:solidFill>
                <a:latin typeface="Roboto" panose="02000000000000000000" pitchFamily="2" charset="0"/>
                <a:ea typeface="Roboto" panose="02000000000000000000" pitchFamily="2" charset="0"/>
                <a:cs typeface="Arial" panose="020B0604020202020204" pitchFamily="34" charset="0"/>
              </a:rPr>
              <a:t>Hyperspectral </a:t>
            </a: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data essential to cover “complex” areas, i.e. heterogeneous, dark, vegetated surfaces, high latitudes, etc.</a:t>
            </a:r>
          </a:p>
          <a:p>
            <a:pPr marL="285750" indent="-285750" defTabSz="457200">
              <a:lnSpc>
                <a:spcPct val="115000"/>
              </a:lnSpc>
              <a:spcAft>
                <a:spcPts val="600"/>
              </a:spcAft>
              <a:buClr>
                <a:srgbClr val="06AEFF"/>
              </a:buClr>
              <a:buFont typeface="Symbol" panose="05050102010706020507" pitchFamily="18" charset="2"/>
              <a:buChar char="®"/>
              <a:defRPr/>
            </a:pPr>
            <a:endParaRPr lang="es-ES" sz="2000" b="1" dirty="0">
              <a:solidFill>
                <a:srgbClr val="06AEFF"/>
              </a:solidFill>
              <a:latin typeface="Roboto" panose="02000000000000000000" pitchFamily="2" charset="0"/>
              <a:ea typeface="Roboto" panose="02000000000000000000" pitchFamily="2" charset="0"/>
              <a:cs typeface="Arial" panose="020B0604020202020204" pitchFamily="34" charset="0"/>
            </a:endParaRPr>
          </a:p>
          <a:p>
            <a:pPr marL="285750" indent="-285750" defTabSz="457200">
              <a:lnSpc>
                <a:spcPct val="115000"/>
              </a:lnSpc>
              <a:spcAft>
                <a:spcPts val="600"/>
              </a:spcAft>
              <a:buClr>
                <a:srgbClr val="06AEFF"/>
              </a:buClr>
              <a:buFont typeface="Symbol" panose="05050102010706020507" pitchFamily="18" charset="2"/>
              <a:buChar char="®"/>
              <a:defRPr/>
            </a:pPr>
            <a:r>
              <a:rPr lang="en-GB" sz="2000" b="1" dirty="0">
                <a:solidFill>
                  <a:srgbClr val="06AEFF"/>
                </a:solidFill>
                <a:latin typeface="Roboto" panose="02000000000000000000" pitchFamily="2" charset="0"/>
                <a:ea typeface="Roboto" panose="02000000000000000000" pitchFamily="2" charset="0"/>
                <a:cs typeface="Arial" panose="020B0604020202020204" pitchFamily="34" charset="0"/>
              </a:rPr>
              <a:t>Open-source </a:t>
            </a:r>
            <a:r>
              <a:rPr lang="en-GB" sz="2000" b="1" dirty="0">
                <a:solidFill>
                  <a:schemeClr val="tx2"/>
                </a:solidFill>
                <a:latin typeface="Roboto" panose="02000000000000000000" pitchFamily="2" charset="0"/>
                <a:ea typeface="Roboto" panose="02000000000000000000" pitchFamily="2" charset="0"/>
                <a:cs typeface="Arial" panose="020B0604020202020204" pitchFamily="34" charset="0"/>
              </a:rPr>
              <a:t>data (with replicable results) important for IMEO transparency policy</a:t>
            </a:r>
          </a:p>
          <a:p>
            <a:pPr marL="285750" indent="-285750" defTabSz="457200">
              <a:lnSpc>
                <a:spcPct val="115000"/>
              </a:lnSpc>
              <a:spcAft>
                <a:spcPts val="600"/>
              </a:spcAft>
              <a:buClr>
                <a:srgbClr val="06AEFF"/>
              </a:buClr>
              <a:buFont typeface="Symbol" panose="05050102010706020507" pitchFamily="18" charset="2"/>
              <a:buChar char="®"/>
              <a:defRPr/>
            </a:pPr>
            <a:endParaRPr lang="es-ES" sz="2000" b="1" dirty="0">
              <a:solidFill>
                <a:srgbClr val="06AEFF"/>
              </a:solidFill>
              <a:latin typeface="Roboto" panose="02000000000000000000" pitchFamily="2" charset="0"/>
              <a:ea typeface="Roboto" panose="02000000000000000000" pitchFamily="2" charset="0"/>
              <a:cs typeface="Arial" panose="020B0604020202020204" pitchFamily="34" charset="0"/>
            </a:endParaRPr>
          </a:p>
          <a:p>
            <a:pPr marL="285750" indent="-285750" defTabSz="457200">
              <a:lnSpc>
                <a:spcPct val="115000"/>
              </a:lnSpc>
              <a:spcAft>
                <a:spcPts val="600"/>
              </a:spcAft>
              <a:buClr>
                <a:srgbClr val="06AEFF"/>
              </a:buClr>
              <a:buFont typeface="Symbol" panose="05050102010706020507" pitchFamily="18" charset="2"/>
              <a:buChar char="®"/>
              <a:defRPr/>
            </a:pPr>
            <a:r>
              <a:rPr lang="en-US" sz="2000" b="1" noProof="0" dirty="0">
                <a:solidFill>
                  <a:srgbClr val="06AEFF"/>
                </a:solidFill>
                <a:latin typeface="Roboto" panose="02000000000000000000" pitchFamily="2" charset="0"/>
                <a:ea typeface="Roboto" panose="02000000000000000000" pitchFamily="2" charset="0"/>
                <a:cs typeface="Arial" panose="020B0604020202020204" pitchFamily="34" charset="0"/>
              </a:rPr>
              <a:t>Archive </a:t>
            </a: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data</a:t>
            </a:r>
            <a:r>
              <a:rPr lang="en-US" sz="2000" b="1" noProof="0" dirty="0">
                <a:solidFill>
                  <a:srgbClr val="06AEFF"/>
                </a:solidFill>
                <a:latin typeface="Roboto" panose="02000000000000000000" pitchFamily="2" charset="0"/>
                <a:ea typeface="Roboto" panose="02000000000000000000" pitchFamily="2" charset="0"/>
                <a:cs typeface="Arial" panose="020B0604020202020204" pitchFamily="34" charset="0"/>
              </a:rPr>
              <a:t> </a:t>
            </a: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valuable to identify potential active or frequent emitters</a:t>
            </a:r>
          </a:p>
          <a:p>
            <a:pPr marL="742950" lvl="1" indent="-285750" defTabSz="457200">
              <a:lnSpc>
                <a:spcPct val="115000"/>
              </a:lnSpc>
              <a:spcAft>
                <a:spcPts val="600"/>
              </a:spcAft>
              <a:buClr>
                <a:srgbClr val="06AEFF"/>
              </a:buClr>
              <a:buFont typeface="Symbol" panose="05050102010706020507" pitchFamily="18" charset="2"/>
              <a:buChar char="®"/>
              <a:defRPr/>
            </a:pP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Every time we detect a plume, even if it is old, we keep that location in monitoring to get more accurate alerts and </a:t>
            </a:r>
            <a:r>
              <a:rPr lang="en-US" sz="2000" b="1" noProof="0" dirty="0">
                <a:solidFill>
                  <a:srgbClr val="00BBFE"/>
                </a:solidFill>
                <a:latin typeface="Roboto" panose="02000000000000000000" pitchFamily="2" charset="0"/>
                <a:ea typeface="Roboto" panose="02000000000000000000" pitchFamily="2" charset="0"/>
                <a:cs typeface="Arial" panose="020B0604020202020204" pitchFamily="34" charset="0"/>
              </a:rPr>
              <a:t>increase the chance of detecting new (actionable) plumes </a:t>
            </a: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in the upcoming images</a:t>
            </a:r>
          </a:p>
          <a:p>
            <a:pPr marL="285750" indent="-285750" defTabSz="457200">
              <a:lnSpc>
                <a:spcPct val="115000"/>
              </a:lnSpc>
              <a:spcAft>
                <a:spcPts val="600"/>
              </a:spcAft>
              <a:buClr>
                <a:srgbClr val="06AEFF"/>
              </a:buClr>
              <a:buFont typeface="Symbol" panose="05050102010706020507" pitchFamily="18" charset="2"/>
              <a:buChar char="®"/>
              <a:defRPr/>
            </a:pPr>
            <a:endParaRPr lang="en-US" sz="2000" b="1" dirty="0">
              <a:solidFill>
                <a:schemeClr val="tx2"/>
              </a:solidFill>
              <a:latin typeface="Roboto" panose="02000000000000000000" pitchFamily="2" charset="0"/>
              <a:ea typeface="Roboto" panose="02000000000000000000" pitchFamily="2" charset="0"/>
              <a:cs typeface="Arial" panose="020B0604020202020204" pitchFamily="34" charset="0"/>
            </a:endParaRPr>
          </a:p>
          <a:p>
            <a:pPr marL="285750" indent="-285750" defTabSz="457200">
              <a:lnSpc>
                <a:spcPct val="115000"/>
              </a:lnSpc>
              <a:spcAft>
                <a:spcPts val="600"/>
              </a:spcAft>
              <a:buClr>
                <a:srgbClr val="06AEFF"/>
              </a:buClr>
              <a:buFont typeface="Symbol" panose="05050102010706020507" pitchFamily="18" charset="2"/>
              <a:buChar char="®"/>
              <a:defRPr/>
            </a:pPr>
            <a:r>
              <a:rPr lang="en-US" sz="2000" b="1" dirty="0">
                <a:solidFill>
                  <a:srgbClr val="00BBFE"/>
                </a:solidFill>
                <a:latin typeface="Roboto" panose="02000000000000000000" pitchFamily="2" charset="0"/>
                <a:ea typeface="Roboto" panose="02000000000000000000" pitchFamily="2" charset="0"/>
                <a:cs typeface="Arial" panose="020B0604020202020204" pitchFamily="34" charset="0"/>
              </a:rPr>
              <a:t>Rapid access to new acquisitions </a:t>
            </a:r>
            <a:r>
              <a:rPr lang="en-US" sz="2000" b="1" dirty="0">
                <a:solidFill>
                  <a:schemeClr val="tx2"/>
                </a:solidFill>
                <a:latin typeface="Roboto" panose="02000000000000000000" pitchFamily="2" charset="0"/>
                <a:ea typeface="Roboto" panose="02000000000000000000" pitchFamily="2" charset="0"/>
                <a:cs typeface="Arial" panose="020B0604020202020204" pitchFamily="34" charset="0"/>
              </a:rPr>
              <a:t>even more valuable to detect and notify emission</a:t>
            </a:r>
            <a:endPar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endParaRPr>
          </a:p>
          <a:p>
            <a:pPr defTabSz="457200">
              <a:lnSpc>
                <a:spcPct val="115000"/>
              </a:lnSpc>
              <a:spcAft>
                <a:spcPts val="600"/>
              </a:spcAft>
              <a:buClr>
                <a:srgbClr val="06AEFF"/>
              </a:buClr>
              <a:defRPr/>
            </a:pPr>
            <a:endParaRPr lang="es-ES" sz="2000" b="1" dirty="0">
              <a:solidFill>
                <a:srgbClr val="06AEFF"/>
              </a:solidFill>
              <a:latin typeface="Roboto" panose="02000000000000000000" pitchFamily="2" charset="0"/>
              <a:ea typeface="Roboto" panose="02000000000000000000" pitchFamily="2" charset="0"/>
              <a:cs typeface="Arial" panose="020B0604020202020204" pitchFamily="34" charset="0"/>
            </a:endParaRPr>
          </a:p>
        </p:txBody>
      </p:sp>
      <p:sp>
        <p:nvSpPr>
          <p:cNvPr id="4" name="Text Box 3">
            <a:extLst>
              <a:ext uri="{FF2B5EF4-FFF2-40B4-BE49-F238E27FC236}">
                <a16:creationId xmlns:a16="http://schemas.microsoft.com/office/drawing/2014/main" id="{45583ED3-D457-222C-F07B-0B25DAE18E83}"/>
              </a:ext>
            </a:extLst>
          </p:cNvPr>
          <p:cNvSpPr txBox="1">
            <a:spLocks/>
          </p:cNvSpPr>
          <p:nvPr/>
        </p:nvSpPr>
        <p:spPr bwMode="auto">
          <a:xfrm>
            <a:off x="1097283" y="501533"/>
            <a:ext cx="9751246" cy="545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28600">
              <a:lnSpc>
                <a:spcPct val="90000"/>
              </a:lnSpc>
              <a:spcBef>
                <a:spcPct val="0"/>
              </a:spcBef>
              <a:defRPr/>
            </a:pPr>
            <a:r>
              <a:rPr lang="en-GB" altLang="zh-CN" sz="2400" b="1" dirty="0">
                <a:solidFill>
                  <a:srgbClr val="06AEFF"/>
                </a:solidFill>
                <a:latin typeface="Roboto" panose="02000000000000000000" pitchFamily="2" charset="0"/>
                <a:ea typeface="Roboto" panose="02000000000000000000" pitchFamily="2" charset="0"/>
                <a:cs typeface="Poppins" charset="0"/>
                <a:sym typeface="Poppins" charset="0"/>
              </a:rPr>
              <a:t>The need of [as much as possible] hyperspectral open data</a:t>
            </a:r>
            <a:endParaRPr lang="en-US" altLang="zh-CN" sz="2400" b="1" dirty="0">
              <a:solidFill>
                <a:srgbClr val="06AEFF"/>
              </a:solidFill>
              <a:latin typeface="Roboto" panose="02000000000000000000" pitchFamily="2" charset="0"/>
              <a:ea typeface="Roboto" panose="02000000000000000000" pitchFamily="2" charset="0"/>
              <a:cs typeface="Poppins" charset="0"/>
              <a:sym typeface="Poppins" charset="0"/>
            </a:endParaRPr>
          </a:p>
        </p:txBody>
      </p:sp>
      <p:sp>
        <p:nvSpPr>
          <p:cNvPr id="7" name="Shape">
            <a:extLst>
              <a:ext uri="{FF2B5EF4-FFF2-40B4-BE49-F238E27FC236}">
                <a16:creationId xmlns:a16="http://schemas.microsoft.com/office/drawing/2014/main" id="{F79AD86F-E661-6409-3219-A54BC3DC430E}"/>
              </a:ext>
            </a:extLst>
          </p:cNvPr>
          <p:cNvSpPr/>
          <p:nvPr/>
        </p:nvSpPr>
        <p:spPr>
          <a:xfrm>
            <a:off x="379776" y="501533"/>
            <a:ext cx="368963" cy="252028"/>
          </a:xfrm>
          <a:custGeom>
            <a:avLst/>
            <a:gdLst/>
            <a:ahLst/>
            <a:cxnLst>
              <a:cxn ang="0">
                <a:pos x="wd2" y="hd2"/>
              </a:cxn>
              <a:cxn ang="5400000">
                <a:pos x="wd2" y="hd2"/>
              </a:cxn>
              <a:cxn ang="10800000">
                <a:pos x="wd2" y="hd2"/>
              </a:cxn>
              <a:cxn ang="16200000">
                <a:pos x="wd2" y="hd2"/>
              </a:cxn>
            </a:cxnLst>
            <a:rect l="0" t="0" r="r" b="b"/>
            <a:pathLst>
              <a:path w="21600" h="21600" extrusionOk="0">
                <a:moveTo>
                  <a:pt x="14225" y="0"/>
                </a:moveTo>
                <a:lnTo>
                  <a:pt x="13565" y="967"/>
                </a:lnTo>
                <a:lnTo>
                  <a:pt x="19798" y="10092"/>
                </a:lnTo>
                <a:lnTo>
                  <a:pt x="0" y="10092"/>
                </a:lnTo>
                <a:lnTo>
                  <a:pt x="0" y="11459"/>
                </a:lnTo>
                <a:lnTo>
                  <a:pt x="19832" y="11459"/>
                </a:lnTo>
                <a:lnTo>
                  <a:pt x="13565" y="20633"/>
                </a:lnTo>
                <a:lnTo>
                  <a:pt x="14225" y="21600"/>
                </a:lnTo>
                <a:lnTo>
                  <a:pt x="21600" y="10804"/>
                </a:lnTo>
                <a:lnTo>
                  <a:pt x="14225" y="0"/>
                </a:lnTo>
                <a:close/>
              </a:path>
            </a:pathLst>
          </a:custGeom>
          <a:solidFill>
            <a:srgbClr val="02A0E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 name="Graphique 18">
            <a:extLst>
              <a:ext uri="{FF2B5EF4-FFF2-40B4-BE49-F238E27FC236}">
                <a16:creationId xmlns:a16="http://schemas.microsoft.com/office/drawing/2014/main" id="{624AA2CC-3F2C-4BC8-ACB7-E450C43048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6945" y="296653"/>
            <a:ext cx="720514" cy="524878"/>
          </a:xfrm>
          <a:prstGeom prst="rect">
            <a:avLst/>
          </a:prstGeom>
        </p:spPr>
      </p:pic>
    </p:spTree>
    <p:extLst>
      <p:ext uri="{BB962C8B-B14F-4D97-AF65-F5344CB8AC3E}">
        <p14:creationId xmlns:p14="http://schemas.microsoft.com/office/powerpoint/2010/main" val="183323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181E3B82-72A7-E46C-4B21-A88694D256B4}"/>
            </a:ext>
          </a:extLst>
        </p:cNvPr>
        <p:cNvGrpSpPr/>
        <p:nvPr/>
      </p:nvGrpSpPr>
      <p:grpSpPr>
        <a:xfrm>
          <a:off x="0" y="0"/>
          <a:ext cx="0" cy="0"/>
          <a:chOff x="0" y="0"/>
          <a:chExt cx="0" cy="0"/>
        </a:xfrm>
      </p:grpSpPr>
      <p:pic>
        <p:nvPicPr>
          <p:cNvPr id="2" name="Image 14">
            <a:extLst>
              <a:ext uri="{FF2B5EF4-FFF2-40B4-BE49-F238E27FC236}">
                <a16:creationId xmlns:a16="http://schemas.microsoft.com/office/drawing/2014/main" id="{FA6E75BC-1581-1848-76DD-BD0AA7CDD8B2}"/>
              </a:ext>
            </a:extLst>
          </p:cNvPr>
          <p:cNvPicPr/>
          <p:nvPr/>
        </p:nvPicPr>
        <p:blipFill rotWithShape="1">
          <a:blip r:embed="rId3"/>
          <a:srcRect r="19298"/>
          <a:stretch/>
        </p:blipFill>
        <p:spPr>
          <a:xfrm>
            <a:off x="2900517" y="0"/>
            <a:ext cx="9291483" cy="6546349"/>
          </a:xfrm>
          <a:prstGeom prst="rect">
            <a:avLst/>
          </a:prstGeom>
        </p:spPr>
      </p:pic>
      <p:sp>
        <p:nvSpPr>
          <p:cNvPr id="5" name="Rectangle 23">
            <a:extLst>
              <a:ext uri="{FF2B5EF4-FFF2-40B4-BE49-F238E27FC236}">
                <a16:creationId xmlns:a16="http://schemas.microsoft.com/office/drawing/2014/main" id="{9E8094B5-89C3-3CEF-E6A8-FB5A3BC46D9C}"/>
              </a:ext>
            </a:extLst>
          </p:cNvPr>
          <p:cNvSpPr/>
          <p:nvPr/>
        </p:nvSpPr>
        <p:spPr bwMode="auto">
          <a:xfrm>
            <a:off x="926403" y="1122341"/>
            <a:ext cx="9922126" cy="5234895"/>
          </a:xfrm>
          <a:prstGeom prst="rect">
            <a:avLst/>
          </a:prstGeom>
        </p:spPr>
        <p:txBody>
          <a:bodyPr wrap="square">
            <a:spAutoFit/>
          </a:bodyPr>
          <a:lstStyle/>
          <a:p>
            <a:pPr marL="285750" indent="-285750" defTabSz="457200">
              <a:lnSpc>
                <a:spcPct val="115000"/>
              </a:lnSpc>
              <a:spcAft>
                <a:spcPts val="1200"/>
              </a:spcAft>
              <a:buClr>
                <a:srgbClr val="06AEFF"/>
              </a:buClr>
              <a:buFont typeface="Symbol" panose="05050102010706020507" pitchFamily="18" charset="2"/>
              <a:buChar char="®"/>
              <a:defRPr/>
            </a:pP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We work integrating new missions into our system to cover more areas with higher frequency</a:t>
            </a:r>
          </a:p>
          <a:p>
            <a:pPr marL="285750" indent="-285750" defTabSz="457200">
              <a:lnSpc>
                <a:spcPct val="115000"/>
              </a:lnSpc>
              <a:spcAft>
                <a:spcPts val="600"/>
              </a:spcAft>
              <a:buClr>
                <a:srgbClr val="06AEFF"/>
              </a:buClr>
              <a:buFont typeface="Symbol" panose="05050102010706020507" pitchFamily="18" charset="2"/>
              <a:buChar char="®"/>
              <a:defRPr/>
            </a:pPr>
            <a:r>
              <a:rPr lang="en-US" sz="2000" b="1" dirty="0">
                <a:solidFill>
                  <a:srgbClr val="06AEFF"/>
                </a:solidFill>
                <a:latin typeface="Roboto" panose="02000000000000000000" pitchFamily="2" charset="0"/>
                <a:ea typeface="Roboto" panose="02000000000000000000" pitchFamily="2" charset="0"/>
                <a:cs typeface="Arial" panose="020B0604020202020204" pitchFamily="34" charset="0"/>
              </a:rPr>
              <a:t>Requirements</a:t>
            </a:r>
            <a:r>
              <a:rPr lang="en-US" sz="2000" b="1" noProof="0" dirty="0">
                <a:solidFill>
                  <a:srgbClr val="06AEFF"/>
                </a:solidFill>
                <a:latin typeface="Roboto" panose="02000000000000000000" pitchFamily="2" charset="0"/>
                <a:ea typeface="Roboto" panose="02000000000000000000" pitchFamily="2" charset="0"/>
                <a:cs typeface="Arial" panose="020B0604020202020204" pitchFamily="34" charset="0"/>
              </a:rPr>
              <a:t>:</a:t>
            </a:r>
          </a:p>
          <a:p>
            <a:pPr marL="742950" lvl="1" indent="-285750" defTabSz="457200">
              <a:lnSpc>
                <a:spcPct val="115000"/>
              </a:lnSpc>
              <a:spcAft>
                <a:spcPts val="600"/>
              </a:spcAft>
              <a:buClr>
                <a:srgbClr val="06AEFF"/>
              </a:buClr>
              <a:buFont typeface="Symbol" panose="05050102010706020507" pitchFamily="18" charset="2"/>
              <a:buChar char="®"/>
              <a:defRPr/>
            </a:pPr>
            <a:r>
              <a:rPr lang="en-US" sz="2000" b="1" dirty="0">
                <a:solidFill>
                  <a:schemeClr val="tx2"/>
                </a:solidFill>
                <a:latin typeface="Roboto" panose="02000000000000000000" pitchFamily="2" charset="0"/>
                <a:ea typeface="Roboto" panose="02000000000000000000" pitchFamily="2" charset="0"/>
                <a:cs typeface="Arial" panose="020B0604020202020204" pitchFamily="34" charset="0"/>
              </a:rPr>
              <a:t>Ra</a:t>
            </a:r>
            <a:r>
              <a:rPr lang="en-US" sz="2000" b="1" noProof="0" dirty="0" err="1">
                <a:solidFill>
                  <a:schemeClr val="tx2"/>
                </a:solidFill>
                <a:latin typeface="Roboto" panose="02000000000000000000" pitchFamily="2" charset="0"/>
                <a:ea typeface="Roboto" panose="02000000000000000000" pitchFamily="2" charset="0"/>
                <a:cs typeface="Arial" panose="020B0604020202020204" pitchFamily="34" charset="0"/>
              </a:rPr>
              <a:t>pid</a:t>
            </a:r>
            <a:r>
              <a:rPr lang="en-US" sz="2000" b="1" noProof="0" dirty="0">
                <a:solidFill>
                  <a:schemeClr val="tx2"/>
                </a:solidFill>
                <a:latin typeface="Roboto" panose="02000000000000000000" pitchFamily="2" charset="0"/>
                <a:ea typeface="Roboto" panose="02000000000000000000" pitchFamily="2" charset="0"/>
                <a:cs typeface="Arial" panose="020B0604020202020204" pitchFamily="34" charset="0"/>
              </a:rPr>
              <a:t> and systematic access to the data. </a:t>
            </a:r>
          </a:p>
          <a:p>
            <a:pPr marL="1257300" lvl="2" indent="-342900" defTabSz="457200">
              <a:lnSpc>
                <a:spcPct val="115000"/>
              </a:lnSpc>
              <a:spcAft>
                <a:spcPts val="600"/>
              </a:spcAft>
              <a:buClr>
                <a:srgbClr val="06AEFF"/>
              </a:buClr>
              <a:buFont typeface="Arial" panose="020B0604020202020204" pitchFamily="34" charset="0"/>
              <a:buChar char="•"/>
              <a:defRPr/>
            </a:pPr>
            <a:r>
              <a:rPr lang="en-US" dirty="0">
                <a:solidFill>
                  <a:schemeClr val="tx2"/>
                </a:solidFill>
                <a:latin typeface="Roboto" panose="02000000000000000000" pitchFamily="2" charset="0"/>
                <a:ea typeface="Roboto" panose="02000000000000000000" pitchFamily="2" charset="0"/>
                <a:cs typeface="Arial" panose="020B0604020202020204" pitchFamily="34" charset="0"/>
              </a:rPr>
              <a:t> APIs are welcome </a:t>
            </a:r>
          </a:p>
          <a:p>
            <a:pPr marL="1257300" lvl="2" indent="-342900" defTabSz="457200">
              <a:lnSpc>
                <a:spcPct val="115000"/>
              </a:lnSpc>
              <a:spcAft>
                <a:spcPts val="1200"/>
              </a:spcAft>
              <a:buClr>
                <a:srgbClr val="06AEFF"/>
              </a:buClr>
              <a:buFont typeface="Arial" panose="020B0604020202020204" pitchFamily="34" charset="0"/>
              <a:buChar char="•"/>
              <a:defRPr/>
            </a:pPr>
            <a:r>
              <a:rPr lang="en-US" noProof="0" dirty="0">
                <a:solidFill>
                  <a:schemeClr val="tx2"/>
                </a:solidFill>
                <a:latin typeface="Roboto" panose="02000000000000000000" pitchFamily="2" charset="0"/>
                <a:ea typeface="Roboto" panose="02000000000000000000" pitchFamily="2" charset="0"/>
                <a:cs typeface="Arial" panose="020B0604020202020204" pitchFamily="34" charset="0"/>
              </a:rPr>
              <a:t>Access to new observations in less than 10 days (MARS doesn’t notify emissions older than 15 days – and we need some time to analyze the data</a:t>
            </a:r>
            <a:r>
              <a:rPr lang="en-US" dirty="0">
                <a:solidFill>
                  <a:schemeClr val="tx2"/>
                </a:solidFill>
                <a:latin typeface="Roboto" panose="02000000000000000000" pitchFamily="2" charset="0"/>
                <a:ea typeface="Roboto" panose="02000000000000000000" pitchFamily="2" charset="0"/>
                <a:cs typeface="Arial" panose="020B0604020202020204" pitchFamily="34" charset="0"/>
              </a:rPr>
              <a:t>)</a:t>
            </a:r>
            <a:endParaRPr lang="en-US" noProof="0" dirty="0">
              <a:solidFill>
                <a:schemeClr val="tx2"/>
              </a:solidFill>
              <a:latin typeface="Roboto" panose="02000000000000000000" pitchFamily="2" charset="0"/>
              <a:ea typeface="Roboto" panose="02000000000000000000" pitchFamily="2" charset="0"/>
              <a:cs typeface="Arial" panose="020B0604020202020204" pitchFamily="34" charset="0"/>
            </a:endParaRPr>
          </a:p>
          <a:p>
            <a:pPr marL="285750" indent="-285750" defTabSz="457200">
              <a:lnSpc>
                <a:spcPct val="115000"/>
              </a:lnSpc>
              <a:spcAft>
                <a:spcPts val="600"/>
              </a:spcAft>
              <a:buClr>
                <a:srgbClr val="06AEFF"/>
              </a:buClr>
              <a:buFont typeface="Symbol" panose="05050102010706020507" pitchFamily="18" charset="2"/>
              <a:buChar char="®"/>
              <a:defRPr/>
            </a:pPr>
            <a:r>
              <a:rPr lang="en-US" sz="2000" b="1" dirty="0">
                <a:solidFill>
                  <a:srgbClr val="06AEFF"/>
                </a:solidFill>
                <a:latin typeface="Roboto" panose="02000000000000000000" pitchFamily="2" charset="0"/>
                <a:ea typeface="Roboto" panose="02000000000000000000" pitchFamily="2" charset="0"/>
                <a:cs typeface="Arial" panose="020B0604020202020204" pitchFamily="34" charset="0"/>
              </a:rPr>
              <a:t>Options</a:t>
            </a:r>
            <a:r>
              <a:rPr lang="en-US" sz="2000" b="1" noProof="0" dirty="0">
                <a:solidFill>
                  <a:srgbClr val="06AEFF"/>
                </a:solidFill>
                <a:latin typeface="Roboto" panose="02000000000000000000" pitchFamily="2" charset="0"/>
                <a:ea typeface="Roboto" panose="02000000000000000000" pitchFamily="2" charset="0"/>
                <a:cs typeface="Arial" panose="020B0604020202020204" pitchFamily="34" charset="0"/>
              </a:rPr>
              <a:t> to improve work efficiency and data quality:</a:t>
            </a:r>
          </a:p>
          <a:p>
            <a:pPr marL="742950" lvl="1" indent="-285750" defTabSz="457200">
              <a:lnSpc>
                <a:spcPct val="115000"/>
              </a:lnSpc>
              <a:spcAft>
                <a:spcPts val="600"/>
              </a:spcAft>
              <a:buClr>
                <a:srgbClr val="06AEFF"/>
              </a:buClr>
              <a:buFont typeface="Symbol" panose="05050102010706020507" pitchFamily="18" charset="2"/>
              <a:buChar char="®"/>
              <a:defRPr/>
            </a:pPr>
            <a:r>
              <a:rPr lang="en-US" noProof="0" dirty="0">
                <a:solidFill>
                  <a:schemeClr val="tx2"/>
                </a:solidFill>
                <a:latin typeface="Roboto" panose="02000000000000000000" pitchFamily="2" charset="0"/>
                <a:ea typeface="Roboto" panose="02000000000000000000" pitchFamily="2" charset="0"/>
                <a:cs typeface="Arial" panose="020B0604020202020204" pitchFamily="34" charset="0"/>
              </a:rPr>
              <a:t>Standardized data formats (e.g., file format, metadata)</a:t>
            </a:r>
          </a:p>
          <a:p>
            <a:pPr marL="742950" lvl="1" indent="-285750" defTabSz="457200">
              <a:lnSpc>
                <a:spcPct val="115000"/>
              </a:lnSpc>
              <a:spcAft>
                <a:spcPts val="600"/>
              </a:spcAft>
              <a:buClr>
                <a:srgbClr val="06AEFF"/>
              </a:buClr>
              <a:buFont typeface="Symbol" panose="05050102010706020507" pitchFamily="18" charset="2"/>
              <a:buChar char="®"/>
              <a:defRPr/>
            </a:pPr>
            <a:r>
              <a:rPr lang="en-US" dirty="0">
                <a:solidFill>
                  <a:schemeClr val="tx2"/>
                </a:solidFill>
                <a:latin typeface="Roboto" panose="02000000000000000000" pitchFamily="2" charset="0"/>
                <a:ea typeface="Roboto" panose="02000000000000000000" pitchFamily="2" charset="0"/>
                <a:cs typeface="Arial" panose="020B0604020202020204" pitchFamily="34" charset="0"/>
              </a:rPr>
              <a:t>Improvement in the geolocation of TOA products (</a:t>
            </a:r>
            <a:r>
              <a:rPr lang="en-GB" dirty="0">
                <a:solidFill>
                  <a:schemeClr val="tx2"/>
                </a:solidFill>
                <a:latin typeface="Roboto" panose="02000000000000000000" pitchFamily="2" charset="0"/>
                <a:ea typeface="Roboto" panose="02000000000000000000" pitchFamily="2" charset="0"/>
                <a:cs typeface="Arial" panose="020B0604020202020204" pitchFamily="34" charset="0"/>
              </a:rPr>
              <a:t>common to see several meter to </a:t>
            </a:r>
            <a:r>
              <a:rPr lang="en-GB" dirty="0" err="1">
                <a:solidFill>
                  <a:schemeClr val="tx2"/>
                </a:solidFill>
                <a:latin typeface="Roboto" panose="02000000000000000000" pitchFamily="2" charset="0"/>
                <a:ea typeface="Roboto" panose="02000000000000000000" pitchFamily="2" charset="0"/>
                <a:cs typeface="Arial" panose="020B0604020202020204" pitchFamily="34" charset="0"/>
              </a:rPr>
              <a:t>kilometer</a:t>
            </a:r>
            <a:r>
              <a:rPr lang="en-GB" dirty="0">
                <a:solidFill>
                  <a:schemeClr val="tx2"/>
                </a:solidFill>
                <a:latin typeface="Roboto" panose="02000000000000000000" pitchFamily="2" charset="0"/>
                <a:ea typeface="Roboto" panose="02000000000000000000" pitchFamily="2" charset="0"/>
                <a:cs typeface="Arial" panose="020B0604020202020204" pitchFamily="34" charset="0"/>
              </a:rPr>
              <a:t> offsets in hyperspectral images)</a:t>
            </a:r>
          </a:p>
          <a:p>
            <a:pPr marL="742950" lvl="1" indent="-285750" defTabSz="457200">
              <a:lnSpc>
                <a:spcPct val="115000"/>
              </a:lnSpc>
              <a:spcAft>
                <a:spcPts val="600"/>
              </a:spcAft>
              <a:buClr>
                <a:srgbClr val="06AEFF"/>
              </a:buClr>
              <a:buFont typeface="Symbol" panose="05050102010706020507" pitchFamily="18" charset="2"/>
              <a:buChar char="®"/>
              <a:defRPr/>
            </a:pPr>
            <a:r>
              <a:rPr lang="en-US" noProof="0" dirty="0">
                <a:solidFill>
                  <a:schemeClr val="tx2"/>
                </a:solidFill>
                <a:latin typeface="Roboto" panose="02000000000000000000" pitchFamily="2" charset="0"/>
                <a:ea typeface="Roboto" panose="02000000000000000000" pitchFamily="2" charset="0"/>
                <a:cs typeface="Arial" panose="020B0604020202020204" pitchFamily="34" charset="0"/>
              </a:rPr>
              <a:t>Wind data </a:t>
            </a:r>
            <a:r>
              <a:rPr lang="en-US" dirty="0">
                <a:solidFill>
                  <a:schemeClr val="tx2"/>
                </a:solidFill>
                <a:latin typeface="Roboto" panose="02000000000000000000" pitchFamily="2" charset="0"/>
                <a:ea typeface="Roboto" panose="02000000000000000000" pitchFamily="2" charset="0"/>
                <a:cs typeface="Arial" panose="020B0604020202020204" pitchFamily="34" charset="0"/>
              </a:rPr>
              <a:t>per observation </a:t>
            </a:r>
          </a:p>
          <a:p>
            <a:pPr marL="742950" lvl="1" indent="-285750" defTabSz="457200">
              <a:lnSpc>
                <a:spcPct val="115000"/>
              </a:lnSpc>
              <a:spcAft>
                <a:spcPts val="600"/>
              </a:spcAft>
              <a:buClr>
                <a:srgbClr val="06AEFF"/>
              </a:buClr>
              <a:buFont typeface="Symbol" panose="05050102010706020507" pitchFamily="18" charset="2"/>
              <a:buChar char="®"/>
              <a:defRPr/>
            </a:pPr>
            <a:r>
              <a:rPr lang="en-US" dirty="0">
                <a:solidFill>
                  <a:schemeClr val="tx2"/>
                </a:solidFill>
                <a:latin typeface="Roboto" panose="02000000000000000000" pitchFamily="2" charset="0"/>
                <a:ea typeface="Roboto" panose="02000000000000000000" pitchFamily="2" charset="0"/>
                <a:cs typeface="Arial" panose="020B0604020202020204" pitchFamily="34" charset="0"/>
              </a:rPr>
              <a:t>Start considering elevation and, thus, good/updated elevation data</a:t>
            </a:r>
            <a:endParaRPr lang="en-US" noProof="0" dirty="0">
              <a:solidFill>
                <a:schemeClr val="tx2"/>
              </a:solidFill>
              <a:latin typeface="Roboto" panose="02000000000000000000" pitchFamily="2" charset="0"/>
              <a:ea typeface="Roboto" panose="02000000000000000000" pitchFamily="2" charset="0"/>
              <a:cs typeface="Arial" panose="020B0604020202020204" pitchFamily="34" charset="0"/>
            </a:endParaRPr>
          </a:p>
        </p:txBody>
      </p:sp>
      <p:sp>
        <p:nvSpPr>
          <p:cNvPr id="4" name="Text Box 3">
            <a:extLst>
              <a:ext uri="{FF2B5EF4-FFF2-40B4-BE49-F238E27FC236}">
                <a16:creationId xmlns:a16="http://schemas.microsoft.com/office/drawing/2014/main" id="{378CCC47-04B5-CA67-75BE-D8204A3729EB}"/>
              </a:ext>
            </a:extLst>
          </p:cNvPr>
          <p:cNvSpPr txBox="1">
            <a:spLocks/>
          </p:cNvSpPr>
          <p:nvPr/>
        </p:nvSpPr>
        <p:spPr bwMode="auto">
          <a:xfrm>
            <a:off x="1097283" y="373935"/>
            <a:ext cx="9751246" cy="545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28600">
              <a:lnSpc>
                <a:spcPct val="90000"/>
              </a:lnSpc>
              <a:spcBef>
                <a:spcPct val="0"/>
              </a:spcBef>
              <a:defRPr/>
            </a:pPr>
            <a:r>
              <a:rPr lang="en-US" altLang="zh-CN" sz="2400" b="1" dirty="0">
                <a:solidFill>
                  <a:srgbClr val="06AEFF"/>
                </a:solidFill>
                <a:latin typeface="Roboto" panose="02000000000000000000" pitchFamily="2" charset="0"/>
                <a:ea typeface="Roboto" panose="02000000000000000000" pitchFamily="2" charset="0"/>
                <a:cs typeface="Poppins" charset="0"/>
                <a:sym typeface="Poppins" charset="0"/>
              </a:rPr>
              <a:t>Improvement opportunities </a:t>
            </a:r>
          </a:p>
        </p:txBody>
      </p:sp>
      <p:sp>
        <p:nvSpPr>
          <p:cNvPr id="7" name="Shape">
            <a:extLst>
              <a:ext uri="{FF2B5EF4-FFF2-40B4-BE49-F238E27FC236}">
                <a16:creationId xmlns:a16="http://schemas.microsoft.com/office/drawing/2014/main" id="{C9B040AA-68D5-AD46-7E17-BC2BC8A66BB4}"/>
              </a:ext>
            </a:extLst>
          </p:cNvPr>
          <p:cNvSpPr/>
          <p:nvPr/>
        </p:nvSpPr>
        <p:spPr>
          <a:xfrm>
            <a:off x="379776" y="373935"/>
            <a:ext cx="368963" cy="252028"/>
          </a:xfrm>
          <a:custGeom>
            <a:avLst/>
            <a:gdLst/>
            <a:ahLst/>
            <a:cxnLst>
              <a:cxn ang="0">
                <a:pos x="wd2" y="hd2"/>
              </a:cxn>
              <a:cxn ang="5400000">
                <a:pos x="wd2" y="hd2"/>
              </a:cxn>
              <a:cxn ang="10800000">
                <a:pos x="wd2" y="hd2"/>
              </a:cxn>
              <a:cxn ang="16200000">
                <a:pos x="wd2" y="hd2"/>
              </a:cxn>
            </a:cxnLst>
            <a:rect l="0" t="0" r="r" b="b"/>
            <a:pathLst>
              <a:path w="21600" h="21600" extrusionOk="0">
                <a:moveTo>
                  <a:pt x="14225" y="0"/>
                </a:moveTo>
                <a:lnTo>
                  <a:pt x="13565" y="967"/>
                </a:lnTo>
                <a:lnTo>
                  <a:pt x="19798" y="10092"/>
                </a:lnTo>
                <a:lnTo>
                  <a:pt x="0" y="10092"/>
                </a:lnTo>
                <a:lnTo>
                  <a:pt x="0" y="11459"/>
                </a:lnTo>
                <a:lnTo>
                  <a:pt x="19832" y="11459"/>
                </a:lnTo>
                <a:lnTo>
                  <a:pt x="13565" y="20633"/>
                </a:lnTo>
                <a:lnTo>
                  <a:pt x="14225" y="21600"/>
                </a:lnTo>
                <a:lnTo>
                  <a:pt x="21600" y="10804"/>
                </a:lnTo>
                <a:lnTo>
                  <a:pt x="14225" y="0"/>
                </a:lnTo>
                <a:close/>
              </a:path>
            </a:pathLst>
          </a:custGeom>
          <a:solidFill>
            <a:srgbClr val="02A0E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 name="Graphique 18">
            <a:extLst>
              <a:ext uri="{FF2B5EF4-FFF2-40B4-BE49-F238E27FC236}">
                <a16:creationId xmlns:a16="http://schemas.microsoft.com/office/drawing/2014/main" id="{F06FB9A2-78DE-1F1F-A6B5-CCFC9994B5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6945" y="296653"/>
            <a:ext cx="720514" cy="524878"/>
          </a:xfrm>
          <a:prstGeom prst="rect">
            <a:avLst/>
          </a:prstGeom>
        </p:spPr>
      </p:pic>
    </p:spTree>
    <p:extLst>
      <p:ext uri="{BB962C8B-B14F-4D97-AF65-F5344CB8AC3E}">
        <p14:creationId xmlns:p14="http://schemas.microsoft.com/office/powerpoint/2010/main" val="2292060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938F3-201A-A795-B602-3A93129641C5}"/>
            </a:ext>
          </a:extLst>
        </p:cNvPr>
        <p:cNvGrpSpPr/>
        <p:nvPr/>
      </p:nvGrpSpPr>
      <p:grpSpPr>
        <a:xfrm>
          <a:off x="0" y="0"/>
          <a:ext cx="0" cy="0"/>
          <a:chOff x="0" y="0"/>
          <a:chExt cx="0" cy="0"/>
        </a:xfrm>
      </p:grpSpPr>
      <p:pic>
        <p:nvPicPr>
          <p:cNvPr id="3" name="Graphique 75">
            <a:extLst>
              <a:ext uri="{FF2B5EF4-FFF2-40B4-BE49-F238E27FC236}">
                <a16:creationId xmlns:a16="http://schemas.microsoft.com/office/drawing/2014/main" id="{FAAB44F1-1468-3FFD-E970-62511386A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9909" y="296652"/>
            <a:ext cx="717550" cy="522719"/>
          </a:xfrm>
          <a:prstGeom prst="rect">
            <a:avLst/>
          </a:prstGeom>
        </p:spPr>
      </p:pic>
      <p:sp>
        <p:nvSpPr>
          <p:cNvPr id="7" name="Rectangle 29">
            <a:extLst>
              <a:ext uri="{FF2B5EF4-FFF2-40B4-BE49-F238E27FC236}">
                <a16:creationId xmlns:a16="http://schemas.microsoft.com/office/drawing/2014/main" id="{2DEC1DDE-20C8-BD98-0E8C-FD5FB22C9981}"/>
              </a:ext>
            </a:extLst>
          </p:cNvPr>
          <p:cNvSpPr/>
          <p:nvPr/>
        </p:nvSpPr>
        <p:spPr>
          <a:xfrm>
            <a:off x="0" y="825127"/>
            <a:ext cx="1066633" cy="4391059"/>
          </a:xfrm>
          <a:prstGeom prst="rect">
            <a:avLst/>
          </a:prstGeom>
          <a:solidFill>
            <a:srgbClr val="10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eaLnBrk="0" fontAlgn="base" hangingPunct="0">
              <a:spcBef>
                <a:spcPct val="0"/>
              </a:spcBef>
              <a:spcAft>
                <a:spcPct val="0"/>
              </a:spcAft>
              <a:defRPr/>
            </a:pPr>
            <a:endParaRPr lang="en-US" sz="1000">
              <a:solidFill>
                <a:srgbClr val="FDFCFF"/>
              </a:solidFill>
              <a:latin typeface="Arial" panose="020B0604020202020204"/>
              <a:sym typeface="Poppins" charset="0"/>
            </a:endParaRPr>
          </a:p>
        </p:txBody>
      </p:sp>
      <p:pic>
        <p:nvPicPr>
          <p:cNvPr id="12" name="Image 7">
            <a:extLst>
              <a:ext uri="{FF2B5EF4-FFF2-40B4-BE49-F238E27FC236}">
                <a16:creationId xmlns:a16="http://schemas.microsoft.com/office/drawing/2014/main" id="{5EDCBB4A-DFE8-97CC-9962-F6AB5544CFE6}"/>
              </a:ext>
            </a:extLst>
          </p:cNvPr>
          <p:cNvPicPr>
            <a:picLocks noChangeAspect="1"/>
          </p:cNvPicPr>
          <p:nvPr/>
        </p:nvPicPr>
        <p:blipFill>
          <a:blip r:embed="rId5">
            <a:alphaModFix amt="47000"/>
          </a:blip>
          <a:srcRect/>
          <a:stretch/>
        </p:blipFill>
        <p:spPr>
          <a:xfrm>
            <a:off x="4449918" y="1727428"/>
            <a:ext cx="7232986" cy="3537660"/>
          </a:xfrm>
          <a:prstGeom prst="rect">
            <a:avLst/>
          </a:prstGeom>
        </p:spPr>
      </p:pic>
      <p:sp>
        <p:nvSpPr>
          <p:cNvPr id="11" name="CuadroTexto 10">
            <a:extLst>
              <a:ext uri="{FF2B5EF4-FFF2-40B4-BE49-F238E27FC236}">
                <a16:creationId xmlns:a16="http://schemas.microsoft.com/office/drawing/2014/main" id="{D146D0B3-A785-4F0B-9FE3-7CEDB0F2FDD4}"/>
              </a:ext>
            </a:extLst>
          </p:cNvPr>
          <p:cNvSpPr txBox="1"/>
          <p:nvPr/>
        </p:nvSpPr>
        <p:spPr>
          <a:xfrm>
            <a:off x="1097284" y="1884577"/>
            <a:ext cx="9605352" cy="3570208"/>
          </a:xfrm>
          <a:prstGeom prst="rect">
            <a:avLst/>
          </a:prstGeom>
          <a:noFill/>
        </p:spPr>
        <p:txBody>
          <a:bodyPr wrap="square">
            <a:spAutoFit/>
          </a:bodyPr>
          <a:lstStyle/>
          <a:p>
            <a:pPr marL="180000" indent="-171450" defTabSz="412750" eaLnBrk="0" fontAlgn="base" hangingPunct="0">
              <a:spcBef>
                <a:spcPts val="1200"/>
              </a:spcBef>
              <a:spcAft>
                <a:spcPts val="1200"/>
              </a:spcAft>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sym typeface="Poppins" charset="0"/>
              </a:rPr>
              <a:t>IMEO, together with CEOS is putting together a controlled release experiment calendar for past, ongoing, and future release experiments.</a:t>
            </a:r>
          </a:p>
          <a:p>
            <a:pPr marL="180000" indent="-171450" defTabSz="412750" eaLnBrk="0" fontAlgn="base" hangingPunct="0">
              <a:spcBef>
                <a:spcPts val="1200"/>
              </a:spcBef>
              <a:spcAft>
                <a:spcPts val="1200"/>
              </a:spcAft>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sym typeface="Poppins" charset="0"/>
              </a:rPr>
              <a:t>Potentially also plume intercomparison activities and any other validation/intercomparison activities</a:t>
            </a:r>
          </a:p>
          <a:p>
            <a:pPr marL="180000" indent="-171450" defTabSz="412750" eaLnBrk="0" fontAlgn="base" hangingPunct="0">
              <a:spcBef>
                <a:spcPts val="1200"/>
              </a:spcBef>
              <a:spcAft>
                <a:spcPts val="1200"/>
              </a:spcAft>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sym typeface="Poppins" charset="0"/>
              </a:rPr>
              <a:t>Through OGMP 2.0 we are trying to find volunteer companies to share their planned emissions schedule (e.g., compressor station </a:t>
            </a:r>
            <a:r>
              <a:rPr lang="en-GB" dirty="0" err="1">
                <a:latin typeface="Roboto" panose="02000000000000000000" pitchFamily="2" charset="0"/>
                <a:ea typeface="Roboto" panose="02000000000000000000" pitchFamily="2" charset="0"/>
                <a:cs typeface="Roboto" panose="02000000000000000000" pitchFamily="2" charset="0"/>
                <a:sym typeface="Poppins" charset="0"/>
              </a:rPr>
              <a:t>ventings</a:t>
            </a:r>
            <a:r>
              <a:rPr lang="en-GB" dirty="0">
                <a:latin typeface="Roboto" panose="02000000000000000000" pitchFamily="2" charset="0"/>
                <a:ea typeface="Roboto" panose="02000000000000000000" pitchFamily="2" charset="0"/>
                <a:cs typeface="Roboto" panose="02000000000000000000" pitchFamily="2" charset="0"/>
                <a:sym typeface="Poppins" charset="0"/>
              </a:rPr>
              <a:t>, pipeline blowdowns)</a:t>
            </a:r>
          </a:p>
          <a:p>
            <a:pPr marL="180000" indent="-171450" defTabSz="412750" eaLnBrk="0" fontAlgn="base" hangingPunct="0">
              <a:spcBef>
                <a:spcPts val="1200"/>
              </a:spcBef>
              <a:spcAft>
                <a:spcPts val="1200"/>
              </a:spcAft>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sym typeface="Poppins" charset="0"/>
              </a:rPr>
              <a:t>If you do or know about </a:t>
            </a:r>
            <a:r>
              <a:rPr lang="en-GB" dirty="0">
                <a:solidFill>
                  <a:schemeClr val="tx2"/>
                </a:solidFill>
                <a:latin typeface="Roboto" panose="02000000000000000000" pitchFamily="2" charset="0"/>
                <a:ea typeface="Roboto" panose="02000000000000000000" pitchFamily="2" charset="0"/>
                <a:cs typeface="Roboto" panose="02000000000000000000" pitchFamily="2" charset="0"/>
                <a:sym typeface="Poppins" charset="0"/>
              </a:rPr>
              <a:t>new controlled/known release experiments, please </a:t>
            </a:r>
            <a:r>
              <a:rPr lang="en-GB" dirty="0">
                <a:latin typeface="Roboto" panose="02000000000000000000" pitchFamily="2" charset="0"/>
                <a:ea typeface="Roboto" panose="02000000000000000000" pitchFamily="2" charset="0"/>
                <a:cs typeface="Roboto" panose="02000000000000000000" pitchFamily="2" charset="0"/>
                <a:sym typeface="Poppins" charset="0"/>
              </a:rPr>
              <a:t>share it with us!</a:t>
            </a:r>
            <a:endParaRPr lang="en-GB" sz="2000" dirty="0">
              <a:latin typeface="Roboto" panose="02000000000000000000" pitchFamily="2" charset="0"/>
              <a:ea typeface="Roboto" panose="02000000000000000000" pitchFamily="2" charset="0"/>
              <a:cs typeface="Roboto" panose="02000000000000000000" pitchFamily="2" charset="0"/>
              <a:sym typeface="Poppins" charset="0"/>
            </a:endParaRPr>
          </a:p>
          <a:p>
            <a:pPr marL="171450" indent="-171450" defTabSz="412750" eaLnBrk="0" fontAlgn="base" hangingPunct="0">
              <a:spcBef>
                <a:spcPts val="1200"/>
              </a:spcBef>
              <a:spcAft>
                <a:spcPts val="1200"/>
              </a:spcAft>
              <a:buFont typeface="Arial" panose="020B0604020202020204" pitchFamily="34" charset="0"/>
              <a:buChar char="•"/>
            </a:pPr>
            <a:endParaRPr lang="en-GB" sz="2000" dirty="0">
              <a:solidFill>
                <a:schemeClr val="tx2"/>
              </a:solidFill>
              <a:latin typeface="Roboto" panose="02000000000000000000" pitchFamily="2" charset="0"/>
              <a:ea typeface="Roboto" panose="02000000000000000000" pitchFamily="2" charset="0"/>
              <a:cs typeface="Roboto" panose="02000000000000000000" pitchFamily="2" charset="0"/>
              <a:sym typeface="Poppins" charset="0"/>
            </a:endParaRPr>
          </a:p>
        </p:txBody>
      </p:sp>
      <p:pic>
        <p:nvPicPr>
          <p:cNvPr id="5" name="Image 23">
            <a:extLst>
              <a:ext uri="{FF2B5EF4-FFF2-40B4-BE49-F238E27FC236}">
                <a16:creationId xmlns:a16="http://schemas.microsoft.com/office/drawing/2014/main" id="{BDF5D15C-3509-E6A1-BC6C-E25146F74A6F}"/>
              </a:ext>
            </a:extLst>
          </p:cNvPr>
          <p:cNvPicPr>
            <a:picLocks noChangeAspect="1"/>
          </p:cNvPicPr>
          <p:nvPr/>
        </p:nvPicPr>
        <p:blipFill>
          <a:blip r:embed="rId6"/>
          <a:stretch>
            <a:fillRect/>
          </a:stretch>
        </p:blipFill>
        <p:spPr>
          <a:xfrm>
            <a:off x="9980009" y="558011"/>
            <a:ext cx="1506499" cy="1473021"/>
          </a:xfrm>
          <a:prstGeom prst="rect">
            <a:avLst/>
          </a:prstGeom>
        </p:spPr>
      </p:pic>
      <p:sp>
        <p:nvSpPr>
          <p:cNvPr id="2" name="Shape">
            <a:extLst>
              <a:ext uri="{FF2B5EF4-FFF2-40B4-BE49-F238E27FC236}">
                <a16:creationId xmlns:a16="http://schemas.microsoft.com/office/drawing/2014/main" id="{FA1C54E2-DA93-5109-EDA2-79CAF50E5E99}"/>
              </a:ext>
            </a:extLst>
          </p:cNvPr>
          <p:cNvSpPr/>
          <p:nvPr/>
        </p:nvSpPr>
        <p:spPr>
          <a:xfrm>
            <a:off x="379776" y="354913"/>
            <a:ext cx="368963" cy="252028"/>
          </a:xfrm>
          <a:custGeom>
            <a:avLst/>
            <a:gdLst/>
            <a:ahLst/>
            <a:cxnLst>
              <a:cxn ang="0">
                <a:pos x="wd2" y="hd2"/>
              </a:cxn>
              <a:cxn ang="5400000">
                <a:pos x="wd2" y="hd2"/>
              </a:cxn>
              <a:cxn ang="10800000">
                <a:pos x="wd2" y="hd2"/>
              </a:cxn>
              <a:cxn ang="16200000">
                <a:pos x="wd2" y="hd2"/>
              </a:cxn>
            </a:cxnLst>
            <a:rect l="0" t="0" r="r" b="b"/>
            <a:pathLst>
              <a:path w="21600" h="21600" extrusionOk="0">
                <a:moveTo>
                  <a:pt x="14225" y="0"/>
                </a:moveTo>
                <a:lnTo>
                  <a:pt x="13565" y="967"/>
                </a:lnTo>
                <a:lnTo>
                  <a:pt x="19798" y="10092"/>
                </a:lnTo>
                <a:lnTo>
                  <a:pt x="0" y="10092"/>
                </a:lnTo>
                <a:lnTo>
                  <a:pt x="0" y="11459"/>
                </a:lnTo>
                <a:lnTo>
                  <a:pt x="19832" y="11459"/>
                </a:lnTo>
                <a:lnTo>
                  <a:pt x="13565" y="20633"/>
                </a:lnTo>
                <a:lnTo>
                  <a:pt x="14225" y="21600"/>
                </a:lnTo>
                <a:lnTo>
                  <a:pt x="21600" y="10804"/>
                </a:lnTo>
                <a:lnTo>
                  <a:pt x="14225" y="0"/>
                </a:lnTo>
                <a:close/>
              </a:path>
            </a:pathLst>
          </a:custGeom>
          <a:solidFill>
            <a:srgbClr val="02A0E3"/>
          </a:solidFill>
          <a:ln w="12700">
            <a:miter lim="400000"/>
          </a:ln>
        </p:spPr>
        <p:txBody>
          <a:bodyPr lIns="0" tIns="0" rIns="0" bIns="0" anchor="ctr"/>
          <a:lstStyle/>
          <a:p>
            <a:pPr defTabSz="412750" eaLnBrk="0" fontAlgn="base" hangingPunct="0">
              <a:spcBef>
                <a:spcPct val="0"/>
              </a:spcBef>
              <a:spcAft>
                <a:spcPct val="0"/>
              </a:spcAft>
              <a:defRPr sz="3200" b="0">
                <a:solidFill>
                  <a:srgbClr val="FFFFFF"/>
                </a:solidFill>
                <a:latin typeface="+mn-lt"/>
                <a:ea typeface="+mn-ea"/>
                <a:cs typeface="+mn-cs"/>
                <a:sym typeface="Helvetica Neue Medium"/>
              </a:defRPr>
            </a:pPr>
            <a:endParaRPr sz="1600">
              <a:solidFill>
                <a:srgbClr val="FFFFFF"/>
              </a:solidFill>
              <a:latin typeface="Arial" panose="020B0604020202020204"/>
              <a:cs typeface="Poppins" charset="0"/>
              <a:sym typeface="Helvetica Neue Medium"/>
            </a:endParaRPr>
          </a:p>
        </p:txBody>
      </p:sp>
      <p:sp>
        <p:nvSpPr>
          <p:cNvPr id="4" name="Text Box 3">
            <a:extLst>
              <a:ext uri="{FF2B5EF4-FFF2-40B4-BE49-F238E27FC236}">
                <a16:creationId xmlns:a16="http://schemas.microsoft.com/office/drawing/2014/main" id="{9D6AA1B0-D404-5C26-C5D3-979B0D36EF02}"/>
              </a:ext>
            </a:extLst>
          </p:cNvPr>
          <p:cNvSpPr txBox="1">
            <a:spLocks/>
          </p:cNvSpPr>
          <p:nvPr/>
        </p:nvSpPr>
        <p:spPr bwMode="auto">
          <a:xfrm>
            <a:off x="1262384" y="361152"/>
            <a:ext cx="7373616" cy="858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28600" eaLnBrk="0" fontAlgn="base" hangingPunct="0">
              <a:lnSpc>
                <a:spcPct val="90000"/>
              </a:lnSpc>
              <a:spcBef>
                <a:spcPct val="0"/>
              </a:spcBef>
              <a:spcAft>
                <a:spcPct val="0"/>
              </a:spcAft>
              <a:defRPr/>
            </a:pPr>
            <a:r>
              <a:rPr lang="en-GB" altLang="zh-CN" sz="2400" b="1" dirty="0">
                <a:latin typeface="Roboto" panose="02000000000000000000" pitchFamily="2" charset="0"/>
                <a:ea typeface="Roboto" panose="02000000000000000000" pitchFamily="2" charset="0"/>
                <a:cs typeface="Poppins" charset="0"/>
                <a:sym typeface="Poppins" charset="0"/>
              </a:rPr>
              <a:t>Controlled release experiments and measurement validation activities </a:t>
            </a:r>
            <a:endParaRPr lang="en-US" altLang="zh-CN" sz="2400" b="1" dirty="0">
              <a:solidFill>
                <a:srgbClr val="06AEFF"/>
              </a:solidFill>
              <a:latin typeface="Roboto" panose="02000000000000000000" pitchFamily="2" charset="0"/>
              <a:ea typeface="Roboto" panose="02000000000000000000" pitchFamily="2" charset="0"/>
              <a:cs typeface="Poppins" charset="0"/>
              <a:sym typeface="Poppins" charset="0"/>
            </a:endParaRPr>
          </a:p>
        </p:txBody>
      </p:sp>
    </p:spTree>
    <p:extLst>
      <p:ext uri="{BB962C8B-B14F-4D97-AF65-F5344CB8AC3E}">
        <p14:creationId xmlns:p14="http://schemas.microsoft.com/office/powerpoint/2010/main" val="35550824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Blue 2">
      <a:dk1>
        <a:srgbClr val="292729"/>
      </a:dk1>
      <a:lt1>
        <a:srgbClr val="FDFCFF"/>
      </a:lt1>
      <a:dk2>
        <a:srgbClr val="000000"/>
      </a:dk2>
      <a:lt2>
        <a:srgbClr val="FEFFFF"/>
      </a:lt2>
      <a:accent1>
        <a:srgbClr val="F0F4F7"/>
      </a:accent1>
      <a:accent2>
        <a:srgbClr val="C3CBD0"/>
      </a:accent2>
      <a:accent3>
        <a:srgbClr val="146DA9"/>
      </a:accent3>
      <a:accent4>
        <a:srgbClr val="136DA9"/>
      </a:accent4>
      <a:accent5>
        <a:srgbClr val="136DA9"/>
      </a:accent5>
      <a:accent6>
        <a:srgbClr val="136DA9"/>
      </a:accent6>
      <a:hlink>
        <a:srgbClr val="136DA9"/>
      </a:hlink>
      <a:folHlink>
        <a:srgbClr val="0D609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f9e35db-544f-4f60-bdcc-5ea416e6dc70}" enabled="0" method="" siteId="{0f9e35db-544f-4f60-bdcc-5ea416e6dc70}" removed="1"/>
</clbl:labelList>
</file>

<file path=docProps/app.xml><?xml version="1.0" encoding="utf-8"?>
<Properties xmlns="http://schemas.openxmlformats.org/officeDocument/2006/extended-properties" xmlns:vt="http://schemas.openxmlformats.org/officeDocument/2006/docPropsVTypes">
  <TotalTime>30798</TotalTime>
  <Words>806</Words>
  <Application>Microsoft Macintosh PowerPoint</Application>
  <PresentationFormat>ワイド画面</PresentationFormat>
  <Paragraphs>137</Paragraphs>
  <Slides>10</Slides>
  <Notes>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10</vt:i4>
      </vt:variant>
    </vt:vector>
  </HeadingPairs>
  <TitlesOfParts>
    <vt:vector size="24" baseType="lpstr">
      <vt:lpstr>Aptos</vt:lpstr>
      <vt:lpstr>Aptos Narrow</vt:lpstr>
      <vt:lpstr>Arial</vt:lpstr>
      <vt:lpstr>Calibri</vt:lpstr>
      <vt:lpstr>Lato</vt:lpstr>
      <vt:lpstr>Open Sans</vt:lpstr>
      <vt:lpstr>Open Sans SemiBold</vt:lpstr>
      <vt:lpstr>Poppins</vt:lpstr>
      <vt:lpstr>Poppins Medium</vt:lpstr>
      <vt:lpstr>Roboto</vt:lpstr>
      <vt:lpstr>Roboto Black</vt:lpstr>
      <vt:lpstr>Roboto Condensed</vt:lpstr>
      <vt:lpstr>Symbol</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UNEP's Methane Alert and Response System (MARS):  current status, new developments and case studies</dc:title>
  <dc:creator>Itziar Irakulis Loitxate</dc:creator>
  <cp:lastModifiedBy>Hiroshi TANIMOTO</cp:lastModifiedBy>
  <cp:revision>30</cp:revision>
  <dcterms:created xsi:type="dcterms:W3CDTF">2024-04-10T10:35:05Z</dcterms:created>
  <dcterms:modified xsi:type="dcterms:W3CDTF">2025-07-26T07:47:26Z</dcterms:modified>
</cp:coreProperties>
</file>