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71" r:id="rId13"/>
    <p:sldId id="272" r:id="rId14"/>
    <p:sldId id="269" r:id="rId15"/>
    <p:sldId id="270" r:id="rId16"/>
  </p:sldIdLst>
  <p:sldSz cx="9144000" cy="5143500" type="screen16x9"/>
  <p:notesSz cx="6858000" cy="9144000"/>
  <p:embeddedFontLst>
    <p:embeddedFont>
      <p:font typeface="Roboto" panose="02000000000000000000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g5bhPRY6pEAkr1T5uaOwZDgjHZ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40144BF-2AF2-449E-853F-3DB8E9C8573D}">
  <a:tblStyle styleId="{F40144BF-2AF2-449E-853F-3DB8E9C8573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B60FE3A4-37B7-4740-B4F7-56141A582698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589fb94ae4_0_1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3589fb94ae4_0_1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35ecbe46e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g335ecbe46e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>
          <a:extLst>
            <a:ext uri="{FF2B5EF4-FFF2-40B4-BE49-F238E27FC236}">
              <a16:creationId xmlns:a16="http://schemas.microsoft.com/office/drawing/2014/main" id="{8E57668F-A706-76F3-9822-62AF8DE87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35ecbe46e1_0_41:notes">
            <a:extLst>
              <a:ext uri="{FF2B5EF4-FFF2-40B4-BE49-F238E27FC236}">
                <a16:creationId xmlns:a16="http://schemas.microsoft.com/office/drawing/2014/main" id="{8022C1C3-10D0-239D-8DDE-FB3BF15910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g335ecbe46e1_0_41:notes">
            <a:extLst>
              <a:ext uri="{FF2B5EF4-FFF2-40B4-BE49-F238E27FC236}">
                <a16:creationId xmlns:a16="http://schemas.microsoft.com/office/drawing/2014/main" id="{AB316981-D966-D57A-EEF6-8E83294AAC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71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>
          <a:extLst>
            <a:ext uri="{FF2B5EF4-FFF2-40B4-BE49-F238E27FC236}">
              <a16:creationId xmlns:a16="http://schemas.microsoft.com/office/drawing/2014/main" id="{B1D95FF0-89A9-5410-D769-8A0A8197D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35ecbe46e1_0_41:notes">
            <a:extLst>
              <a:ext uri="{FF2B5EF4-FFF2-40B4-BE49-F238E27FC236}">
                <a16:creationId xmlns:a16="http://schemas.microsoft.com/office/drawing/2014/main" id="{BD1AA19E-365E-BB18-673E-2D84386DD1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g335ecbe46e1_0_41:notes">
            <a:extLst>
              <a:ext uri="{FF2B5EF4-FFF2-40B4-BE49-F238E27FC236}">
                <a16:creationId xmlns:a16="http://schemas.microsoft.com/office/drawing/2014/main" id="{EC6A7B7B-1267-CFF2-3B76-E7F436BDEA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5222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35ecbe46e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g335ecbe46e1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35ecbe46e1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g335ecbe46e1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89fb94ae4_0_1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3589fb94ae4_0_1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5a783525f4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g35a783525f4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95c0edf4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g3595c0edf4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89cb58e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3589cb58e4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total number of measurements per satellite listed above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89cb58e42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3589cb58e42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total number of measurements per satellite listed above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.jp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jp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8.png"/><Relationship Id="rId20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jpg"/><Relationship Id="rId10" Type="http://schemas.openxmlformats.org/officeDocument/2006/relationships/image" Target="../media/image42.jpg"/><Relationship Id="rId19" Type="http://schemas.openxmlformats.org/officeDocument/2006/relationships/image" Target="../media/image51.jp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8.png"/><Relationship Id="rId4" Type="http://schemas.openxmlformats.org/officeDocument/2006/relationships/hyperlink" Target="https://acp.copernicus.org/articles/22/9617/2022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purl.stanford.edu/qh001qt3946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jpg"/><Relationship Id="rId5" Type="http://schemas.openxmlformats.org/officeDocument/2006/relationships/image" Target="../media/image19.jpg"/><Relationship Id="rId10" Type="http://schemas.openxmlformats.org/officeDocument/2006/relationships/image" Target="../media/image22.png"/><Relationship Id="rId4" Type="http://schemas.openxmlformats.org/officeDocument/2006/relationships/hyperlink" Target="https://drive.google.com/drive/folders/0AI5Bs9QZwKq5Uk9PVA" TargetMode="External"/><Relationship Id="rId9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259975" y="240275"/>
            <a:ext cx="8516400" cy="16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 dirty="0">
                <a:solidFill>
                  <a:srgbClr val="820000"/>
                </a:solidFill>
              </a:rPr>
              <a:t>Initial results for 2025 single-blind controlled methane release testing of satellite detection and quantification</a:t>
            </a:r>
            <a:endParaRPr sz="2600" dirty="0">
              <a:solidFill>
                <a:srgbClr val="820000"/>
              </a:solidFill>
            </a:endParaRPr>
          </a:p>
        </p:txBody>
      </p:sp>
      <p:sp>
        <p:nvSpPr>
          <p:cNvPr id="55" name="Google Shape;55;p1"/>
          <p:cNvSpPr txBox="1">
            <a:spLocks noGrp="1"/>
          </p:cNvSpPr>
          <p:nvPr>
            <p:ph type="subTitle" idx="1"/>
          </p:nvPr>
        </p:nvSpPr>
        <p:spPr>
          <a:xfrm>
            <a:off x="1733825" y="3850775"/>
            <a:ext cx="51048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sz="1395">
                <a:solidFill>
                  <a:schemeClr val="dk1"/>
                </a:solidFill>
              </a:rPr>
              <a:t>Frances Reuland</a:t>
            </a:r>
            <a:r>
              <a:rPr lang="en" sz="1395" baseline="30000">
                <a:solidFill>
                  <a:schemeClr val="dk1"/>
                </a:solidFill>
              </a:rPr>
              <a:t>1</a:t>
            </a:r>
            <a:r>
              <a:rPr lang="en" sz="1395">
                <a:solidFill>
                  <a:schemeClr val="dk1"/>
                </a:solidFill>
              </a:rPr>
              <a:t>, Taylor Adams</a:t>
            </a:r>
            <a:r>
              <a:rPr lang="en" sz="1395" baseline="30000">
                <a:solidFill>
                  <a:schemeClr val="dk1"/>
                </a:solidFill>
              </a:rPr>
              <a:t>2</a:t>
            </a:r>
            <a:r>
              <a:rPr lang="en" sz="1395">
                <a:solidFill>
                  <a:schemeClr val="dk1"/>
                </a:solidFill>
              </a:rPr>
              <a:t>, Kevin Galvin</a:t>
            </a:r>
            <a:r>
              <a:rPr lang="en" sz="1395" baseline="30000">
                <a:solidFill>
                  <a:schemeClr val="dk1"/>
                </a:solidFill>
              </a:rPr>
              <a:t>1</a:t>
            </a:r>
            <a:r>
              <a:rPr lang="en" sz="1395">
                <a:solidFill>
                  <a:schemeClr val="dk1"/>
                </a:solidFill>
              </a:rPr>
              <a:t>, Eric Kort</a:t>
            </a:r>
            <a:r>
              <a:rPr lang="en" sz="1395" baseline="30000">
                <a:solidFill>
                  <a:schemeClr val="dk1"/>
                </a:solidFill>
              </a:rPr>
              <a:t>2</a:t>
            </a:r>
            <a:r>
              <a:rPr lang="en" sz="1395">
                <a:solidFill>
                  <a:schemeClr val="dk1"/>
                </a:solidFill>
              </a:rPr>
              <a:t>, Evan Sherwin</a:t>
            </a:r>
            <a:r>
              <a:rPr lang="en" sz="1395" baseline="30000">
                <a:solidFill>
                  <a:schemeClr val="dk1"/>
                </a:solidFill>
              </a:rPr>
              <a:t>3</a:t>
            </a:r>
            <a:r>
              <a:rPr lang="en" sz="1395">
                <a:solidFill>
                  <a:schemeClr val="dk1"/>
                </a:solidFill>
              </a:rPr>
              <a:t>, Adam R. Brandt</a:t>
            </a:r>
            <a:r>
              <a:rPr lang="en" sz="1395" baseline="30000">
                <a:solidFill>
                  <a:schemeClr val="dk1"/>
                </a:solidFill>
              </a:rPr>
              <a:t>1</a:t>
            </a:r>
            <a:endParaRPr sz="1395" b="1" baseline="300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1395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sz="1395">
                <a:solidFill>
                  <a:schemeClr val="dk1"/>
                </a:solidFill>
              </a:rPr>
              <a:t>IWGGMS-21/AC-VC-21</a:t>
            </a:r>
            <a:endParaRPr sz="1395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sz="1395">
                <a:solidFill>
                  <a:schemeClr val="dk1"/>
                </a:solidFill>
              </a:rPr>
              <a:t>13 June 2025, Takamatsu, Japan</a:t>
            </a:r>
            <a:endParaRPr sz="1495">
              <a:solidFill>
                <a:schemeClr val="dk1"/>
              </a:solidFill>
            </a:endParaRPr>
          </a:p>
        </p:txBody>
      </p:sp>
      <p:pic>
        <p:nvPicPr>
          <p:cNvPr id="56" name="Google Shape;56;p1" title="GetAttachmentThumbnail.jpg"/>
          <p:cNvPicPr preferRelativeResize="0"/>
          <p:nvPr/>
        </p:nvPicPr>
        <p:blipFill rotWithShape="1">
          <a:blip r:embed="rId3">
            <a:alphaModFix/>
          </a:blip>
          <a:srcRect l="2219"/>
          <a:stretch/>
        </p:blipFill>
        <p:spPr>
          <a:xfrm>
            <a:off x="622825" y="1844975"/>
            <a:ext cx="2548157" cy="195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" title="alarm-swir-c176e5f3-d4e1-4f83-b36d-f09f3938bd0a.gif"/>
          <p:cNvPicPr preferRelativeResize="0"/>
          <p:nvPr/>
        </p:nvPicPr>
        <p:blipFill rotWithShape="1">
          <a:blip r:embed="rId4">
            <a:alphaModFix/>
          </a:blip>
          <a:srcRect b="33984"/>
          <a:stretch/>
        </p:blipFill>
        <p:spPr>
          <a:xfrm>
            <a:off x="3285213" y="1844963"/>
            <a:ext cx="2253025" cy="19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 title="Screenshot 2025-05-13 202146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3475" y="1854863"/>
            <a:ext cx="1903695" cy="193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/>
          <p:nvPr/>
        </p:nvSpPr>
        <p:spPr>
          <a:xfrm>
            <a:off x="7632400" y="1844975"/>
            <a:ext cx="1310700" cy="20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rPr lang="en" sz="11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Left: AZ release site</a:t>
            </a:r>
            <a:endParaRPr sz="11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endParaRPr sz="11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rPr lang="en" sz="11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Middle: Kuva IR image of 2/2 release</a:t>
            </a:r>
            <a:endParaRPr sz="11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endParaRPr sz="11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5"/>
              <a:buFont typeface="Arial"/>
              <a:buNone/>
            </a:pPr>
            <a:r>
              <a:rPr lang="en" sz="11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Right: Tanager-1 enhancement of 2/2 release </a:t>
            </a:r>
            <a:endParaRPr sz="11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Google Shape;6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65113" y="4384941"/>
            <a:ext cx="633600" cy="60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1" name="Google Shape;61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62" name="Google Shape;62;p1" title="downloa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82770" y="4362738"/>
            <a:ext cx="680393" cy="6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" title="image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59775" y="4384962"/>
            <a:ext cx="832950" cy="69412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"/>
          <p:cNvSpPr txBox="1"/>
          <p:nvPr/>
        </p:nvSpPr>
        <p:spPr>
          <a:xfrm>
            <a:off x="7221650" y="4232850"/>
            <a:ext cx="281100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95" baseline="30000">
                <a:solidFill>
                  <a:schemeClr val="dk1"/>
                </a:solidFill>
              </a:rPr>
              <a:t>1</a:t>
            </a:r>
            <a:endParaRPr/>
          </a:p>
        </p:txBody>
      </p:sp>
      <p:sp>
        <p:nvSpPr>
          <p:cNvPr id="65" name="Google Shape;65;p1"/>
          <p:cNvSpPr txBox="1"/>
          <p:nvPr/>
        </p:nvSpPr>
        <p:spPr>
          <a:xfrm>
            <a:off x="7885775" y="4232850"/>
            <a:ext cx="281100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95" baseline="30000">
                <a:solidFill>
                  <a:schemeClr val="dk1"/>
                </a:solidFill>
              </a:rPr>
              <a:t>2</a:t>
            </a:r>
            <a:endParaRPr/>
          </a:p>
        </p:txBody>
      </p:sp>
      <p:sp>
        <p:nvSpPr>
          <p:cNvPr id="66" name="Google Shape;66;p1"/>
          <p:cNvSpPr txBox="1"/>
          <p:nvPr/>
        </p:nvSpPr>
        <p:spPr>
          <a:xfrm>
            <a:off x="8786700" y="4261475"/>
            <a:ext cx="281100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95" baseline="30000">
                <a:solidFill>
                  <a:schemeClr val="dk1"/>
                </a:solidFill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89fb94ae4_0_1363"/>
          <p:cNvSpPr txBox="1">
            <a:spLocks noGrp="1"/>
          </p:cNvSpPr>
          <p:nvPr>
            <p:ph type="title"/>
          </p:nvPr>
        </p:nvSpPr>
        <p:spPr>
          <a:xfrm>
            <a:off x="311700" y="237653"/>
            <a:ext cx="8520600" cy="7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rPr lang="en" sz="2420" b="1"/>
              <a:t>Estimated emission rates comparison: EnMAP, Tanager-1</a:t>
            </a:r>
            <a:endParaRPr sz="242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344"/>
              <a:buNone/>
            </a:pPr>
            <a:r>
              <a:rPr lang="en" sz="1160" i="1"/>
              <a:t>All charts OLS fit with the intercept fixed at zero, showing slope, uncentered R2, 95% CI error bars</a:t>
            </a:r>
            <a:endParaRPr sz="2420" b="1" i="1"/>
          </a:p>
        </p:txBody>
      </p:sp>
      <p:sp>
        <p:nvSpPr>
          <p:cNvPr id="275" name="Google Shape;275;g3589fb94ae4_0_1363"/>
          <p:cNvSpPr txBox="1"/>
          <p:nvPr/>
        </p:nvSpPr>
        <p:spPr>
          <a:xfrm>
            <a:off x="311700" y="3675075"/>
            <a:ext cx="3986400" cy="11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 teams with at least 1 True Positive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Slopes range .77 (Team L) to 1.46 (Team F), best 1.02 (Team K)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R2 values range .78 (Team E) to .94 (Team G)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teams have error bars that contain metered value </a:t>
            </a:r>
            <a:r>
              <a:rPr lang="en" sz="11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95% of the time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3589fb94ae4_0_1363"/>
          <p:cNvSpPr txBox="1">
            <a:spLocks noGrp="1"/>
          </p:cNvSpPr>
          <p:nvPr>
            <p:ph type="sldNum" idx="12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77" name="Google Shape;277;g3589fb94ae4_0_1363" title="allteams_EnMA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1066975"/>
            <a:ext cx="2603702" cy="260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3589fb94ae4_0_13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863846"/>
            <a:ext cx="9144000" cy="29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3589fb94ae4_0_13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2475" y="4863900"/>
            <a:ext cx="292500" cy="292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80" name="Google Shape;280;g3589fb94ae4_0_1363"/>
          <p:cNvSpPr txBox="1"/>
          <p:nvPr/>
        </p:nvSpPr>
        <p:spPr>
          <a:xfrm>
            <a:off x="4707225" y="3911675"/>
            <a:ext cx="3724800" cy="9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analyzing team (Team B)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Slope .94, R2 = .89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 b="0" i="0" u="none" strike="noStrike" cap="none">
                <a:solidFill>
                  <a:srgbClr val="1F1F1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100% of error bars contain metered value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g3589fb94ae4_0_1363" title="allteams_Tanager-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90450" y="979838"/>
            <a:ext cx="2776077" cy="278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35ecbe46e1_0_41"/>
          <p:cNvSpPr txBox="1">
            <a:spLocks noGrp="1"/>
          </p:cNvSpPr>
          <p:nvPr>
            <p:ph type="title"/>
          </p:nvPr>
        </p:nvSpPr>
        <p:spPr>
          <a:xfrm>
            <a:off x="159300" y="167525"/>
            <a:ext cx="8440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50" b="1"/>
              <a:t>Global results similar to Sherwin 2024</a:t>
            </a:r>
            <a:endParaRPr sz="2050" b="1"/>
          </a:p>
        </p:txBody>
      </p:sp>
      <p:sp>
        <p:nvSpPr>
          <p:cNvPr id="287" name="Google Shape;287;g335ecbe46e1_0_41"/>
          <p:cNvSpPr txBox="1">
            <a:spLocks noGrp="1"/>
          </p:cNvSpPr>
          <p:nvPr>
            <p:ph type="sldNum" idx="12"/>
          </p:nvPr>
        </p:nvSpPr>
        <p:spPr>
          <a:xfrm>
            <a:off x="8437108" y="45507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aphicFrame>
        <p:nvGraphicFramePr>
          <p:cNvPr id="288" name="Google Shape;288;g335ecbe46e1_0_41"/>
          <p:cNvGraphicFramePr/>
          <p:nvPr/>
        </p:nvGraphicFramePr>
        <p:xfrm>
          <a:off x="6762350" y="1061350"/>
          <a:ext cx="2223450" cy="3261575"/>
        </p:xfrm>
        <a:graphic>
          <a:graphicData uri="http://schemas.openxmlformats.org/drawingml/2006/table">
            <a:tbl>
              <a:tblPr>
                <a:noFill/>
                <a:tableStyleId>{B60FE3A4-37B7-4740-B4F7-56141A582698}</a:tableStyleId>
              </a:tblPr>
              <a:tblGrid>
                <a:gridCol w="110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7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5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This study</a:t>
                      </a:r>
                      <a:endParaRPr sz="12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(all participants)</a:t>
                      </a:r>
                      <a:endParaRPr sz="12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Sherwin 2024</a:t>
                      </a:r>
                      <a:endParaRPr sz="12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2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Global slope = 1.13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R2 = .75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Global slope = 1.14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R2 = .59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2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71% of error bars contain metered value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70% of error bars contain metered value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89" name="Google Shape;289;g335ecbe46e1_0_41" title="P1_Global_results (2)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200" y="740225"/>
            <a:ext cx="3747502" cy="372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335ecbe46e1_0_41" title="Screenshot 2025-05-14 191750.png"/>
          <p:cNvPicPr preferRelativeResize="0"/>
          <p:nvPr/>
        </p:nvPicPr>
        <p:blipFill rotWithShape="1">
          <a:blip r:embed="rId4">
            <a:alphaModFix/>
          </a:blip>
          <a:srcRect r="2798"/>
          <a:stretch/>
        </p:blipFill>
        <p:spPr>
          <a:xfrm>
            <a:off x="4168925" y="1333600"/>
            <a:ext cx="2349500" cy="282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335ecbe46e1_0_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863846"/>
            <a:ext cx="9144000" cy="29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335ecbe46e1_0_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2475" y="4863900"/>
            <a:ext cx="292500" cy="292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>
          <a:extLst>
            <a:ext uri="{FF2B5EF4-FFF2-40B4-BE49-F238E27FC236}">
              <a16:creationId xmlns:a16="http://schemas.microsoft.com/office/drawing/2014/main" id="{3706DE5B-F80D-7F05-7F22-6E242816F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35ecbe46e1_0_41">
            <a:extLst>
              <a:ext uri="{FF2B5EF4-FFF2-40B4-BE49-F238E27FC236}">
                <a16:creationId xmlns:a16="http://schemas.microsoft.com/office/drawing/2014/main" id="{3A1C471C-B16F-A9E4-ACD5-E048F26392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00" y="87060"/>
            <a:ext cx="8440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50" b="1" dirty="0"/>
              <a:t>Limitations of existing tests</a:t>
            </a:r>
            <a:endParaRPr sz="2050" b="1" dirty="0"/>
          </a:p>
        </p:txBody>
      </p:sp>
      <p:sp>
        <p:nvSpPr>
          <p:cNvPr id="287" name="Google Shape;287;g335ecbe46e1_0_41">
            <a:extLst>
              <a:ext uri="{FF2B5EF4-FFF2-40B4-BE49-F238E27FC236}">
                <a16:creationId xmlns:a16="http://schemas.microsoft.com/office/drawing/2014/main" id="{0F51674B-DAFE-9832-0AD0-36C77A21D3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37108" y="45507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291" name="Google Shape;291;g335ecbe46e1_0_41">
            <a:extLst>
              <a:ext uri="{FF2B5EF4-FFF2-40B4-BE49-F238E27FC236}">
                <a16:creationId xmlns:a16="http://schemas.microsoft.com/office/drawing/2014/main" id="{5761C797-EE0E-C4D5-F722-1BA525F395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63846"/>
            <a:ext cx="9144000" cy="29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335ecbe46e1_0_41">
            <a:extLst>
              <a:ext uri="{FF2B5EF4-FFF2-40B4-BE49-F238E27FC236}">
                <a16:creationId xmlns:a16="http://schemas.microsoft.com/office/drawing/2014/main" id="{EC1084B3-ADAD-8E53-3C22-762CAAA7F47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75" y="4863900"/>
            <a:ext cx="292500" cy="292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Google Shape;74;p2">
            <a:extLst>
              <a:ext uri="{FF2B5EF4-FFF2-40B4-BE49-F238E27FC236}">
                <a16:creationId xmlns:a16="http://schemas.microsoft.com/office/drawing/2014/main" id="{D2A7FC88-C0AB-4132-A1C6-E77A1B437B99}"/>
              </a:ext>
            </a:extLst>
          </p:cNvPr>
          <p:cNvSpPr txBox="1"/>
          <p:nvPr/>
        </p:nvSpPr>
        <p:spPr>
          <a:xfrm>
            <a:off x="322224" y="1122600"/>
            <a:ext cx="8440199" cy="1436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1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700" dirty="0">
                <a:solidFill>
                  <a:schemeClr val="dk1"/>
                </a:solidFill>
              </a:rPr>
              <a:t>Single location, favorable environmental conditions</a:t>
            </a:r>
          </a:p>
          <a:p>
            <a:pPr marL="457200" marR="0" lvl="0" indent="-311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700" dirty="0">
                <a:solidFill>
                  <a:schemeClr val="dk1"/>
                </a:solidFill>
              </a:rPr>
              <a:t>Single point-source plume</a:t>
            </a:r>
          </a:p>
          <a:p>
            <a:pPr marL="457200" marR="0" lvl="0" indent="-311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700" dirty="0">
                <a:solidFill>
                  <a:schemeClr val="dk1"/>
                </a:solidFill>
              </a:rPr>
              <a:t>Participants know where to look and that a test is occurring</a:t>
            </a:r>
          </a:p>
          <a:p>
            <a:pPr marL="457200" marR="0" lvl="0" indent="-311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700" dirty="0">
                <a:solidFill>
                  <a:schemeClr val="dk1"/>
                </a:solidFill>
              </a:rPr>
              <a:t>Hard to know whether tested data processing pipeline represents field practices</a:t>
            </a:r>
          </a:p>
        </p:txBody>
      </p:sp>
    </p:spTree>
    <p:extLst>
      <p:ext uri="{BB962C8B-B14F-4D97-AF65-F5344CB8AC3E}">
        <p14:creationId xmlns:p14="http://schemas.microsoft.com/office/powerpoint/2010/main" val="2185686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>
          <a:extLst>
            <a:ext uri="{FF2B5EF4-FFF2-40B4-BE49-F238E27FC236}">
              <a16:creationId xmlns:a16="http://schemas.microsoft.com/office/drawing/2014/main" id="{E68706F1-0B44-0070-8D3A-6EB7B5103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35ecbe46e1_0_41">
            <a:extLst>
              <a:ext uri="{FF2B5EF4-FFF2-40B4-BE49-F238E27FC236}">
                <a16:creationId xmlns:a16="http://schemas.microsoft.com/office/drawing/2014/main" id="{11DEE25E-26DC-33A3-BD80-8360DDAD40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00" y="130950"/>
            <a:ext cx="8440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50" b="1" dirty="0"/>
              <a:t>Asynchronous comparison of field statistics</a:t>
            </a:r>
            <a:endParaRPr sz="2050" b="1" dirty="0"/>
          </a:p>
        </p:txBody>
      </p:sp>
      <p:sp>
        <p:nvSpPr>
          <p:cNvPr id="287" name="Google Shape;287;g335ecbe46e1_0_41">
            <a:extLst>
              <a:ext uri="{FF2B5EF4-FFF2-40B4-BE49-F238E27FC236}">
                <a16:creationId xmlns:a16="http://schemas.microsoft.com/office/drawing/2014/main" id="{447440B7-8371-C76E-E025-863AC2545AA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37108" y="45507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91" name="Google Shape;291;g335ecbe46e1_0_41">
            <a:extLst>
              <a:ext uri="{FF2B5EF4-FFF2-40B4-BE49-F238E27FC236}">
                <a16:creationId xmlns:a16="http://schemas.microsoft.com/office/drawing/2014/main" id="{DA24FB03-2983-2A77-EB56-A3BA587673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63846"/>
            <a:ext cx="9144000" cy="29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335ecbe46e1_0_41">
            <a:extLst>
              <a:ext uri="{FF2B5EF4-FFF2-40B4-BE49-F238E27FC236}">
                <a16:creationId xmlns:a16="http://schemas.microsoft.com/office/drawing/2014/main" id="{C787D42E-A672-E38C-B9AB-1CE81B40468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75" y="4863900"/>
            <a:ext cx="292500" cy="292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BE22E4-7D14-9FD8-CFFA-E1BC57A86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245" y="649267"/>
            <a:ext cx="7622439" cy="42145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7AA6E9-8A49-7DAC-406C-9AACBF2EED9D}"/>
              </a:ext>
            </a:extLst>
          </p:cNvPr>
          <p:cNvSpPr txBox="1"/>
          <p:nvPr/>
        </p:nvSpPr>
        <p:spPr>
          <a:xfrm>
            <a:off x="7315" y="754855"/>
            <a:ext cx="4572000" cy="1918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11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dirty="0">
                <a:solidFill>
                  <a:schemeClr val="dk1"/>
                </a:solidFill>
              </a:rPr>
              <a:t>NASA intercomparison study</a:t>
            </a:r>
            <a:br>
              <a:rPr lang="en-US" dirty="0">
                <a:solidFill>
                  <a:schemeClr val="dk1"/>
                </a:solidFill>
              </a:rPr>
            </a:br>
            <a:r>
              <a:rPr lang="en-US" dirty="0" err="1">
                <a:solidFill>
                  <a:schemeClr val="dk1"/>
                </a:solidFill>
              </a:rPr>
              <a:t>GHGSat</a:t>
            </a:r>
            <a:r>
              <a:rPr lang="en-US" dirty="0">
                <a:solidFill>
                  <a:schemeClr val="dk1"/>
                </a:solidFill>
              </a:rPr>
              <a:t> &amp; aerial</a:t>
            </a:r>
          </a:p>
          <a:p>
            <a:pPr marL="457200" marR="0" lvl="0" indent="-311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Compared distribution of</a:t>
            </a:r>
            <a:br>
              <a:rPr lang="en-US" sz="1400" dirty="0">
                <a:solidFill>
                  <a:schemeClr val="dk1"/>
                </a:solidFill>
              </a:rPr>
            </a:br>
            <a:r>
              <a:rPr lang="en-US" sz="1400" dirty="0">
                <a:solidFill>
                  <a:schemeClr val="dk1"/>
                </a:solidFill>
              </a:rPr>
              <a:t>detected emissions in the</a:t>
            </a:r>
            <a:br>
              <a:rPr lang="en-US" sz="1400" dirty="0">
                <a:solidFill>
                  <a:schemeClr val="dk1"/>
                </a:solidFill>
              </a:rPr>
            </a:br>
            <a:r>
              <a:rPr lang="en-US" sz="1400" dirty="0">
                <a:solidFill>
                  <a:schemeClr val="dk1"/>
                </a:solidFill>
              </a:rPr>
              <a:t>Permian basin</a:t>
            </a:r>
          </a:p>
          <a:p>
            <a:pPr marL="457200" marR="0" lvl="0" indent="-311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Find evidence of higher </a:t>
            </a:r>
            <a:br>
              <a:rPr lang="en-US" sz="1400" dirty="0">
                <a:solidFill>
                  <a:schemeClr val="dk1"/>
                </a:solidFill>
              </a:rPr>
            </a:br>
            <a:r>
              <a:rPr lang="en-US" sz="1400" dirty="0">
                <a:solidFill>
                  <a:schemeClr val="dk1"/>
                </a:solidFill>
              </a:rPr>
              <a:t>detection threshold than</a:t>
            </a:r>
            <a:br>
              <a:rPr lang="en-US" sz="1400" dirty="0">
                <a:solidFill>
                  <a:schemeClr val="dk1"/>
                </a:solidFill>
              </a:rPr>
            </a:br>
            <a:r>
              <a:rPr lang="en-US" sz="1400" dirty="0">
                <a:solidFill>
                  <a:schemeClr val="dk1"/>
                </a:solidFill>
              </a:rPr>
              <a:t>suggested by test performance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E4905C-EE9C-5CE9-9C13-91B7CDB76C0D}"/>
              </a:ext>
            </a:extLst>
          </p:cNvPr>
          <p:cNvSpPr txBox="1"/>
          <p:nvPr/>
        </p:nvSpPr>
        <p:spPr>
          <a:xfrm>
            <a:off x="7315" y="425081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dk1"/>
                </a:solidFill>
              </a:rPr>
              <a:t>Source: NASA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466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35ecbe46e1_0_19"/>
          <p:cNvSpPr txBox="1">
            <a:spLocks noGrp="1"/>
          </p:cNvSpPr>
          <p:nvPr>
            <p:ph type="title"/>
          </p:nvPr>
        </p:nvSpPr>
        <p:spPr>
          <a:xfrm>
            <a:off x="600325" y="445025"/>
            <a:ext cx="787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060" b="1"/>
              <a:t>Needs for future campaigns</a:t>
            </a:r>
            <a:endParaRPr sz="2420"/>
          </a:p>
        </p:txBody>
      </p:sp>
      <p:sp>
        <p:nvSpPr>
          <p:cNvPr id="298" name="Google Shape;298;g335ecbe46e1_0_19"/>
          <p:cNvSpPr txBox="1">
            <a:spLocks noGrp="1"/>
          </p:cNvSpPr>
          <p:nvPr>
            <p:ph type="body" idx="1"/>
          </p:nvPr>
        </p:nvSpPr>
        <p:spPr>
          <a:xfrm>
            <a:off x="353186" y="1317400"/>
            <a:ext cx="8324158" cy="3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 dirty="0">
                <a:solidFill>
                  <a:schemeClr val="dk1"/>
                </a:solidFill>
              </a:rPr>
              <a:t>Various environmental &amp; illumination conditions (including offshore)</a:t>
            </a:r>
            <a:endParaRPr sz="1500" dirty="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 dirty="0">
                <a:solidFill>
                  <a:schemeClr val="dk1"/>
                </a:solidFill>
              </a:rPr>
              <a:t>Diffuse or multi-point sources (e.g. SIMFLEX site led by Dave Risk at St. Francis Xavier U)</a:t>
            </a: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 dirty="0">
                <a:solidFill>
                  <a:schemeClr val="dk1"/>
                </a:solidFill>
              </a:rPr>
              <a:t>Synchronous and asynchronous intercomparison between satellite and aerial systems</a:t>
            </a:r>
          </a:p>
          <a:p>
            <a:pPr lvl="1" indent="-323850">
              <a:buClr>
                <a:schemeClr val="dk1"/>
              </a:buClr>
              <a:buSzPts val="1500"/>
              <a:buChar char="●"/>
            </a:pPr>
            <a:r>
              <a:rPr lang="en-US" sz="1500" dirty="0">
                <a:solidFill>
                  <a:schemeClr val="dk1"/>
                </a:solidFill>
              </a:rPr>
              <a:t>To estimate detection sensitivity in the field</a:t>
            </a:r>
            <a:endParaRPr sz="1500" dirty="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 dirty="0">
                <a:solidFill>
                  <a:schemeClr val="dk1"/>
                </a:solidFill>
              </a:rPr>
              <a:t>Assess detection capabilities as a function of environment, cloud cover</a:t>
            </a: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 dirty="0">
                <a:solidFill>
                  <a:schemeClr val="dk1"/>
                </a:solidFill>
              </a:rPr>
              <a:t>Ideally, blind teams to the existence of a test (as in Johnson et al. 2021)</a:t>
            </a: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 dirty="0">
                <a:solidFill>
                  <a:schemeClr val="dk1"/>
                </a:solidFill>
              </a:rPr>
              <a:t>Workshop to discuss future plans with observing and analysis teams</a:t>
            </a:r>
          </a:p>
          <a:p>
            <a:pPr lvl="1" indent="-323850">
              <a:buClr>
                <a:schemeClr val="dk1"/>
              </a:buClr>
              <a:buSzPts val="1500"/>
              <a:buChar char="●"/>
            </a:pPr>
            <a:r>
              <a:rPr lang="en" sz="1500" dirty="0">
                <a:solidFill>
                  <a:schemeClr val="dk1"/>
                </a:solidFill>
              </a:rPr>
              <a:t>Fall 2025 at Stanford University CA and virtual</a:t>
            </a:r>
          </a:p>
          <a:p>
            <a:pPr lvl="1" indent="-323850">
              <a:buClr>
                <a:schemeClr val="dk1"/>
              </a:buClr>
              <a:buSzPts val="1500"/>
              <a:buChar char="●"/>
            </a:pPr>
            <a:r>
              <a:rPr lang="en" sz="1500" dirty="0">
                <a:solidFill>
                  <a:schemeClr val="dk1"/>
                </a:solidFill>
              </a:rPr>
              <a:t>Date TBD</a:t>
            </a:r>
            <a:endParaRPr sz="1500" dirty="0">
              <a:solidFill>
                <a:schemeClr val="dk1"/>
              </a:solidFill>
            </a:endParaRPr>
          </a:p>
        </p:txBody>
      </p:sp>
      <p:sp>
        <p:nvSpPr>
          <p:cNvPr id="299" name="Google Shape;299;g335ecbe46e1_0_19"/>
          <p:cNvSpPr txBox="1">
            <a:spLocks noGrp="1"/>
          </p:cNvSpPr>
          <p:nvPr>
            <p:ph type="sldNum" idx="12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300" name="Google Shape;300;g335ecbe46e1_0_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63846"/>
            <a:ext cx="9144000" cy="29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335ecbe46e1_0_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75" y="4863900"/>
            <a:ext cx="292500" cy="292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35ecbe46e1_1_2"/>
          <p:cNvSpPr txBox="1">
            <a:spLocks noGrp="1"/>
          </p:cNvSpPr>
          <p:nvPr>
            <p:ph type="title"/>
          </p:nvPr>
        </p:nvSpPr>
        <p:spPr>
          <a:xfrm>
            <a:off x="311700" y="347750"/>
            <a:ext cx="8832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 b="1"/>
              <a:t>Many thanks to all teams for your time and contributions,</a:t>
            </a:r>
            <a:endParaRPr b="1"/>
          </a:p>
        </p:txBody>
      </p:sp>
      <p:sp>
        <p:nvSpPr>
          <p:cNvPr id="307" name="Google Shape;307;g335ecbe46e1_1_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308" name="Google Shape;308;g335ecbe46e1_1_2" descr="Carbon Map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1325" y="920450"/>
            <a:ext cx="954050" cy="87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335ecbe46e1_1_2"/>
          <p:cNvPicPr preferRelativeResize="0"/>
          <p:nvPr/>
        </p:nvPicPr>
        <p:blipFill rotWithShape="1">
          <a:blip r:embed="rId4">
            <a:alphaModFix/>
          </a:blip>
          <a:srcRect t="40280" r="138" b="28075"/>
          <a:stretch/>
        </p:blipFill>
        <p:spPr>
          <a:xfrm>
            <a:off x="5941643" y="4284590"/>
            <a:ext cx="1511656" cy="3873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" name="Google Shape;310;g335ecbe46e1_1_2"/>
          <p:cNvGrpSpPr/>
          <p:nvPr/>
        </p:nvGrpSpPr>
        <p:grpSpPr>
          <a:xfrm>
            <a:off x="7640658" y="4174746"/>
            <a:ext cx="1310199" cy="570068"/>
            <a:chOff x="4806892" y="3531352"/>
            <a:chExt cx="1844571" cy="734813"/>
          </a:xfrm>
        </p:grpSpPr>
        <p:pic>
          <p:nvPicPr>
            <p:cNvPr id="311" name="Google Shape;311;g335ecbe46e1_1_2"/>
            <p:cNvPicPr preferRelativeResize="0"/>
            <p:nvPr/>
          </p:nvPicPr>
          <p:blipFill rotWithShape="1">
            <a:blip r:embed="rId5">
              <a:alphaModFix/>
            </a:blip>
            <a:srcRect l="6005" t="8215" r="55351" b="49994"/>
            <a:stretch/>
          </p:blipFill>
          <p:spPr>
            <a:xfrm>
              <a:off x="4955653" y="3531352"/>
              <a:ext cx="1367407" cy="488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g335ecbe46e1_1_2"/>
            <p:cNvPicPr preferRelativeResize="0"/>
            <p:nvPr/>
          </p:nvPicPr>
          <p:blipFill rotWithShape="1">
            <a:blip r:embed="rId5">
              <a:alphaModFix/>
            </a:blip>
            <a:srcRect l="47875" b="50000"/>
            <a:stretch/>
          </p:blipFill>
          <p:spPr>
            <a:xfrm>
              <a:off x="4806892" y="3682212"/>
              <a:ext cx="1844571" cy="5839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3" name="Google Shape;313;g335ecbe46e1_1_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0021" y="4311096"/>
            <a:ext cx="1484968" cy="297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335ecbe46e1_1_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77950" y="4269932"/>
            <a:ext cx="1148108" cy="41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335ecbe46e1_1_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39643" y="4193203"/>
            <a:ext cx="1102771" cy="57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335ecbe46e1_1_2" title="download.png"/>
          <p:cNvPicPr preferRelativeResize="0"/>
          <p:nvPr/>
        </p:nvPicPr>
        <p:blipFill rotWithShape="1">
          <a:blip r:embed="rId9">
            <a:alphaModFix/>
          </a:blip>
          <a:srcRect b="11103"/>
          <a:stretch/>
        </p:blipFill>
        <p:spPr>
          <a:xfrm>
            <a:off x="2026087" y="988027"/>
            <a:ext cx="1461426" cy="43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335ecbe46e1_1_2" title="download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04225" y="920462"/>
            <a:ext cx="98463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335ecbe46e1_1_2" title="download.png"/>
          <p:cNvPicPr preferRelativeResize="0"/>
          <p:nvPr/>
        </p:nvPicPr>
        <p:blipFill rotWithShape="1">
          <a:blip r:embed="rId11">
            <a:alphaModFix/>
          </a:blip>
          <a:srcRect l="20212" r="18387"/>
          <a:stretch/>
        </p:blipFill>
        <p:spPr>
          <a:xfrm>
            <a:off x="2403350" y="1650613"/>
            <a:ext cx="954050" cy="87013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335ecbe46e1_1_2"/>
          <p:cNvSpPr txBox="1"/>
          <p:nvPr/>
        </p:nvSpPr>
        <p:spPr>
          <a:xfrm>
            <a:off x="485925" y="3529300"/>
            <a:ext cx="78600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well as to our partners and funders!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g335ecbe46e1_1_2" title="download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00341" y="1975449"/>
            <a:ext cx="693310" cy="87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335ecbe46e1_1_2"/>
          <p:cNvPicPr preferRelativeResize="0"/>
          <p:nvPr/>
        </p:nvPicPr>
        <p:blipFill rotWithShape="1">
          <a:blip r:embed="rId4">
            <a:alphaModFix/>
          </a:blip>
          <a:srcRect t="40280" r="138" b="28075"/>
          <a:stretch/>
        </p:blipFill>
        <p:spPr>
          <a:xfrm>
            <a:off x="7303068" y="1013128"/>
            <a:ext cx="1511656" cy="387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335ecbe46e1_1_2" title="download.png"/>
          <p:cNvPicPr preferRelativeResize="0"/>
          <p:nvPr/>
        </p:nvPicPr>
        <p:blipFill rotWithShape="1">
          <a:blip r:embed="rId13">
            <a:alphaModFix/>
          </a:blip>
          <a:srcRect t="19679" b="13357"/>
          <a:stretch/>
        </p:blipFill>
        <p:spPr>
          <a:xfrm>
            <a:off x="4818050" y="1965275"/>
            <a:ext cx="1310200" cy="438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335ecbe46e1_1_2" title="download.png"/>
          <p:cNvPicPr preferRelativeResize="0"/>
          <p:nvPr/>
        </p:nvPicPr>
        <p:blipFill rotWithShape="1">
          <a:blip r:embed="rId14">
            <a:alphaModFix/>
          </a:blip>
          <a:srcRect l="8212" r="6155"/>
          <a:stretch/>
        </p:blipFill>
        <p:spPr>
          <a:xfrm>
            <a:off x="959800" y="1675452"/>
            <a:ext cx="1148100" cy="672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335ecbe46e1_1_2" title="download.png"/>
          <p:cNvPicPr preferRelativeResize="0"/>
          <p:nvPr/>
        </p:nvPicPr>
        <p:blipFill rotWithShape="1">
          <a:blip r:embed="rId15">
            <a:alphaModFix/>
          </a:blip>
          <a:srcRect t="7539" b="12765"/>
          <a:stretch/>
        </p:blipFill>
        <p:spPr>
          <a:xfrm>
            <a:off x="6399250" y="1752675"/>
            <a:ext cx="1148100" cy="76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335ecbe46e1_1_2" title="grantham-foundation-logo-final-1000px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38400" y="4228962"/>
            <a:ext cx="1618835" cy="49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335ecbe46e1_1_2" title="download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850525" y="1686739"/>
            <a:ext cx="800200" cy="803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335ecbe46e1_1_2" title="download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749331" y="2695750"/>
            <a:ext cx="2000013" cy="57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335ecbe46e1_1_2" title="download.jpg"/>
          <p:cNvPicPr preferRelativeResize="0"/>
          <p:nvPr/>
        </p:nvPicPr>
        <p:blipFill rotWithShape="1">
          <a:blip r:embed="rId19">
            <a:alphaModFix/>
          </a:blip>
          <a:srcRect l="10046"/>
          <a:stretch/>
        </p:blipFill>
        <p:spPr>
          <a:xfrm>
            <a:off x="7180175" y="2776800"/>
            <a:ext cx="1310200" cy="496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335ecbe46e1_1_2" title="logo_GHGSat_horizontal_2020.jpg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635824" y="2697049"/>
            <a:ext cx="1310200" cy="51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335ecbe46e1_1_2" title="download.png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82600" y="2515475"/>
            <a:ext cx="984625" cy="331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335ecbe46e1_1_2" title="download.png"/>
          <p:cNvPicPr preferRelativeResize="0"/>
          <p:nvPr/>
        </p:nvPicPr>
        <p:blipFill rotWithShape="1">
          <a:blip r:embed="rId22">
            <a:alphaModFix/>
          </a:blip>
          <a:srcRect t="29986" b="24005"/>
          <a:stretch/>
        </p:blipFill>
        <p:spPr>
          <a:xfrm>
            <a:off x="3170825" y="3011625"/>
            <a:ext cx="1201302" cy="33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335ecbe46e1_1_2" title="images.jpg"/>
          <p:cNvPicPr preferRelativeResize="0"/>
          <p:nvPr/>
        </p:nvPicPr>
        <p:blipFill rotWithShape="1">
          <a:blip r:embed="rId23">
            <a:alphaModFix/>
          </a:blip>
          <a:srcRect b="10666"/>
          <a:stretch/>
        </p:blipFill>
        <p:spPr>
          <a:xfrm>
            <a:off x="5015924" y="978150"/>
            <a:ext cx="2000025" cy="600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"/>
          <p:cNvSpPr txBox="1">
            <a:spLocks noGrp="1"/>
          </p:cNvSpPr>
          <p:nvPr>
            <p:ph type="title"/>
          </p:nvPr>
        </p:nvSpPr>
        <p:spPr>
          <a:xfrm>
            <a:off x="565150" y="319375"/>
            <a:ext cx="81492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55752"/>
              <a:buNone/>
            </a:pPr>
            <a:r>
              <a:rPr lang="en" sz="2511" b="1"/>
              <a:t>Motivation: independent testing of space-based methane detection needed</a:t>
            </a:r>
            <a:endParaRPr sz="2911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39285"/>
              <a:buFont typeface="Arial"/>
              <a:buNone/>
            </a:pPr>
            <a:endParaRPr/>
          </a:p>
        </p:txBody>
      </p:sp>
      <p:pic>
        <p:nvPicPr>
          <p:cNvPr id="72" name="Google Shape;72;p2" title="acp-22-9617-2022-f01-we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1975" y="1467650"/>
            <a:ext cx="3192899" cy="24087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 txBox="1"/>
          <p:nvPr/>
        </p:nvSpPr>
        <p:spPr>
          <a:xfrm>
            <a:off x="6417775" y="3857975"/>
            <a:ext cx="181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46464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Image credit: </a:t>
            </a:r>
            <a:r>
              <a:rPr lang="en" sz="1000" b="0" i="0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4"/>
              </a:rPr>
              <a:t>Daniel Jacob et al.</a:t>
            </a:r>
            <a:r>
              <a:rPr lang="en" sz="800" b="0" i="0" u="none" strike="noStrike" cap="none">
                <a:solidFill>
                  <a:srgbClr val="46464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800" b="0" i="0" u="none" strike="noStrike" cap="none">
              <a:solidFill>
                <a:srgbClr val="46464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 txBox="1"/>
          <p:nvPr/>
        </p:nvSpPr>
        <p:spPr>
          <a:xfrm>
            <a:off x="322225" y="1122600"/>
            <a:ext cx="4986900" cy="25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1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Satellite platforms are expanding quickly in number; new systems </a:t>
            </a:r>
            <a:r>
              <a:rPr lang="en" sz="1700" dirty="0">
                <a:solidFill>
                  <a:schemeClr val="dk1"/>
                </a:solidFill>
              </a:rPr>
              <a:t>online</a:t>
            </a:r>
            <a:r>
              <a:rPr lang="en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7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Remote sensing has a growing role in voluntary and regulatory emissions mitigation efforts globally</a:t>
            </a:r>
            <a:endParaRPr sz="17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Systems need to be rigorously tested in a controlled way</a:t>
            </a:r>
            <a:endParaRPr sz="17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Flexible and independent testing </a:t>
            </a:r>
            <a:r>
              <a:rPr lang="en" sz="1700" dirty="0">
                <a:solidFill>
                  <a:schemeClr val="dk1"/>
                </a:solidFill>
              </a:rPr>
              <a:t>needed across various environmental conditions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endParaRPr sz="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 txBox="1">
            <a:spLocks noGrp="1"/>
          </p:cNvSpPr>
          <p:nvPr>
            <p:ph type="sldNum" idx="12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76" name="Google Shape;7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863846"/>
            <a:ext cx="9144000" cy="29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2475" y="4863900"/>
            <a:ext cx="292500" cy="292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589fb94ae4_0_1353"/>
          <p:cNvSpPr txBox="1">
            <a:spLocks noGrp="1"/>
          </p:cNvSpPr>
          <p:nvPr>
            <p:ph type="title"/>
          </p:nvPr>
        </p:nvSpPr>
        <p:spPr>
          <a:xfrm>
            <a:off x="1032475" y="7928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 b="1"/>
              <a:t>Prior studies</a:t>
            </a:r>
            <a:endParaRPr b="1"/>
          </a:p>
        </p:txBody>
      </p:sp>
      <p:sp>
        <p:nvSpPr>
          <p:cNvPr id="83" name="Google Shape;83;g3589fb94ae4_0_1353"/>
          <p:cNvSpPr txBox="1"/>
          <p:nvPr/>
        </p:nvSpPr>
        <p:spPr>
          <a:xfrm>
            <a:off x="1163125" y="549284"/>
            <a:ext cx="2311800" cy="3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Sherwin et al. 2023</a:t>
            </a:r>
            <a:endParaRPr dirty="0"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dirty="0">
                <a:solidFill>
                  <a:schemeClr val="dk1"/>
                </a:solidFill>
              </a:rPr>
              <a:t>Releases Fall 2021</a:t>
            </a:r>
            <a:endParaRPr dirty="0"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dirty="0">
                <a:solidFill>
                  <a:schemeClr val="dk1"/>
                </a:solidFill>
              </a:rPr>
              <a:t>5 participating teams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dirty="0">
                <a:solidFill>
                  <a:schemeClr val="dk1"/>
                </a:solidFill>
              </a:rPr>
              <a:t>5 participating satellites</a:t>
            </a:r>
            <a:endParaRPr dirty="0"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dirty="0">
                <a:solidFill>
                  <a:schemeClr val="dk1"/>
                </a:solidFill>
              </a:rPr>
              <a:t>19 days of releases</a:t>
            </a:r>
            <a:endParaRPr dirty="0"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dirty="0">
                <a:solidFill>
                  <a:schemeClr val="dk1"/>
                </a:solidFill>
              </a:rPr>
              <a:t>19 events</a:t>
            </a:r>
            <a:endParaRPr dirty="0"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dirty="0">
                <a:solidFill>
                  <a:schemeClr val="dk1"/>
                </a:solidFill>
              </a:rPr>
              <a:t>49 total estimates of emissions rates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Sherwin et al. 2024</a:t>
            </a:r>
            <a:endParaRPr dirty="0"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dirty="0">
                <a:solidFill>
                  <a:schemeClr val="dk1"/>
                </a:solidFill>
              </a:rPr>
              <a:t>Releases fall 2022</a:t>
            </a:r>
            <a:endParaRPr dirty="0"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dirty="0">
                <a:solidFill>
                  <a:schemeClr val="dk1"/>
                </a:solidFill>
              </a:rPr>
              <a:t>6 participating teams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dirty="0">
                <a:solidFill>
                  <a:schemeClr val="dk1"/>
                </a:solidFill>
              </a:rPr>
              <a:t>9 participating satellites</a:t>
            </a:r>
            <a:endParaRPr dirty="0"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dirty="0">
                <a:solidFill>
                  <a:schemeClr val="dk1"/>
                </a:solidFill>
              </a:rPr>
              <a:t>2 months of releases</a:t>
            </a:r>
            <a:endParaRPr dirty="0"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dirty="0">
                <a:solidFill>
                  <a:schemeClr val="dk1"/>
                </a:solidFill>
              </a:rPr>
              <a:t>82 events</a:t>
            </a:r>
            <a:endParaRPr dirty="0"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dirty="0">
                <a:solidFill>
                  <a:schemeClr val="dk1"/>
                </a:solidFill>
              </a:rPr>
              <a:t>134 total estimates of emissions rates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84" name="Google Shape;84;g3589fb94ae4_0_1353"/>
          <p:cNvSpPr txBox="1">
            <a:spLocks noGrp="1"/>
          </p:cNvSpPr>
          <p:nvPr>
            <p:ph type="sldNum" idx="12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85" name="Google Shape;85;g3589fb94ae4_0_13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63846"/>
            <a:ext cx="9144000" cy="29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g3589fb94ae4_0_13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75" y="4863900"/>
            <a:ext cx="292500" cy="292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7" name="Google Shape;87;g3589fb94ae4_0_1353"/>
          <p:cNvSpPr txBox="1">
            <a:spLocks noGrp="1"/>
          </p:cNvSpPr>
          <p:nvPr>
            <p:ph type="title"/>
          </p:nvPr>
        </p:nvSpPr>
        <p:spPr>
          <a:xfrm>
            <a:off x="5223725" y="79284"/>
            <a:ext cx="2605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 b="1"/>
              <a:t>Current study</a:t>
            </a:r>
            <a:endParaRPr b="1"/>
          </a:p>
        </p:txBody>
      </p:sp>
      <p:sp>
        <p:nvSpPr>
          <p:cNvPr id="88" name="Google Shape;88;g3589fb94ae4_0_1353"/>
          <p:cNvSpPr txBox="1"/>
          <p:nvPr/>
        </p:nvSpPr>
        <p:spPr>
          <a:xfrm>
            <a:off x="5223725" y="651984"/>
            <a:ext cx="3291300" cy="3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Aug 1 2024 - Present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Initial cooperative “debugging” period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Q1 complete, Q2 observing finishes end June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Phased quarterly study design; At least 1 year deployment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Q1: 193 events (130 non-zero), 571 responses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New satellites participating - 12 total instruments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New analysis teams participating - 16 total analysis teams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5a783525f4_1_6"/>
          <p:cNvSpPr txBox="1">
            <a:spLocks noGrp="1"/>
          </p:cNvSpPr>
          <p:nvPr>
            <p:ph type="sldNum" idx="12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94" name="Google Shape;94;g35a783525f4_1_6" title="GetAttachmentThumbnai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5075" y="131975"/>
            <a:ext cx="2936352" cy="220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35a783525f4_1_6" title="IMG_756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9475" y="2593500"/>
            <a:ext cx="2936351" cy="220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35a783525f4_1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4706" y="2441100"/>
            <a:ext cx="1765993" cy="235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35a783525f4_1_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863846"/>
            <a:ext cx="9144000" cy="29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35a783525f4_1_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2475" y="4863900"/>
            <a:ext cx="292500" cy="292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9" name="Google Shape;99;g35a783525f4_1_6" title="GetAttachmentThumbnail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39793" y="155725"/>
            <a:ext cx="2904706" cy="217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35a783525f4_1_6" title="IMG_8128.jpg"/>
          <p:cNvPicPr preferRelativeResize="0"/>
          <p:nvPr/>
        </p:nvPicPr>
        <p:blipFill rotWithShape="1">
          <a:blip r:embed="rId9">
            <a:alphaModFix/>
          </a:blip>
          <a:srcRect t="6584"/>
          <a:stretch/>
        </p:blipFill>
        <p:spPr>
          <a:xfrm>
            <a:off x="6174525" y="2441100"/>
            <a:ext cx="1913176" cy="2383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5699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220" b="1"/>
              <a:t>Gas flow and meteorological equipment </a:t>
            </a:r>
            <a:endParaRPr sz="2220" b="1"/>
          </a:p>
        </p:txBody>
      </p:sp>
      <p:sp>
        <p:nvSpPr>
          <p:cNvPr id="106" name="Google Shape;106;p7"/>
          <p:cNvSpPr txBox="1">
            <a:spLocks noGrp="1"/>
          </p:cNvSpPr>
          <p:nvPr>
            <p:ph type="body" idx="1"/>
          </p:nvPr>
        </p:nvSpPr>
        <p:spPr>
          <a:xfrm>
            <a:off x="352050" y="812950"/>
            <a:ext cx="55455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16737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500">
                <a:solidFill>
                  <a:schemeClr val="dk1"/>
                </a:solidFill>
              </a:rPr>
              <a:t>Release enabled by automated, solar/battery powered, remote-controlled release system of high-pressure gas</a:t>
            </a:r>
            <a:endParaRPr sz="1500">
              <a:solidFill>
                <a:schemeClr val="dk1"/>
              </a:solidFill>
            </a:endParaRPr>
          </a:p>
          <a:p>
            <a:pPr marL="457200" lvl="0" indent="-316737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500">
                <a:solidFill>
                  <a:schemeClr val="dk1"/>
                </a:solidFill>
              </a:rPr>
              <a:t>Designed to mimic a short-duration, high-emission event from a piece of emitting infrastructure, such as an unlit flare</a:t>
            </a:r>
            <a:endParaRPr/>
          </a:p>
        </p:txBody>
      </p:sp>
      <p:sp>
        <p:nvSpPr>
          <p:cNvPr id="107" name="Google Shape;107;p7"/>
          <p:cNvSpPr txBox="1"/>
          <p:nvPr/>
        </p:nvSpPr>
        <p:spPr>
          <a:xfrm>
            <a:off x="4823750" y="3419625"/>
            <a:ext cx="1073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Sky Camera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" name="Google Shape;108;p7"/>
          <p:cNvGrpSpPr/>
          <p:nvPr/>
        </p:nvGrpSpPr>
        <p:grpSpPr>
          <a:xfrm>
            <a:off x="4518952" y="2309347"/>
            <a:ext cx="4299920" cy="2232718"/>
            <a:chOff x="-63563" y="1124326"/>
            <a:chExt cx="7147474" cy="5091718"/>
          </a:xfrm>
        </p:grpSpPr>
        <p:grpSp>
          <p:nvGrpSpPr>
            <p:cNvPr id="109" name="Google Shape;109;p7"/>
            <p:cNvGrpSpPr/>
            <p:nvPr/>
          </p:nvGrpSpPr>
          <p:grpSpPr>
            <a:xfrm>
              <a:off x="1117285" y="1124326"/>
              <a:ext cx="3294780" cy="4264261"/>
              <a:chOff x="1117285" y="1124326"/>
              <a:chExt cx="3294780" cy="4264261"/>
            </a:xfrm>
          </p:grpSpPr>
          <p:grpSp>
            <p:nvGrpSpPr>
              <p:cNvPr id="110" name="Google Shape;110;p7"/>
              <p:cNvGrpSpPr/>
              <p:nvPr/>
            </p:nvGrpSpPr>
            <p:grpSpPr>
              <a:xfrm>
                <a:off x="1571369" y="4199606"/>
                <a:ext cx="620822" cy="1188897"/>
                <a:chOff x="1571369" y="4199606"/>
                <a:chExt cx="620822" cy="1188897"/>
              </a:xfrm>
            </p:grpSpPr>
            <p:sp>
              <p:nvSpPr>
                <p:cNvPr id="111" name="Google Shape;111;p7"/>
                <p:cNvSpPr/>
                <p:nvPr/>
              </p:nvSpPr>
              <p:spPr>
                <a:xfrm>
                  <a:off x="1726300" y="4199606"/>
                  <a:ext cx="144900" cy="125700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>
                  <a:solidFill>
                    <a:srgbClr val="1C305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12;p7"/>
                <p:cNvSpPr/>
                <p:nvPr/>
              </p:nvSpPr>
              <p:spPr>
                <a:xfrm rot="-3374397" flipH="1">
                  <a:off x="1514756" y="5211241"/>
                  <a:ext cx="340642" cy="45846"/>
                </a:xfrm>
                <a:prstGeom prst="rect">
                  <a:avLst/>
                </a:prstGeom>
                <a:solidFill>
                  <a:srgbClr val="7F7F7F"/>
                </a:solidFill>
                <a:ln w="12700" cap="flat" cmpd="sng">
                  <a:solidFill>
                    <a:srgbClr val="1C305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13;p7"/>
                <p:cNvSpPr/>
                <p:nvPr/>
              </p:nvSpPr>
              <p:spPr>
                <a:xfrm rot="-7429803" flipH="1">
                  <a:off x="1742261" y="5211050"/>
                  <a:ext cx="340559" cy="45846"/>
                </a:xfrm>
                <a:prstGeom prst="rect">
                  <a:avLst/>
                </a:prstGeom>
                <a:solidFill>
                  <a:srgbClr val="7F7F7F"/>
                </a:solidFill>
                <a:ln w="12700" cap="flat" cmpd="sng">
                  <a:solidFill>
                    <a:srgbClr val="1C305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14;p7"/>
                <p:cNvSpPr/>
                <p:nvPr/>
              </p:nvSpPr>
              <p:spPr>
                <a:xfrm rot="-5400000" flipH="1">
                  <a:off x="1493831" y="4772049"/>
                  <a:ext cx="609600" cy="45600"/>
                </a:xfrm>
                <a:prstGeom prst="rect">
                  <a:avLst/>
                </a:prstGeom>
                <a:solidFill>
                  <a:srgbClr val="7F7F7F"/>
                </a:solidFill>
                <a:ln w="12700" cap="flat" cmpd="sng">
                  <a:solidFill>
                    <a:srgbClr val="1C305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15;p7"/>
                <p:cNvSpPr/>
                <p:nvPr/>
              </p:nvSpPr>
              <p:spPr>
                <a:xfrm flipH="1">
                  <a:off x="1775688" y="4713174"/>
                  <a:ext cx="340800" cy="45600"/>
                </a:xfrm>
                <a:prstGeom prst="rect">
                  <a:avLst/>
                </a:prstGeom>
                <a:solidFill>
                  <a:srgbClr val="7F7F7F"/>
                </a:solidFill>
                <a:ln w="12700" cap="flat" cmpd="sng">
                  <a:solidFill>
                    <a:srgbClr val="1C305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16" name="Google Shape;116;p7" descr="A white device with four antennas&#10;&#10;Description automatically generated with medium confidence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9459"/>
                <a:stretch/>
              </p:blipFill>
              <p:spPr>
                <a:xfrm>
                  <a:off x="1946159" y="4397967"/>
                  <a:ext cx="246032" cy="3084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7" name="Google Shape;117;p7"/>
                <p:cNvSpPr/>
                <p:nvPr/>
              </p:nvSpPr>
              <p:spPr>
                <a:xfrm>
                  <a:off x="1726300" y="4267996"/>
                  <a:ext cx="144900" cy="210900"/>
                </a:xfrm>
                <a:prstGeom prst="rect">
                  <a:avLst/>
                </a:prstGeom>
                <a:solidFill>
                  <a:srgbClr val="A5A5A5"/>
                </a:solidFill>
                <a:ln w="12700" cap="flat" cmpd="sng">
                  <a:solidFill>
                    <a:srgbClr val="1C305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8" name="Google Shape;118;p7"/>
              <p:cNvGrpSpPr/>
              <p:nvPr/>
            </p:nvGrpSpPr>
            <p:grpSpPr>
              <a:xfrm>
                <a:off x="1933731" y="1124326"/>
                <a:ext cx="2478334" cy="4264261"/>
                <a:chOff x="1933731" y="1124326"/>
                <a:chExt cx="2478334" cy="4264261"/>
              </a:xfrm>
            </p:grpSpPr>
            <p:sp>
              <p:nvSpPr>
                <p:cNvPr id="119" name="Google Shape;119;p7"/>
                <p:cNvSpPr/>
                <p:nvPr/>
              </p:nvSpPr>
              <p:spPr>
                <a:xfrm>
                  <a:off x="2904565" y="4805081"/>
                  <a:ext cx="1507500" cy="340800"/>
                </a:xfrm>
                <a:prstGeom prst="rect">
                  <a:avLst/>
                </a:prstGeom>
                <a:solidFill>
                  <a:srgbClr val="7F7F7F"/>
                </a:solidFill>
                <a:ln w="12700" cap="flat" cmpd="sng">
                  <a:solidFill>
                    <a:srgbClr val="1C305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20;p7"/>
                <p:cNvSpPr/>
                <p:nvPr/>
              </p:nvSpPr>
              <p:spPr>
                <a:xfrm>
                  <a:off x="2904565" y="5144687"/>
                  <a:ext cx="158700" cy="243900"/>
                </a:xfrm>
                <a:prstGeom prst="rect">
                  <a:avLst/>
                </a:prstGeom>
                <a:solidFill>
                  <a:srgbClr val="7F7F7F"/>
                </a:solidFill>
                <a:ln w="12700" cap="flat" cmpd="sng">
                  <a:solidFill>
                    <a:srgbClr val="1C305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121;p7"/>
                <p:cNvSpPr/>
                <p:nvPr/>
              </p:nvSpPr>
              <p:spPr>
                <a:xfrm>
                  <a:off x="4253305" y="5144687"/>
                  <a:ext cx="158700" cy="243900"/>
                </a:xfrm>
                <a:prstGeom prst="rect">
                  <a:avLst/>
                </a:prstGeom>
                <a:solidFill>
                  <a:srgbClr val="7F7F7F"/>
                </a:solidFill>
                <a:ln w="12700" cap="flat" cmpd="sng">
                  <a:solidFill>
                    <a:srgbClr val="1C305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122;p7"/>
                <p:cNvSpPr/>
                <p:nvPr/>
              </p:nvSpPr>
              <p:spPr>
                <a:xfrm rot="5400000">
                  <a:off x="1950462" y="3054438"/>
                  <a:ext cx="3415500" cy="144900"/>
                </a:xfrm>
                <a:prstGeom prst="rect">
                  <a:avLst/>
                </a:prstGeom>
                <a:solidFill>
                  <a:srgbClr val="7F7F7F"/>
                </a:solidFill>
                <a:ln w="12700" cap="flat" cmpd="sng">
                  <a:solidFill>
                    <a:srgbClr val="1C305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123;p7"/>
                <p:cNvSpPr/>
                <p:nvPr/>
              </p:nvSpPr>
              <p:spPr>
                <a:xfrm>
                  <a:off x="2420697" y="1374290"/>
                  <a:ext cx="1309800" cy="45600"/>
                </a:xfrm>
                <a:prstGeom prst="rect">
                  <a:avLst/>
                </a:prstGeom>
                <a:solidFill>
                  <a:srgbClr val="7F7F7F"/>
                </a:solidFill>
                <a:ln w="12700" cap="flat" cmpd="sng">
                  <a:solidFill>
                    <a:srgbClr val="1C305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124;p7"/>
                <p:cNvSpPr/>
                <p:nvPr/>
              </p:nvSpPr>
              <p:spPr>
                <a:xfrm>
                  <a:off x="2408314" y="3259488"/>
                  <a:ext cx="1309800" cy="45600"/>
                </a:xfrm>
                <a:prstGeom prst="rect">
                  <a:avLst/>
                </a:prstGeom>
                <a:solidFill>
                  <a:srgbClr val="7F7F7F"/>
                </a:solidFill>
                <a:ln w="12700" cap="flat" cmpd="sng">
                  <a:solidFill>
                    <a:srgbClr val="1C305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25" name="Google Shape;125;p7" descr="CSAT3B: 3-D Sonic Anemometer with Integrated Electronics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 rot="10800000">
                  <a:off x="1933731" y="1124326"/>
                  <a:ext cx="585188" cy="3932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26" name="Google Shape;126;p7"/>
              <p:cNvSpPr txBox="1"/>
              <p:nvPr/>
            </p:nvSpPr>
            <p:spPr>
              <a:xfrm>
                <a:off x="1117285" y="1135906"/>
                <a:ext cx="1065300" cy="11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n" sz="13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10m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n" sz="13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Sonic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7"/>
              <p:cNvSpPr txBox="1"/>
              <p:nvPr/>
            </p:nvSpPr>
            <p:spPr>
              <a:xfrm>
                <a:off x="2185051" y="4325349"/>
                <a:ext cx="893700" cy="105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" sz="12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2m</a:t>
                </a:r>
                <a:endParaRPr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" sz="12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Sonic</a:t>
                </a:r>
                <a:endParaRPr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" name="Google Shape;128;p7"/>
            <p:cNvSpPr/>
            <p:nvPr/>
          </p:nvSpPr>
          <p:spPr>
            <a:xfrm>
              <a:off x="2904565" y="4547923"/>
              <a:ext cx="246000" cy="246000"/>
            </a:xfrm>
            <a:prstGeom prst="rect">
              <a:avLst/>
            </a:prstGeom>
            <a:solidFill>
              <a:srgbClr val="000000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7"/>
            <p:cNvSpPr txBox="1"/>
            <p:nvPr/>
          </p:nvSpPr>
          <p:spPr>
            <a:xfrm>
              <a:off x="2634286" y="4269752"/>
              <a:ext cx="893700" cy="70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2453833" y="3229337"/>
              <a:ext cx="1203767" cy="1643605"/>
            </a:xfrm>
            <a:custGeom>
              <a:avLst/>
              <a:gdLst/>
              <a:ahLst/>
              <a:cxnLst/>
              <a:rect l="l" t="t" r="r" b="b"/>
              <a:pathLst>
                <a:path w="1203767" h="1643605" extrusionOk="0">
                  <a:moveTo>
                    <a:pt x="0" y="0"/>
                  </a:moveTo>
                  <a:lnTo>
                    <a:pt x="416689" y="23149"/>
                  </a:lnTo>
                  <a:cubicBezTo>
                    <a:pt x="432552" y="24339"/>
                    <a:pt x="447079" y="34724"/>
                    <a:pt x="462987" y="34724"/>
                  </a:cubicBezTo>
                  <a:cubicBezTo>
                    <a:pt x="578798" y="34724"/>
                    <a:pt x="694481" y="27007"/>
                    <a:pt x="810228" y="23149"/>
                  </a:cubicBezTo>
                  <a:cubicBezTo>
                    <a:pt x="933691" y="27007"/>
                    <a:pt x="1070135" y="-20517"/>
                    <a:pt x="1180618" y="34724"/>
                  </a:cubicBezTo>
                  <a:cubicBezTo>
                    <a:pt x="1229421" y="59126"/>
                    <a:pt x="1157468" y="196769"/>
                    <a:pt x="1157468" y="196769"/>
                  </a:cubicBezTo>
                  <a:cubicBezTo>
                    <a:pt x="1161326" y="277792"/>
                    <a:pt x="1166586" y="358760"/>
                    <a:pt x="1169043" y="439838"/>
                  </a:cubicBezTo>
                  <a:cubicBezTo>
                    <a:pt x="1185454" y="981396"/>
                    <a:pt x="1083925" y="815657"/>
                    <a:pt x="1203767" y="995422"/>
                  </a:cubicBezTo>
                  <a:cubicBezTo>
                    <a:pt x="1192135" y="1100104"/>
                    <a:pt x="1186954" y="1136015"/>
                    <a:pt x="1180618" y="1250066"/>
                  </a:cubicBezTo>
                  <a:cubicBezTo>
                    <a:pt x="1175691" y="1338752"/>
                    <a:pt x="1175372" y="1427686"/>
                    <a:pt x="1169043" y="1516283"/>
                  </a:cubicBezTo>
                  <a:cubicBezTo>
                    <a:pt x="1167641" y="1535906"/>
                    <a:pt x="1167229" y="1557076"/>
                    <a:pt x="1157468" y="1574157"/>
                  </a:cubicBezTo>
                  <a:cubicBezTo>
                    <a:pt x="1150566" y="1586235"/>
                    <a:pt x="1135456" y="1591656"/>
                    <a:pt x="1122744" y="1597306"/>
                  </a:cubicBezTo>
                  <a:cubicBezTo>
                    <a:pt x="1100446" y="1607216"/>
                    <a:pt x="1076445" y="1612739"/>
                    <a:pt x="1053296" y="1620455"/>
                  </a:cubicBezTo>
                  <a:cubicBezTo>
                    <a:pt x="1041721" y="1624313"/>
                    <a:pt x="1030679" y="1630517"/>
                    <a:pt x="1018572" y="1632030"/>
                  </a:cubicBezTo>
                  <a:lnTo>
                    <a:pt x="925975" y="1643605"/>
                  </a:lnTo>
                  <a:cubicBezTo>
                    <a:pt x="848810" y="1635888"/>
                    <a:pt x="771379" y="1630485"/>
                    <a:pt x="694481" y="1620455"/>
                  </a:cubicBezTo>
                  <a:cubicBezTo>
                    <a:pt x="677351" y="1618221"/>
                    <a:pt x="643387" y="1606068"/>
                    <a:pt x="636608" y="1585731"/>
                  </a:cubicBezTo>
                  <a:cubicBezTo>
                    <a:pt x="631728" y="1571090"/>
                    <a:pt x="636608" y="1554866"/>
                    <a:pt x="636608" y="1539433"/>
                  </a:cubicBezTo>
                </a:path>
              </a:pathLst>
            </a:custGeom>
            <a:noFill/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2013995" y="4676173"/>
              <a:ext cx="1064874" cy="712538"/>
            </a:xfrm>
            <a:custGeom>
              <a:avLst/>
              <a:gdLst/>
              <a:ahLst/>
              <a:cxnLst/>
              <a:rect l="l" t="t" r="r" b="b"/>
              <a:pathLst>
                <a:path w="1064874" h="879676" extrusionOk="0">
                  <a:moveTo>
                    <a:pt x="46299" y="0"/>
                  </a:moveTo>
                  <a:cubicBezTo>
                    <a:pt x="49533" y="16171"/>
                    <a:pt x="70078" y="115670"/>
                    <a:pt x="69448" y="127322"/>
                  </a:cubicBezTo>
                  <a:cubicBezTo>
                    <a:pt x="62962" y="247311"/>
                    <a:pt x="48929" y="366816"/>
                    <a:pt x="34724" y="486137"/>
                  </a:cubicBezTo>
                  <a:cubicBezTo>
                    <a:pt x="29625" y="528971"/>
                    <a:pt x="17675" y="570755"/>
                    <a:pt x="11575" y="613458"/>
                  </a:cubicBezTo>
                  <a:cubicBezTo>
                    <a:pt x="6091" y="651843"/>
                    <a:pt x="3858" y="690623"/>
                    <a:pt x="0" y="729205"/>
                  </a:cubicBezTo>
                  <a:cubicBezTo>
                    <a:pt x="14743" y="891379"/>
                    <a:pt x="-31036" y="843199"/>
                    <a:pt x="81023" y="868101"/>
                  </a:cubicBezTo>
                  <a:cubicBezTo>
                    <a:pt x="92933" y="870748"/>
                    <a:pt x="104172" y="875818"/>
                    <a:pt x="115747" y="879676"/>
                  </a:cubicBezTo>
                  <a:cubicBezTo>
                    <a:pt x="177479" y="875818"/>
                    <a:pt x="239657" y="876458"/>
                    <a:pt x="300942" y="868101"/>
                  </a:cubicBezTo>
                  <a:cubicBezTo>
                    <a:pt x="325120" y="864804"/>
                    <a:pt x="346848" y="851372"/>
                    <a:pt x="370390" y="844952"/>
                  </a:cubicBezTo>
                  <a:cubicBezTo>
                    <a:pt x="389370" y="839776"/>
                    <a:pt x="408972" y="837235"/>
                    <a:pt x="428263" y="833377"/>
                  </a:cubicBezTo>
                  <a:cubicBezTo>
                    <a:pt x="439162" y="839916"/>
                    <a:pt x="495944" y="879676"/>
                    <a:pt x="520861" y="879676"/>
                  </a:cubicBezTo>
                  <a:cubicBezTo>
                    <a:pt x="597718" y="879676"/>
                    <a:pt x="605257" y="865337"/>
                    <a:pt x="671332" y="856527"/>
                  </a:cubicBezTo>
                  <a:cubicBezTo>
                    <a:pt x="709766" y="851402"/>
                    <a:pt x="748496" y="848810"/>
                    <a:pt x="787078" y="844952"/>
                  </a:cubicBezTo>
                  <a:cubicBezTo>
                    <a:pt x="913688" y="743665"/>
                    <a:pt x="875417" y="793466"/>
                    <a:pt x="925975" y="717631"/>
                  </a:cubicBezTo>
                  <a:lnTo>
                    <a:pt x="972273" y="532436"/>
                  </a:lnTo>
                  <a:cubicBezTo>
                    <a:pt x="979990" y="501570"/>
                    <a:pt x="988521" y="470896"/>
                    <a:pt x="995423" y="439838"/>
                  </a:cubicBezTo>
                  <a:cubicBezTo>
                    <a:pt x="1003139" y="405114"/>
                    <a:pt x="1010574" y="370326"/>
                    <a:pt x="1018572" y="335666"/>
                  </a:cubicBezTo>
                  <a:cubicBezTo>
                    <a:pt x="1022149" y="320165"/>
                    <a:pt x="1027027" y="304966"/>
                    <a:pt x="1030147" y="289367"/>
                  </a:cubicBezTo>
                  <a:cubicBezTo>
                    <a:pt x="1034749" y="266354"/>
                    <a:pt x="1037119" y="242932"/>
                    <a:pt x="1041721" y="219919"/>
                  </a:cubicBezTo>
                  <a:cubicBezTo>
                    <a:pt x="1044841" y="204320"/>
                    <a:pt x="1050450" y="189271"/>
                    <a:pt x="1053296" y="173620"/>
                  </a:cubicBezTo>
                  <a:cubicBezTo>
                    <a:pt x="1065417" y="106958"/>
                    <a:pt x="1064871" y="117308"/>
                    <a:pt x="1064871" y="81023"/>
                  </a:cubicBezTo>
                </a:path>
              </a:pathLst>
            </a:custGeom>
            <a:noFill/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3078866" y="4838218"/>
              <a:ext cx="2916820" cy="509286"/>
            </a:xfrm>
            <a:custGeom>
              <a:avLst/>
              <a:gdLst/>
              <a:ahLst/>
              <a:cxnLst/>
              <a:rect l="l" t="t" r="r" b="b"/>
              <a:pathLst>
                <a:path w="2916820" h="509286" extrusionOk="0">
                  <a:moveTo>
                    <a:pt x="0" y="0"/>
                  </a:moveTo>
                  <a:cubicBezTo>
                    <a:pt x="19291" y="7716"/>
                    <a:pt x="38162" y="16579"/>
                    <a:pt x="57873" y="23149"/>
                  </a:cubicBezTo>
                  <a:cubicBezTo>
                    <a:pt x="72965" y="28180"/>
                    <a:pt x="89277" y="29138"/>
                    <a:pt x="104172" y="34724"/>
                  </a:cubicBezTo>
                  <a:cubicBezTo>
                    <a:pt x="120328" y="40782"/>
                    <a:pt x="135038" y="50157"/>
                    <a:pt x="150471" y="57873"/>
                  </a:cubicBezTo>
                  <a:cubicBezTo>
                    <a:pt x="158187" y="65590"/>
                    <a:pt x="164262" y="75408"/>
                    <a:pt x="173620" y="81023"/>
                  </a:cubicBezTo>
                  <a:cubicBezTo>
                    <a:pt x="185477" y="88138"/>
                    <a:pt x="246000" y="102011"/>
                    <a:pt x="254643" y="104172"/>
                  </a:cubicBezTo>
                  <a:cubicBezTo>
                    <a:pt x="266218" y="111888"/>
                    <a:pt x="276294" y="122567"/>
                    <a:pt x="289367" y="127321"/>
                  </a:cubicBezTo>
                  <a:cubicBezTo>
                    <a:pt x="323504" y="139734"/>
                    <a:pt x="398717" y="153821"/>
                    <a:pt x="439838" y="162045"/>
                  </a:cubicBezTo>
                  <a:cubicBezTo>
                    <a:pt x="462987" y="158187"/>
                    <a:pt x="486273" y="155073"/>
                    <a:pt x="509286" y="150471"/>
                  </a:cubicBezTo>
                  <a:cubicBezTo>
                    <a:pt x="524885" y="147351"/>
                    <a:pt x="539986" y="142016"/>
                    <a:pt x="555585" y="138896"/>
                  </a:cubicBezTo>
                  <a:cubicBezTo>
                    <a:pt x="697502" y="110512"/>
                    <a:pt x="563779" y="142634"/>
                    <a:pt x="671331" y="115747"/>
                  </a:cubicBezTo>
                  <a:cubicBezTo>
                    <a:pt x="748496" y="119605"/>
                    <a:pt x="825775" y="121614"/>
                    <a:pt x="902825" y="127321"/>
                  </a:cubicBezTo>
                  <a:cubicBezTo>
                    <a:pt x="930032" y="129336"/>
                    <a:pt x="956594" y="140135"/>
                    <a:pt x="983848" y="138896"/>
                  </a:cubicBezTo>
                  <a:cubicBezTo>
                    <a:pt x="1042173" y="136245"/>
                    <a:pt x="1099595" y="123463"/>
                    <a:pt x="1157468" y="115747"/>
                  </a:cubicBezTo>
                  <a:cubicBezTo>
                    <a:pt x="1209908" y="117555"/>
                    <a:pt x="1587956" y="121343"/>
                    <a:pt x="1689904" y="150471"/>
                  </a:cubicBezTo>
                  <a:cubicBezTo>
                    <a:pt x="1710889" y="156467"/>
                    <a:pt x="1720769" y="181336"/>
                    <a:pt x="1736202" y="196769"/>
                  </a:cubicBezTo>
                  <a:cubicBezTo>
                    <a:pt x="1766720" y="288319"/>
                    <a:pt x="1736202" y="181797"/>
                    <a:pt x="1736202" y="381964"/>
                  </a:cubicBezTo>
                  <a:cubicBezTo>
                    <a:pt x="1736202" y="420739"/>
                    <a:pt x="1743919" y="459129"/>
                    <a:pt x="1747777" y="497711"/>
                  </a:cubicBezTo>
                  <a:cubicBezTo>
                    <a:pt x="1875099" y="493853"/>
                    <a:pt x="2002558" y="493202"/>
                    <a:pt x="2129742" y="486136"/>
                  </a:cubicBezTo>
                  <a:cubicBezTo>
                    <a:pt x="2141924" y="485459"/>
                    <a:pt x="2152735" y="477914"/>
                    <a:pt x="2164466" y="474562"/>
                  </a:cubicBezTo>
                  <a:cubicBezTo>
                    <a:pt x="2179762" y="470192"/>
                    <a:pt x="2195331" y="466845"/>
                    <a:pt x="2210764" y="462987"/>
                  </a:cubicBezTo>
                  <a:cubicBezTo>
                    <a:pt x="2222339" y="455271"/>
                    <a:pt x="2232776" y="445488"/>
                    <a:pt x="2245488" y="439838"/>
                  </a:cubicBezTo>
                  <a:cubicBezTo>
                    <a:pt x="2267787" y="429927"/>
                    <a:pt x="2294633" y="430224"/>
                    <a:pt x="2314937" y="416688"/>
                  </a:cubicBezTo>
                  <a:cubicBezTo>
                    <a:pt x="2360472" y="386332"/>
                    <a:pt x="2383234" y="367011"/>
                    <a:pt x="2430683" y="347240"/>
                  </a:cubicBezTo>
                  <a:cubicBezTo>
                    <a:pt x="2555179" y="295366"/>
                    <a:pt x="2488812" y="338367"/>
                    <a:pt x="2569580" y="277792"/>
                  </a:cubicBezTo>
                  <a:cubicBezTo>
                    <a:pt x="2615879" y="285508"/>
                    <a:pt x="2662940" y="289557"/>
                    <a:pt x="2708476" y="300941"/>
                  </a:cubicBezTo>
                  <a:cubicBezTo>
                    <a:pt x="2742756" y="309511"/>
                    <a:pt x="2810570" y="337785"/>
                    <a:pt x="2847372" y="358815"/>
                  </a:cubicBezTo>
                  <a:cubicBezTo>
                    <a:pt x="2859450" y="365717"/>
                    <a:pt x="2870521" y="374248"/>
                    <a:pt x="2882096" y="381964"/>
                  </a:cubicBezTo>
                  <a:cubicBezTo>
                    <a:pt x="2895265" y="408303"/>
                    <a:pt x="2916820" y="443044"/>
                    <a:pt x="2916820" y="474562"/>
                  </a:cubicBezTo>
                  <a:cubicBezTo>
                    <a:pt x="2916820" y="486763"/>
                    <a:pt x="2909103" y="497711"/>
                    <a:pt x="2905245" y="509286"/>
                  </a:cubicBezTo>
                  <a:cubicBezTo>
                    <a:pt x="2809157" y="493271"/>
                    <a:pt x="2812328" y="497711"/>
                    <a:pt x="2916820" y="497711"/>
                  </a:cubicBezTo>
                </a:path>
              </a:pathLst>
            </a:custGeom>
            <a:noFill/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5882066" y="5299289"/>
              <a:ext cx="105000" cy="45600"/>
            </a:xfrm>
            <a:prstGeom prst="rect">
              <a:avLst/>
            </a:prstGeom>
            <a:solidFill>
              <a:srgbClr val="000000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7"/>
            <p:cNvSpPr txBox="1"/>
            <p:nvPr/>
          </p:nvSpPr>
          <p:spPr>
            <a:xfrm>
              <a:off x="5265311" y="5163044"/>
              <a:ext cx="1818600" cy="10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Soil moisture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sensor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1219200" y="4805680"/>
              <a:ext cx="1818640" cy="619760"/>
            </a:xfrm>
            <a:custGeom>
              <a:avLst/>
              <a:gdLst/>
              <a:ahLst/>
              <a:cxnLst/>
              <a:rect l="l" t="t" r="r" b="b"/>
              <a:pathLst>
                <a:path w="1818640" h="619760" extrusionOk="0">
                  <a:moveTo>
                    <a:pt x="1818640" y="0"/>
                  </a:moveTo>
                  <a:cubicBezTo>
                    <a:pt x="1811867" y="54187"/>
                    <a:pt x="1808089" y="108832"/>
                    <a:pt x="1798320" y="162560"/>
                  </a:cubicBezTo>
                  <a:cubicBezTo>
                    <a:pt x="1794488" y="183634"/>
                    <a:pt x="1782816" y="202649"/>
                    <a:pt x="1778000" y="223520"/>
                  </a:cubicBezTo>
                  <a:cubicBezTo>
                    <a:pt x="1772615" y="246854"/>
                    <a:pt x="1771005" y="270903"/>
                    <a:pt x="1767840" y="294640"/>
                  </a:cubicBezTo>
                  <a:cubicBezTo>
                    <a:pt x="1760790" y="347518"/>
                    <a:pt x="1759713" y="377946"/>
                    <a:pt x="1747520" y="426720"/>
                  </a:cubicBezTo>
                  <a:cubicBezTo>
                    <a:pt x="1744923" y="437110"/>
                    <a:pt x="1744597" y="449305"/>
                    <a:pt x="1737360" y="457200"/>
                  </a:cubicBezTo>
                  <a:cubicBezTo>
                    <a:pt x="1706572" y="490787"/>
                    <a:pt x="1672210" y="521302"/>
                    <a:pt x="1635760" y="548640"/>
                  </a:cubicBezTo>
                  <a:cubicBezTo>
                    <a:pt x="1596146" y="578350"/>
                    <a:pt x="1549546" y="585680"/>
                    <a:pt x="1503680" y="599440"/>
                  </a:cubicBezTo>
                  <a:cubicBezTo>
                    <a:pt x="1439197" y="618785"/>
                    <a:pt x="1509035" y="604481"/>
                    <a:pt x="1402080" y="619760"/>
                  </a:cubicBezTo>
                  <a:cubicBezTo>
                    <a:pt x="1324187" y="616373"/>
                    <a:pt x="1246154" y="615360"/>
                    <a:pt x="1168400" y="609600"/>
                  </a:cubicBezTo>
                  <a:cubicBezTo>
                    <a:pt x="1154475" y="608568"/>
                    <a:pt x="1141583" y="601415"/>
                    <a:pt x="1127760" y="599440"/>
                  </a:cubicBezTo>
                  <a:cubicBezTo>
                    <a:pt x="1094066" y="594627"/>
                    <a:pt x="1060027" y="592667"/>
                    <a:pt x="1026160" y="589280"/>
                  </a:cubicBezTo>
                  <a:cubicBezTo>
                    <a:pt x="1012613" y="582507"/>
                    <a:pt x="1000666" y="568960"/>
                    <a:pt x="985520" y="568960"/>
                  </a:cubicBezTo>
                  <a:cubicBezTo>
                    <a:pt x="950983" y="568960"/>
                    <a:pt x="918418" y="587637"/>
                    <a:pt x="883920" y="589280"/>
                  </a:cubicBezTo>
                  <a:lnTo>
                    <a:pt x="670560" y="599440"/>
                  </a:lnTo>
                  <a:cubicBezTo>
                    <a:pt x="660400" y="602827"/>
                    <a:pt x="650790" y="609600"/>
                    <a:pt x="640080" y="609600"/>
                  </a:cubicBezTo>
                  <a:cubicBezTo>
                    <a:pt x="599299" y="609600"/>
                    <a:pt x="558626" y="604498"/>
                    <a:pt x="518160" y="599440"/>
                  </a:cubicBezTo>
                  <a:cubicBezTo>
                    <a:pt x="480151" y="594689"/>
                    <a:pt x="480780" y="587555"/>
                    <a:pt x="447040" y="579120"/>
                  </a:cubicBezTo>
                  <a:cubicBezTo>
                    <a:pt x="430287" y="574932"/>
                    <a:pt x="413173" y="572347"/>
                    <a:pt x="396240" y="568960"/>
                  </a:cubicBezTo>
                  <a:cubicBezTo>
                    <a:pt x="328507" y="572347"/>
                    <a:pt x="260222" y="569854"/>
                    <a:pt x="193040" y="579120"/>
                  </a:cubicBezTo>
                  <a:cubicBezTo>
                    <a:pt x="161213" y="583510"/>
                    <a:pt x="132493" y="600774"/>
                    <a:pt x="101600" y="609600"/>
                  </a:cubicBezTo>
                  <a:cubicBezTo>
                    <a:pt x="84996" y="614344"/>
                    <a:pt x="67733" y="616373"/>
                    <a:pt x="50800" y="619760"/>
                  </a:cubicBezTo>
                  <a:lnTo>
                    <a:pt x="0" y="609600"/>
                  </a:lnTo>
                </a:path>
              </a:pathLst>
            </a:custGeom>
            <a:noFill/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1130918" y="5379721"/>
              <a:ext cx="105000" cy="45600"/>
            </a:xfrm>
            <a:prstGeom prst="rect">
              <a:avLst/>
            </a:prstGeom>
            <a:solidFill>
              <a:srgbClr val="000000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7"/>
            <p:cNvSpPr txBox="1"/>
            <p:nvPr/>
          </p:nvSpPr>
          <p:spPr>
            <a:xfrm>
              <a:off x="-63563" y="4453338"/>
              <a:ext cx="1471200" cy="14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Soil moisture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sensor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8" name="Google Shape;138;p7"/>
            <p:cNvCxnSpPr/>
            <p:nvPr/>
          </p:nvCxnSpPr>
          <p:spPr>
            <a:xfrm rot="10800000">
              <a:off x="2181934" y="4502113"/>
              <a:ext cx="79800" cy="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9" name="Google Shape;139;p7"/>
            <p:cNvCxnSpPr/>
            <p:nvPr/>
          </p:nvCxnSpPr>
          <p:spPr>
            <a:xfrm rot="10800000">
              <a:off x="1899994" y="1324573"/>
              <a:ext cx="79800" cy="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0" name="Google Shape;140;p7"/>
            <p:cNvCxnSpPr/>
            <p:nvPr/>
          </p:nvCxnSpPr>
          <p:spPr>
            <a:xfrm rot="10800000">
              <a:off x="1153624" y="5168548"/>
              <a:ext cx="0" cy="153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1" name="Google Shape;141;p7"/>
            <p:cNvSpPr/>
            <p:nvPr/>
          </p:nvSpPr>
          <p:spPr>
            <a:xfrm>
              <a:off x="2465408" y="1249601"/>
              <a:ext cx="1201328" cy="3704364"/>
            </a:xfrm>
            <a:custGeom>
              <a:avLst/>
              <a:gdLst/>
              <a:ahLst/>
              <a:cxnLst/>
              <a:rect l="l" t="t" r="r" b="b"/>
              <a:pathLst>
                <a:path w="1201328" h="3704364" extrusionOk="0">
                  <a:moveTo>
                    <a:pt x="0" y="58338"/>
                  </a:moveTo>
                  <a:cubicBezTo>
                    <a:pt x="126487" y="7744"/>
                    <a:pt x="99624" y="12935"/>
                    <a:pt x="324091" y="465"/>
                  </a:cubicBezTo>
                  <a:cubicBezTo>
                    <a:pt x="374319" y="-2325"/>
                    <a:pt x="424405" y="8182"/>
                    <a:pt x="474562" y="12040"/>
                  </a:cubicBezTo>
                  <a:cubicBezTo>
                    <a:pt x="501569" y="19756"/>
                    <a:pt x="528937" y="26307"/>
                    <a:pt x="555584" y="35189"/>
                  </a:cubicBezTo>
                  <a:cubicBezTo>
                    <a:pt x="650115" y="66699"/>
                    <a:pt x="576544" y="51421"/>
                    <a:pt x="659757" y="69913"/>
                  </a:cubicBezTo>
                  <a:cubicBezTo>
                    <a:pt x="678962" y="74181"/>
                    <a:pt x="698186" y="78497"/>
                    <a:pt x="717630" y="81488"/>
                  </a:cubicBezTo>
                  <a:cubicBezTo>
                    <a:pt x="806689" y="95189"/>
                    <a:pt x="865661" y="97326"/>
                    <a:pt x="960698" y="104637"/>
                  </a:cubicBezTo>
                  <a:lnTo>
                    <a:pt x="1018572" y="116212"/>
                  </a:lnTo>
                  <a:cubicBezTo>
                    <a:pt x="1041662" y="120410"/>
                    <a:pt x="1065252" y="122094"/>
                    <a:pt x="1088020" y="127786"/>
                  </a:cubicBezTo>
                  <a:cubicBezTo>
                    <a:pt x="1111693" y="133704"/>
                    <a:pt x="1134319" y="143219"/>
                    <a:pt x="1157468" y="150936"/>
                  </a:cubicBezTo>
                  <a:cubicBezTo>
                    <a:pt x="1197989" y="272497"/>
                    <a:pt x="1172297" y="181708"/>
                    <a:pt x="1157468" y="463452"/>
                  </a:cubicBezTo>
                  <a:cubicBezTo>
                    <a:pt x="1154622" y="517530"/>
                    <a:pt x="1149751" y="571483"/>
                    <a:pt x="1145893" y="625498"/>
                  </a:cubicBezTo>
                  <a:cubicBezTo>
                    <a:pt x="1149751" y="706521"/>
                    <a:pt x="1151247" y="787690"/>
                    <a:pt x="1157468" y="868566"/>
                  </a:cubicBezTo>
                  <a:cubicBezTo>
                    <a:pt x="1158977" y="888181"/>
                    <a:pt x="1169043" y="906767"/>
                    <a:pt x="1169043" y="926440"/>
                  </a:cubicBezTo>
                  <a:cubicBezTo>
                    <a:pt x="1169043" y="1194533"/>
                    <a:pt x="1179885" y="1137715"/>
                    <a:pt x="1145893" y="1273680"/>
                  </a:cubicBezTo>
                  <a:cubicBezTo>
                    <a:pt x="1149751" y="1346986"/>
                    <a:pt x="1151372" y="1420445"/>
                    <a:pt x="1157468" y="1493599"/>
                  </a:cubicBezTo>
                  <a:cubicBezTo>
                    <a:pt x="1159102" y="1513204"/>
                    <a:pt x="1169043" y="1531799"/>
                    <a:pt x="1169043" y="1551472"/>
                  </a:cubicBezTo>
                  <a:cubicBezTo>
                    <a:pt x="1169043" y="2735816"/>
                    <a:pt x="1255269" y="2375620"/>
                    <a:pt x="1145893" y="2813113"/>
                  </a:cubicBezTo>
                  <a:cubicBezTo>
                    <a:pt x="1149751" y="2986733"/>
                    <a:pt x="1150663" y="3160444"/>
                    <a:pt x="1157468" y="3333974"/>
                  </a:cubicBezTo>
                  <a:cubicBezTo>
                    <a:pt x="1158388" y="3357425"/>
                    <a:pt x="1166132" y="3380135"/>
                    <a:pt x="1169043" y="3403422"/>
                  </a:cubicBezTo>
                  <a:cubicBezTo>
                    <a:pt x="1173852" y="3441897"/>
                    <a:pt x="1176759" y="3480587"/>
                    <a:pt x="1180617" y="3519169"/>
                  </a:cubicBezTo>
                  <a:cubicBezTo>
                    <a:pt x="1176759" y="3546176"/>
                    <a:pt x="1177670" y="3574309"/>
                    <a:pt x="1169043" y="3600191"/>
                  </a:cubicBezTo>
                  <a:cubicBezTo>
                    <a:pt x="1165592" y="3610544"/>
                    <a:pt x="1154415" y="3616524"/>
                    <a:pt x="1145893" y="3623341"/>
                  </a:cubicBezTo>
                  <a:cubicBezTo>
                    <a:pt x="1075288" y="3679825"/>
                    <a:pt x="1055767" y="3649953"/>
                    <a:pt x="925974" y="3658065"/>
                  </a:cubicBezTo>
                  <a:cubicBezTo>
                    <a:pt x="906683" y="3661923"/>
                    <a:pt x="886183" y="3661890"/>
                    <a:pt x="868101" y="3669640"/>
                  </a:cubicBezTo>
                  <a:cubicBezTo>
                    <a:pt x="858071" y="3673939"/>
                    <a:pt x="854712" y="3687909"/>
                    <a:pt x="844951" y="3692789"/>
                  </a:cubicBezTo>
                  <a:cubicBezTo>
                    <a:pt x="830723" y="3699903"/>
                    <a:pt x="814086" y="3700506"/>
                    <a:pt x="798653" y="3704364"/>
                  </a:cubicBezTo>
                  <a:cubicBezTo>
                    <a:pt x="780499" y="3695287"/>
                    <a:pt x="733989" y="3674424"/>
                    <a:pt x="717630" y="3658065"/>
                  </a:cubicBezTo>
                  <a:cubicBezTo>
                    <a:pt x="665274" y="3605709"/>
                    <a:pt x="727358" y="3634300"/>
                    <a:pt x="659757" y="3611766"/>
                  </a:cubicBezTo>
                  <a:cubicBezTo>
                    <a:pt x="652040" y="3596333"/>
                    <a:pt x="648808" y="3577668"/>
                    <a:pt x="636607" y="3565467"/>
                  </a:cubicBezTo>
                  <a:cubicBezTo>
                    <a:pt x="597005" y="3525865"/>
                    <a:pt x="605613" y="3584503"/>
                    <a:pt x="578734" y="3530743"/>
                  </a:cubicBezTo>
                  <a:cubicBezTo>
                    <a:pt x="575283" y="3523841"/>
                    <a:pt x="578734" y="3515310"/>
                    <a:pt x="578734" y="3507594"/>
                  </a:cubicBezTo>
                </a:path>
              </a:pathLst>
            </a:custGeom>
            <a:noFill/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7"/>
          <p:cNvSpPr/>
          <p:nvPr/>
        </p:nvSpPr>
        <p:spPr>
          <a:xfrm>
            <a:off x="4662725" y="2129100"/>
            <a:ext cx="4036200" cy="238140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7"/>
          <p:cNvSpPr/>
          <p:nvPr/>
        </p:nvSpPr>
        <p:spPr>
          <a:xfrm>
            <a:off x="275851" y="2176875"/>
            <a:ext cx="3892200" cy="2381400"/>
          </a:xfrm>
          <a:prstGeom prst="rect">
            <a:avLst/>
          </a:prstGeom>
          <a:noFill/>
          <a:ln w="19050" cap="flat" cmpd="sng">
            <a:solidFill>
              <a:srgbClr val="82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7"/>
          <p:cNvSpPr/>
          <p:nvPr/>
        </p:nvSpPr>
        <p:spPr>
          <a:xfrm>
            <a:off x="2827575" y="2589900"/>
            <a:ext cx="1054500" cy="17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7"/>
          <p:cNvSpPr/>
          <p:nvPr/>
        </p:nvSpPr>
        <p:spPr>
          <a:xfrm>
            <a:off x="2853425" y="2857050"/>
            <a:ext cx="158700" cy="1725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7"/>
          <p:cNvSpPr/>
          <p:nvPr/>
        </p:nvSpPr>
        <p:spPr>
          <a:xfrm>
            <a:off x="3609663" y="2857050"/>
            <a:ext cx="158700" cy="1725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7" title="GetAttachmentThumbnai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825" y="2882725"/>
            <a:ext cx="1377600" cy="137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7"/>
          <p:cNvSpPr txBox="1"/>
          <p:nvPr/>
        </p:nvSpPr>
        <p:spPr>
          <a:xfrm>
            <a:off x="377501" y="2253075"/>
            <a:ext cx="1438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Release stack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Coriolis-metered flow paths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7"/>
          <p:cNvSpPr txBox="1"/>
          <p:nvPr/>
        </p:nvSpPr>
        <p:spPr>
          <a:xfrm>
            <a:off x="3230850" y="2149025"/>
            <a:ext cx="1013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CNG trailer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2827575" y="2742300"/>
            <a:ext cx="1054500" cy="17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7"/>
          <p:cNvSpPr/>
          <p:nvPr/>
        </p:nvSpPr>
        <p:spPr>
          <a:xfrm>
            <a:off x="2827575" y="2437500"/>
            <a:ext cx="1054500" cy="17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7" title="thumbnail_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1725" y="2665969"/>
            <a:ext cx="1438800" cy="14387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" name="Google Shape;153;p7"/>
          <p:cNvCxnSpPr/>
          <p:nvPr/>
        </p:nvCxnSpPr>
        <p:spPr>
          <a:xfrm rot="5400000" flipH="1">
            <a:off x="1178375" y="3612975"/>
            <a:ext cx="490500" cy="103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4" name="Google Shape;154;p7"/>
          <p:cNvCxnSpPr/>
          <p:nvPr/>
        </p:nvCxnSpPr>
        <p:spPr>
          <a:xfrm rot="-5400000">
            <a:off x="1294350" y="3955250"/>
            <a:ext cx="234900" cy="1341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5" name="Google Shape;155;p7"/>
          <p:cNvSpPr/>
          <p:nvPr/>
        </p:nvSpPr>
        <p:spPr>
          <a:xfrm>
            <a:off x="2951325" y="2894450"/>
            <a:ext cx="158700" cy="1725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7"/>
          <p:cNvSpPr/>
          <p:nvPr/>
        </p:nvSpPr>
        <p:spPr>
          <a:xfrm>
            <a:off x="3735150" y="2910775"/>
            <a:ext cx="158700" cy="1725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7" name="Google Shape;157;p7"/>
          <p:cNvCxnSpPr/>
          <p:nvPr/>
        </p:nvCxnSpPr>
        <p:spPr>
          <a:xfrm rot="-5400000">
            <a:off x="2764925" y="3293425"/>
            <a:ext cx="258300" cy="2475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8" name="Google Shape;158;p7"/>
          <p:cNvCxnSpPr/>
          <p:nvPr/>
        </p:nvCxnSpPr>
        <p:spPr>
          <a:xfrm rot="5400000" flipH="1">
            <a:off x="2503325" y="2790900"/>
            <a:ext cx="544800" cy="484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9" name="Google Shape;159;p7"/>
          <p:cNvCxnSpPr/>
          <p:nvPr/>
        </p:nvCxnSpPr>
        <p:spPr>
          <a:xfrm rot="10800000" flipH="1">
            <a:off x="2533550" y="2604600"/>
            <a:ext cx="306600" cy="166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0" name="Google Shape;160;p7"/>
          <p:cNvSpPr txBox="1"/>
          <p:nvPr/>
        </p:nvSpPr>
        <p:spPr>
          <a:xfrm>
            <a:off x="2387375" y="3733550"/>
            <a:ext cx="1506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Pressure regulation unit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7"/>
          <p:cNvSpPr txBox="1"/>
          <p:nvPr/>
        </p:nvSpPr>
        <p:spPr>
          <a:xfrm>
            <a:off x="5344500" y="2993025"/>
            <a:ext cx="640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5m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Sonic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7" descr="CSAT3B: 3-D Sonic Anemometer with Integrated Electronic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5761874" y="3153110"/>
            <a:ext cx="352049" cy="17243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7"/>
          <p:cNvSpPr txBox="1">
            <a:spLocks noGrp="1"/>
          </p:cNvSpPr>
          <p:nvPr>
            <p:ph type="sldNum" idx="12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64" name="Google Shape;164;p7" descr="ZX300 Onshore Wind Lidar for Remote Measurements - ZX Lidars"/>
          <p:cNvPicPr preferRelativeResize="0"/>
          <p:nvPr/>
        </p:nvPicPr>
        <p:blipFill rotWithShape="1">
          <a:blip r:embed="rId7">
            <a:alphaModFix/>
          </a:blip>
          <a:srcRect b="9982"/>
          <a:stretch/>
        </p:blipFill>
        <p:spPr>
          <a:xfrm>
            <a:off x="7543171" y="3395669"/>
            <a:ext cx="548206" cy="6707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" name="Google Shape;165;p7"/>
          <p:cNvCxnSpPr/>
          <p:nvPr/>
        </p:nvCxnSpPr>
        <p:spPr>
          <a:xfrm flipH="1">
            <a:off x="7860150" y="2268675"/>
            <a:ext cx="516900" cy="1221900"/>
          </a:xfrm>
          <a:prstGeom prst="straightConnector1">
            <a:avLst/>
          </a:prstGeom>
          <a:noFill/>
          <a:ln w="38100" cap="flat" cmpd="sng">
            <a:solidFill>
              <a:srgbClr val="464646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66" name="Google Shape;166;p7"/>
          <p:cNvCxnSpPr/>
          <p:nvPr/>
        </p:nvCxnSpPr>
        <p:spPr>
          <a:xfrm rot="10800000">
            <a:off x="7834150" y="2313350"/>
            <a:ext cx="456300" cy="4800"/>
          </a:xfrm>
          <a:prstGeom prst="straightConnector1">
            <a:avLst/>
          </a:prstGeom>
          <a:noFill/>
          <a:ln w="28575" cap="flat" cmpd="sng">
            <a:solidFill>
              <a:srgbClr val="4646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7" name="Google Shape;167;p7"/>
          <p:cNvSpPr txBox="1"/>
          <p:nvPr/>
        </p:nvSpPr>
        <p:spPr>
          <a:xfrm>
            <a:off x="7205675" y="2238550"/>
            <a:ext cx="67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 to 100m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7"/>
          <p:cNvSpPr txBox="1"/>
          <p:nvPr/>
        </p:nvSpPr>
        <p:spPr>
          <a:xfrm>
            <a:off x="7237959" y="3271695"/>
            <a:ext cx="679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10m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7"/>
          <p:cNvSpPr txBox="1"/>
          <p:nvPr/>
        </p:nvSpPr>
        <p:spPr>
          <a:xfrm>
            <a:off x="7237950" y="2840187"/>
            <a:ext cx="679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15m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0" name="Google Shape;170;p7"/>
          <p:cNvCxnSpPr/>
          <p:nvPr/>
        </p:nvCxnSpPr>
        <p:spPr>
          <a:xfrm flipH="1">
            <a:off x="7834150" y="2998525"/>
            <a:ext cx="219300" cy="600"/>
          </a:xfrm>
          <a:prstGeom prst="straightConnector1">
            <a:avLst/>
          </a:prstGeom>
          <a:noFill/>
          <a:ln w="28575" cap="flat" cmpd="sng">
            <a:solidFill>
              <a:srgbClr val="46464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1" name="Google Shape;171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4863846"/>
            <a:ext cx="9144000" cy="29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2475" y="4863900"/>
            <a:ext cx="292500" cy="292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3" name="Google Shape;173;p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94725" y="334550"/>
            <a:ext cx="2504200" cy="165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"/>
          <p:cNvSpPr txBox="1">
            <a:spLocks noGrp="1"/>
          </p:cNvSpPr>
          <p:nvPr>
            <p:ph type="title"/>
          </p:nvPr>
        </p:nvSpPr>
        <p:spPr>
          <a:xfrm>
            <a:off x="328350" y="218075"/>
            <a:ext cx="8449200" cy="9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200" b="1"/>
              <a:t>Data available for cooperative (159) and single-blind (130) controlled methane releases conducted at two U.S. locations   </a:t>
            </a:r>
            <a:endParaRPr sz="2200" b="1"/>
          </a:p>
        </p:txBody>
      </p:sp>
      <p:sp>
        <p:nvSpPr>
          <p:cNvPr id="179" name="Google Shape;179;p5"/>
          <p:cNvSpPr txBox="1">
            <a:spLocks noGrp="1"/>
          </p:cNvSpPr>
          <p:nvPr>
            <p:ph type="body" idx="1"/>
          </p:nvPr>
        </p:nvSpPr>
        <p:spPr>
          <a:xfrm>
            <a:off x="203025" y="1169975"/>
            <a:ext cx="4738500" cy="38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3244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75"/>
              <a:buChar char="●"/>
            </a:pPr>
            <a:r>
              <a:rPr lang="en" sz="1175">
                <a:solidFill>
                  <a:schemeClr val="dk1"/>
                </a:solidFill>
              </a:rPr>
              <a:t>Datasets available via </a:t>
            </a:r>
            <a:r>
              <a:rPr lang="en" sz="1175" u="sng">
                <a:solidFill>
                  <a:schemeClr val="hlink"/>
                </a:solidFill>
                <a:hlinkClick r:id="rId3"/>
              </a:rPr>
              <a:t>Stanford Digital Repository</a:t>
            </a:r>
            <a:r>
              <a:rPr lang="en" sz="1175">
                <a:solidFill>
                  <a:schemeClr val="dk1"/>
                </a:solidFill>
              </a:rPr>
              <a:t> and </a:t>
            </a:r>
            <a:r>
              <a:rPr lang="en" sz="1175" u="sng">
                <a:solidFill>
                  <a:schemeClr val="hlink"/>
                </a:solidFill>
                <a:hlinkClick r:id="rId4"/>
              </a:rPr>
              <a:t>Shared Drive</a:t>
            </a:r>
            <a:endParaRPr sz="1175">
              <a:solidFill>
                <a:schemeClr val="dk1"/>
              </a:solidFill>
            </a:endParaRPr>
          </a:p>
          <a:p>
            <a:pPr marL="457200" lvl="0" indent="-303244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75"/>
              <a:buChar char="●"/>
            </a:pPr>
            <a:r>
              <a:rPr lang="en" sz="1175">
                <a:solidFill>
                  <a:schemeClr val="dk1"/>
                </a:solidFill>
              </a:rPr>
              <a:t>Data streams available:</a:t>
            </a:r>
            <a:endParaRPr sz="1175">
              <a:solidFill>
                <a:schemeClr val="dk1"/>
              </a:solidFill>
            </a:endParaRPr>
          </a:p>
          <a:p>
            <a:pPr marL="914400" lvl="1" indent="-303212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75"/>
              <a:buChar char="○"/>
            </a:pPr>
            <a:r>
              <a:rPr lang="en" sz="1175">
                <a:solidFill>
                  <a:schemeClr val="dk1"/>
                </a:solidFill>
              </a:rPr>
              <a:t>Coriolis-metered gas flow rates (1s resolution)</a:t>
            </a:r>
            <a:endParaRPr sz="1175">
              <a:solidFill>
                <a:schemeClr val="dk1"/>
              </a:solidFill>
            </a:endParaRPr>
          </a:p>
          <a:p>
            <a:pPr marL="914400" lvl="1" indent="-303244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75"/>
              <a:buChar char="○"/>
            </a:pPr>
            <a:r>
              <a:rPr lang="en" sz="1175">
                <a:solidFill>
                  <a:schemeClr val="dk1"/>
                </a:solidFill>
              </a:rPr>
              <a:t>Meteorological conditions from the release site:</a:t>
            </a:r>
            <a:endParaRPr sz="1175">
              <a:solidFill>
                <a:schemeClr val="dk1"/>
              </a:solidFill>
            </a:endParaRPr>
          </a:p>
          <a:p>
            <a:pPr marL="1371600" lvl="2" indent="-303244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75"/>
              <a:buChar char="■"/>
            </a:pPr>
            <a:r>
              <a:rPr lang="en" sz="1175">
                <a:solidFill>
                  <a:schemeClr val="dk1"/>
                </a:solidFill>
              </a:rPr>
              <a:t>Ultrasonic anemometer - wind speed and wind direction at 2 m, 5 m and 10 m</a:t>
            </a:r>
            <a:endParaRPr sz="1175">
              <a:solidFill>
                <a:schemeClr val="dk1"/>
              </a:solidFill>
            </a:endParaRPr>
          </a:p>
          <a:p>
            <a:pPr marL="1371600" lvl="2" indent="-303244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75"/>
              <a:buChar char="■"/>
            </a:pPr>
            <a:r>
              <a:rPr lang="en" sz="1175">
                <a:solidFill>
                  <a:schemeClr val="dk1"/>
                </a:solidFill>
              </a:rPr>
              <a:t>LIDAR wind measurements at 11, 15, 20, 25, 30, 35, 39, 40, 45, 50, 100 meters at regular interval (5s)</a:t>
            </a:r>
            <a:endParaRPr sz="1175">
              <a:solidFill>
                <a:schemeClr val="dk1"/>
              </a:solidFill>
            </a:endParaRPr>
          </a:p>
          <a:p>
            <a:pPr marL="1371600" lvl="2" indent="-303244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75"/>
              <a:buChar char="■"/>
            </a:pPr>
            <a:r>
              <a:rPr lang="en" sz="1175">
                <a:solidFill>
                  <a:schemeClr val="dk1"/>
                </a:solidFill>
              </a:rPr>
              <a:t>Temperature, humidity, soil moisture (5s)</a:t>
            </a:r>
            <a:endParaRPr sz="1175">
              <a:solidFill>
                <a:schemeClr val="dk1"/>
              </a:solidFill>
            </a:endParaRPr>
          </a:p>
          <a:p>
            <a:pPr marL="1371600" lvl="2" indent="-303244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75"/>
              <a:buChar char="■"/>
            </a:pPr>
            <a:r>
              <a:rPr lang="en" sz="1175">
                <a:solidFill>
                  <a:schemeClr val="dk1"/>
                </a:solidFill>
              </a:rPr>
              <a:t>Sky images (~30s), cloud mask and cover (%), solar irradiance</a:t>
            </a:r>
            <a:endParaRPr sz="1175">
              <a:solidFill>
                <a:schemeClr val="dk1"/>
              </a:solidFill>
            </a:endParaRPr>
          </a:p>
          <a:p>
            <a:pPr marL="914400" lvl="1" indent="-303244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75"/>
              <a:buChar char="○"/>
            </a:pPr>
            <a:r>
              <a:rPr lang="en" sz="1175">
                <a:solidFill>
                  <a:schemeClr val="dk1"/>
                </a:solidFill>
              </a:rPr>
              <a:t>Kuva SWIR RGB camera images of the plume (~30s)</a:t>
            </a:r>
            <a:endParaRPr sz="1175">
              <a:solidFill>
                <a:schemeClr val="dk1"/>
              </a:solidFill>
            </a:endParaRPr>
          </a:p>
        </p:txBody>
      </p:sp>
      <p:pic>
        <p:nvPicPr>
          <p:cNvPr id="180" name="Google Shape;180;p5"/>
          <p:cNvPicPr preferRelativeResize="0"/>
          <p:nvPr/>
        </p:nvPicPr>
        <p:blipFill rotWithShape="1">
          <a:blip r:embed="rId5">
            <a:alphaModFix amt="45000"/>
          </a:blip>
          <a:srcRect l="12417"/>
          <a:stretch/>
        </p:blipFill>
        <p:spPr>
          <a:xfrm>
            <a:off x="5354050" y="1040100"/>
            <a:ext cx="1647324" cy="10684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411"/>
              </a:srgbClr>
            </a:outerShdw>
          </a:effectLst>
        </p:spPr>
      </p:pic>
      <p:sp>
        <p:nvSpPr>
          <p:cNvPr id="181" name="Google Shape;181;p5"/>
          <p:cNvSpPr/>
          <p:nvPr/>
        </p:nvSpPr>
        <p:spPr>
          <a:xfrm>
            <a:off x="5565657" y="1621102"/>
            <a:ext cx="171300" cy="126000"/>
          </a:xfrm>
          <a:prstGeom prst="mathMultiply">
            <a:avLst>
              <a:gd name="adj1" fmla="val 23520"/>
            </a:avLst>
          </a:prstGeom>
          <a:solidFill>
            <a:srgbClr val="8C1515"/>
          </a:solidFill>
          <a:ln w="9525" cap="flat" cmpd="sng">
            <a:solidFill>
              <a:srgbClr val="DAD7CB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5"/>
          <p:cNvSpPr/>
          <p:nvPr/>
        </p:nvSpPr>
        <p:spPr>
          <a:xfrm>
            <a:off x="5656914" y="1421770"/>
            <a:ext cx="171300" cy="126000"/>
          </a:xfrm>
          <a:prstGeom prst="mathMultiply">
            <a:avLst>
              <a:gd name="adj1" fmla="val 23520"/>
            </a:avLst>
          </a:prstGeom>
          <a:solidFill>
            <a:srgbClr val="8C1515"/>
          </a:solidFill>
          <a:ln w="9525" cap="flat" cmpd="sng">
            <a:solidFill>
              <a:srgbClr val="DAD7CB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5"/>
          <p:cNvPicPr preferRelativeResize="0"/>
          <p:nvPr/>
        </p:nvPicPr>
        <p:blipFill rotWithShape="1">
          <a:blip r:embed="rId6">
            <a:alphaModFix/>
          </a:blip>
          <a:srcRect l="33737" t="16120" r="33720" b="10165"/>
          <a:stretch/>
        </p:blipFill>
        <p:spPr>
          <a:xfrm>
            <a:off x="7413910" y="1040100"/>
            <a:ext cx="1066269" cy="10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5"/>
          <p:cNvSpPr txBox="1">
            <a:spLocks noGrp="1"/>
          </p:cNvSpPr>
          <p:nvPr>
            <p:ph type="sldNum" idx="12"/>
          </p:nvPr>
        </p:nvSpPr>
        <p:spPr>
          <a:xfrm>
            <a:off x="8548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85" name="Google Shape;185;p5" title="Screenshot 2025-04-07 12232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48178" y="2191898"/>
            <a:ext cx="1545324" cy="10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4863846"/>
            <a:ext cx="9144000" cy="29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2475" y="4863900"/>
            <a:ext cx="292500" cy="292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8" name="Google Shape;188;p5" title="Screenshot 2025-04-04 154049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126800" y="2271099"/>
            <a:ext cx="1912276" cy="91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52550" y="3318026"/>
            <a:ext cx="1986375" cy="148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27175" y="3336900"/>
            <a:ext cx="1450375" cy="145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95c0edf4b_0_132"/>
          <p:cNvSpPr txBox="1">
            <a:spLocks noGrp="1"/>
          </p:cNvSpPr>
          <p:nvPr>
            <p:ph type="title"/>
          </p:nvPr>
        </p:nvSpPr>
        <p:spPr>
          <a:xfrm>
            <a:off x="235500" y="136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 b="1"/>
              <a:t>Overpass outcomes (Phase 1)</a:t>
            </a:r>
            <a:endParaRPr sz="2420" b="1"/>
          </a:p>
        </p:txBody>
      </p:sp>
      <p:cxnSp>
        <p:nvCxnSpPr>
          <p:cNvPr id="216" name="Google Shape;216;g3595c0edf4b_0_132"/>
          <p:cNvCxnSpPr>
            <a:stCxn id="217" idx="2"/>
            <a:endCxn id="218" idx="1"/>
          </p:cNvCxnSpPr>
          <p:nvPr/>
        </p:nvCxnSpPr>
        <p:spPr>
          <a:xfrm rot="-5400000" flipH="1">
            <a:off x="780450" y="3473100"/>
            <a:ext cx="786000" cy="264000"/>
          </a:xfrm>
          <a:prstGeom prst="bentConnector2">
            <a:avLst/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9" name="Google Shape;219;g3595c0edf4b_0_132"/>
          <p:cNvCxnSpPr>
            <a:stCxn id="217" idx="0"/>
            <a:endCxn id="220" idx="1"/>
          </p:cNvCxnSpPr>
          <p:nvPr/>
        </p:nvCxnSpPr>
        <p:spPr>
          <a:xfrm rot="-5400000">
            <a:off x="787500" y="1835550"/>
            <a:ext cx="771900" cy="264000"/>
          </a:xfrm>
          <a:prstGeom prst="bentConnector2">
            <a:avLst/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7" name="Google Shape;217;g3595c0edf4b_0_132"/>
          <p:cNvSpPr/>
          <p:nvPr/>
        </p:nvSpPr>
        <p:spPr>
          <a:xfrm>
            <a:off x="90300" y="2353500"/>
            <a:ext cx="1902300" cy="858600"/>
          </a:xfrm>
          <a:prstGeom prst="roundRect">
            <a:avLst>
              <a:gd name="adj" fmla="val 16667"/>
            </a:avLst>
          </a:prstGeom>
          <a:solidFill>
            <a:srgbClr val="660000"/>
          </a:solidFill>
          <a:ln w="9525" cap="flat" cmpd="sng">
            <a:solidFill>
              <a:srgbClr val="6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Schedule of satellite overpass opportunities</a:t>
            </a:r>
            <a:endParaRPr sz="15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g3595c0edf4b_0_132"/>
          <p:cNvSpPr/>
          <p:nvPr/>
        </p:nvSpPr>
        <p:spPr>
          <a:xfrm>
            <a:off x="1305575" y="1218550"/>
            <a:ext cx="1902300" cy="726300"/>
          </a:xfrm>
          <a:prstGeom prst="roundRect">
            <a:avLst>
              <a:gd name="adj" fmla="val 16667"/>
            </a:avLst>
          </a:prstGeom>
          <a:solidFill>
            <a:srgbClr val="8C1515"/>
          </a:solidFill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Stanford/UMich conducts release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(n = 130)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" name="Google Shape;218;g3595c0edf4b_0_132"/>
          <p:cNvSpPr/>
          <p:nvPr/>
        </p:nvSpPr>
        <p:spPr>
          <a:xfrm>
            <a:off x="1305575" y="3649075"/>
            <a:ext cx="1902300" cy="697800"/>
          </a:xfrm>
          <a:prstGeom prst="roundRect">
            <a:avLst>
              <a:gd name="adj" fmla="val 16667"/>
            </a:avLst>
          </a:prstGeom>
          <a:solidFill>
            <a:srgbClr val="8C1515"/>
          </a:solidFill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 release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(n=63)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1" name="Google Shape;221;g3595c0edf4b_0_132"/>
          <p:cNvSpPr/>
          <p:nvPr/>
        </p:nvSpPr>
        <p:spPr>
          <a:xfrm>
            <a:off x="3554675" y="728400"/>
            <a:ext cx="1809900" cy="1091100"/>
          </a:xfrm>
          <a:prstGeom prst="roundRect">
            <a:avLst>
              <a:gd name="adj" fmla="val 16667"/>
            </a:avLst>
          </a:prstGeom>
          <a:solidFill>
            <a:srgbClr val="B83A4B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Images (99/130) analyzed by teams, yielding </a:t>
            </a:r>
            <a:r>
              <a:rPr lang="en"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351 responses</a:t>
            </a:r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2" name="Google Shape;222;g3595c0edf4b_0_132"/>
          <p:cNvSpPr/>
          <p:nvPr/>
        </p:nvSpPr>
        <p:spPr>
          <a:xfrm>
            <a:off x="3554675" y="2176500"/>
            <a:ext cx="1809900" cy="697800"/>
          </a:xfrm>
          <a:prstGeom prst="roundRect">
            <a:avLst>
              <a:gd name="adj" fmla="val 16667"/>
            </a:avLst>
          </a:prstGeom>
          <a:solidFill>
            <a:srgbClr val="B83A4B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Not tasked/no image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(31/130)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g3595c0edf4b_0_132"/>
          <p:cNvSpPr/>
          <p:nvPr/>
        </p:nvSpPr>
        <p:spPr>
          <a:xfrm>
            <a:off x="3554675" y="3240700"/>
            <a:ext cx="1809900" cy="858600"/>
          </a:xfrm>
          <a:prstGeom prst="roundRect">
            <a:avLst>
              <a:gd name="adj" fmla="val 16667"/>
            </a:avLst>
          </a:prstGeom>
          <a:solidFill>
            <a:srgbClr val="B83A4B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Images (53/63) analyzed by teams, yielding 220 responses</a:t>
            </a:r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g3595c0edf4b_0_132"/>
          <p:cNvSpPr/>
          <p:nvPr/>
        </p:nvSpPr>
        <p:spPr>
          <a:xfrm>
            <a:off x="3554675" y="4340500"/>
            <a:ext cx="1809900" cy="726300"/>
          </a:xfrm>
          <a:prstGeom prst="roundRect">
            <a:avLst>
              <a:gd name="adj" fmla="val 16667"/>
            </a:avLst>
          </a:prstGeom>
          <a:solidFill>
            <a:srgbClr val="B83A4B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Not tasked/no image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(10/63)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5" name="Google Shape;225;g3595c0edf4b_0_132"/>
          <p:cNvCxnSpPr>
            <a:stCxn id="220" idx="3"/>
            <a:endCxn id="221" idx="1"/>
          </p:cNvCxnSpPr>
          <p:nvPr/>
        </p:nvCxnSpPr>
        <p:spPr>
          <a:xfrm rot="10800000" flipH="1">
            <a:off x="3207875" y="1273900"/>
            <a:ext cx="346800" cy="307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g3595c0edf4b_0_132"/>
          <p:cNvCxnSpPr>
            <a:stCxn id="220" idx="3"/>
            <a:endCxn id="222" idx="1"/>
          </p:cNvCxnSpPr>
          <p:nvPr/>
        </p:nvCxnSpPr>
        <p:spPr>
          <a:xfrm>
            <a:off x="3207875" y="1581700"/>
            <a:ext cx="346800" cy="943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" name="Google Shape;227;g3595c0edf4b_0_132"/>
          <p:cNvCxnSpPr>
            <a:stCxn id="223" idx="1"/>
            <a:endCxn id="218" idx="3"/>
          </p:cNvCxnSpPr>
          <p:nvPr/>
        </p:nvCxnSpPr>
        <p:spPr>
          <a:xfrm flipH="1">
            <a:off x="3207875" y="3670000"/>
            <a:ext cx="346800" cy="3279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8" name="Google Shape;228;g3595c0edf4b_0_132"/>
          <p:cNvCxnSpPr>
            <a:stCxn id="224" idx="1"/>
            <a:endCxn id="218" idx="3"/>
          </p:cNvCxnSpPr>
          <p:nvPr/>
        </p:nvCxnSpPr>
        <p:spPr>
          <a:xfrm rot="10800000">
            <a:off x="3207875" y="3998050"/>
            <a:ext cx="346800" cy="705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9" name="Google Shape;229;g3595c0edf4b_0_132"/>
          <p:cNvSpPr/>
          <p:nvPr/>
        </p:nvSpPr>
        <p:spPr>
          <a:xfrm>
            <a:off x="5651375" y="136275"/>
            <a:ext cx="1722000" cy="8586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Filtered due to clouds, etc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(70/351, 20%)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g3595c0edf4b_0_132"/>
          <p:cNvSpPr/>
          <p:nvPr/>
        </p:nvSpPr>
        <p:spPr>
          <a:xfrm>
            <a:off x="5712275" y="1396850"/>
            <a:ext cx="1657500" cy="7566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Detection Outcome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(281/351, 80%)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1" name="Google Shape;231;g3595c0edf4b_0_132"/>
          <p:cNvCxnSpPr>
            <a:stCxn id="221" idx="3"/>
            <a:endCxn id="229" idx="1"/>
          </p:cNvCxnSpPr>
          <p:nvPr/>
        </p:nvCxnSpPr>
        <p:spPr>
          <a:xfrm rot="10800000" flipH="1">
            <a:off x="5364575" y="565650"/>
            <a:ext cx="286800" cy="708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2" name="Google Shape;232;g3595c0edf4b_0_132"/>
          <p:cNvCxnSpPr>
            <a:stCxn id="230" idx="1"/>
            <a:endCxn id="221" idx="3"/>
          </p:cNvCxnSpPr>
          <p:nvPr/>
        </p:nvCxnSpPr>
        <p:spPr>
          <a:xfrm rot="10800000">
            <a:off x="5364575" y="1273850"/>
            <a:ext cx="347700" cy="501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3" name="Google Shape;233;g3595c0edf4b_0_132"/>
          <p:cNvSpPr/>
          <p:nvPr/>
        </p:nvSpPr>
        <p:spPr>
          <a:xfrm>
            <a:off x="5727575" y="3036375"/>
            <a:ext cx="1657500" cy="7083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Filtered due to clouds, etc.</a:t>
            </a:r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(62/220, 28%) </a:t>
            </a:r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g3595c0edf4b_0_132"/>
          <p:cNvSpPr/>
          <p:nvPr/>
        </p:nvSpPr>
        <p:spPr>
          <a:xfrm>
            <a:off x="5727575" y="4194475"/>
            <a:ext cx="1657500" cy="7566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Detection Outcome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(158/220, 72%)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5" name="Google Shape;235;g3595c0edf4b_0_132"/>
          <p:cNvCxnSpPr>
            <a:stCxn id="233" idx="1"/>
            <a:endCxn id="223" idx="3"/>
          </p:cNvCxnSpPr>
          <p:nvPr/>
        </p:nvCxnSpPr>
        <p:spPr>
          <a:xfrm flipH="1">
            <a:off x="5364575" y="3390525"/>
            <a:ext cx="363000" cy="279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6" name="Google Shape;236;g3595c0edf4b_0_132"/>
          <p:cNvCxnSpPr>
            <a:stCxn id="234" idx="1"/>
            <a:endCxn id="223" idx="3"/>
          </p:cNvCxnSpPr>
          <p:nvPr/>
        </p:nvCxnSpPr>
        <p:spPr>
          <a:xfrm rot="10800000">
            <a:off x="5364575" y="3670075"/>
            <a:ext cx="363000" cy="9027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7" name="Google Shape;237;g3595c0edf4b_0_132"/>
          <p:cNvCxnSpPr>
            <a:stCxn id="238" idx="1"/>
            <a:endCxn id="230" idx="3"/>
          </p:cNvCxnSpPr>
          <p:nvPr/>
        </p:nvCxnSpPr>
        <p:spPr>
          <a:xfrm flipH="1">
            <a:off x="7369900" y="1639200"/>
            <a:ext cx="622200" cy="135900"/>
          </a:xfrm>
          <a:prstGeom prst="bentConnector3">
            <a:avLst>
              <a:gd name="adj1" fmla="val 5001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8" name="Google Shape;238;g3595c0edf4b_0_132"/>
          <p:cNvSpPr/>
          <p:nvPr/>
        </p:nvSpPr>
        <p:spPr>
          <a:xfrm>
            <a:off x="7992100" y="1209900"/>
            <a:ext cx="1054200" cy="8586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 w="2857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TP, not quantified (2/281, 1%)</a:t>
            </a:r>
            <a:endParaRPr sz="13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9" name="Google Shape;239;g3595c0edf4b_0_132"/>
          <p:cNvCxnSpPr>
            <a:stCxn id="240" idx="1"/>
          </p:cNvCxnSpPr>
          <p:nvPr/>
        </p:nvCxnSpPr>
        <p:spPr>
          <a:xfrm flipH="1">
            <a:off x="7694800" y="629879"/>
            <a:ext cx="297300" cy="1029300"/>
          </a:xfrm>
          <a:prstGeom prst="bentConnector2">
            <a:avLst/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1" name="Google Shape;241;g3595c0edf4b_0_132"/>
          <p:cNvSpPr/>
          <p:nvPr/>
        </p:nvSpPr>
        <p:spPr>
          <a:xfrm>
            <a:off x="8013575" y="2239800"/>
            <a:ext cx="1054200" cy="8586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 w="2857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TP, with estimate (184/281,65%)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" name="Google Shape;240;g3595c0edf4b_0_132"/>
          <p:cNvSpPr/>
          <p:nvPr/>
        </p:nvSpPr>
        <p:spPr>
          <a:xfrm>
            <a:off x="7992100" y="312479"/>
            <a:ext cx="1054200" cy="6348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 w="2857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FN 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(95/281, 34%)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g3595c0edf4b_0_132"/>
          <p:cNvSpPr/>
          <p:nvPr/>
        </p:nvSpPr>
        <p:spPr>
          <a:xfrm>
            <a:off x="8047050" y="3500050"/>
            <a:ext cx="1054200" cy="6978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 w="2857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TN (138/158,87%)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43" name="Google Shape;243;g3595c0edf4b_0_132"/>
          <p:cNvCxnSpPr>
            <a:stCxn id="241" idx="1"/>
            <a:endCxn id="230" idx="3"/>
          </p:cNvCxnSpPr>
          <p:nvPr/>
        </p:nvCxnSpPr>
        <p:spPr>
          <a:xfrm rot="10800000">
            <a:off x="7369775" y="1775100"/>
            <a:ext cx="643800" cy="8940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4" name="Google Shape;244;g3595c0edf4b_0_132"/>
          <p:cNvCxnSpPr>
            <a:stCxn id="242" idx="1"/>
            <a:endCxn id="234" idx="3"/>
          </p:cNvCxnSpPr>
          <p:nvPr/>
        </p:nvCxnSpPr>
        <p:spPr>
          <a:xfrm flipH="1">
            <a:off x="7384950" y="3848950"/>
            <a:ext cx="662100" cy="723900"/>
          </a:xfrm>
          <a:prstGeom prst="bentConnector3">
            <a:avLst>
              <a:gd name="adj1" fmla="val 49991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5" name="Google Shape;245;g3595c0edf4b_0_132"/>
          <p:cNvSpPr/>
          <p:nvPr/>
        </p:nvSpPr>
        <p:spPr>
          <a:xfrm>
            <a:off x="8047050" y="4458725"/>
            <a:ext cx="1054200" cy="6348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 w="2857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FP (20/158,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13%)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46" name="Google Shape;246;g3595c0edf4b_0_132"/>
          <p:cNvCxnSpPr>
            <a:stCxn id="245" idx="1"/>
            <a:endCxn id="234" idx="3"/>
          </p:cNvCxnSpPr>
          <p:nvPr/>
        </p:nvCxnSpPr>
        <p:spPr>
          <a:xfrm rot="10800000">
            <a:off x="7384950" y="4572725"/>
            <a:ext cx="662100" cy="203400"/>
          </a:xfrm>
          <a:prstGeom prst="bentConnector3">
            <a:avLst>
              <a:gd name="adj1" fmla="val 49991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7" name="Google Shape;247;g3595c0edf4b_0_132"/>
          <p:cNvSpPr txBox="1">
            <a:spLocks noGrp="1"/>
          </p:cNvSpPr>
          <p:nvPr>
            <p:ph type="sldNum" idx="12"/>
          </p:nvPr>
        </p:nvSpPr>
        <p:spPr>
          <a:xfrm>
            <a:off x="90308" y="47036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>
                <a:solidFill>
                  <a:srgbClr val="9E9E9E"/>
                </a:solidFill>
              </a:rPr>
              <a:t>7</a:t>
            </a:fld>
            <a:endParaRPr>
              <a:solidFill>
                <a:srgbClr val="9E9E9E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89cb58e42_0_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 b="1"/>
              <a:t>Example phase 1 single-blind results (PRELIMINARY)</a:t>
            </a:r>
            <a:endParaRPr sz="2420" b="1"/>
          </a:p>
        </p:txBody>
      </p:sp>
      <p:sp>
        <p:nvSpPr>
          <p:cNvPr id="253" name="Google Shape;253;g3589cb58e42_0_0"/>
          <p:cNvSpPr txBox="1">
            <a:spLocks noGrp="1"/>
          </p:cNvSpPr>
          <p:nvPr>
            <p:ph type="sldNum" idx="12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54" name="Google Shape;254;g3589cb58e42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63846"/>
            <a:ext cx="9144000" cy="29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3589cb58e42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75" y="4863900"/>
            <a:ext cx="292500" cy="292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6" name="Google Shape;256;g3589cb58e42_0_0" title="P1_Detection_results_Ziyuan-1_anon.png"/>
          <p:cNvPicPr preferRelativeResize="0"/>
          <p:nvPr/>
        </p:nvPicPr>
        <p:blipFill rotWithShape="1">
          <a:blip r:embed="rId5">
            <a:alphaModFix/>
          </a:blip>
          <a:srcRect l="63677" t="31700" b="33073"/>
          <a:stretch/>
        </p:blipFill>
        <p:spPr>
          <a:xfrm>
            <a:off x="6608800" y="1108950"/>
            <a:ext cx="2235674" cy="129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3589cb58e42_0_0" title="P1_Detection_results_EnMAP_anon.png"/>
          <p:cNvPicPr preferRelativeResize="0"/>
          <p:nvPr/>
        </p:nvPicPr>
        <p:blipFill rotWithShape="1">
          <a:blip r:embed="rId6">
            <a:alphaModFix/>
          </a:blip>
          <a:srcRect r="35517"/>
          <a:stretch/>
        </p:blipFill>
        <p:spPr>
          <a:xfrm>
            <a:off x="-3" y="1127600"/>
            <a:ext cx="3316029" cy="307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3589cb58e42_0_0" title="P1_Detection_results_Sentinel-2_anon.png"/>
          <p:cNvPicPr preferRelativeResize="0"/>
          <p:nvPr/>
        </p:nvPicPr>
        <p:blipFill rotWithShape="1">
          <a:blip r:embed="rId7">
            <a:alphaModFix/>
          </a:blip>
          <a:srcRect r="35081"/>
          <a:stretch/>
        </p:blipFill>
        <p:spPr>
          <a:xfrm>
            <a:off x="3248000" y="1077513"/>
            <a:ext cx="3447025" cy="317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589cb58e42_0_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 b="1"/>
              <a:t>Example phase 1 single-blind results (PRELIMINARY)</a:t>
            </a:r>
            <a:endParaRPr sz="2320" b="1"/>
          </a:p>
        </p:txBody>
      </p:sp>
      <p:sp>
        <p:nvSpPr>
          <p:cNvPr id="264" name="Google Shape;264;g3589cb58e42_0_44"/>
          <p:cNvSpPr txBox="1">
            <a:spLocks noGrp="1"/>
          </p:cNvSpPr>
          <p:nvPr>
            <p:ph type="sldNum" idx="12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65" name="Google Shape;265;g3589cb58e42_0_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63846"/>
            <a:ext cx="9144000" cy="29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3589cb58e42_0_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75" y="4863900"/>
            <a:ext cx="292500" cy="292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7" name="Google Shape;267;g3589cb58e42_0_44" title="P1_Detection_results_Ziyuan-1_anon.png"/>
          <p:cNvPicPr preferRelativeResize="0"/>
          <p:nvPr/>
        </p:nvPicPr>
        <p:blipFill rotWithShape="1">
          <a:blip r:embed="rId5">
            <a:alphaModFix/>
          </a:blip>
          <a:srcRect l="63677" t="31700" b="33073"/>
          <a:stretch/>
        </p:blipFill>
        <p:spPr>
          <a:xfrm>
            <a:off x="6596625" y="1329975"/>
            <a:ext cx="2235674" cy="129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3589cb58e42_0_44" title="P1_Detection_results_Tanager-1_anon.png"/>
          <p:cNvPicPr preferRelativeResize="0"/>
          <p:nvPr/>
        </p:nvPicPr>
        <p:blipFill rotWithShape="1">
          <a:blip r:embed="rId6">
            <a:alphaModFix/>
          </a:blip>
          <a:srcRect r="35888"/>
          <a:stretch/>
        </p:blipFill>
        <p:spPr>
          <a:xfrm>
            <a:off x="107600" y="1185150"/>
            <a:ext cx="3229148" cy="301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3589cb58e42_0_44" title="P1_Detection_results_GHGSat_anon.png"/>
          <p:cNvPicPr preferRelativeResize="0"/>
          <p:nvPr/>
        </p:nvPicPr>
        <p:blipFill rotWithShape="1">
          <a:blip r:embed="rId7">
            <a:alphaModFix/>
          </a:blip>
          <a:srcRect l="2748" r="35496"/>
          <a:stretch/>
        </p:blipFill>
        <p:spPr>
          <a:xfrm>
            <a:off x="3325500" y="1193696"/>
            <a:ext cx="3116401" cy="3020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979</Words>
  <Application>Microsoft Macintosh PowerPoint</Application>
  <PresentationFormat>On-screen Show (16:9)</PresentationFormat>
  <Paragraphs>171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Roboto</vt:lpstr>
      <vt:lpstr>Calibri</vt:lpstr>
      <vt:lpstr>Simple Light</vt:lpstr>
      <vt:lpstr>Initial results for 2025 single-blind controlled methane release testing of satellite detection and quantification</vt:lpstr>
      <vt:lpstr>Motivation: independent testing of space-based methane detection needed  </vt:lpstr>
      <vt:lpstr>Prior studies</vt:lpstr>
      <vt:lpstr>PowerPoint Presentation</vt:lpstr>
      <vt:lpstr>Gas flow and meteorological equipment </vt:lpstr>
      <vt:lpstr>Data available for cooperative (159) and single-blind (130) controlled methane releases conducted at two U.S. locations   </vt:lpstr>
      <vt:lpstr>Overpass outcomes (Phase 1)</vt:lpstr>
      <vt:lpstr>Example phase 1 single-blind results (PRELIMINARY)</vt:lpstr>
      <vt:lpstr>Example phase 1 single-blind results (PRELIMINARY)</vt:lpstr>
      <vt:lpstr>Estimated emission rates comparison: EnMAP, Tanager-1 All charts OLS fit with the intercept fixed at zero, showing slope, uncentered R2, 95% CI error bars</vt:lpstr>
      <vt:lpstr>Global results similar to Sherwin 2024</vt:lpstr>
      <vt:lpstr>Limitations of existing tests</vt:lpstr>
      <vt:lpstr>Asynchronous comparison of field statistics</vt:lpstr>
      <vt:lpstr>Needs for future campaigns</vt:lpstr>
      <vt:lpstr>Many thanks to all teams for your time and contributions,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Adam Brandt</cp:lastModifiedBy>
  <cp:revision>2</cp:revision>
  <dcterms:modified xsi:type="dcterms:W3CDTF">2025-06-12T15:12:59Z</dcterms:modified>
</cp:coreProperties>
</file>