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0" r:id="rId5"/>
  </p:sldMasterIdLst>
  <p:notesMasterIdLst>
    <p:notesMasterId r:id="rId12"/>
  </p:notesMasterIdLst>
  <p:sldIdLst>
    <p:sldId id="256" r:id="rId6"/>
    <p:sldId id="262" r:id="rId7"/>
    <p:sldId id="3450" r:id="rId8"/>
    <p:sldId id="266" r:id="rId9"/>
    <p:sldId id="267" r:id="rId10"/>
    <p:sldId id="3451" r:id="rId11"/>
  </p:sldIdLst>
  <p:sldSz cx="12192000" cy="6858000"/>
  <p:notesSz cx="6858000" cy="9144000"/>
  <p:embeddedFontLst>
    <p:embeddedFont>
      <p:font typeface="Montserrat" panose="00000500000000000000" pitchFamily="2"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ghj2EmWy1PlF4+TzlPXecDCuLoD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p:scale>
          <a:sx n="100" d="100"/>
          <a:sy n="100" d="100"/>
        </p:scale>
        <p:origin x="10" y="-115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1.fntdata"/><Relationship Id="rId39"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4.fntdata"/><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font" Target="fonts/font3.fntdata"/><Relationship Id="rId36" Type="http://customschemas.google.com/relationships/presentationmetadata" Target="metadata"/><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Green" userId="caf6c794-dca9-4727-97b5-ac03ca56c508" providerId="ADAL" clId="{3BD07969-14F9-428F-AD1D-A59FEF367705}"/>
    <pc:docChg chg="custSel modSld">
      <pc:chgData name="Paul Green" userId="caf6c794-dca9-4727-97b5-ac03ca56c508" providerId="ADAL" clId="{3BD07969-14F9-428F-AD1D-A59FEF367705}" dt="2025-06-12T23:53:32.988" v="794" actId="20577"/>
      <pc:docMkLst>
        <pc:docMk/>
      </pc:docMkLst>
      <pc:sldChg chg="modSp mod">
        <pc:chgData name="Paul Green" userId="caf6c794-dca9-4727-97b5-ac03ca56c508" providerId="ADAL" clId="{3BD07969-14F9-428F-AD1D-A59FEF367705}" dt="2025-06-12T23:53:32.988" v="794" actId="20577"/>
        <pc:sldMkLst>
          <pc:docMk/>
          <pc:sldMk cId="3179834005" sldId="3451"/>
        </pc:sldMkLst>
        <pc:spChg chg="mod">
          <ac:chgData name="Paul Green" userId="caf6c794-dca9-4727-97b5-ac03ca56c508" providerId="ADAL" clId="{3BD07969-14F9-428F-AD1D-A59FEF367705}" dt="2025-06-12T23:53:32.988" v="794" actId="20577"/>
          <ac:spMkLst>
            <pc:docMk/>
            <pc:sldMk cId="3179834005" sldId="3451"/>
            <ac:spMk id="16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0460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06547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21"/>
        <p:cNvGrpSpPr/>
        <p:nvPr/>
      </p:nvGrpSpPr>
      <p:grpSpPr>
        <a:xfrm>
          <a:off x="0" y="0"/>
          <a:ext cx="0" cy="0"/>
          <a:chOff x="0" y="0"/>
          <a:chExt cx="0" cy="0"/>
        </a:xfrm>
      </p:grpSpPr>
      <p:sp>
        <p:nvSpPr>
          <p:cNvPr id="22" name="Google Shape;22;p16"/>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23" name="Google Shape;23;p16"/>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16"/>
          <p:cNvPicPr preferRelativeResize="0"/>
          <p:nvPr/>
        </p:nvPicPr>
        <p:blipFill rotWithShape="1">
          <a:blip r:embed="rId3">
            <a:alphaModFix/>
          </a:blip>
          <a:srcRect/>
          <a:stretch/>
        </p:blipFill>
        <p:spPr>
          <a:xfrm>
            <a:off x="10265664" y="156819"/>
            <a:ext cx="1771358" cy="657059"/>
          </a:xfrm>
          <a:prstGeom prst="rect">
            <a:avLst/>
          </a:prstGeom>
          <a:noFill/>
          <a:ln>
            <a:noFill/>
          </a:ln>
          <a:effectLst>
            <a:outerShdw blurRad="50800" dist="38100" dir="2700000" algn="tl" rotWithShape="0">
              <a:srgbClr val="000000">
                <a:alpha val="40000"/>
              </a:srgbClr>
            </a:outerShdw>
          </a:effectLst>
        </p:spPr>
      </p:pic>
      <p:sp>
        <p:nvSpPr>
          <p:cNvPr id="25" name="Google Shape;25;p16"/>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26" name="Google Shape;26;p16"/>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27" name="Google Shape;27;p16"/>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chemeClr val="accent1"/>
                </a:solidFill>
                <a:latin typeface="Montserrat"/>
                <a:ea typeface="Montserrat"/>
                <a:cs typeface="Montserrat"/>
                <a:sym typeface="Montserrat"/>
              </a:rPr>
              <a:t>Slide </a:t>
            </a:r>
            <a:fld id="{00000000-1234-1234-1234-123412341234}" type="slidenum">
              <a:rPr lang="en-US" sz="1400" b="1" i="0" u="none" strike="noStrike" cap="none">
                <a:solidFill>
                  <a:schemeClr val="accent1"/>
                </a:solidFill>
                <a:latin typeface="Montserrat"/>
                <a:ea typeface="Montserrat"/>
                <a:cs typeface="Montserrat"/>
                <a:sym typeface="Montserrat"/>
              </a:rPr>
              <a:t>‹#›</a:t>
            </a:fld>
            <a:endParaRPr sz="1400" b="1" i="0" u="none" strike="noStrike" cap="none">
              <a:solidFill>
                <a:schemeClr val="accent1"/>
              </a:solidFill>
              <a:latin typeface="Montserrat"/>
              <a:ea typeface="Montserrat"/>
              <a:cs typeface="Montserrat"/>
              <a:sym typeface="Montserrat"/>
            </a:endParaRPr>
          </a:p>
        </p:txBody>
      </p:sp>
      <p:sp>
        <p:nvSpPr>
          <p:cNvPr id="28" name="Google Shape;28;p16"/>
          <p:cNvSpPr txBox="1"/>
          <p:nvPr/>
        </p:nvSpPr>
        <p:spPr>
          <a:xfrm>
            <a:off x="-24384" y="6562799"/>
            <a:ext cx="4925700"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a-DK" b="1" dirty="0">
                <a:solidFill>
                  <a:schemeClr val="accent1"/>
                </a:solidFill>
                <a:latin typeface="Montserrat"/>
                <a:ea typeface="Montserrat"/>
                <a:cs typeface="Montserrat"/>
                <a:sym typeface="Montserrat"/>
              </a:rPr>
              <a:t>IWGGMS-21 / AC-VC 21 Takamatsu 9-13 June 2025</a:t>
            </a:r>
          </a:p>
        </p:txBody>
      </p:sp>
      <p:sp>
        <p:nvSpPr>
          <p:cNvPr id="29" name="Google Shape;29;p16"/>
          <p:cNvSpPr txBox="1">
            <a:spLocks noGrp="1"/>
          </p:cNvSpPr>
          <p:nvPr>
            <p:ph type="body" idx="1"/>
          </p:nvPr>
        </p:nvSpPr>
        <p:spPr>
          <a:xfrm>
            <a:off x="324233" y="1558533"/>
            <a:ext cx="11495400" cy="46629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b="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9pPr>
          </a:lstStyle>
          <a:p>
            <a:endParaRPr dirty="0"/>
          </a:p>
        </p:txBody>
      </p:sp>
      <p:sp>
        <p:nvSpPr>
          <p:cNvPr id="30" name="Google Shape;30;p16"/>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 name="Picture 4">
            <a:extLst>
              <a:ext uri="{FF2B5EF4-FFF2-40B4-BE49-F238E27FC236}">
                <a16:creationId xmlns:a16="http://schemas.microsoft.com/office/drawing/2014/main" id="{4CB99571-6241-FF61-8AAD-1AF108157C6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81087" y="-159551"/>
            <a:ext cx="2881223" cy="12897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17"/>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33" name="Google Shape;33;p17"/>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sp>
        <p:nvSpPr>
          <p:cNvPr id="35" name="Google Shape;35;p17"/>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36" name="Google Shape;36;p17"/>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37" name="Google Shape;37;p17"/>
          <p:cNvSpPr txBox="1">
            <a:spLocks noGrp="1"/>
          </p:cNvSpPr>
          <p:nvPr>
            <p:ph type="body" idx="1"/>
          </p:nvPr>
        </p:nvSpPr>
        <p:spPr>
          <a:xfrm>
            <a:off x="386632"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b="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9pPr>
          </a:lstStyle>
          <a:p>
            <a:endParaRPr/>
          </a:p>
        </p:txBody>
      </p:sp>
      <p:sp>
        <p:nvSpPr>
          <p:cNvPr id="38" name="Google Shape;38;p17"/>
          <p:cNvSpPr txBox="1">
            <a:spLocks noGrp="1"/>
          </p:cNvSpPr>
          <p:nvPr>
            <p:ph type="body" idx="2"/>
          </p:nvPr>
        </p:nvSpPr>
        <p:spPr>
          <a:xfrm>
            <a:off x="6296361"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b="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9pPr>
          </a:lstStyle>
          <a:p>
            <a:endParaRPr/>
          </a:p>
        </p:txBody>
      </p:sp>
      <p:sp>
        <p:nvSpPr>
          <p:cNvPr id="39" name="Google Shape;39;p17"/>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chemeClr val="accent1"/>
                </a:solidFill>
                <a:latin typeface="Montserrat"/>
                <a:ea typeface="Montserrat"/>
                <a:cs typeface="Montserrat"/>
                <a:sym typeface="Montserrat"/>
              </a:rPr>
              <a:t>Slide </a:t>
            </a:r>
            <a:fld id="{00000000-1234-1234-1234-123412341234}" type="slidenum">
              <a:rPr lang="en-US" sz="1400" b="1" i="0" u="none" strike="noStrike" cap="none">
                <a:solidFill>
                  <a:schemeClr val="accent1"/>
                </a:solidFill>
                <a:latin typeface="Montserrat"/>
                <a:ea typeface="Montserrat"/>
                <a:cs typeface="Montserrat"/>
                <a:sym typeface="Montserrat"/>
              </a:rPr>
              <a:t>‹#›</a:t>
            </a:fld>
            <a:endParaRPr sz="1400" b="1" i="0" u="none" strike="noStrike" cap="none">
              <a:solidFill>
                <a:schemeClr val="accent1"/>
              </a:solidFill>
              <a:latin typeface="Montserrat"/>
              <a:ea typeface="Montserrat"/>
              <a:cs typeface="Montserrat"/>
              <a:sym typeface="Montserrat"/>
            </a:endParaRPr>
          </a:p>
        </p:txBody>
      </p:sp>
      <p:sp>
        <p:nvSpPr>
          <p:cNvPr id="40" name="Google Shape;40;p17"/>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2pPr>
            <a:lvl3pPr marR="0" lvl="2"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3pPr>
            <a:lvl4pPr marR="0" lvl="3"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4pPr>
            <a:lvl5pPr marR="0" lvl="4"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5pPr>
            <a:lvl6pPr marR="0" lvl="5"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6pPr>
            <a:lvl7pPr marR="0" lvl="6"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7pPr>
            <a:lvl8pPr marR="0" lvl="7"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8pPr>
            <a:lvl9pPr marR="0" lvl="8"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9pPr>
          </a:lstStyle>
          <a:p>
            <a:endParaRPr/>
          </a:p>
        </p:txBody>
      </p:sp>
      <p:sp>
        <p:nvSpPr>
          <p:cNvPr id="41" name="Google Shape;41;p17"/>
          <p:cNvSpPr txBox="1"/>
          <p:nvPr/>
        </p:nvSpPr>
        <p:spPr>
          <a:xfrm>
            <a:off x="-24384" y="6562799"/>
            <a:ext cx="4925700"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a-DK" b="1" dirty="0">
                <a:solidFill>
                  <a:schemeClr val="accent1"/>
                </a:solidFill>
                <a:latin typeface="Montserrat"/>
                <a:ea typeface="Montserrat"/>
                <a:cs typeface="Montserrat"/>
                <a:sym typeface="Montserrat"/>
              </a:rPr>
              <a:t>IWGGMS-21 / AC-VC 21 Takamatsu 9-13 June 2025</a:t>
            </a:r>
          </a:p>
        </p:txBody>
      </p:sp>
      <p:pic>
        <p:nvPicPr>
          <p:cNvPr id="3" name="Google Shape;24;p16">
            <a:extLst>
              <a:ext uri="{FF2B5EF4-FFF2-40B4-BE49-F238E27FC236}">
                <a16:creationId xmlns:a16="http://schemas.microsoft.com/office/drawing/2014/main" id="{0BBC8A48-F79C-9049-1A65-0FAC50922AE5}"/>
              </a:ext>
            </a:extLst>
          </p:cNvPr>
          <p:cNvPicPr preferRelativeResize="0"/>
          <p:nvPr userDrawn="1"/>
        </p:nvPicPr>
        <p:blipFill rotWithShape="1">
          <a:blip r:embed="rId3">
            <a:alphaModFix/>
          </a:blip>
          <a:srcRect/>
          <a:stretch/>
        </p:blipFill>
        <p:spPr>
          <a:xfrm>
            <a:off x="10265664" y="156819"/>
            <a:ext cx="1771358" cy="657059"/>
          </a:xfrm>
          <a:prstGeom prst="rect">
            <a:avLst/>
          </a:prstGeom>
          <a:noFill/>
          <a:ln>
            <a:noFill/>
          </a:ln>
          <a:effectLst>
            <a:outerShdw blurRad="50800" dist="38100" dir="2700000" algn="tl" rotWithShape="0">
              <a:srgbClr val="000000">
                <a:alpha val="40000"/>
              </a:srgbClr>
            </a:outerShdw>
          </a:effectLst>
        </p:spPr>
      </p:pic>
      <p:pic>
        <p:nvPicPr>
          <p:cNvPr id="4" name="Picture 4">
            <a:extLst>
              <a:ext uri="{FF2B5EF4-FFF2-40B4-BE49-F238E27FC236}">
                <a16:creationId xmlns:a16="http://schemas.microsoft.com/office/drawing/2014/main" id="{DD2089CA-781D-8258-9DFC-53D16835DEE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81087" y="-159551"/>
            <a:ext cx="2881223" cy="12897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18"/>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44" name="Google Shape;44;p18"/>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sp>
        <p:nvSpPr>
          <p:cNvPr id="46" name="Google Shape;46;p18"/>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47" name="Google Shape;47;p18"/>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48" name="Google Shape;48;p18"/>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chemeClr val="accent1"/>
                </a:solidFill>
                <a:latin typeface="Montserrat"/>
                <a:ea typeface="Montserrat"/>
                <a:cs typeface="Montserrat"/>
                <a:sym typeface="Montserrat"/>
              </a:rPr>
              <a:t>Slide </a:t>
            </a:r>
            <a:fld id="{00000000-1234-1234-1234-123412341234}" type="slidenum">
              <a:rPr lang="en-US" sz="1400" b="1" i="0" u="none" strike="noStrike" cap="none">
                <a:solidFill>
                  <a:schemeClr val="accent1"/>
                </a:solidFill>
                <a:latin typeface="Montserrat"/>
                <a:ea typeface="Montserrat"/>
                <a:cs typeface="Montserrat"/>
                <a:sym typeface="Montserrat"/>
              </a:rPr>
              <a:t>‹#›</a:t>
            </a:fld>
            <a:endParaRPr sz="1400" b="1" i="0" u="none" strike="noStrike" cap="none">
              <a:solidFill>
                <a:schemeClr val="accent1"/>
              </a:solidFill>
              <a:latin typeface="Montserrat"/>
              <a:ea typeface="Montserrat"/>
              <a:cs typeface="Montserrat"/>
              <a:sym typeface="Montserrat"/>
            </a:endParaRPr>
          </a:p>
        </p:txBody>
      </p:sp>
      <p:sp>
        <p:nvSpPr>
          <p:cNvPr id="49" name="Google Shape;49;p18"/>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2pPr>
            <a:lvl3pPr marR="0" lvl="2"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3pPr>
            <a:lvl4pPr marR="0" lvl="3"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4pPr>
            <a:lvl5pPr marR="0" lvl="4"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5pPr>
            <a:lvl6pPr marR="0" lvl="5"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6pPr>
            <a:lvl7pPr marR="0" lvl="6"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7pPr>
            <a:lvl8pPr marR="0" lvl="7"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8pPr>
            <a:lvl9pPr marR="0" lvl="8"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9pPr>
          </a:lstStyle>
          <a:p>
            <a:endParaRPr/>
          </a:p>
        </p:txBody>
      </p:sp>
      <p:sp>
        <p:nvSpPr>
          <p:cNvPr id="50" name="Google Shape;50;p18"/>
          <p:cNvSpPr txBox="1"/>
          <p:nvPr/>
        </p:nvSpPr>
        <p:spPr>
          <a:xfrm>
            <a:off x="-24384" y="6562799"/>
            <a:ext cx="4925700"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a-DK" b="1" dirty="0">
                <a:solidFill>
                  <a:schemeClr val="accent1"/>
                </a:solidFill>
                <a:latin typeface="Montserrat"/>
                <a:ea typeface="Montserrat"/>
                <a:cs typeface="Montserrat"/>
                <a:sym typeface="Montserrat"/>
              </a:rPr>
              <a:t>IWGGMS-21 / AC-VC 21 Takamatsu 9-13 June 2025</a:t>
            </a:r>
          </a:p>
        </p:txBody>
      </p:sp>
      <p:pic>
        <p:nvPicPr>
          <p:cNvPr id="3" name="Google Shape;24;p16">
            <a:extLst>
              <a:ext uri="{FF2B5EF4-FFF2-40B4-BE49-F238E27FC236}">
                <a16:creationId xmlns:a16="http://schemas.microsoft.com/office/drawing/2014/main" id="{9EC27523-BBD8-A976-C780-EE55A0B7A759}"/>
              </a:ext>
            </a:extLst>
          </p:cNvPr>
          <p:cNvPicPr preferRelativeResize="0"/>
          <p:nvPr userDrawn="1"/>
        </p:nvPicPr>
        <p:blipFill rotWithShape="1">
          <a:blip r:embed="rId3">
            <a:alphaModFix/>
          </a:blip>
          <a:srcRect/>
          <a:stretch/>
        </p:blipFill>
        <p:spPr>
          <a:xfrm>
            <a:off x="10265664" y="156819"/>
            <a:ext cx="1771358" cy="657059"/>
          </a:xfrm>
          <a:prstGeom prst="rect">
            <a:avLst/>
          </a:prstGeom>
          <a:noFill/>
          <a:ln>
            <a:noFill/>
          </a:ln>
          <a:effectLst>
            <a:outerShdw blurRad="50800" dist="38100" dir="2700000" algn="tl" rotWithShape="0">
              <a:srgbClr val="000000">
                <a:alpha val="40000"/>
              </a:srgbClr>
            </a:outerShdw>
          </a:effectLst>
        </p:spPr>
      </p:pic>
      <p:pic>
        <p:nvPicPr>
          <p:cNvPr id="4" name="Picture 4">
            <a:extLst>
              <a:ext uri="{FF2B5EF4-FFF2-40B4-BE49-F238E27FC236}">
                <a16:creationId xmlns:a16="http://schemas.microsoft.com/office/drawing/2014/main" id="{5510924E-68DC-8573-4A46-DA27084B7D4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81087" y="-159551"/>
            <a:ext cx="2881223" cy="12897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19"/>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53" name="Google Shape;53;p19"/>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sp>
        <p:nvSpPr>
          <p:cNvPr id="55" name="Google Shape;55;p19"/>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56" name="Google Shape;56;p19"/>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57" name="Google Shape;57;p19"/>
          <p:cNvSpPr txBox="1">
            <a:spLocks noGrp="1"/>
          </p:cNvSpPr>
          <p:nvPr>
            <p:ph type="body" idx="1"/>
          </p:nvPr>
        </p:nvSpPr>
        <p:spPr>
          <a:xfrm>
            <a:off x="5180012" y="1373852"/>
            <a:ext cx="6172200" cy="469440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15000"/>
              </a:lnSpc>
              <a:spcBef>
                <a:spcPts val="1000"/>
              </a:spcBef>
              <a:spcAft>
                <a:spcPts val="0"/>
              </a:spcAft>
              <a:buClr>
                <a:schemeClr val="dk1"/>
              </a:buClr>
              <a:buSzPts val="3200"/>
              <a:buFont typeface="Montserrat"/>
              <a:buChar char="❖"/>
              <a:defRPr sz="3200" b="0" i="0" u="none" strike="noStrike" cap="none">
                <a:solidFill>
                  <a:schemeClr val="dk1"/>
                </a:solidFill>
                <a:latin typeface="Montserrat"/>
                <a:ea typeface="Montserrat"/>
                <a:cs typeface="Montserrat"/>
                <a:sym typeface="Montserrat"/>
              </a:defRPr>
            </a:lvl1pPr>
            <a:lvl2pPr marL="914400" marR="0" lvl="1" indent="-406400" algn="l" rtl="0">
              <a:lnSpc>
                <a:spcPct val="115000"/>
              </a:lnSpc>
              <a:spcBef>
                <a:spcPts val="500"/>
              </a:spcBef>
              <a:spcAft>
                <a:spcPts val="0"/>
              </a:spcAft>
              <a:buClr>
                <a:schemeClr val="dk1"/>
              </a:buClr>
              <a:buSzPts val="2800"/>
              <a:buFont typeface="Montserrat"/>
              <a:buChar char="▪"/>
              <a:defRPr sz="2800" b="0" i="0" u="none" strike="noStrike" cap="none">
                <a:solidFill>
                  <a:schemeClr val="dk1"/>
                </a:solidFill>
                <a:latin typeface="Montserrat"/>
                <a:ea typeface="Montserrat"/>
                <a:cs typeface="Montserrat"/>
                <a:sym typeface="Montserrat"/>
              </a:defRPr>
            </a:lvl2pPr>
            <a:lvl3pPr marL="1371600" marR="0" lvl="2" indent="-381000" algn="l" rtl="0">
              <a:lnSpc>
                <a:spcPct val="115000"/>
              </a:lnSpc>
              <a:spcBef>
                <a:spcPts val="500"/>
              </a:spcBef>
              <a:spcAft>
                <a:spcPts val="0"/>
              </a:spcAft>
              <a:buClr>
                <a:schemeClr val="dk1"/>
              </a:buClr>
              <a:buSzPts val="2400"/>
              <a:buFont typeface="Montserrat"/>
              <a:buChar char="o"/>
              <a:defRPr sz="2400" b="0" i="0" u="none" strike="noStrike" cap="none">
                <a:solidFill>
                  <a:schemeClr val="dk1"/>
                </a:solidFill>
                <a:latin typeface="Montserrat"/>
                <a:ea typeface="Montserrat"/>
                <a:cs typeface="Montserrat"/>
                <a:sym typeface="Montserrat"/>
              </a:defRPr>
            </a:lvl3pPr>
            <a:lvl4pPr marL="1828800" marR="0" lvl="3"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4pPr>
            <a:lvl5pPr marL="2286000" marR="0" lvl="4"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9pPr>
          </a:lstStyle>
          <a:p>
            <a:endParaRPr/>
          </a:p>
        </p:txBody>
      </p:sp>
      <p:sp>
        <p:nvSpPr>
          <p:cNvPr id="58" name="Google Shape;58;p19"/>
          <p:cNvSpPr txBox="1">
            <a:spLocks noGrp="1"/>
          </p:cNvSpPr>
          <p:nvPr>
            <p:ph type="body" idx="2"/>
          </p:nvPr>
        </p:nvSpPr>
        <p:spPr>
          <a:xfrm>
            <a:off x="839788" y="1373852"/>
            <a:ext cx="3932237" cy="46305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5000"/>
              </a:lnSpc>
              <a:spcBef>
                <a:spcPts val="100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1pPr>
            <a:lvl2pPr marL="914400" marR="0" lvl="1" indent="-228600" algn="l" rtl="0">
              <a:lnSpc>
                <a:spcPct val="115000"/>
              </a:lnSpc>
              <a:spcBef>
                <a:spcPts val="50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228600" algn="l" rtl="0">
              <a:lnSpc>
                <a:spcPct val="115000"/>
              </a:lnSpc>
              <a:spcBef>
                <a:spcPts val="500"/>
              </a:spcBef>
              <a:spcAft>
                <a:spcPts val="0"/>
              </a:spcAft>
              <a:buClr>
                <a:schemeClr val="dk1"/>
              </a:buClr>
              <a:buSzPts val="1200"/>
              <a:buFont typeface="Montserrat"/>
              <a:buNone/>
              <a:defRPr sz="1200" b="0" i="0" u="none" strike="noStrike" cap="none">
                <a:solidFill>
                  <a:schemeClr val="dk1"/>
                </a:solidFill>
                <a:latin typeface="Montserrat"/>
                <a:ea typeface="Montserrat"/>
                <a:cs typeface="Montserrat"/>
                <a:sym typeface="Montserrat"/>
              </a:defRPr>
            </a:lvl3pPr>
            <a:lvl4pPr marL="1828800" marR="0" lvl="3" indent="-228600" algn="l" rtl="0">
              <a:lnSpc>
                <a:spcPct val="115000"/>
              </a:lnSpc>
              <a:spcBef>
                <a:spcPts val="50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4pPr>
            <a:lvl5pPr marL="2286000" marR="0" lvl="4" indent="-228600" algn="l" rtl="0">
              <a:lnSpc>
                <a:spcPct val="115000"/>
              </a:lnSpc>
              <a:spcBef>
                <a:spcPts val="50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5pPr>
            <a:lvl6pPr marL="2743200" marR="0" lvl="5" indent="-228600" algn="l" rtl="0">
              <a:lnSpc>
                <a:spcPct val="115000"/>
              </a:lnSpc>
              <a:spcBef>
                <a:spcPts val="50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6pPr>
            <a:lvl7pPr marL="3200400" marR="0" lvl="6" indent="-228600" algn="l" rtl="0">
              <a:lnSpc>
                <a:spcPct val="115000"/>
              </a:lnSpc>
              <a:spcBef>
                <a:spcPts val="50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7pPr>
            <a:lvl8pPr marL="3657600" marR="0" lvl="7" indent="-228600" algn="l" rtl="0">
              <a:lnSpc>
                <a:spcPct val="115000"/>
              </a:lnSpc>
              <a:spcBef>
                <a:spcPts val="50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8pPr>
            <a:lvl9pPr marL="4114800" marR="0" lvl="8" indent="-228600" algn="l" rtl="0">
              <a:lnSpc>
                <a:spcPct val="115000"/>
              </a:lnSpc>
              <a:spcBef>
                <a:spcPts val="50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9pPr>
          </a:lstStyle>
          <a:p>
            <a:endParaRPr/>
          </a:p>
        </p:txBody>
      </p:sp>
      <p:sp>
        <p:nvSpPr>
          <p:cNvPr id="59" name="Google Shape;59;p19"/>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chemeClr val="accent1"/>
                </a:solidFill>
                <a:latin typeface="Montserrat"/>
                <a:ea typeface="Montserrat"/>
                <a:cs typeface="Montserrat"/>
                <a:sym typeface="Montserrat"/>
              </a:rPr>
              <a:t>Slide </a:t>
            </a:r>
            <a:fld id="{00000000-1234-1234-1234-123412341234}" type="slidenum">
              <a:rPr lang="en-US" sz="1400" b="1" i="0" u="none" strike="noStrike" cap="none">
                <a:solidFill>
                  <a:schemeClr val="accent1"/>
                </a:solidFill>
                <a:latin typeface="Montserrat"/>
                <a:ea typeface="Montserrat"/>
                <a:cs typeface="Montserrat"/>
                <a:sym typeface="Montserrat"/>
              </a:rPr>
              <a:t>‹#›</a:t>
            </a:fld>
            <a:endParaRPr sz="1400" b="1" i="0" u="none" strike="noStrike" cap="none">
              <a:solidFill>
                <a:schemeClr val="accent1"/>
              </a:solidFill>
              <a:latin typeface="Montserrat"/>
              <a:ea typeface="Montserrat"/>
              <a:cs typeface="Montserrat"/>
              <a:sym typeface="Montserrat"/>
            </a:endParaRPr>
          </a:p>
        </p:txBody>
      </p:sp>
      <p:sp>
        <p:nvSpPr>
          <p:cNvPr id="60" name="Google Shape;60;p19"/>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2pPr>
            <a:lvl3pPr marR="0" lvl="2"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3pPr>
            <a:lvl4pPr marR="0" lvl="3"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4pPr>
            <a:lvl5pPr marR="0" lvl="4"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5pPr>
            <a:lvl6pPr marR="0" lvl="5"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6pPr>
            <a:lvl7pPr marR="0" lvl="6"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7pPr>
            <a:lvl8pPr marR="0" lvl="7"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8pPr>
            <a:lvl9pPr marR="0" lvl="8"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9pPr>
          </a:lstStyle>
          <a:p>
            <a:endParaRPr/>
          </a:p>
        </p:txBody>
      </p:sp>
      <p:sp>
        <p:nvSpPr>
          <p:cNvPr id="61" name="Google Shape;61;p19"/>
          <p:cNvSpPr txBox="1"/>
          <p:nvPr/>
        </p:nvSpPr>
        <p:spPr>
          <a:xfrm>
            <a:off x="-24384" y="6562799"/>
            <a:ext cx="4925700"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a-DK" b="1" dirty="0">
                <a:solidFill>
                  <a:schemeClr val="accent1"/>
                </a:solidFill>
                <a:latin typeface="Montserrat"/>
                <a:ea typeface="Montserrat"/>
                <a:cs typeface="Montserrat"/>
                <a:sym typeface="Montserrat"/>
              </a:rPr>
              <a:t>IWGGMS-21 / AC-VC 21 Takamatsu 9-13 June 2025</a:t>
            </a:r>
          </a:p>
        </p:txBody>
      </p:sp>
      <p:pic>
        <p:nvPicPr>
          <p:cNvPr id="3" name="Google Shape;24;p16">
            <a:extLst>
              <a:ext uri="{FF2B5EF4-FFF2-40B4-BE49-F238E27FC236}">
                <a16:creationId xmlns:a16="http://schemas.microsoft.com/office/drawing/2014/main" id="{4F3C75AF-931F-F006-2823-CB097D9E257F}"/>
              </a:ext>
            </a:extLst>
          </p:cNvPr>
          <p:cNvPicPr preferRelativeResize="0"/>
          <p:nvPr userDrawn="1"/>
        </p:nvPicPr>
        <p:blipFill rotWithShape="1">
          <a:blip r:embed="rId3">
            <a:alphaModFix/>
          </a:blip>
          <a:srcRect/>
          <a:stretch/>
        </p:blipFill>
        <p:spPr>
          <a:xfrm>
            <a:off x="10265664" y="156819"/>
            <a:ext cx="1771358" cy="657059"/>
          </a:xfrm>
          <a:prstGeom prst="rect">
            <a:avLst/>
          </a:prstGeom>
          <a:noFill/>
          <a:ln>
            <a:noFill/>
          </a:ln>
          <a:effectLst>
            <a:outerShdw blurRad="50800" dist="38100" dir="2700000" algn="tl" rotWithShape="0">
              <a:srgbClr val="000000">
                <a:alpha val="40000"/>
              </a:srgbClr>
            </a:outerShdw>
          </a:effectLst>
        </p:spPr>
      </p:pic>
      <p:pic>
        <p:nvPicPr>
          <p:cNvPr id="4" name="Picture 4">
            <a:extLst>
              <a:ext uri="{FF2B5EF4-FFF2-40B4-BE49-F238E27FC236}">
                <a16:creationId xmlns:a16="http://schemas.microsoft.com/office/drawing/2014/main" id="{7A8F6C01-8ACD-8042-76BF-75A96E8EFFF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81087" y="-159551"/>
            <a:ext cx="2881223" cy="12897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flipH="1">
            <a:off x="-4414" y="-16921"/>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416429" y="5759856"/>
            <a:ext cx="2010604" cy="976715"/>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Montserrat"/>
              <a:buNone/>
              <a:defRPr sz="80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 name="Picture 4">
            <a:extLst>
              <a:ext uri="{FF2B5EF4-FFF2-40B4-BE49-F238E27FC236}">
                <a16:creationId xmlns:a16="http://schemas.microsoft.com/office/drawing/2014/main" id="{33F7DBCD-02F5-0EA6-899E-C9EB40B2D6FF}"/>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3753" y="4713558"/>
            <a:ext cx="2881223" cy="1289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451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userDrawn="1"/>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920703" y="11702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u="none" strike="noStrike" cap="none">
                <a:solidFill>
                  <a:schemeClr val="accent1"/>
                </a:solidFill>
                <a:latin typeface="Montserrat"/>
                <a:ea typeface="Montserrat"/>
                <a:cs typeface="Montserrat"/>
                <a:sym typeface="Montserrat"/>
              </a:rPr>
              <a:t>Slide </a:t>
            </a:r>
            <a:fld id="{00000000-1234-1234-1234-123412341234}" type="slidenum">
              <a:rPr lang="en-GB" sz="1400" b="1" i="0" u="none" strike="noStrike" cap="none">
                <a:solidFill>
                  <a:schemeClr val="accent1"/>
                </a:solidFill>
                <a:latin typeface="Montserrat"/>
                <a:ea typeface="Montserrat"/>
                <a:cs typeface="Montserrat"/>
                <a:sym typeface="Montserrat"/>
              </a:rPr>
              <a:t>‹#›</a:t>
            </a:fld>
            <a:endParaRPr sz="1400" b="1" i="0" u="none" strike="noStrike" cap="none">
              <a:solidFill>
                <a:schemeClr val="accent1"/>
              </a:solidFill>
              <a:latin typeface="Montserrat"/>
              <a:ea typeface="Montserrat"/>
              <a:cs typeface="Montserrat"/>
              <a:sym typeface="Montserrat"/>
            </a:endParaRPr>
          </a:p>
        </p:txBody>
      </p:sp>
      <p:sp>
        <p:nvSpPr>
          <p:cNvPr id="28" name="Google Shape;28;p3"/>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a:solidFill>
                  <a:schemeClr val="accent1"/>
                </a:solidFill>
                <a:latin typeface="Montserrat"/>
                <a:ea typeface="Montserrat"/>
                <a:cs typeface="Montserrat"/>
                <a:sym typeface="Montserrat"/>
              </a:rPr>
              <a:t>CEOS SIT-40, 8-10 April 2025</a:t>
            </a:r>
            <a:endParaRPr b="1">
              <a:solidFill>
                <a:schemeClr val="accent1"/>
              </a:solidFill>
              <a:latin typeface="Montserrat"/>
              <a:ea typeface="Montserrat"/>
              <a:cs typeface="Montserrat"/>
              <a:sym typeface="Montserrat"/>
            </a:endParaRPr>
          </a:p>
        </p:txBody>
      </p:sp>
      <p:sp>
        <p:nvSpPr>
          <p:cNvPr id="29" name="Google Shape;29;p3"/>
          <p:cNvSpPr txBox="1">
            <a:spLocks noGrp="1"/>
          </p:cNvSpPr>
          <p:nvPr>
            <p:ph type="body" idx="1"/>
          </p:nvPr>
        </p:nvSpPr>
        <p:spPr>
          <a:xfrm>
            <a:off x="324233" y="1432163"/>
            <a:ext cx="11495400" cy="46629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dirty="0"/>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pic>
        <p:nvPicPr>
          <p:cNvPr id="1026" name="Picture 2">
            <a:extLst>
              <a:ext uri="{FF2B5EF4-FFF2-40B4-BE49-F238E27FC236}">
                <a16:creationId xmlns:a16="http://schemas.microsoft.com/office/drawing/2014/main" id="{C68946D0-F32D-8F0D-7B53-794F5D98948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914900" y="2705100"/>
            <a:ext cx="23622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83FB3E5-6F07-4518-68E5-422B1AAFF80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167019" y="-140051"/>
            <a:ext cx="2881223" cy="1289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525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6" name="Google Shape;36;p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386632"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38" name="Google Shape;38;p4"/>
          <p:cNvSpPr txBox="1">
            <a:spLocks noGrp="1"/>
          </p:cNvSpPr>
          <p:nvPr>
            <p:ph type="body" idx="2"/>
          </p:nvPr>
        </p:nvSpPr>
        <p:spPr>
          <a:xfrm>
            <a:off x="6296361"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39" name="Google Shape;39;p4"/>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a:t>
            </a:fld>
            <a:endParaRPr sz="1400" b="1">
              <a:solidFill>
                <a:schemeClr val="accent1"/>
              </a:solidFill>
              <a:latin typeface="Montserrat"/>
              <a:ea typeface="Montserrat"/>
              <a:cs typeface="Montserrat"/>
              <a:sym typeface="Montserrat"/>
            </a:endParaRPr>
          </a:p>
        </p:txBody>
      </p:sp>
      <p:sp>
        <p:nvSpPr>
          <p:cNvPr id="40" name="Google Shape;40;p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
        <p:nvSpPr>
          <p:cNvPr id="41" name="Google Shape;41;p4"/>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a:solidFill>
                  <a:schemeClr val="accent1"/>
                </a:solidFill>
                <a:latin typeface="Montserrat"/>
                <a:ea typeface="Montserrat"/>
                <a:cs typeface="Montserrat"/>
                <a:sym typeface="Montserrat"/>
              </a:rPr>
              <a:t>CEOS SIT-40, 8-10 April 2025</a:t>
            </a:r>
            <a:endParaRPr b="1">
              <a:solidFill>
                <a:schemeClr val="accent1"/>
              </a:solidFill>
              <a:latin typeface="Montserrat"/>
              <a:ea typeface="Montserrat"/>
              <a:cs typeface="Montserrat"/>
              <a:sym typeface="Montserrat"/>
            </a:endParaRPr>
          </a:p>
        </p:txBody>
      </p:sp>
      <p:pic>
        <p:nvPicPr>
          <p:cNvPr id="2" name="Picture 4">
            <a:extLst>
              <a:ext uri="{FF2B5EF4-FFF2-40B4-BE49-F238E27FC236}">
                <a16:creationId xmlns:a16="http://schemas.microsoft.com/office/drawing/2014/main" id="{D6D2416C-072C-D5DB-E515-FF209DC7D86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67019" y="-140051"/>
            <a:ext cx="2881223" cy="1289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487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7" name="Google Shape;47;p5"/>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a:t>
            </a:fld>
            <a:endParaRPr sz="1400" b="1">
              <a:solidFill>
                <a:schemeClr val="accent1"/>
              </a:solidFill>
              <a:latin typeface="Montserrat"/>
              <a:ea typeface="Montserrat"/>
              <a:cs typeface="Montserrat"/>
              <a:sym typeface="Montserrat"/>
            </a:endParaRPr>
          </a:p>
        </p:txBody>
      </p:sp>
      <p:sp>
        <p:nvSpPr>
          <p:cNvPr id="49" name="Google Shape;49;p5"/>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
        <p:nvSpPr>
          <p:cNvPr id="50" name="Google Shape;50;p5"/>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a:solidFill>
                  <a:schemeClr val="accent1"/>
                </a:solidFill>
                <a:latin typeface="Montserrat"/>
                <a:ea typeface="Montserrat"/>
                <a:cs typeface="Montserrat"/>
                <a:sym typeface="Montserrat"/>
              </a:rPr>
              <a:t>CEOS SIT-40, 8-10 April 2025</a:t>
            </a:r>
            <a:endParaRPr b="1">
              <a:solidFill>
                <a:schemeClr val="accent1"/>
              </a:solidFill>
              <a:latin typeface="Montserrat"/>
              <a:ea typeface="Montserrat"/>
              <a:cs typeface="Montserrat"/>
              <a:sym typeface="Montserrat"/>
            </a:endParaRPr>
          </a:p>
        </p:txBody>
      </p:sp>
      <p:pic>
        <p:nvPicPr>
          <p:cNvPr id="2" name="Picture 4">
            <a:extLst>
              <a:ext uri="{FF2B5EF4-FFF2-40B4-BE49-F238E27FC236}">
                <a16:creationId xmlns:a16="http://schemas.microsoft.com/office/drawing/2014/main" id="{137FAAE3-49B0-32F1-282A-6F7C52129CF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67019" y="-140051"/>
            <a:ext cx="2881223" cy="1289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941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6" name="Google Shape;56;p6"/>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7" name="Google Shape;57;p6"/>
          <p:cNvSpPr txBox="1">
            <a:spLocks noGrp="1"/>
          </p:cNvSpPr>
          <p:nvPr>
            <p:ph type="body" idx="1"/>
          </p:nvPr>
        </p:nvSpPr>
        <p:spPr>
          <a:xfrm>
            <a:off x="5180012" y="1373852"/>
            <a:ext cx="6172200" cy="469440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15000"/>
              </a:lnSpc>
              <a:spcBef>
                <a:spcPts val="1000"/>
              </a:spcBef>
              <a:spcAft>
                <a:spcPts val="0"/>
              </a:spcAft>
              <a:buClr>
                <a:schemeClr val="dk1"/>
              </a:buClr>
              <a:buSzPts val="3200"/>
              <a:buFont typeface="Montserrat"/>
              <a:buChar char="❖"/>
              <a:defRPr sz="3200" i="0" u="none" strike="noStrike" cap="none">
                <a:solidFill>
                  <a:schemeClr val="dk1"/>
                </a:solidFill>
                <a:latin typeface="Montserrat"/>
                <a:ea typeface="Montserrat"/>
                <a:cs typeface="Montserrat"/>
                <a:sym typeface="Montserrat"/>
              </a:defRPr>
            </a:lvl1pPr>
            <a:lvl2pPr marL="914400" marR="0" lvl="1" indent="-406400" algn="l" rtl="0">
              <a:lnSpc>
                <a:spcPct val="115000"/>
              </a:lnSpc>
              <a:spcBef>
                <a:spcPts val="5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2pPr>
            <a:lvl3pPr marL="1371600" marR="0" lvl="2" indent="-381000" algn="l" rtl="0">
              <a:lnSpc>
                <a:spcPct val="115000"/>
              </a:lnSpc>
              <a:spcBef>
                <a:spcPts val="500"/>
              </a:spcBef>
              <a:spcAft>
                <a:spcPts val="0"/>
              </a:spcAft>
              <a:buClr>
                <a:schemeClr val="dk1"/>
              </a:buClr>
              <a:buSzPts val="2400"/>
              <a:buFont typeface="Montserrat"/>
              <a:buChar char="o"/>
              <a:defRPr sz="2400" i="0" u="none" strike="noStrike" cap="none">
                <a:solidFill>
                  <a:schemeClr val="dk1"/>
                </a:solidFill>
                <a:latin typeface="Montserrat"/>
                <a:ea typeface="Montserrat"/>
                <a:cs typeface="Montserrat"/>
                <a:sym typeface="Montserrat"/>
              </a:defRPr>
            </a:lvl3pPr>
            <a:lvl4pPr marL="1828800" marR="0" lvl="3"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4pPr>
            <a:lvl5pPr marL="2286000" marR="0" lvl="4"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58" name="Google Shape;58;p6"/>
          <p:cNvSpPr txBox="1">
            <a:spLocks noGrp="1"/>
          </p:cNvSpPr>
          <p:nvPr>
            <p:ph type="body" idx="2"/>
          </p:nvPr>
        </p:nvSpPr>
        <p:spPr>
          <a:xfrm>
            <a:off x="839788" y="1373852"/>
            <a:ext cx="3932237" cy="46305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5000"/>
              </a:lnSpc>
              <a:spcBef>
                <a:spcPts val="1000"/>
              </a:spcBef>
              <a:spcAft>
                <a:spcPts val="0"/>
              </a:spcAft>
              <a:buClr>
                <a:schemeClr val="dk1"/>
              </a:buClr>
              <a:buSzPts val="1600"/>
              <a:buFont typeface="Montserrat"/>
              <a:buNone/>
              <a:defRPr sz="1600" i="0" u="none" strike="noStrike" cap="none">
                <a:solidFill>
                  <a:schemeClr val="dk1"/>
                </a:solidFill>
                <a:latin typeface="Montserrat"/>
                <a:ea typeface="Montserrat"/>
                <a:cs typeface="Montserrat"/>
                <a:sym typeface="Montserrat"/>
              </a:defRPr>
            </a:lvl1pPr>
            <a:lvl2pPr marL="914400" marR="0" lvl="1" indent="-228600" algn="l" rtl="0">
              <a:lnSpc>
                <a:spcPct val="115000"/>
              </a:lnSpc>
              <a:spcBef>
                <a:spcPts val="500"/>
              </a:spcBef>
              <a:spcAft>
                <a:spcPts val="0"/>
              </a:spcAft>
              <a:buClr>
                <a:schemeClr val="dk1"/>
              </a:buClr>
              <a:buSzPts val="1400"/>
              <a:buFont typeface="Montserrat"/>
              <a:buNone/>
              <a:defRPr sz="1400" i="0" u="none" strike="noStrike" cap="none">
                <a:solidFill>
                  <a:schemeClr val="dk1"/>
                </a:solidFill>
                <a:latin typeface="Montserrat"/>
                <a:ea typeface="Montserrat"/>
                <a:cs typeface="Montserrat"/>
                <a:sym typeface="Montserrat"/>
              </a:defRPr>
            </a:lvl2pPr>
            <a:lvl3pPr marL="1371600" marR="0" lvl="2" indent="-228600" algn="l" rtl="0">
              <a:lnSpc>
                <a:spcPct val="115000"/>
              </a:lnSpc>
              <a:spcBef>
                <a:spcPts val="500"/>
              </a:spcBef>
              <a:spcAft>
                <a:spcPts val="0"/>
              </a:spcAft>
              <a:buClr>
                <a:schemeClr val="dk1"/>
              </a:buClr>
              <a:buSzPts val="1200"/>
              <a:buFont typeface="Montserrat"/>
              <a:buNone/>
              <a:defRPr sz="1200" i="0" u="none" strike="noStrike" cap="none">
                <a:solidFill>
                  <a:schemeClr val="dk1"/>
                </a:solidFill>
                <a:latin typeface="Montserrat"/>
                <a:ea typeface="Montserrat"/>
                <a:cs typeface="Montserrat"/>
                <a:sym typeface="Montserrat"/>
              </a:defRPr>
            </a:lvl3pPr>
            <a:lvl4pPr marL="1828800" marR="0" lvl="3"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4pPr>
            <a:lvl5pPr marL="2286000" marR="0" lvl="4"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5pPr>
            <a:lvl6pPr marL="2743200" marR="0" lvl="5"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6pPr>
            <a:lvl7pPr marL="3200400" marR="0" lvl="6"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7pPr>
            <a:lvl8pPr marL="3657600" marR="0" lvl="7"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8pPr>
            <a:lvl9pPr marL="4114800" marR="0" lvl="8"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9pPr>
          </a:lstStyle>
          <a:p>
            <a:endParaRPr/>
          </a:p>
        </p:txBody>
      </p:sp>
      <p:sp>
        <p:nvSpPr>
          <p:cNvPr id="59" name="Google Shape;59;p6"/>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a:t>
            </a:fld>
            <a:endParaRPr sz="1400" b="1">
              <a:solidFill>
                <a:schemeClr val="accent1"/>
              </a:solidFill>
              <a:latin typeface="Montserrat"/>
              <a:ea typeface="Montserrat"/>
              <a:cs typeface="Montserrat"/>
              <a:sym typeface="Montserrat"/>
            </a:endParaRPr>
          </a:p>
        </p:txBody>
      </p:sp>
      <p:sp>
        <p:nvSpPr>
          <p:cNvPr id="60" name="Google Shape;60;p6"/>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
        <p:nvSpPr>
          <p:cNvPr id="61" name="Google Shape;61;p6"/>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a:solidFill>
                  <a:schemeClr val="accent1"/>
                </a:solidFill>
                <a:latin typeface="Montserrat"/>
                <a:ea typeface="Montserrat"/>
                <a:cs typeface="Montserrat"/>
                <a:sym typeface="Montserrat"/>
              </a:rPr>
              <a:t>CEOS SIT-40, 8-10 April 2025</a:t>
            </a:r>
            <a:endParaRPr b="1">
              <a:solidFill>
                <a:schemeClr val="accent1"/>
              </a:solidFill>
              <a:latin typeface="Montserrat"/>
              <a:ea typeface="Montserrat"/>
              <a:cs typeface="Montserrat"/>
              <a:sym typeface="Montserrat"/>
            </a:endParaRPr>
          </a:p>
        </p:txBody>
      </p:sp>
      <p:pic>
        <p:nvPicPr>
          <p:cNvPr id="2" name="Picture 4">
            <a:extLst>
              <a:ext uri="{FF2B5EF4-FFF2-40B4-BE49-F238E27FC236}">
                <a16:creationId xmlns:a16="http://schemas.microsoft.com/office/drawing/2014/main" id="{920390DC-3493-B3B4-9CD3-8C1983D5DDA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67019" y="-140051"/>
            <a:ext cx="2881223" cy="1289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5584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7" name="Google Shape;7;p14"/>
          <p:cNvPicPr preferRelativeResize="0"/>
          <p:nvPr/>
        </p:nvPicPr>
        <p:blipFill rotWithShape="1">
          <a:blip r:embed="rId6">
            <a:alphaModFix amt="34000"/>
          </a:blip>
          <a:srcRect l="51339" t="39269" r="-2839" b="35419"/>
          <a:stretch/>
        </p:blipFill>
        <p:spPr>
          <a:xfrm flipH="1">
            <a:off x="9304422" y="0"/>
            <a:ext cx="2887578" cy="1037492"/>
          </a:xfrm>
          <a:prstGeom prst="rect">
            <a:avLst/>
          </a:prstGeom>
          <a:noFill/>
          <a:ln>
            <a:noFill/>
          </a:ln>
        </p:spPr>
      </p:pic>
      <p:pic>
        <p:nvPicPr>
          <p:cNvPr id="8" name="Google Shape;8;p14"/>
          <p:cNvPicPr preferRelativeResize="0"/>
          <p:nvPr/>
        </p:nvPicPr>
        <p:blipFill rotWithShape="1">
          <a:blip r:embed="rId7">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10" name="Google Shape;10;p1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7">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8">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391243249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ceos.org/document_management/Working_Groups/WGClimate/Documents/CEOS_CommunityPractices_SiteScaleMethaneEmissions%20v0.4.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nvlpubs.nist.gov/nistpubs/ir/2025/NIST.IR.8575.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249457" y="743718"/>
            <a:ext cx="8035800" cy="334449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lt1"/>
              </a:buClr>
              <a:buSzPts val="8000"/>
              <a:buFont typeface="Arial"/>
              <a:buNone/>
            </a:pPr>
            <a:r>
              <a:rPr lang="en-GB" sz="4000" i="1" dirty="0">
                <a:latin typeface="Montserrat"/>
                <a:ea typeface="Montserrat"/>
                <a:cs typeface="Montserrat"/>
                <a:sym typeface="Montserrat"/>
              </a:rPr>
              <a:t>Common Practices for Remote Sensing-based Estimates of Facility-scale Methane Emissions</a:t>
            </a:r>
            <a:endParaRPr sz="4000" i="1" dirty="0">
              <a:latin typeface="Montserrat"/>
              <a:ea typeface="Montserrat"/>
              <a:cs typeface="Montserrat"/>
              <a:sym typeface="Montserrat"/>
            </a:endParaRPr>
          </a:p>
        </p:txBody>
      </p:sp>
      <p:sp>
        <p:nvSpPr>
          <p:cNvPr id="67" name="Google Shape;67;p7"/>
          <p:cNvSpPr/>
          <p:nvPr/>
        </p:nvSpPr>
        <p:spPr>
          <a:xfrm>
            <a:off x="7248607" y="3429000"/>
            <a:ext cx="4833000" cy="3264408"/>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30000"/>
              </a:lnSpc>
              <a:spcBef>
                <a:spcPts val="0"/>
              </a:spcBef>
              <a:spcAft>
                <a:spcPts val="0"/>
              </a:spcAft>
              <a:buClr>
                <a:srgbClr val="000000"/>
              </a:buClr>
              <a:buSzTx/>
              <a:buFont typeface="Arial"/>
              <a:buNone/>
              <a:tabLst/>
              <a:defRPr/>
            </a:pPr>
            <a:r>
              <a:rPr kumimoji="0" lang="en-GB" sz="1800" b="1" i="0" u="none" strike="noStrike" kern="0" cap="none" spc="0" normalizeH="0" baseline="0" noProof="0" dirty="0">
                <a:ln>
                  <a:noFill/>
                </a:ln>
                <a:solidFill>
                  <a:srgbClr val="33445F"/>
                </a:solidFill>
                <a:effectLst/>
                <a:uLnTx/>
                <a:uFillTx/>
                <a:latin typeface="Montserrat"/>
                <a:ea typeface="Montserrat"/>
                <a:cs typeface="Montserrat"/>
                <a:sym typeface="Montserrat"/>
              </a:rPr>
              <a:t>Paul Green</a:t>
            </a:r>
            <a:r>
              <a:rPr lang="en-GB" sz="1800" b="1" dirty="0">
                <a:solidFill>
                  <a:srgbClr val="33445F"/>
                </a:solidFill>
                <a:latin typeface="Montserrat"/>
                <a:ea typeface="Montserrat"/>
                <a:cs typeface="Montserrat"/>
                <a:sym typeface="Montserrat"/>
              </a:rPr>
              <a:t> (</a:t>
            </a:r>
            <a:r>
              <a:rPr kumimoji="0" lang="en-GB" sz="1800" b="1" i="0" u="none" strike="noStrike" kern="0" cap="none" spc="0" normalizeH="0" baseline="0" noProof="0" dirty="0">
                <a:ln>
                  <a:noFill/>
                </a:ln>
                <a:solidFill>
                  <a:srgbClr val="33445F"/>
                </a:solidFill>
                <a:effectLst/>
                <a:uLnTx/>
                <a:uFillTx/>
                <a:latin typeface="Montserrat"/>
                <a:ea typeface="Montserrat"/>
                <a:cs typeface="Montserrat"/>
                <a:sym typeface="Montserrat"/>
              </a:rPr>
              <a:t>NPL)</a:t>
            </a:r>
          </a:p>
          <a:p>
            <a:pPr marL="0" marR="0" lvl="0" indent="0" algn="r" defTabSz="914400" rtl="0" eaLnBrk="1" fontAlgn="auto" latinLnBrk="0" hangingPunct="1">
              <a:lnSpc>
                <a:spcPct val="130000"/>
              </a:lnSpc>
              <a:spcBef>
                <a:spcPts val="0"/>
              </a:spcBef>
              <a:spcAft>
                <a:spcPts val="0"/>
              </a:spcAft>
              <a:buClr>
                <a:srgbClr val="000000"/>
              </a:buClr>
              <a:buSzTx/>
              <a:buFont typeface="Arial"/>
              <a:buNone/>
              <a:tabLst/>
              <a:defRPr/>
            </a:pPr>
            <a:r>
              <a:rPr lang="en-GB" sz="1800" b="1" dirty="0">
                <a:solidFill>
                  <a:srgbClr val="33445F"/>
                </a:solidFill>
                <a:latin typeface="Montserrat"/>
                <a:ea typeface="Montserrat"/>
                <a:cs typeface="Montserrat"/>
                <a:sym typeface="Montserrat"/>
              </a:rPr>
              <a:t>John Worden (JPL)</a:t>
            </a:r>
          </a:p>
          <a:p>
            <a:pPr algn="r">
              <a:lnSpc>
                <a:spcPct val="130000"/>
              </a:lnSpc>
              <a:defRPr/>
            </a:pPr>
            <a:r>
              <a:rPr lang="en-GB" sz="1800" b="1" dirty="0">
                <a:solidFill>
                  <a:srgbClr val="33445F"/>
                </a:solidFill>
                <a:latin typeface="Montserrat"/>
                <a:ea typeface="Montserrat"/>
                <a:cs typeface="Montserrat"/>
                <a:sym typeface="Montserrat"/>
              </a:rPr>
              <a:t>Evan Sherwin (LLBL)</a:t>
            </a:r>
            <a:endParaRPr kumimoji="0" lang="en-GB" sz="1800" b="1" i="0" u="none" strike="noStrike" kern="0" cap="none" spc="0" normalizeH="0" baseline="0" noProof="0" dirty="0">
              <a:ln>
                <a:noFill/>
              </a:ln>
              <a:solidFill>
                <a:srgbClr val="33445F"/>
              </a:solidFill>
              <a:effectLst/>
              <a:uLnTx/>
              <a:uFillTx/>
              <a:latin typeface="Montserrat"/>
              <a:ea typeface="Montserrat"/>
              <a:cs typeface="Montserrat"/>
              <a:sym typeface="Montserrat"/>
            </a:endParaRPr>
          </a:p>
          <a:p>
            <a:pPr marL="0" marR="0" lvl="0" indent="0" algn="r" defTabSz="914400" rtl="0" eaLnBrk="1" fontAlgn="auto" latinLnBrk="0" hangingPunct="1">
              <a:lnSpc>
                <a:spcPct val="130000"/>
              </a:lnSpc>
              <a:spcBef>
                <a:spcPts val="0"/>
              </a:spcBef>
              <a:spcAft>
                <a:spcPts val="0"/>
              </a:spcAft>
              <a:buClr>
                <a:srgbClr val="000000"/>
              </a:buClr>
              <a:buSzTx/>
              <a:buFont typeface="Arial"/>
              <a:buNone/>
              <a:tabLst/>
              <a:defRPr/>
            </a:pPr>
            <a:r>
              <a:rPr lang="en-GB" sz="1800" b="1" dirty="0">
                <a:solidFill>
                  <a:srgbClr val="33445F"/>
                </a:solidFill>
                <a:latin typeface="Montserrat"/>
                <a:ea typeface="Montserrat"/>
                <a:cs typeface="Montserrat"/>
                <a:sym typeface="Montserrat"/>
              </a:rPr>
              <a:t> Annmarie Eldering (NIST) </a:t>
            </a:r>
          </a:p>
          <a:p>
            <a:pPr marL="0" marR="0" lvl="0" indent="0" algn="r" defTabSz="914400" rtl="0" eaLnBrk="1" fontAlgn="auto" latinLnBrk="0" hangingPunct="1">
              <a:lnSpc>
                <a:spcPct val="130000"/>
              </a:lnSpc>
              <a:spcBef>
                <a:spcPts val="0"/>
              </a:spcBef>
              <a:spcAft>
                <a:spcPts val="0"/>
              </a:spcAft>
              <a:buClr>
                <a:srgbClr val="000000"/>
              </a:buClr>
              <a:buSzTx/>
              <a:buFont typeface="Arial"/>
              <a:buNone/>
              <a:tabLst/>
              <a:defRPr/>
            </a:pPr>
            <a:r>
              <a:rPr lang="en-GB" sz="1800" b="1" dirty="0">
                <a:solidFill>
                  <a:srgbClr val="33445F"/>
                </a:solidFill>
                <a:latin typeface="Montserrat"/>
                <a:ea typeface="Montserrat"/>
                <a:cs typeface="Montserrat"/>
                <a:sym typeface="Montserrat"/>
              </a:rPr>
              <a:t>&amp; CEOS GHG task team &amp; ...</a:t>
            </a:r>
            <a:endParaRPr kumimoji="0" lang="en-GB" sz="1800" b="1" i="0" u="none" strike="noStrike" kern="0" cap="none" spc="0" normalizeH="0" baseline="0" noProof="0" dirty="0">
              <a:ln>
                <a:noFill/>
              </a:ln>
              <a:solidFill>
                <a:srgbClr val="33445F"/>
              </a:solidFill>
              <a:effectLst/>
              <a:uLnTx/>
              <a:uFillTx/>
              <a:latin typeface="Montserrat"/>
              <a:ea typeface="Montserrat"/>
              <a:cs typeface="Montserrat"/>
              <a:sym typeface="Montserrat"/>
            </a:endParaRPr>
          </a:p>
        </p:txBody>
      </p:sp>
      <p:pic>
        <p:nvPicPr>
          <p:cNvPr id="1026" name="Picture 2">
            <a:extLst>
              <a:ext uri="{FF2B5EF4-FFF2-40B4-BE49-F238E27FC236}">
                <a16:creationId xmlns:a16="http://schemas.microsoft.com/office/drawing/2014/main" id="{85C7FFAD-C734-4BE0-9A79-9E12F7EDB4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7778" y="6109335"/>
            <a:ext cx="3743325" cy="8858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EDDE6C5-4058-1B79-4AF7-3F5A325D3415}"/>
              </a:ext>
            </a:extLst>
          </p:cNvPr>
          <p:cNvPicPr>
            <a:picLocks noChangeAspect="1"/>
          </p:cNvPicPr>
          <p:nvPr/>
        </p:nvPicPr>
        <p:blipFill>
          <a:blip r:embed="rId4"/>
          <a:stretch>
            <a:fillRect/>
          </a:stretch>
        </p:blipFill>
        <p:spPr>
          <a:xfrm>
            <a:off x="9848642" y="5693388"/>
            <a:ext cx="2248214" cy="657317"/>
          </a:xfrm>
          <a:prstGeom prst="rect">
            <a:avLst/>
          </a:prstGeom>
        </p:spPr>
      </p:pic>
      <p:pic>
        <p:nvPicPr>
          <p:cNvPr id="1030" name="Picture 6">
            <a:extLst>
              <a:ext uri="{FF2B5EF4-FFF2-40B4-BE49-F238E27FC236}">
                <a16:creationId xmlns:a16="http://schemas.microsoft.com/office/drawing/2014/main" id="{28D7374E-7504-BB2D-FDE4-894A115C28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22661" y="5246522"/>
            <a:ext cx="1352550" cy="5048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9">
            <a:extLst>
              <a:ext uri="{FF2B5EF4-FFF2-40B4-BE49-F238E27FC236}">
                <a16:creationId xmlns:a16="http://schemas.microsoft.com/office/drawing/2014/main" id="{10CAFBFC-671D-7AFD-CD35-376A43BFC1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6632" y="6109335"/>
            <a:ext cx="11239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a:extLst>
              <a:ext uri="{FF2B5EF4-FFF2-40B4-BE49-F238E27FC236}">
                <a16:creationId xmlns:a16="http://schemas.microsoft.com/office/drawing/2014/main" id="{159A72B7-0D20-FA35-339F-53135F801D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55946" y="6109335"/>
            <a:ext cx="820430" cy="6573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7"/>
          <p:cNvSpPr txBox="1">
            <a:spLocks noGrp="1"/>
          </p:cNvSpPr>
          <p:nvPr>
            <p:ph type="body" idx="1"/>
          </p:nvPr>
        </p:nvSpPr>
        <p:spPr>
          <a:xfrm>
            <a:off x="313076" y="1390358"/>
            <a:ext cx="5996700" cy="4662900"/>
          </a:xfrm>
          <a:prstGeom prst="rect">
            <a:avLst/>
          </a:prstGeom>
          <a:noFill/>
          <a:ln>
            <a:noFill/>
          </a:ln>
        </p:spPr>
        <p:txBody>
          <a:bodyPr spcFirstLastPara="1" wrap="square" lIns="91425" tIns="45700" rIns="91425" bIns="45700" anchor="t" anchorCtr="0">
            <a:noAutofit/>
          </a:bodyPr>
          <a:lstStyle/>
          <a:p>
            <a:pPr marL="457200" marR="0" lvl="0" indent="-330200" algn="l" rtl="0">
              <a:lnSpc>
                <a:spcPct val="115000"/>
              </a:lnSpc>
              <a:spcBef>
                <a:spcPts val="1000"/>
              </a:spcBef>
              <a:spcAft>
                <a:spcPts val="0"/>
              </a:spcAft>
              <a:buClr>
                <a:schemeClr val="dk1"/>
              </a:buClr>
              <a:buSzPts val="1600"/>
              <a:buFont typeface="Montserrat"/>
              <a:buChar char="❖"/>
            </a:pPr>
            <a:r>
              <a:rPr lang="en-US" sz="1800" dirty="0"/>
              <a:t>Common</a:t>
            </a:r>
            <a:r>
              <a:rPr lang="en-US" sz="1800" dirty="0">
                <a:latin typeface="Montserrat"/>
                <a:ea typeface="Montserrat"/>
                <a:cs typeface="Montserrat"/>
                <a:sym typeface="Montserrat"/>
              </a:rPr>
              <a:t> practices intended users are </a:t>
            </a:r>
            <a:endParaRPr dirty="0"/>
          </a:p>
          <a:p>
            <a:pPr marL="914400" lvl="1" indent="-349250" algn="l" rtl="0">
              <a:lnSpc>
                <a:spcPct val="115000"/>
              </a:lnSpc>
              <a:spcBef>
                <a:spcPts val="500"/>
              </a:spcBef>
              <a:spcAft>
                <a:spcPts val="0"/>
              </a:spcAft>
              <a:buSzPts val="1900"/>
              <a:buChar char="▪"/>
            </a:pPr>
            <a:r>
              <a:rPr lang="en-US" sz="1800" dirty="0">
                <a:latin typeface="Montserrat"/>
                <a:ea typeface="Montserrat"/>
                <a:cs typeface="Montserrat"/>
                <a:sym typeface="Montserrat"/>
              </a:rPr>
              <a:t>producers of these data (to know what is expected by the community)</a:t>
            </a:r>
            <a:endParaRPr dirty="0"/>
          </a:p>
          <a:p>
            <a:pPr marL="914400" lvl="1" indent="-349250" algn="l" rtl="0">
              <a:lnSpc>
                <a:spcPct val="115000"/>
              </a:lnSpc>
              <a:spcBef>
                <a:spcPts val="500"/>
              </a:spcBef>
              <a:spcAft>
                <a:spcPts val="0"/>
              </a:spcAft>
              <a:buSzPts val="1900"/>
              <a:buChar char="▪"/>
            </a:pPr>
            <a:r>
              <a:rPr lang="en-US" sz="1800" dirty="0">
                <a:latin typeface="Montserrat"/>
                <a:ea typeface="Montserrat"/>
                <a:cs typeface="Montserrat"/>
                <a:sym typeface="Montserrat"/>
              </a:rPr>
              <a:t>users of these data  (to understand how it should be generated and know how to use)</a:t>
            </a:r>
            <a:endParaRPr dirty="0"/>
          </a:p>
          <a:p>
            <a:pPr marL="457200" marR="0" lvl="0" indent="-330200" algn="l" rtl="0">
              <a:lnSpc>
                <a:spcPct val="115000"/>
              </a:lnSpc>
              <a:spcBef>
                <a:spcPts val="1000"/>
              </a:spcBef>
              <a:spcAft>
                <a:spcPts val="0"/>
              </a:spcAft>
              <a:buClr>
                <a:schemeClr val="dk1"/>
              </a:buClr>
              <a:buSzPts val="1600"/>
              <a:buFont typeface="Montserrat"/>
              <a:buChar char="❖"/>
            </a:pPr>
            <a:r>
              <a:rPr lang="en-US" sz="1800" dirty="0"/>
              <a:t>Overall structure</a:t>
            </a:r>
            <a:endParaRPr dirty="0"/>
          </a:p>
          <a:p>
            <a:pPr marL="914400" lvl="1" indent="-349250" algn="l" rtl="0">
              <a:lnSpc>
                <a:spcPct val="115000"/>
              </a:lnSpc>
              <a:spcBef>
                <a:spcPts val="500"/>
              </a:spcBef>
              <a:spcAft>
                <a:spcPts val="0"/>
              </a:spcAft>
              <a:buSzPts val="1900"/>
              <a:buChar char="▪"/>
            </a:pPr>
            <a:r>
              <a:rPr lang="en-US" sz="1400" dirty="0"/>
              <a:t>Motivation, remit and timeliness</a:t>
            </a:r>
            <a:endParaRPr dirty="0"/>
          </a:p>
          <a:p>
            <a:pPr marL="914400" lvl="1" indent="-349250" algn="l" rtl="0">
              <a:lnSpc>
                <a:spcPct val="115000"/>
              </a:lnSpc>
              <a:spcBef>
                <a:spcPts val="500"/>
              </a:spcBef>
              <a:spcAft>
                <a:spcPts val="0"/>
              </a:spcAft>
              <a:buSzPts val="1900"/>
              <a:buChar char="▪"/>
            </a:pPr>
            <a:r>
              <a:rPr lang="en-US" sz="1400" dirty="0"/>
              <a:t>Common practice for L0 to L4</a:t>
            </a:r>
            <a:endParaRPr dirty="0"/>
          </a:p>
          <a:p>
            <a:pPr marL="914400" lvl="1" indent="-349250" algn="l" rtl="0">
              <a:lnSpc>
                <a:spcPct val="115000"/>
              </a:lnSpc>
              <a:spcBef>
                <a:spcPts val="500"/>
              </a:spcBef>
              <a:spcAft>
                <a:spcPts val="0"/>
              </a:spcAft>
              <a:buSzPts val="1900"/>
              <a:buChar char="▪"/>
            </a:pPr>
            <a:r>
              <a:rPr lang="en-US" sz="1400" dirty="0"/>
              <a:t>Validation current art</a:t>
            </a:r>
            <a:endParaRPr dirty="0"/>
          </a:p>
          <a:p>
            <a:pPr marL="914400" lvl="1" indent="-349250" algn="l" rtl="0">
              <a:lnSpc>
                <a:spcPct val="115000"/>
              </a:lnSpc>
              <a:spcBef>
                <a:spcPts val="500"/>
              </a:spcBef>
              <a:spcAft>
                <a:spcPts val="0"/>
              </a:spcAft>
              <a:buSzPts val="1900"/>
              <a:buChar char="▪"/>
            </a:pPr>
            <a:r>
              <a:rPr lang="en-US" sz="1400" dirty="0"/>
              <a:t>Quality assessment framework</a:t>
            </a:r>
            <a:endParaRPr dirty="0"/>
          </a:p>
          <a:p>
            <a:pPr marL="457200" marR="0" lvl="0" indent="-330200" algn="l" rtl="0">
              <a:lnSpc>
                <a:spcPct val="115000"/>
              </a:lnSpc>
              <a:spcBef>
                <a:spcPts val="1000"/>
              </a:spcBef>
              <a:spcAft>
                <a:spcPts val="0"/>
              </a:spcAft>
              <a:buClr>
                <a:schemeClr val="dk1"/>
              </a:buClr>
              <a:buSzPts val="1600"/>
              <a:buFont typeface="Montserrat"/>
              <a:buChar char="❖"/>
            </a:pPr>
            <a:r>
              <a:rPr lang="en-US" sz="1800" dirty="0"/>
              <a:t>Integrates efforts across multiple agencies</a:t>
            </a:r>
            <a:endParaRPr dirty="0"/>
          </a:p>
        </p:txBody>
      </p:sp>
      <p:sp>
        <p:nvSpPr>
          <p:cNvPr id="120" name="Google Shape;120;p7"/>
          <p:cNvSpPr txBox="1">
            <a:spLocks noGrp="1"/>
          </p:cNvSpPr>
          <p:nvPr>
            <p:ph type="title"/>
          </p:nvPr>
        </p:nvSpPr>
        <p:spPr>
          <a:xfrm>
            <a:off x="139472" y="111931"/>
            <a:ext cx="7925536" cy="77900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Montserrat"/>
              <a:buNone/>
            </a:pPr>
            <a:r>
              <a:rPr lang="en-US" sz="3200" dirty="0"/>
              <a:t>Common practice structure &amp; contributors</a:t>
            </a:r>
            <a:endParaRPr sz="3200" dirty="0"/>
          </a:p>
        </p:txBody>
      </p:sp>
      <p:pic>
        <p:nvPicPr>
          <p:cNvPr id="3" name="Picture 2">
            <a:extLst>
              <a:ext uri="{FF2B5EF4-FFF2-40B4-BE49-F238E27FC236}">
                <a16:creationId xmlns:a16="http://schemas.microsoft.com/office/drawing/2014/main" id="{821587B2-8691-1F84-87F0-8125E39CE0E6}"/>
              </a:ext>
            </a:extLst>
          </p:cNvPr>
          <p:cNvPicPr>
            <a:picLocks noChangeAspect="1"/>
          </p:cNvPicPr>
          <p:nvPr/>
        </p:nvPicPr>
        <p:blipFill>
          <a:blip r:embed="rId3"/>
          <a:stretch>
            <a:fillRect/>
          </a:stretch>
        </p:blipFill>
        <p:spPr>
          <a:xfrm>
            <a:off x="6547609" y="1483566"/>
            <a:ext cx="2762865" cy="3890868"/>
          </a:xfrm>
          <a:prstGeom prst="rect">
            <a:avLst/>
          </a:prstGeom>
        </p:spPr>
      </p:pic>
      <p:pic>
        <p:nvPicPr>
          <p:cNvPr id="4" name="Picture 3">
            <a:extLst>
              <a:ext uri="{FF2B5EF4-FFF2-40B4-BE49-F238E27FC236}">
                <a16:creationId xmlns:a16="http://schemas.microsoft.com/office/drawing/2014/main" id="{5993D280-79F4-48F1-DF4C-2308B531DDAC}"/>
              </a:ext>
            </a:extLst>
          </p:cNvPr>
          <p:cNvPicPr>
            <a:picLocks noChangeAspect="1"/>
          </p:cNvPicPr>
          <p:nvPr/>
        </p:nvPicPr>
        <p:blipFill>
          <a:blip r:embed="rId4"/>
          <a:stretch>
            <a:fillRect/>
          </a:stretch>
        </p:blipFill>
        <p:spPr>
          <a:xfrm>
            <a:off x="9400823" y="1664388"/>
            <a:ext cx="2643693" cy="352922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0"/>
          <p:cNvSpPr txBox="1">
            <a:spLocks noGrp="1"/>
          </p:cNvSpPr>
          <p:nvPr>
            <p:ph type="title"/>
          </p:nvPr>
        </p:nvSpPr>
        <p:spPr>
          <a:xfrm>
            <a:off x="165792" y="197441"/>
            <a:ext cx="9386864" cy="77900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Montserrat"/>
              <a:buNone/>
            </a:pPr>
            <a:r>
              <a:rPr lang="en-US" sz="3200" dirty="0"/>
              <a:t>Best practice as an enabler</a:t>
            </a:r>
            <a:endParaRPr sz="3200" dirty="0"/>
          </a:p>
        </p:txBody>
      </p:sp>
      <p:sp>
        <p:nvSpPr>
          <p:cNvPr id="154" name="Google Shape;154;p10"/>
          <p:cNvSpPr txBox="1"/>
          <p:nvPr/>
        </p:nvSpPr>
        <p:spPr>
          <a:xfrm>
            <a:off x="176048" y="1384360"/>
            <a:ext cx="11643360" cy="1047939"/>
          </a:xfrm>
          <a:prstGeom prst="rect">
            <a:avLst/>
          </a:prstGeom>
          <a:noFill/>
          <a:ln>
            <a:noFill/>
          </a:ln>
        </p:spPr>
        <p:txBody>
          <a:bodyPr spcFirstLastPara="1" wrap="square" lIns="91425" tIns="45700" rIns="91425" bIns="45700" anchor="t" anchorCtr="0">
            <a:spAutoFit/>
          </a:bodyPr>
          <a:lstStyle/>
          <a:p>
            <a:pPr marL="457200" marR="0" lvl="0" indent="-406400" algn="l" rtl="0">
              <a:lnSpc>
                <a:spcPct val="115000"/>
              </a:lnSpc>
              <a:spcBef>
                <a:spcPts val="0"/>
              </a:spcBef>
              <a:spcAft>
                <a:spcPts val="0"/>
              </a:spcAft>
              <a:buClr>
                <a:schemeClr val="dk1"/>
              </a:buClr>
              <a:buSzPts val="2800"/>
              <a:buFont typeface="Montserrat"/>
              <a:buChar char="❖"/>
            </a:pPr>
            <a:r>
              <a:rPr lang="en-GB" sz="1800" b="0" i="0" u="none" strike="noStrike" cap="none" dirty="0">
                <a:solidFill>
                  <a:schemeClr val="dk1"/>
                </a:solidFill>
                <a:latin typeface="Montserrat"/>
                <a:ea typeface="Montserrat"/>
                <a:cs typeface="Montserrat"/>
                <a:sym typeface="Montserrat"/>
              </a:rPr>
              <a:t>Build on previous CEOS work on best practises in the public and new space domains and want to partner with key parallel programmes and stakeholders to add value as an underpinning framework to enable reporting in the public and commercial sectors </a:t>
            </a:r>
          </a:p>
        </p:txBody>
      </p:sp>
      <p:pic>
        <p:nvPicPr>
          <p:cNvPr id="2" name="Picture 1">
            <a:extLst>
              <a:ext uri="{FF2B5EF4-FFF2-40B4-BE49-F238E27FC236}">
                <a16:creationId xmlns:a16="http://schemas.microsoft.com/office/drawing/2014/main" id="{996C8EF5-49A6-2BEA-987C-77B70DA4086A}"/>
              </a:ext>
            </a:extLst>
          </p:cNvPr>
          <p:cNvPicPr>
            <a:picLocks noChangeAspect="1"/>
          </p:cNvPicPr>
          <p:nvPr/>
        </p:nvPicPr>
        <p:blipFill>
          <a:blip r:embed="rId3"/>
          <a:stretch>
            <a:fillRect/>
          </a:stretch>
        </p:blipFill>
        <p:spPr>
          <a:xfrm>
            <a:off x="9436020" y="2983113"/>
            <a:ext cx="2029880" cy="2630437"/>
          </a:xfrm>
          <a:prstGeom prst="rect">
            <a:avLst/>
          </a:prstGeom>
        </p:spPr>
      </p:pic>
      <p:pic>
        <p:nvPicPr>
          <p:cNvPr id="3" name="Picture 2">
            <a:extLst>
              <a:ext uri="{FF2B5EF4-FFF2-40B4-BE49-F238E27FC236}">
                <a16:creationId xmlns:a16="http://schemas.microsoft.com/office/drawing/2014/main" id="{D2C8C8EB-9BD0-2ACF-CF07-F387845E143D}"/>
              </a:ext>
            </a:extLst>
          </p:cNvPr>
          <p:cNvPicPr>
            <a:picLocks noChangeAspect="1"/>
          </p:cNvPicPr>
          <p:nvPr/>
        </p:nvPicPr>
        <p:blipFill>
          <a:blip r:embed="rId4"/>
          <a:stretch>
            <a:fillRect/>
          </a:stretch>
        </p:blipFill>
        <p:spPr>
          <a:xfrm>
            <a:off x="918542" y="2990922"/>
            <a:ext cx="1875683" cy="2634139"/>
          </a:xfrm>
          <a:prstGeom prst="rect">
            <a:avLst/>
          </a:prstGeom>
        </p:spPr>
      </p:pic>
      <p:pic>
        <p:nvPicPr>
          <p:cNvPr id="4" name="Picture 2" descr="Cover">
            <a:extLst>
              <a:ext uri="{FF2B5EF4-FFF2-40B4-BE49-F238E27FC236}">
                <a16:creationId xmlns:a16="http://schemas.microsoft.com/office/drawing/2014/main" id="{35BDA0EE-8F1F-95ED-4BDC-AFE905B37D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8158" y="2983113"/>
            <a:ext cx="1875683" cy="26497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237AE34-CA6C-7B28-76F6-595DD8F4B8D3}"/>
              </a:ext>
            </a:extLst>
          </p:cNvPr>
          <p:cNvPicPr>
            <a:picLocks noChangeAspect="1"/>
          </p:cNvPicPr>
          <p:nvPr/>
        </p:nvPicPr>
        <p:blipFill>
          <a:blip r:embed="rId6"/>
          <a:stretch>
            <a:fillRect/>
          </a:stretch>
        </p:blipFill>
        <p:spPr>
          <a:xfrm>
            <a:off x="2947687" y="2979411"/>
            <a:ext cx="2044347" cy="2634139"/>
          </a:xfrm>
          <a:prstGeom prst="rect">
            <a:avLst/>
          </a:prstGeom>
        </p:spPr>
      </p:pic>
      <p:pic>
        <p:nvPicPr>
          <p:cNvPr id="6" name="Picture 5">
            <a:extLst>
              <a:ext uri="{FF2B5EF4-FFF2-40B4-BE49-F238E27FC236}">
                <a16:creationId xmlns:a16="http://schemas.microsoft.com/office/drawing/2014/main" id="{66C07155-BA61-20CB-864C-94B399993998}"/>
              </a:ext>
            </a:extLst>
          </p:cNvPr>
          <p:cNvPicPr>
            <a:picLocks noChangeAspect="1"/>
          </p:cNvPicPr>
          <p:nvPr/>
        </p:nvPicPr>
        <p:blipFill>
          <a:blip r:embed="rId7"/>
          <a:stretch>
            <a:fillRect/>
          </a:stretch>
        </p:blipFill>
        <p:spPr>
          <a:xfrm>
            <a:off x="7199965" y="2983113"/>
            <a:ext cx="2029880" cy="2861129"/>
          </a:xfrm>
          <a:prstGeom prst="rect">
            <a:avLst/>
          </a:prstGeom>
        </p:spPr>
      </p:pic>
      <p:sp>
        <p:nvSpPr>
          <p:cNvPr id="7" name="TextBox 6">
            <a:extLst>
              <a:ext uri="{FF2B5EF4-FFF2-40B4-BE49-F238E27FC236}">
                <a16:creationId xmlns:a16="http://schemas.microsoft.com/office/drawing/2014/main" id="{DD53064B-5323-A89B-A052-02306052235B}"/>
              </a:ext>
            </a:extLst>
          </p:cNvPr>
          <p:cNvSpPr txBox="1"/>
          <p:nvPr/>
        </p:nvSpPr>
        <p:spPr>
          <a:xfrm>
            <a:off x="1082749" y="5659576"/>
            <a:ext cx="160182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5596"/>
                </a:solidFill>
                <a:effectLst/>
                <a:uLnTx/>
                <a:uFillTx/>
                <a:latin typeface="Arial"/>
                <a:ea typeface="+mn-ea"/>
                <a:cs typeface="+mn-cs"/>
              </a:rPr>
              <a:t>Draft scheme</a:t>
            </a:r>
          </a:p>
        </p:txBody>
      </p:sp>
      <p:sp>
        <p:nvSpPr>
          <p:cNvPr id="8" name="TextBox 7">
            <a:extLst>
              <a:ext uri="{FF2B5EF4-FFF2-40B4-BE49-F238E27FC236}">
                <a16:creationId xmlns:a16="http://schemas.microsoft.com/office/drawing/2014/main" id="{31A7856E-4233-275E-6865-7DC2382DA843}"/>
              </a:ext>
            </a:extLst>
          </p:cNvPr>
          <p:cNvSpPr txBox="1"/>
          <p:nvPr/>
        </p:nvSpPr>
        <p:spPr>
          <a:xfrm>
            <a:off x="3027567" y="5647996"/>
            <a:ext cx="188458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5596"/>
                </a:solidFill>
                <a:effectLst/>
                <a:uLnTx/>
                <a:uFillTx/>
                <a:latin typeface="Arial"/>
                <a:ea typeface="+mn-ea"/>
                <a:cs typeface="+mn-cs"/>
              </a:rPr>
              <a:t>CEOS roadmap</a:t>
            </a:r>
          </a:p>
        </p:txBody>
      </p:sp>
      <p:sp>
        <p:nvSpPr>
          <p:cNvPr id="9" name="TextBox 8">
            <a:extLst>
              <a:ext uri="{FF2B5EF4-FFF2-40B4-BE49-F238E27FC236}">
                <a16:creationId xmlns:a16="http://schemas.microsoft.com/office/drawing/2014/main" id="{666D2A4E-27E8-7E1B-0407-F6619C27D120}"/>
              </a:ext>
            </a:extLst>
          </p:cNvPr>
          <p:cNvSpPr txBox="1"/>
          <p:nvPr/>
        </p:nvSpPr>
        <p:spPr>
          <a:xfrm>
            <a:off x="5255146" y="5659576"/>
            <a:ext cx="16145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5596"/>
                </a:solidFill>
                <a:effectLst/>
                <a:uLnTx/>
                <a:uFillTx/>
                <a:latin typeface="Arial"/>
                <a:ea typeface="+mn-ea"/>
                <a:cs typeface="+mn-cs"/>
              </a:rPr>
              <a:t>UNEP IMEO</a:t>
            </a:r>
          </a:p>
        </p:txBody>
      </p:sp>
      <p:sp>
        <p:nvSpPr>
          <p:cNvPr id="10" name="TextBox 9">
            <a:extLst>
              <a:ext uri="{FF2B5EF4-FFF2-40B4-BE49-F238E27FC236}">
                <a16:creationId xmlns:a16="http://schemas.microsoft.com/office/drawing/2014/main" id="{691C6AF5-A4E5-A88A-CDE7-F1D5A93D058E}"/>
              </a:ext>
            </a:extLst>
          </p:cNvPr>
          <p:cNvSpPr txBox="1"/>
          <p:nvPr/>
        </p:nvSpPr>
        <p:spPr>
          <a:xfrm>
            <a:off x="7482725" y="5637707"/>
            <a:ext cx="16145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5596"/>
                </a:solidFill>
                <a:effectLst/>
                <a:uLnTx/>
                <a:uFillTx/>
                <a:latin typeface="Arial"/>
                <a:ea typeface="+mn-ea"/>
                <a:cs typeface="+mn-cs"/>
              </a:rPr>
              <a:t>WMO G3W</a:t>
            </a:r>
          </a:p>
        </p:txBody>
      </p:sp>
      <p:sp>
        <p:nvSpPr>
          <p:cNvPr id="11" name="TextBox 10">
            <a:extLst>
              <a:ext uri="{FF2B5EF4-FFF2-40B4-BE49-F238E27FC236}">
                <a16:creationId xmlns:a16="http://schemas.microsoft.com/office/drawing/2014/main" id="{F7A7C14F-FAD0-03E7-0993-A03DD2EA6CA0}"/>
              </a:ext>
            </a:extLst>
          </p:cNvPr>
          <p:cNvSpPr txBox="1"/>
          <p:nvPr/>
        </p:nvSpPr>
        <p:spPr>
          <a:xfrm>
            <a:off x="9552656" y="5650382"/>
            <a:ext cx="191324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5596"/>
                </a:solidFill>
                <a:effectLst/>
                <a:uLnTx/>
                <a:uFillTx/>
                <a:latin typeface="Arial"/>
                <a:ea typeface="+mn-ea"/>
                <a:cs typeface="+mn-cs"/>
              </a:rPr>
              <a:t>US GHG Centre</a:t>
            </a:r>
          </a:p>
        </p:txBody>
      </p:sp>
    </p:spTree>
    <p:extLst>
      <p:ext uri="{BB962C8B-B14F-4D97-AF65-F5344CB8AC3E}">
        <p14:creationId xmlns:p14="http://schemas.microsoft.com/office/powerpoint/2010/main" val="1063922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5" name="Picture 4">
            <a:extLst>
              <a:ext uri="{FF2B5EF4-FFF2-40B4-BE49-F238E27FC236}">
                <a16:creationId xmlns:a16="http://schemas.microsoft.com/office/drawing/2014/main" id="{ABC25B90-E391-64F2-EDB4-95DF0200A15F}"/>
              </a:ext>
            </a:extLst>
          </p:cNvPr>
          <p:cNvPicPr>
            <a:picLocks noChangeAspect="1"/>
          </p:cNvPicPr>
          <p:nvPr/>
        </p:nvPicPr>
        <p:blipFill>
          <a:blip r:embed="rId3"/>
          <a:stretch>
            <a:fillRect/>
          </a:stretch>
        </p:blipFill>
        <p:spPr>
          <a:xfrm>
            <a:off x="348300" y="3603396"/>
            <a:ext cx="11674852" cy="2895851"/>
          </a:xfrm>
          <a:prstGeom prst="rect">
            <a:avLst/>
          </a:prstGeom>
        </p:spPr>
      </p:pic>
      <p:sp>
        <p:nvSpPr>
          <p:cNvPr id="159" name="Google Shape;159;p11"/>
          <p:cNvSpPr txBox="1">
            <a:spLocks noGrp="1"/>
          </p:cNvSpPr>
          <p:nvPr>
            <p:ph type="body" idx="1"/>
          </p:nvPr>
        </p:nvSpPr>
        <p:spPr>
          <a:xfrm>
            <a:off x="438026" y="1039716"/>
            <a:ext cx="11495400" cy="2706373"/>
          </a:xfrm>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1000"/>
              </a:spcBef>
              <a:spcAft>
                <a:spcPts val="0"/>
              </a:spcAft>
              <a:buSzPts val="2800"/>
              <a:buChar char="❖"/>
            </a:pPr>
            <a:r>
              <a:rPr lang="en-US" sz="1800" dirty="0"/>
              <a:t>2024 – outline development &amp; peer review</a:t>
            </a:r>
            <a:endParaRPr sz="1800" dirty="0"/>
          </a:p>
          <a:p>
            <a:pPr marL="457200" lvl="0" indent="-406400" algn="l" rtl="0">
              <a:lnSpc>
                <a:spcPct val="115000"/>
              </a:lnSpc>
              <a:spcBef>
                <a:spcPts val="1000"/>
              </a:spcBef>
              <a:spcAft>
                <a:spcPts val="0"/>
              </a:spcAft>
              <a:buSzPts val="2800"/>
              <a:buChar char="❖"/>
            </a:pPr>
            <a:r>
              <a:rPr lang="en-US" sz="1800" dirty="0"/>
              <a:t>2025 – detailed completion, peer review &amp; v1 finalization for end 2025</a:t>
            </a:r>
          </a:p>
          <a:p>
            <a:pPr lvl="1" indent="-406400">
              <a:spcBef>
                <a:spcPts val="1000"/>
              </a:spcBef>
              <a:buSzPts val="2800"/>
              <a:buChar char="❖"/>
            </a:pPr>
            <a:r>
              <a:rPr lang="en-GB" sz="1800" dirty="0"/>
              <a:t>now v0.4  out for community final review</a:t>
            </a:r>
          </a:p>
          <a:p>
            <a:pPr lvl="1" indent="-406400">
              <a:spcBef>
                <a:spcPts val="1000"/>
              </a:spcBef>
              <a:buSzPts val="2800"/>
              <a:buChar char="❖"/>
            </a:pPr>
            <a:r>
              <a:rPr lang="en-GB" sz="1800" dirty="0"/>
              <a:t>Final community review in June 2025 leading to static v1.0 July 2025. </a:t>
            </a:r>
          </a:p>
          <a:p>
            <a:pPr lvl="1" indent="-406400">
              <a:spcBef>
                <a:spcPts val="1000"/>
              </a:spcBef>
              <a:buSzPts val="2800"/>
              <a:buChar char="❖"/>
            </a:pPr>
            <a:r>
              <a:rPr lang="en-GB" sz="1800" dirty="0"/>
              <a:t>Case study development over Summer 2025.  </a:t>
            </a:r>
          </a:p>
          <a:p>
            <a:pPr lvl="1" indent="-406400">
              <a:spcBef>
                <a:spcPts val="1000"/>
              </a:spcBef>
              <a:buSzPts val="2800"/>
              <a:buChar char="❖"/>
            </a:pPr>
            <a:r>
              <a:rPr lang="en-GB" sz="1800" dirty="0"/>
              <a:t>Stakeholder engagement workshop (IMEO) – late 2025 </a:t>
            </a:r>
            <a:endParaRPr sz="1800" dirty="0"/>
          </a:p>
        </p:txBody>
      </p:sp>
      <p:sp>
        <p:nvSpPr>
          <p:cNvPr id="160" name="Google Shape;160;p11"/>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Montserrat"/>
              <a:buNone/>
            </a:pPr>
            <a:r>
              <a:rPr lang="en-US" sz="3200" dirty="0"/>
              <a:t>Progress and timeline</a:t>
            </a:r>
            <a:endParaRPr sz="3200" dirty="0"/>
          </a:p>
        </p:txBody>
      </p:sp>
      <p:sp>
        <p:nvSpPr>
          <p:cNvPr id="2" name="Google Shape;162;p11">
            <a:extLst>
              <a:ext uri="{FF2B5EF4-FFF2-40B4-BE49-F238E27FC236}">
                <a16:creationId xmlns:a16="http://schemas.microsoft.com/office/drawing/2014/main" id="{7F06DF06-5AB0-8DB2-B3AB-4D9BEE94055D}"/>
              </a:ext>
            </a:extLst>
          </p:cNvPr>
          <p:cNvSpPr/>
          <p:nvPr/>
        </p:nvSpPr>
        <p:spPr>
          <a:xfrm rot="10800000">
            <a:off x="9195266" y="5525321"/>
            <a:ext cx="367646" cy="635180"/>
          </a:xfrm>
          <a:prstGeom prst="downArrow">
            <a:avLst>
              <a:gd name="adj1" fmla="val 50000"/>
              <a:gd name="adj2" fmla="val 50000"/>
            </a:avLst>
          </a:prstGeom>
          <a:solidFill>
            <a:schemeClr val="accent6"/>
          </a:solidFill>
          <a:ln w="25400" cap="flat" cmpd="sng">
            <a:solidFill>
              <a:srgbClr val="581D1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2"/>
          <p:cNvSpPr txBox="1"/>
          <p:nvPr/>
        </p:nvSpPr>
        <p:spPr>
          <a:xfrm>
            <a:off x="357100" y="1290950"/>
            <a:ext cx="11631900" cy="126953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700" b="1" i="0" u="none" strike="noStrike" cap="none">
                <a:solidFill>
                  <a:schemeClr val="dk1"/>
                </a:solidFill>
                <a:latin typeface="Montserrat"/>
                <a:ea typeface="Montserrat"/>
                <a:cs typeface="Montserrat"/>
                <a:sym typeface="Montserrat"/>
              </a:rPr>
              <a:t> </a:t>
            </a:r>
            <a:endParaRPr sz="1700" b="1" i="0" u="none" strike="noStrike" cap="none">
              <a:solidFill>
                <a:schemeClr val="dk1"/>
              </a:solidFill>
              <a:latin typeface="Montserrat"/>
              <a:ea typeface="Montserrat"/>
              <a:cs typeface="Montserrat"/>
              <a:sym typeface="Montserrat"/>
            </a:endParaRPr>
          </a:p>
          <a:p>
            <a:pPr marL="914400" marR="0" lvl="0" indent="0" algn="l" rtl="0">
              <a:lnSpc>
                <a:spcPct val="150000"/>
              </a:lnSpc>
              <a:spcBef>
                <a:spcPts val="0"/>
              </a:spcBef>
              <a:spcAft>
                <a:spcPts val="0"/>
              </a:spcAft>
              <a:buClr>
                <a:srgbClr val="000000"/>
              </a:buClr>
              <a:buSzPts val="1700"/>
              <a:buFont typeface="Arial"/>
              <a:buNone/>
            </a:pPr>
            <a:endParaRPr sz="1700" b="1" i="0" u="none" strike="noStrike" cap="none">
              <a:solidFill>
                <a:schemeClr val="dk1"/>
              </a:solidFill>
              <a:latin typeface="Montserrat"/>
              <a:ea typeface="Montserrat"/>
              <a:cs typeface="Montserrat"/>
              <a:sym typeface="Montserrat"/>
            </a:endParaRPr>
          </a:p>
          <a:p>
            <a:pPr marL="457200" marR="0" lvl="0" indent="0" algn="l" rtl="0">
              <a:lnSpc>
                <a:spcPct val="150000"/>
              </a:lnSpc>
              <a:spcBef>
                <a:spcPts val="0"/>
              </a:spcBef>
              <a:spcAft>
                <a:spcPts val="0"/>
              </a:spcAft>
              <a:buClr>
                <a:srgbClr val="000000"/>
              </a:buClr>
              <a:buSzPts val="1700"/>
              <a:buFont typeface="Arial"/>
              <a:buNone/>
            </a:pPr>
            <a:endParaRPr sz="1700" b="1" i="1" u="none" strike="noStrike" cap="none">
              <a:solidFill>
                <a:schemeClr val="accent2"/>
              </a:solidFill>
              <a:latin typeface="Montserrat"/>
              <a:ea typeface="Montserrat"/>
              <a:cs typeface="Montserrat"/>
              <a:sym typeface="Montserrat"/>
            </a:endParaRPr>
          </a:p>
        </p:txBody>
      </p:sp>
      <p:sp>
        <p:nvSpPr>
          <p:cNvPr id="168" name="Google Shape;168;p12"/>
          <p:cNvSpPr txBox="1"/>
          <p:nvPr/>
        </p:nvSpPr>
        <p:spPr>
          <a:xfrm>
            <a:off x="206271" y="211738"/>
            <a:ext cx="1080505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3200" b="0" i="0" u="none" strike="noStrike" cap="none" dirty="0">
                <a:solidFill>
                  <a:schemeClr val="lt1"/>
                </a:solidFill>
                <a:latin typeface="Montserrat"/>
                <a:ea typeface="Montserrat"/>
                <a:cs typeface="Montserrat"/>
                <a:sym typeface="Montserrat"/>
              </a:rPr>
              <a:t>Summary</a:t>
            </a:r>
            <a:endParaRPr sz="3200" dirty="0"/>
          </a:p>
        </p:txBody>
      </p:sp>
      <p:sp>
        <p:nvSpPr>
          <p:cNvPr id="169" name="Google Shape;169;p12"/>
          <p:cNvSpPr txBox="1"/>
          <p:nvPr/>
        </p:nvSpPr>
        <p:spPr>
          <a:xfrm>
            <a:off x="202900" y="1183975"/>
            <a:ext cx="11786100" cy="4801274"/>
          </a:xfrm>
          <a:prstGeom prst="rect">
            <a:avLst/>
          </a:prstGeom>
          <a:noFill/>
          <a:ln>
            <a:noFill/>
          </a:ln>
        </p:spPr>
        <p:txBody>
          <a:bodyPr spcFirstLastPara="1" wrap="square" lIns="91425" tIns="45700" rIns="91425" bIns="45700" anchor="t" anchorCtr="0">
            <a:spAutoFit/>
          </a:bodyPr>
          <a:lstStyle/>
          <a:p>
            <a:pPr marL="285750" marR="0" lvl="0" indent="-171450" algn="l" rtl="0">
              <a:lnSpc>
                <a:spcPct val="100000"/>
              </a:lnSpc>
              <a:spcBef>
                <a:spcPts val="0"/>
              </a:spcBef>
              <a:spcAft>
                <a:spcPts val="0"/>
              </a:spcAft>
              <a:buClr>
                <a:srgbClr val="000000"/>
              </a:buClr>
              <a:buSzPts val="1800"/>
              <a:buFont typeface="Noto Sans Symbols"/>
              <a:buNone/>
            </a:pPr>
            <a:endParaRPr sz="1800" b="0" i="0" u="none" strike="noStrike" cap="none" dirty="0">
              <a:solidFill>
                <a:srgbClr val="000000"/>
              </a:solidFill>
              <a:latin typeface="Montserrat"/>
              <a:ea typeface="Montserrat"/>
              <a:cs typeface="Montserrat"/>
              <a:sym typeface="Montserrat"/>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dirty="0">
                <a:solidFill>
                  <a:srgbClr val="000000"/>
                </a:solidFill>
                <a:latin typeface="Montserrat"/>
                <a:ea typeface="Montserrat"/>
                <a:cs typeface="Montserrat"/>
                <a:sym typeface="Montserrat"/>
              </a:rPr>
              <a:t>We need to </a:t>
            </a:r>
            <a:r>
              <a:rPr lang="en-US" sz="1800" dirty="0">
                <a:latin typeface="Montserrat"/>
                <a:ea typeface="Montserrat"/>
                <a:cs typeface="Montserrat"/>
                <a:sym typeface="Montserrat"/>
              </a:rPr>
              <a:t>define the</a:t>
            </a:r>
            <a:r>
              <a:rPr lang="en-US" sz="1800" b="0" i="0" u="none" strike="noStrike" cap="none" dirty="0">
                <a:solidFill>
                  <a:srgbClr val="000000"/>
                </a:solidFill>
                <a:latin typeface="Montserrat"/>
                <a:ea typeface="Montserrat"/>
                <a:cs typeface="Montserrat"/>
                <a:sym typeface="Montserrat"/>
              </a:rPr>
              <a:t> </a:t>
            </a:r>
            <a:r>
              <a:rPr lang="en-US" sz="1800" dirty="0">
                <a:latin typeface="Montserrat"/>
                <a:ea typeface="Montserrat"/>
                <a:cs typeface="Montserrat"/>
                <a:sym typeface="Montserrat"/>
              </a:rPr>
              <a:t>common </a:t>
            </a:r>
            <a:r>
              <a:rPr lang="en-US" sz="1800" b="0" i="0" u="none" strike="noStrike" cap="none" dirty="0">
                <a:solidFill>
                  <a:srgbClr val="000000"/>
                </a:solidFill>
                <a:latin typeface="Montserrat"/>
                <a:ea typeface="Montserrat"/>
                <a:cs typeface="Montserrat"/>
                <a:sym typeface="Montserrat"/>
              </a:rPr>
              <a:t>practices for reporting VVUQ and QA for facility scale emissions so that producers of these data know what is expected by the community and (new) users know how the data should be generated and reported so that it can be trusted</a:t>
            </a:r>
          </a:p>
          <a:p>
            <a:pPr marL="285750" marR="0" lvl="0" indent="-285750" algn="l" rtl="0">
              <a:lnSpc>
                <a:spcPct val="100000"/>
              </a:lnSpc>
              <a:spcBef>
                <a:spcPts val="0"/>
              </a:spcBef>
              <a:spcAft>
                <a:spcPts val="0"/>
              </a:spcAft>
              <a:buClr>
                <a:srgbClr val="000000"/>
              </a:buClr>
              <a:buSzPts val="1800"/>
              <a:buFont typeface="Noto Sans Symbols"/>
              <a:buChar char="❖"/>
            </a:pPr>
            <a:endParaRPr lang="en-US" sz="1800" dirty="0">
              <a:latin typeface="Montserrat"/>
              <a:sym typeface="Montserrat"/>
            </a:endParaRPr>
          </a:p>
          <a:p>
            <a:pPr marL="285750" lvl="1" indent="-285750">
              <a:buSzPts val="1800"/>
              <a:buFont typeface="Noto Sans Symbols"/>
              <a:buChar char="❖"/>
            </a:pPr>
            <a:r>
              <a:rPr lang="en-GB" sz="1800" dirty="0">
                <a:latin typeface="Montserrat"/>
                <a:ea typeface="Montserrat"/>
                <a:cs typeface="Montserrat"/>
                <a:sym typeface="Montserrat"/>
              </a:rPr>
              <a:t>Fantastic effort from all authors and contributors over the last year or so</a:t>
            </a:r>
          </a:p>
          <a:p>
            <a:pPr lvl="1">
              <a:buSzPts val="1800"/>
            </a:pPr>
            <a:endParaRPr lang="en-GB" sz="1800" dirty="0">
              <a:latin typeface="Montserrat"/>
              <a:ea typeface="Montserrat"/>
              <a:cs typeface="Montserrat"/>
              <a:sym typeface="Montserrat"/>
            </a:endParaRPr>
          </a:p>
          <a:p>
            <a:pPr marL="285750" lvl="1" indent="-285750">
              <a:buSzPts val="1800"/>
              <a:buFont typeface="Noto Sans Symbols"/>
              <a:buChar char="❖"/>
            </a:pPr>
            <a:r>
              <a:rPr lang="en-GB" sz="1800" dirty="0">
                <a:latin typeface="Montserrat"/>
                <a:ea typeface="Montserrat"/>
                <a:cs typeface="Montserrat"/>
                <a:sym typeface="Montserrat"/>
              </a:rPr>
              <a:t>Please take a look and share any final comments by end of June. </a:t>
            </a:r>
          </a:p>
          <a:p>
            <a:pPr lvl="1">
              <a:buSzPts val="1800"/>
            </a:pPr>
            <a:r>
              <a:rPr lang="en-GB" sz="1800" dirty="0"/>
              <a:t>	</a:t>
            </a:r>
            <a:r>
              <a:rPr lang="en-GB" sz="1800" dirty="0">
                <a:hlinkClick r:id="rId3"/>
              </a:rPr>
              <a:t>https://ceos.org/document_management/Working_Groups/WGClimate/Documents/CEOS_CommunityPractices_SiteScaleMethaneEmissions%20v0.4.pdf</a:t>
            </a:r>
            <a:r>
              <a:rPr lang="en-GB" sz="1800" dirty="0"/>
              <a:t> </a:t>
            </a:r>
          </a:p>
          <a:p>
            <a:pPr lvl="1">
              <a:buSzPts val="1800"/>
            </a:pPr>
            <a:r>
              <a:rPr lang="en-GB" sz="1800" dirty="0"/>
              <a:t>	</a:t>
            </a:r>
            <a:r>
              <a:rPr lang="en-GB" sz="1800" dirty="0">
                <a:hlinkClick r:id="rId4"/>
              </a:rPr>
              <a:t>nvlpubs.nist.gov/</a:t>
            </a:r>
            <a:r>
              <a:rPr lang="en-GB" sz="1800" dirty="0" err="1">
                <a:hlinkClick r:id="rId4"/>
              </a:rPr>
              <a:t>nistpubs</a:t>
            </a:r>
            <a:r>
              <a:rPr lang="en-GB" sz="1800" dirty="0">
                <a:hlinkClick r:id="rId4"/>
              </a:rPr>
              <a:t>/</a:t>
            </a:r>
            <a:r>
              <a:rPr lang="en-GB" sz="1800" dirty="0" err="1">
                <a:hlinkClick r:id="rId4"/>
              </a:rPr>
              <a:t>ir</a:t>
            </a:r>
            <a:r>
              <a:rPr lang="en-GB" sz="1800" dirty="0">
                <a:hlinkClick r:id="rId4"/>
              </a:rPr>
              <a:t>/2025/NIST.IR.8575.pdf</a:t>
            </a:r>
            <a:endParaRPr lang="en-GB" sz="1800" dirty="0"/>
          </a:p>
          <a:p>
            <a:pPr lvl="1">
              <a:buSzPts val="1800"/>
            </a:pPr>
            <a:endParaRPr lang="en-GB" sz="1800" dirty="0">
              <a:latin typeface="Montserrat"/>
              <a:ea typeface="Montserrat"/>
              <a:cs typeface="Montserrat"/>
              <a:sym typeface="Montserrat"/>
            </a:endParaRPr>
          </a:p>
          <a:p>
            <a:pPr marL="285750" lvl="1" indent="-285750">
              <a:buSzPts val="1800"/>
              <a:buFont typeface="Noto Sans Symbols"/>
              <a:buChar char="❖"/>
            </a:pPr>
            <a:r>
              <a:rPr lang="en-GB" sz="1800" dirty="0">
                <a:latin typeface="Montserrat"/>
                <a:ea typeface="Montserrat"/>
                <a:cs typeface="Montserrat"/>
                <a:sym typeface="Montserrat"/>
              </a:rPr>
              <a:t>Submit for CEOS endorsement in/from July alongside key stakeholder engagement (IMEO/GMP/CCAC) and implementation &amp; promotion towards COP 30</a:t>
            </a:r>
          </a:p>
          <a:p>
            <a:pPr marL="285750" lvl="1" indent="-285750">
              <a:buSzPts val="1800"/>
              <a:buFont typeface="Noto Sans Symbols"/>
              <a:buChar char="❖"/>
            </a:pPr>
            <a:endParaRPr lang="en-GB" sz="1800" dirty="0">
              <a:latin typeface="Montserrat"/>
              <a:ea typeface="Montserrat"/>
              <a:cs typeface="Montserrat"/>
              <a:sym typeface="Montserrat"/>
            </a:endParaRPr>
          </a:p>
          <a:p>
            <a:pPr lvl="1" algn="ctr">
              <a:buSzPts val="1800"/>
            </a:pPr>
            <a:r>
              <a:rPr lang="en-GB" sz="1800" dirty="0">
                <a:latin typeface="Montserrat"/>
                <a:ea typeface="Montserrat"/>
                <a:cs typeface="Montserrat"/>
                <a:sym typeface="Montserrat"/>
              </a:rPr>
              <a:t>Contact: paul.green@npl.co.uk </a:t>
            </a:r>
          </a:p>
          <a:p>
            <a:pPr marR="0" lvl="0" algn="l" rtl="0">
              <a:lnSpc>
                <a:spcPct val="100000"/>
              </a:lnSpc>
              <a:spcBef>
                <a:spcPts val="0"/>
              </a:spcBef>
              <a:spcAft>
                <a:spcPts val="0"/>
              </a:spcAft>
              <a:buClr>
                <a:srgbClr val="000000"/>
              </a:buClr>
              <a:buSzPts val="1800"/>
            </a:pPr>
            <a:endParaRPr lang="en-GB" sz="1800" b="0" i="0" u="none" strike="noStrike" cap="none" dirty="0">
              <a:solidFill>
                <a:srgbClr val="000000"/>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2"/>
          <p:cNvSpPr txBox="1"/>
          <p:nvPr/>
        </p:nvSpPr>
        <p:spPr>
          <a:xfrm>
            <a:off x="357100" y="1290950"/>
            <a:ext cx="11631900" cy="126953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700" b="1" i="0" u="none" strike="noStrike" cap="none">
                <a:solidFill>
                  <a:schemeClr val="dk1"/>
                </a:solidFill>
                <a:latin typeface="Montserrat"/>
                <a:ea typeface="Montserrat"/>
                <a:cs typeface="Montserrat"/>
                <a:sym typeface="Montserrat"/>
              </a:rPr>
              <a:t> </a:t>
            </a:r>
            <a:endParaRPr sz="1700" b="1" i="0" u="none" strike="noStrike" cap="none">
              <a:solidFill>
                <a:schemeClr val="dk1"/>
              </a:solidFill>
              <a:latin typeface="Montserrat"/>
              <a:ea typeface="Montserrat"/>
              <a:cs typeface="Montserrat"/>
              <a:sym typeface="Montserrat"/>
            </a:endParaRPr>
          </a:p>
          <a:p>
            <a:pPr marL="914400" marR="0" lvl="0" indent="0" algn="l" rtl="0">
              <a:lnSpc>
                <a:spcPct val="150000"/>
              </a:lnSpc>
              <a:spcBef>
                <a:spcPts val="0"/>
              </a:spcBef>
              <a:spcAft>
                <a:spcPts val="0"/>
              </a:spcAft>
              <a:buClr>
                <a:srgbClr val="000000"/>
              </a:buClr>
              <a:buSzPts val="1700"/>
              <a:buFont typeface="Arial"/>
              <a:buNone/>
            </a:pPr>
            <a:endParaRPr sz="1700" b="1" i="0" u="none" strike="noStrike" cap="none">
              <a:solidFill>
                <a:schemeClr val="dk1"/>
              </a:solidFill>
              <a:latin typeface="Montserrat"/>
              <a:ea typeface="Montserrat"/>
              <a:cs typeface="Montserrat"/>
              <a:sym typeface="Montserrat"/>
            </a:endParaRPr>
          </a:p>
          <a:p>
            <a:pPr marL="457200" marR="0" lvl="0" indent="0" algn="l" rtl="0">
              <a:lnSpc>
                <a:spcPct val="150000"/>
              </a:lnSpc>
              <a:spcBef>
                <a:spcPts val="0"/>
              </a:spcBef>
              <a:spcAft>
                <a:spcPts val="0"/>
              </a:spcAft>
              <a:buClr>
                <a:srgbClr val="000000"/>
              </a:buClr>
              <a:buSzPts val="1700"/>
              <a:buFont typeface="Arial"/>
              <a:buNone/>
            </a:pPr>
            <a:endParaRPr sz="1700" b="1" i="1" u="none" strike="noStrike" cap="none">
              <a:solidFill>
                <a:schemeClr val="accent2"/>
              </a:solidFill>
              <a:latin typeface="Montserrat"/>
              <a:ea typeface="Montserrat"/>
              <a:cs typeface="Montserrat"/>
              <a:sym typeface="Montserrat"/>
            </a:endParaRPr>
          </a:p>
        </p:txBody>
      </p:sp>
      <p:sp>
        <p:nvSpPr>
          <p:cNvPr id="168" name="Google Shape;168;p12"/>
          <p:cNvSpPr txBox="1"/>
          <p:nvPr/>
        </p:nvSpPr>
        <p:spPr>
          <a:xfrm>
            <a:off x="206271" y="211738"/>
            <a:ext cx="1080505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3200" b="0" i="0" u="none" strike="noStrike" cap="none" dirty="0">
                <a:solidFill>
                  <a:schemeClr val="lt1"/>
                </a:solidFill>
                <a:latin typeface="Montserrat"/>
                <a:ea typeface="Montserrat"/>
                <a:cs typeface="Montserrat"/>
                <a:sym typeface="Montserrat"/>
              </a:rPr>
              <a:t>What next?</a:t>
            </a:r>
            <a:endParaRPr sz="3200" dirty="0"/>
          </a:p>
        </p:txBody>
      </p:sp>
      <p:sp>
        <p:nvSpPr>
          <p:cNvPr id="169" name="Google Shape;169;p12"/>
          <p:cNvSpPr txBox="1"/>
          <p:nvPr/>
        </p:nvSpPr>
        <p:spPr>
          <a:xfrm>
            <a:off x="202900" y="1183975"/>
            <a:ext cx="11786100" cy="5909270"/>
          </a:xfrm>
          <a:prstGeom prst="rect">
            <a:avLst/>
          </a:prstGeom>
          <a:noFill/>
          <a:ln>
            <a:noFill/>
          </a:ln>
        </p:spPr>
        <p:txBody>
          <a:bodyPr spcFirstLastPara="1" wrap="square" lIns="91425" tIns="45700" rIns="91425" bIns="45700" anchor="t" anchorCtr="0">
            <a:spAutoFit/>
          </a:bodyPr>
          <a:lstStyle/>
          <a:p>
            <a:pPr marL="285750" marR="0" lvl="0" indent="-171450" algn="l" rtl="0">
              <a:lnSpc>
                <a:spcPct val="100000"/>
              </a:lnSpc>
              <a:spcBef>
                <a:spcPts val="0"/>
              </a:spcBef>
              <a:spcAft>
                <a:spcPts val="0"/>
              </a:spcAft>
              <a:buClr>
                <a:srgbClr val="000000"/>
              </a:buClr>
              <a:buSzPts val="1800"/>
              <a:buFont typeface="Noto Sans Symbols"/>
              <a:buNone/>
            </a:pPr>
            <a:endParaRPr sz="1800" b="0" i="0" u="none" strike="noStrike" cap="none" dirty="0">
              <a:solidFill>
                <a:srgbClr val="000000"/>
              </a:solidFill>
              <a:latin typeface="Montserrat"/>
              <a:ea typeface="Montserrat"/>
              <a:cs typeface="Montserrat"/>
              <a:sym typeface="Montserrat"/>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dirty="0">
                <a:latin typeface="Montserrat"/>
                <a:ea typeface="Montserrat"/>
                <a:cs typeface="Montserrat"/>
                <a:sym typeface="Montserrat"/>
              </a:rPr>
              <a:t>The science is evolving. </a:t>
            </a:r>
          </a:p>
          <a:p>
            <a:pPr marL="285750" marR="0" lvl="0" indent="-285750" algn="l" rtl="0">
              <a:lnSpc>
                <a:spcPct val="100000"/>
              </a:lnSpc>
              <a:spcBef>
                <a:spcPts val="0"/>
              </a:spcBef>
              <a:spcAft>
                <a:spcPts val="0"/>
              </a:spcAft>
              <a:buClr>
                <a:srgbClr val="000000"/>
              </a:buClr>
              <a:buSzPts val="1800"/>
              <a:buFont typeface="Noto Sans Symbols"/>
              <a:buChar char="❖"/>
            </a:pPr>
            <a:endParaRPr lang="en-US" sz="1800" dirty="0">
              <a:latin typeface="Montserrat"/>
              <a:ea typeface="Montserrat"/>
              <a:cs typeface="Montserrat"/>
              <a:sym typeface="Montserrat"/>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dirty="0">
                <a:latin typeface="Montserrat"/>
                <a:ea typeface="Montserrat"/>
                <a:cs typeface="Montserrat"/>
                <a:sym typeface="Montserrat"/>
              </a:rPr>
              <a:t>The plume-derived common  practice v1.0 is an excellent start. A static version of the document is needed for stakeholder engagement.</a:t>
            </a:r>
          </a:p>
          <a:p>
            <a:pPr marL="285750" lvl="1" indent="-285750">
              <a:buSzPts val="1800"/>
              <a:buFont typeface="Noto Sans Symbols"/>
              <a:buChar char="❖"/>
            </a:pPr>
            <a:endParaRPr lang="en-US" sz="1800" dirty="0">
              <a:latin typeface="Montserrat"/>
              <a:ea typeface="Montserrat"/>
              <a:cs typeface="Montserrat"/>
              <a:sym typeface="Montserrat"/>
            </a:endParaRPr>
          </a:p>
          <a:p>
            <a:pPr marL="285750" lvl="1" indent="-285750" algn="just">
              <a:buSzPts val="1800"/>
              <a:buFont typeface="Noto Sans Symbols"/>
              <a:buChar char="❖"/>
            </a:pPr>
            <a:r>
              <a:rPr lang="en-US" sz="1800" dirty="0">
                <a:latin typeface="Montserrat"/>
                <a:ea typeface="Montserrat"/>
                <a:cs typeface="Montserrat"/>
                <a:sym typeface="Montserrat"/>
              </a:rPr>
              <a:t>Evolution from common practice to best practice. Quantifying the pros/cons of different approaches. Studies are ongoing, but a systematic approach is needed and community agreed. So expect v2.0 to be developed in the next few years.</a:t>
            </a:r>
            <a:endParaRPr lang="en-US" sz="1800" b="0" i="0" u="none" strike="noStrike" cap="none" dirty="0">
              <a:solidFill>
                <a:srgbClr val="000000"/>
              </a:solidFill>
              <a:latin typeface="Montserrat"/>
              <a:ea typeface="Montserrat"/>
              <a:cs typeface="Montserrat"/>
              <a:sym typeface="Montserrat"/>
            </a:endParaRPr>
          </a:p>
          <a:p>
            <a:pPr marL="285750" marR="0" lvl="0" indent="-285750" algn="l" rtl="0">
              <a:lnSpc>
                <a:spcPct val="100000"/>
              </a:lnSpc>
              <a:spcBef>
                <a:spcPts val="0"/>
              </a:spcBef>
              <a:spcAft>
                <a:spcPts val="0"/>
              </a:spcAft>
              <a:buClr>
                <a:srgbClr val="000000"/>
              </a:buClr>
              <a:buSzPts val="1800"/>
              <a:buFont typeface="Noto Sans Symbols"/>
              <a:buChar char="❖"/>
            </a:pPr>
            <a:endParaRPr lang="en-US" sz="1800" dirty="0">
              <a:latin typeface="Montserrat"/>
              <a:sym typeface="Montserrat"/>
            </a:endParaRPr>
          </a:p>
          <a:p>
            <a:pPr marL="285750" lvl="1" indent="-285750">
              <a:buSzPts val="1800"/>
              <a:buFont typeface="Noto Sans Symbols"/>
              <a:buChar char="❖"/>
            </a:pPr>
            <a:r>
              <a:rPr lang="en-GB" sz="1800" dirty="0">
                <a:latin typeface="Montserrat"/>
                <a:ea typeface="Montserrat"/>
                <a:cs typeface="Montserrat"/>
                <a:sym typeface="Montserrat"/>
              </a:rPr>
              <a:t>The focus to date has been O&amp;G point sources, but other point sources needs considering, so some expansion to landfills, wider waste and quasi-localised sources.  </a:t>
            </a:r>
          </a:p>
          <a:p>
            <a:pPr marL="285750" lvl="1" indent="-285750">
              <a:buSzPts val="1800"/>
              <a:buFont typeface="Noto Sans Symbols"/>
              <a:buChar char="❖"/>
            </a:pPr>
            <a:endParaRPr lang="en-GB" sz="1800" dirty="0">
              <a:latin typeface="Montserrat"/>
              <a:ea typeface="Montserrat"/>
              <a:cs typeface="Montserrat"/>
              <a:sym typeface="Montserrat"/>
            </a:endParaRPr>
          </a:p>
          <a:p>
            <a:pPr marL="285750" lvl="1" indent="-285750">
              <a:buSzPts val="1800"/>
              <a:buFont typeface="Noto Sans Symbols"/>
              <a:buChar char="❖"/>
            </a:pPr>
            <a:r>
              <a:rPr lang="en-GB" sz="1800" dirty="0">
                <a:latin typeface="Montserrat"/>
                <a:ea typeface="Montserrat"/>
                <a:cs typeface="Montserrat"/>
                <a:sym typeface="Montserrat"/>
              </a:rPr>
              <a:t>Common/best practices for area mappers. Similar activity has been identified and is in the GHG TT road map. </a:t>
            </a:r>
          </a:p>
          <a:p>
            <a:pPr marL="285750" lvl="1" indent="-285750">
              <a:buSzPts val="1800"/>
              <a:buFont typeface="Noto Sans Symbols"/>
              <a:buChar char="❖"/>
            </a:pPr>
            <a:endParaRPr lang="en-GB" sz="1800" dirty="0">
              <a:latin typeface="Montserrat"/>
              <a:ea typeface="Montserrat"/>
              <a:cs typeface="Montserrat"/>
              <a:sym typeface="Montserrat"/>
            </a:endParaRPr>
          </a:p>
          <a:p>
            <a:pPr marL="285750" lvl="1" indent="-285750">
              <a:buSzPts val="1800"/>
              <a:buFont typeface="Noto Sans Symbols"/>
              <a:buChar char="❖"/>
            </a:pPr>
            <a:r>
              <a:rPr lang="en-GB" sz="1800" dirty="0">
                <a:latin typeface="Montserrat"/>
                <a:ea typeface="Montserrat"/>
                <a:cs typeface="Montserrat"/>
                <a:sym typeface="Montserrat"/>
              </a:rPr>
              <a:t>Common/best practices are required and useful – these activities need to continue, but in </a:t>
            </a:r>
            <a:r>
              <a:rPr lang="en-GB" sz="1800">
                <a:latin typeface="Montserrat"/>
                <a:ea typeface="Montserrat"/>
                <a:cs typeface="Montserrat"/>
                <a:sym typeface="Montserrat"/>
              </a:rPr>
              <a:t>a manageable </a:t>
            </a:r>
            <a:r>
              <a:rPr lang="en-GB" sz="1800" dirty="0">
                <a:latin typeface="Montserrat"/>
                <a:ea typeface="Montserrat"/>
                <a:cs typeface="Montserrat"/>
                <a:sym typeface="Montserrat"/>
              </a:rPr>
              <a:t>and targeted way. </a:t>
            </a:r>
          </a:p>
          <a:p>
            <a:pPr lvl="1">
              <a:buSzPts val="1800"/>
            </a:pPr>
            <a:endParaRPr lang="en-GB" sz="1800" dirty="0">
              <a:latin typeface="Montserrat"/>
              <a:ea typeface="Montserrat"/>
              <a:cs typeface="Montserrat"/>
              <a:sym typeface="Montserrat"/>
            </a:endParaRPr>
          </a:p>
          <a:p>
            <a:pPr marL="285750" lvl="1" indent="-285750">
              <a:buSzPts val="1800"/>
              <a:buFont typeface="Noto Sans Symbols"/>
              <a:buChar char="❖"/>
            </a:pPr>
            <a:endParaRPr lang="en-GB" sz="1800" dirty="0">
              <a:latin typeface="Montserrat"/>
              <a:ea typeface="Montserrat"/>
              <a:cs typeface="Montserrat"/>
              <a:sym typeface="Montserrat"/>
            </a:endParaRPr>
          </a:p>
          <a:p>
            <a:pPr marR="0" lvl="0" algn="l" rtl="0">
              <a:lnSpc>
                <a:spcPct val="100000"/>
              </a:lnSpc>
              <a:spcBef>
                <a:spcPts val="0"/>
              </a:spcBef>
              <a:spcAft>
                <a:spcPts val="0"/>
              </a:spcAft>
              <a:buClr>
                <a:srgbClr val="000000"/>
              </a:buClr>
              <a:buSzPts val="1800"/>
            </a:pPr>
            <a:endParaRPr lang="en-GB" sz="1800" b="0" i="0" u="none" strike="noStrike" cap="none" dirty="0">
              <a:solidFill>
                <a:srgbClr val="000000"/>
              </a:solidFill>
              <a:latin typeface="Montserrat"/>
              <a:ea typeface="Montserrat"/>
              <a:cs typeface="Montserrat"/>
              <a:sym typeface="Montserrat"/>
            </a:endParaRPr>
          </a:p>
        </p:txBody>
      </p:sp>
    </p:spTree>
    <p:extLst>
      <p:ext uri="{BB962C8B-B14F-4D97-AF65-F5344CB8AC3E}">
        <p14:creationId xmlns:p14="http://schemas.microsoft.com/office/powerpoint/2010/main" val="3179834005"/>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C149E68AA4D2844BC4999F91514B979" ma:contentTypeVersion="14" ma:contentTypeDescription="Create a new document." ma:contentTypeScope="" ma:versionID="ebbc6bdb920048f271cc4eb3b1195f7f">
  <xsd:schema xmlns:xsd="http://www.w3.org/2001/XMLSchema" xmlns:xs="http://www.w3.org/2001/XMLSchema" xmlns:p="http://schemas.microsoft.com/office/2006/metadata/properties" xmlns:ns2="2344a050-42d3-484a-bc96-9e58a6359618" xmlns:ns3="03f3801f-f5a0-45ef-a670-ecb796a3f556" targetNamespace="http://schemas.microsoft.com/office/2006/metadata/properties" ma:root="true" ma:fieldsID="e88852f986a14257c6856619aca23bd1" ns2:_="" ns3:_="">
    <xsd:import namespace="2344a050-42d3-484a-bc96-9e58a6359618"/>
    <xsd:import namespace="03f3801f-f5a0-45ef-a670-ecb796a3f55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44a050-42d3-484a-bc96-9e58a63596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82bccc2-81de-48e5-8e7d-e3401e24a5f2"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f3801f-f5a0-45ef-a670-ecb796a3f55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f608001-7ddb-4bf0-bb61-3a8556a8d933}" ma:internalName="TaxCatchAll" ma:showField="CatchAllData" ma:web="03f3801f-f5a0-45ef-a670-ecb796a3f5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3f3801f-f5a0-45ef-a670-ecb796a3f556" xsi:nil="true"/>
    <lcf76f155ced4ddcb4097134ff3c332f xmlns="2344a050-42d3-484a-bc96-9e58a635961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0B7C0BF-4953-412A-A4CC-D5029DDE429C}">
  <ds:schemaRefs>
    <ds:schemaRef ds:uri="http://schemas.microsoft.com/sharepoint/v3/contenttype/forms"/>
  </ds:schemaRefs>
</ds:datastoreItem>
</file>

<file path=customXml/itemProps2.xml><?xml version="1.0" encoding="utf-8"?>
<ds:datastoreItem xmlns:ds="http://schemas.openxmlformats.org/officeDocument/2006/customXml" ds:itemID="{0FEE0837-3920-42A6-A2C3-AB60332687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44a050-42d3-484a-bc96-9e58a6359618"/>
    <ds:schemaRef ds:uri="03f3801f-f5a0-45ef-a670-ecb796a3f5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3BF881-F055-44F5-8568-0490DC90DCFC}">
  <ds:schemaRefs>
    <ds:schemaRef ds:uri="http://www.w3.org/XML/1998/namespace"/>
    <ds:schemaRef ds:uri="http://schemas.microsoft.com/office/2006/documentManagement/types"/>
    <ds:schemaRef ds:uri="http://purl.org/dc/dcmitype/"/>
    <ds:schemaRef ds:uri="http://purl.org/dc/elements/1.1/"/>
    <ds:schemaRef ds:uri="http://schemas.microsoft.com/office/2006/metadata/properties"/>
    <ds:schemaRef ds:uri="http://purl.org/dc/terms/"/>
    <ds:schemaRef ds:uri="03f3801f-f5a0-45ef-a670-ecb796a3f556"/>
    <ds:schemaRef ds:uri="http://schemas.microsoft.com/office/infopath/2007/PartnerControls"/>
    <ds:schemaRef ds:uri="http://schemas.openxmlformats.org/package/2006/metadata/core-properties"/>
    <ds:schemaRef ds:uri="2344a050-42d3-484a-bc96-9e58a6359618"/>
  </ds:schemaRefs>
</ds:datastoreItem>
</file>

<file path=docProps/app.xml><?xml version="1.0" encoding="utf-8"?>
<Properties xmlns="http://schemas.openxmlformats.org/officeDocument/2006/extended-properties" xmlns:vt="http://schemas.openxmlformats.org/officeDocument/2006/docPropsVTypes">
  <TotalTime>472</TotalTime>
  <Words>533</Words>
  <Application>Microsoft Office PowerPoint</Application>
  <PresentationFormat>Widescreen</PresentationFormat>
  <Paragraphs>59</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Noto Sans Symbols</vt:lpstr>
      <vt:lpstr>Arial</vt:lpstr>
      <vt:lpstr>Montserrat</vt:lpstr>
      <vt:lpstr>ceos</vt:lpstr>
      <vt:lpstr>2_ceos</vt:lpstr>
      <vt:lpstr>Common Practices for Remote Sensing-based Estimates of Facility-scale Methane Emissions</vt:lpstr>
      <vt:lpstr>Common practice structure &amp; contributors</vt:lpstr>
      <vt:lpstr>Best practice as an enabler</vt:lpstr>
      <vt:lpstr>Progress and timeline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Paul Green</dc:creator>
  <cp:lastModifiedBy>Paul Green</cp:lastModifiedBy>
  <cp:revision>7</cp:revision>
  <dcterms:modified xsi:type="dcterms:W3CDTF">2025-06-12T23:53:41Z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7f42e5d-23ae-44dc-94b5-8d31af46c61e_Enabled">
    <vt:lpwstr>true</vt:lpwstr>
  </property>
  <property fmtid="{D5CDD505-2E9C-101B-9397-08002B2CF9AE}" pid="3" name="MSIP_Label_e7f42e5d-23ae-44dc-94b5-8d31af46c61e_SetDate">
    <vt:lpwstr>2024-09-05T02:40:44Z</vt:lpwstr>
  </property>
  <property fmtid="{D5CDD505-2E9C-101B-9397-08002B2CF9AE}" pid="4" name="MSIP_Label_e7f42e5d-23ae-44dc-94b5-8d31af46c61e_Method">
    <vt:lpwstr>Privileged</vt:lpwstr>
  </property>
  <property fmtid="{D5CDD505-2E9C-101B-9397-08002B2CF9AE}" pid="5" name="MSIP_Label_e7f42e5d-23ae-44dc-94b5-8d31af46c61e_Name">
    <vt:lpwstr>Reviewed - not CUI - Export Controlled</vt:lpwstr>
  </property>
  <property fmtid="{D5CDD505-2E9C-101B-9397-08002B2CF9AE}" pid="6" name="MSIP_Label_e7f42e5d-23ae-44dc-94b5-8d31af46c61e_SiteId">
    <vt:lpwstr>545921e0-10ef-4398-8713-9832ac563dad</vt:lpwstr>
  </property>
  <property fmtid="{D5CDD505-2E9C-101B-9397-08002B2CF9AE}" pid="7" name="MSIP_Label_e7f42e5d-23ae-44dc-94b5-8d31af46c61e_ActionId">
    <vt:lpwstr>c82aa656-2847-4338-8dac-22e344726f1d</vt:lpwstr>
  </property>
  <property fmtid="{D5CDD505-2E9C-101B-9397-08002B2CF9AE}" pid="8" name="MSIP_Label_e7f42e5d-23ae-44dc-94b5-8d31af46c61e_ContentBits">
    <vt:lpwstr>0</vt:lpwstr>
  </property>
  <property fmtid="{D5CDD505-2E9C-101B-9397-08002B2CF9AE}" pid="9" name="MSIP_Label_9df4b5af-ab42-45d5-91e7-45583bed1b2a_Enabled">
    <vt:lpwstr>true</vt:lpwstr>
  </property>
  <property fmtid="{D5CDD505-2E9C-101B-9397-08002B2CF9AE}" pid="10" name="MSIP_Label_9df4b5af-ab42-45d5-91e7-45583bed1b2a_SetDate">
    <vt:lpwstr>2024-09-11T17:41:01Z</vt:lpwstr>
  </property>
  <property fmtid="{D5CDD505-2E9C-101B-9397-08002B2CF9AE}" pid="11" name="MSIP_Label_9df4b5af-ab42-45d5-91e7-45583bed1b2a_Method">
    <vt:lpwstr>Standard</vt:lpwstr>
  </property>
  <property fmtid="{D5CDD505-2E9C-101B-9397-08002B2CF9AE}" pid="12" name="MSIP_Label_9df4b5af-ab42-45d5-91e7-45583bed1b2a_Name">
    <vt:lpwstr>9df4b5af-ab42-45d5-91e7-45583bed1b2a</vt:lpwstr>
  </property>
  <property fmtid="{D5CDD505-2E9C-101B-9397-08002B2CF9AE}" pid="13" name="MSIP_Label_9df4b5af-ab42-45d5-91e7-45583bed1b2a_SiteId">
    <vt:lpwstr>601e5460-b1bf-49c0-bd2d-e76ffc186a8d</vt:lpwstr>
  </property>
  <property fmtid="{D5CDD505-2E9C-101B-9397-08002B2CF9AE}" pid="14" name="MSIP_Label_9df4b5af-ab42-45d5-91e7-45583bed1b2a_ActionId">
    <vt:lpwstr>772ba227-1d20-4830-ae04-787f9fcb99ea</vt:lpwstr>
  </property>
  <property fmtid="{D5CDD505-2E9C-101B-9397-08002B2CF9AE}" pid="15" name="MSIP_Label_9df4b5af-ab42-45d5-91e7-45583bed1b2a_ContentBits">
    <vt:lpwstr>0</vt:lpwstr>
  </property>
  <property fmtid="{D5CDD505-2E9C-101B-9397-08002B2CF9AE}" pid="16" name="ContentTypeId">
    <vt:lpwstr>0x010100AC149E68AA4D2844BC4999F91514B979</vt:lpwstr>
  </property>
  <property fmtid="{D5CDD505-2E9C-101B-9397-08002B2CF9AE}" pid="17" name="MediaServiceImageTags">
    <vt:lpwstr/>
  </property>
</Properties>
</file>