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328" r:id="rId4"/>
    <p:sldId id="329" r:id="rId5"/>
    <p:sldId id="261" r:id="rId6"/>
    <p:sldId id="260" r:id="rId7"/>
    <p:sldId id="259" r:id="rId8"/>
    <p:sldId id="330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0"/>
    <p:restoredTop sz="94691"/>
  </p:normalViewPr>
  <p:slideViewPr>
    <p:cSldViewPr snapToGrid="0">
      <p:cViewPr varScale="1">
        <p:scale>
          <a:sx n="116" d="100"/>
          <a:sy n="116" d="100"/>
        </p:scale>
        <p:origin x="20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BBB3A-2A05-A64E-BFCD-C7FE2368C8BD}" type="datetimeFigureOut">
              <a:rPr lang="en-US" smtClean="0"/>
              <a:t>6/12/25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3248B-564A-804F-8841-4E4C65CDA6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816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53593F-2752-4925-959E-BC626CD185A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5954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big step is a combination of high sensitivity and high spatial resolution.</a:t>
            </a:r>
          </a:p>
          <a:p>
            <a:pPr marL="171450" indent="-171450">
              <a:buFontTx/>
              <a:buChar char="-"/>
            </a:pP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MethaneSAT bridges the gap between area flux mappers like TROPOMI and point source imagers like </a:t>
            </a:r>
            <a:r>
              <a:rPr lang="en-US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GHGSat</a:t>
            </a: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171450" indent="-171450">
              <a:buFontTx/>
              <a:buChar char="-"/>
            </a:pP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allows it to observe both point and area sources simultaneously.</a:t>
            </a:r>
          </a:p>
          <a:p>
            <a:pPr marL="171450" indent="-171450">
              <a:buFontTx/>
              <a:buChar char="-"/>
            </a:pPr>
            <a:r>
              <a:rPr lang="en-US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gives us new insights for answering policy relevant questions, for example determining the relative contribution of different source types to regional totals.</a:t>
            </a:r>
            <a:endParaRPr lang="en-US" dirty="0"/>
          </a:p>
          <a:p>
            <a:pPr marL="171450" indent="-171450">
              <a:buFontTx/>
              <a:buChar char="-"/>
            </a:pP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Here’s a sample data set collected in the Permian Basin last year, which demonstrates well the capabilities of the instrument.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 point sources in this image are readily apparent, from their steep concentration gradients and distinctive plume shapes.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Point source characterization and quantification was described here on Tuesday by my colleague, Dr. Zhen Zhan.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I’ll be focusing on the diffuse area sources and basin totals.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The CORE algorithm is our inverse modeling framework for this diffuse area source problem.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4BFD36-458D-B942-9833-A09A6A10F8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558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E1A86-2F19-7179-B2A3-31DFDD4EE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7774D9-416B-400F-4947-705750D44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457B1-21B9-C24A-BD41-7455F3BEB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5F32-679A-E645-8E6D-1D7B6134A40D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D56F1-12B6-5E6C-CC32-9AFE96A58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E4B004-F333-35E0-23FF-55880D7C9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B838-0413-9043-8D6D-2C05BC84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60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281A7-0386-3569-68BB-3DA7A1F9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63A7F0-761C-5DEB-8228-BE925613B7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04371-7D0E-A5E0-AE81-53AB8F192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5F32-679A-E645-8E6D-1D7B6134A40D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427DA-0410-C805-EF2A-D1E0F0F4B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9B356-CBEF-1377-00E9-29FB80E47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B838-0413-9043-8D6D-2C05BC84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071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000CC1-A480-0747-DC32-089D64960C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ACB3BB-DB31-9AA4-E47D-ED7176E32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C140-9CD4-EAC5-6B3A-853514EE4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5F32-679A-E645-8E6D-1D7B6134A40D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D392B-3EF6-6FA7-EB12-0847CAA13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BFFE6-96C8-15F9-683F-A1C7BE77A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B838-0413-9043-8D6D-2C05BC84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66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407988" y="288573"/>
            <a:ext cx="8532813" cy="836339"/>
          </a:xfrm>
        </p:spPr>
        <p:txBody>
          <a:bodyPr/>
          <a:lstStyle>
            <a:lvl1pPr>
              <a:defRPr lang="en-GB" dirty="0"/>
            </a:lvl1pPr>
          </a:lstStyle>
          <a:p>
            <a:r>
              <a:rPr lang="en-GB" dirty="0"/>
              <a:t>Add title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07988" y="1328057"/>
            <a:ext cx="11376025" cy="5094343"/>
          </a:xfrm>
          <a:prstGeom prst="rect">
            <a:avLst/>
          </a:prstGeo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74306-CCEE-4E43-9EB2-C3475CCDF5E2}"/>
              </a:ext>
            </a:extLst>
          </p:cNvPr>
          <p:cNvSpPr>
            <a:spLocks noGrp="1"/>
          </p:cNvSpPr>
          <p:nvPr>
            <p:ph type="sldNum" sz="quarter" idx="22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noProof="0" dirty="0"/>
              <a:t>Page </a:t>
            </a:r>
            <a:fld id="{05A5AE1F-4813-4D0A-B870-8FB3219A4125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33698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93631-19B2-4F43-08D9-EEE68F822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3DC9C-4061-7232-6105-33CDA54D5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BD2FD-0F01-D635-C8B4-1F21C0EF4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5F32-679A-E645-8E6D-1D7B6134A40D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725D7-891F-28E1-7406-45549F640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DF2522-8EB7-0BD9-F550-FA03D467C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B838-0413-9043-8D6D-2C05BC84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2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C9153-25CB-E8CF-E524-AA1228601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7420F-A238-81CA-D95C-90C7B79A92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04D466-3621-E765-DBAB-7688B5145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5F32-679A-E645-8E6D-1D7B6134A40D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866FF-271C-D49D-F7AC-EC1D37EE7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AF7B78-49B5-BF43-4566-2A21B6FE3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B838-0413-9043-8D6D-2C05BC84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99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07FCFC-6DFD-8B77-9465-6CAF2A75D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0ABB4A-BA32-EBC5-A45E-5EC5A38116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7DD17E-CC3A-426E-DE80-A88A71832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6266D7-1432-5843-448E-542B261D0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5F32-679A-E645-8E6D-1D7B6134A40D}" type="datetimeFigureOut">
              <a:rPr lang="en-US" smtClean="0"/>
              <a:t>6/12/25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5BECA8-D373-29E8-8390-3A5668AB8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8C8F3-0D64-461C-78AD-A916E651B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B838-0413-9043-8D6D-2C05BC84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74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B8D55-0A28-AB29-8BB5-F71CC32BC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2094FC-8649-50EB-C7D6-35601CEB2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C36707-07D2-A953-4964-9DAD024816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D2EC71-80DD-7780-BC5D-7A8604DF3F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252416-287F-7CB7-048E-D035FB1799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9C228C-87E5-7548-642A-FA4D11102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5F32-679A-E645-8E6D-1D7B6134A40D}" type="datetimeFigureOut">
              <a:rPr lang="en-US" smtClean="0"/>
              <a:t>6/12/25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E5DC0B-5924-7D37-1DDA-D83F09C4B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85BD7B-D602-6EFC-23FB-277F2D824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B838-0413-9043-8D6D-2C05BC84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75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D874D-821D-C31F-3026-FC48D4E2A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1B16AD-E409-50AB-D4DC-E22502F0C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5F32-679A-E645-8E6D-1D7B6134A40D}" type="datetimeFigureOut">
              <a:rPr lang="en-US" smtClean="0"/>
              <a:t>6/12/25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C50A57-BEC2-616E-A0F9-B2E3A4B30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9FAE31-BC29-F707-BAA0-2A7AC7CC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B838-0413-9043-8D6D-2C05BC84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29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5560E4-8854-F70E-6625-EB2128544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5F32-679A-E645-8E6D-1D7B6134A40D}" type="datetimeFigureOut">
              <a:rPr lang="en-US" smtClean="0"/>
              <a:t>6/12/25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5F0C7E-3527-59EB-98C3-96DE2F253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82A166-088F-E1DD-E72E-0F17B23AF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B838-0413-9043-8D6D-2C05BC84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444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495FE-EDBB-DC33-C57C-933D13DBA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15C1B-D102-2FA6-D81E-453536C83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B42AB-8ACE-D7F3-BB17-BD8169CA8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FEAD39-F748-E140-85D6-E3636B284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5F32-679A-E645-8E6D-1D7B6134A40D}" type="datetimeFigureOut">
              <a:rPr lang="en-US" smtClean="0"/>
              <a:t>6/12/25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815529-7E5B-CB8F-3B60-19C958358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2D1A12-AE22-02C9-F34C-584520B0A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B838-0413-9043-8D6D-2C05BC84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124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82F6A-1836-E4DF-1CE2-3DD302A72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69AD30-2F1D-BFC7-C4AE-3F39801EA0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4FE563-069D-97BD-FE3C-7779EADC69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8460F8-167F-B4BF-9037-2F6C1EBD1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25F32-679A-E645-8E6D-1D7B6134A40D}" type="datetimeFigureOut">
              <a:rPr lang="en-US" smtClean="0"/>
              <a:t>6/12/25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0A21F-D3B3-5B9C-C152-6CE5E3793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CC6915-5685-4E9D-69C1-EF6B9DD41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3B838-0413-9043-8D6D-2C05BC84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58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081A86-5B34-49CD-93C2-9AFA354A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045952-FA33-8383-88FC-7F675D1C9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2C7EB6-F11E-A8EB-270C-C77A0DE481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025F32-679A-E645-8E6D-1D7B6134A40D}" type="datetimeFigureOut">
              <a:rPr lang="en-US" smtClean="0"/>
              <a:t>6/12/25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425AF-A8C5-2006-4F41-EF7CF03D38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62B30A-BEB3-4CB5-0ECA-8041B557C0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C3B838-0413-9043-8D6D-2C05BC84E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64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hyperlink" Target="https://doi.org/10.5194/amt-16-5771-2023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9D9E93-9952-D036-0A0F-B0393D601E2A}"/>
              </a:ext>
            </a:extLst>
          </p:cNvPr>
          <p:cNvSpPr txBox="1"/>
          <p:nvPr/>
        </p:nvSpPr>
        <p:spPr>
          <a:xfrm>
            <a:off x="988828" y="1148317"/>
            <a:ext cx="99095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Morning Session: Global to Regional Flux Estimates and Validation </a:t>
            </a:r>
          </a:p>
          <a:p>
            <a:pPr algn="ctr"/>
            <a:endParaRPr lang="en-US" sz="3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2DBFC6-338B-5720-06F5-1653FE1504D0}"/>
              </a:ext>
            </a:extLst>
          </p:cNvPr>
          <p:cNvSpPr txBox="1"/>
          <p:nvPr/>
        </p:nvSpPr>
        <p:spPr>
          <a:xfrm>
            <a:off x="2280492" y="3429000"/>
            <a:ext cx="836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Junjie Liu and </a:t>
            </a:r>
            <a:r>
              <a:rPr lang="en-US" sz="2400" dirty="0" err="1"/>
              <a:t>Yosuka</a:t>
            </a:r>
            <a:r>
              <a:rPr lang="en-US" sz="2400" dirty="0"/>
              <a:t> Niwa</a:t>
            </a:r>
          </a:p>
        </p:txBody>
      </p:sp>
    </p:spTree>
    <p:extLst>
      <p:ext uri="{BB962C8B-B14F-4D97-AF65-F5344CB8AC3E}">
        <p14:creationId xmlns:p14="http://schemas.microsoft.com/office/powerpoint/2010/main" val="90256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82291-456F-9C31-CB42-28F59918A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874" y="131210"/>
            <a:ext cx="11451265" cy="772558"/>
          </a:xfrm>
        </p:spPr>
        <p:txBody>
          <a:bodyPr>
            <a:normAutofit/>
          </a:bodyPr>
          <a:lstStyle/>
          <a:p>
            <a:r>
              <a:rPr lang="en-US" sz="3600" dirty="0"/>
              <a:t>Spatial Resolution and Surface vs. Satellite (Mengistu et al.)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58BF91-EABA-893F-BD2E-A244D73E60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606" y="1783022"/>
            <a:ext cx="11970394" cy="42562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15B4AB-EFA7-6430-978C-0F89F97FA90D}"/>
              </a:ext>
            </a:extLst>
          </p:cNvPr>
          <p:cNvSpPr txBox="1"/>
          <p:nvPr/>
        </p:nvSpPr>
        <p:spPr>
          <a:xfrm>
            <a:off x="829340" y="2424223"/>
            <a:ext cx="262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TROPOMI at 0.2x 0.2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3A59502-5EE6-3654-AF99-6DFC2949809E}"/>
              </a:ext>
            </a:extLst>
          </p:cNvPr>
          <p:cNvSpPr txBox="1"/>
          <p:nvPr/>
        </p:nvSpPr>
        <p:spPr>
          <a:xfrm>
            <a:off x="3469758" y="2424223"/>
            <a:ext cx="262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Surface at 0.2x 0.2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34131A-83B4-AB6A-394E-1F4BCBFD535C}"/>
              </a:ext>
            </a:extLst>
          </p:cNvPr>
          <p:cNvSpPr txBox="1"/>
          <p:nvPr/>
        </p:nvSpPr>
        <p:spPr>
          <a:xfrm>
            <a:off x="6340549" y="2424223"/>
            <a:ext cx="262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TROPOMI at 0.5x 0.5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E41710-2834-05E3-6479-50E224E124D8}"/>
              </a:ext>
            </a:extLst>
          </p:cNvPr>
          <p:cNvSpPr txBox="1"/>
          <p:nvPr/>
        </p:nvSpPr>
        <p:spPr>
          <a:xfrm>
            <a:off x="8966790" y="2424223"/>
            <a:ext cx="2626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Surface at 0.5x 0.5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38C05F-01D9-96F1-B3FF-81A82E416372}"/>
              </a:ext>
            </a:extLst>
          </p:cNvPr>
          <p:cNvSpPr txBox="1"/>
          <p:nvPr/>
        </p:nvSpPr>
        <p:spPr>
          <a:xfrm>
            <a:off x="350874" y="5699051"/>
            <a:ext cx="11451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spatial adjustment to the prior fluxes depends on spatial resolution and data source (surface vs. satellite)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299D2E-2DD8-E0E7-18E4-20EDDF23B7FE}"/>
              </a:ext>
            </a:extLst>
          </p:cNvPr>
          <p:cNvSpPr txBox="1"/>
          <p:nvPr/>
        </p:nvSpPr>
        <p:spPr>
          <a:xfrm rot="20837724">
            <a:off x="337587" y="2975354"/>
            <a:ext cx="1186679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How to configure flux inversions for specific science and application purpose? How to reconcile flux inversions based on surface and satellite observations?</a:t>
            </a:r>
          </a:p>
        </p:txBody>
      </p:sp>
    </p:spTree>
    <p:extLst>
      <p:ext uri="{BB962C8B-B14F-4D97-AF65-F5344CB8AC3E}">
        <p14:creationId xmlns:p14="http://schemas.microsoft.com/office/powerpoint/2010/main" val="192450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385F5-24C2-454E-808D-FA8F9FE6F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534" y="212651"/>
            <a:ext cx="10764838" cy="1359319"/>
          </a:xfrm>
        </p:spPr>
        <p:txBody>
          <a:bodyPr>
            <a:noAutofit/>
          </a:bodyPr>
          <a:lstStyle/>
          <a:p>
            <a:r>
              <a:rPr lang="en-US" sz="3200" dirty="0"/>
              <a:t>Regional Flux Inversion: Estimating Fluxes and Boundary Conditions Simultaneously (Subramanian et al.)</a:t>
            </a:r>
            <a:endParaRPr lang="LID4096" sz="3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B21F5D-CB36-4AD7-B1C8-BE9E323F76C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r>
              <a:rPr lang="en-GB" noProof="0"/>
              <a:t>Page </a:t>
            </a:r>
            <a:fld id="{05A5AE1F-4813-4D0A-B870-8FB3219A4125}" type="slidenum">
              <a:rPr lang="en-GB" noProof="0" smtClean="0"/>
              <a:pPr/>
              <a:t>3</a:t>
            </a:fld>
            <a:endParaRPr lang="en-GB" noProof="0" dirty="0"/>
          </a:p>
        </p:txBody>
      </p:sp>
      <p:pic>
        <p:nvPicPr>
          <p:cNvPr id="2050" name="Picture 2" descr="https://lh7-rt.googleusercontent.com/docsz/AD_4nXdP8D8wqcWzKLzLMqosZASCYznE31LQ8HpexmHy9_56qef3MIh3-I3NENktzAo9WYzOEJ490_MzpMTEXjHbn8zSUHnbi4jn8IFGLJrnnmsHUH__EM483d91zWCIdwZKlbdVYEUI-g?key=XWKY7ow8fbQRlkPW5vt1_iB8">
            <a:extLst>
              <a:ext uri="{FF2B5EF4-FFF2-40B4-BE49-F238E27FC236}">
                <a16:creationId xmlns:a16="http://schemas.microsoft.com/office/drawing/2014/main" id="{C9FAA18E-4175-4105-A643-72106F6E4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8" y="2348591"/>
            <a:ext cx="7426162" cy="286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43446A-F070-40CB-8F5F-8293CBBAE4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03245" y="2019300"/>
            <a:ext cx="4674864" cy="4286250"/>
          </a:xfrm>
        </p:spPr>
        <p:txBody>
          <a:bodyPr>
            <a:normAutofit/>
          </a:bodyPr>
          <a:lstStyle/>
          <a:p>
            <a:pPr algn="just"/>
            <a:r>
              <a:rPr lang="en-US" sz="1800" dirty="0"/>
              <a:t>Prior inventories </a:t>
            </a:r>
            <a:r>
              <a:rPr lang="en-US" sz="1800" b="1" dirty="0"/>
              <a:t>overestimate</a:t>
            </a:r>
            <a:r>
              <a:rPr lang="en-US" sz="1800" dirty="0"/>
              <a:t> methane emissions during the dry months (</a:t>
            </a:r>
            <a:r>
              <a:rPr lang="en-US" sz="1800" b="1" dirty="0"/>
              <a:t>Jan–May</a:t>
            </a:r>
            <a:r>
              <a:rPr lang="en-US" sz="1800" dirty="0"/>
              <a:t>) and </a:t>
            </a:r>
            <a:r>
              <a:rPr lang="en-US" sz="1800" b="1" dirty="0"/>
              <a:t>underestimate</a:t>
            </a:r>
            <a:r>
              <a:rPr lang="en-US" sz="1800" dirty="0"/>
              <a:t> them during the wet monsoon season (</a:t>
            </a:r>
            <a:r>
              <a:rPr lang="en-US" sz="1800" b="1" dirty="0"/>
              <a:t>Jun–Nov</a:t>
            </a:r>
            <a:r>
              <a:rPr lang="en-US" sz="1800" dirty="0"/>
              <a:t>). </a:t>
            </a:r>
          </a:p>
          <a:p>
            <a:pPr algn="just"/>
            <a:r>
              <a:rPr lang="en-US" sz="1800" dirty="0"/>
              <a:t>This </a:t>
            </a:r>
            <a:r>
              <a:rPr lang="en-US" sz="1800" b="1" dirty="0"/>
              <a:t>seasonal mismatch </a:t>
            </a:r>
            <a:r>
              <a:rPr lang="en-US" sz="1800" dirty="0"/>
              <a:t>highlights the need to better capture agricultural cycles, wetland dynamics, and monsoonal impacts in emission estimates.</a:t>
            </a:r>
          </a:p>
          <a:p>
            <a:pPr algn="just"/>
            <a:r>
              <a:rPr lang="en-US" sz="1800" dirty="0"/>
              <a:t>During June–September, cleaner air from the Southern Ocean is expected to lower background CH₄ levels.</a:t>
            </a:r>
          </a:p>
          <a:p>
            <a:pPr algn="just"/>
            <a:r>
              <a:rPr lang="en-US" sz="1800" dirty="0"/>
              <a:t>However, the background posterior remains slightly higher than the background prior, indicating a notable contribution from local emissions.</a:t>
            </a:r>
            <a:endParaRPr lang="LID4096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EC7548-3200-CAE8-7EED-78D55638F840}"/>
              </a:ext>
            </a:extLst>
          </p:cNvPr>
          <p:cNvSpPr txBox="1"/>
          <p:nvPr/>
        </p:nvSpPr>
        <p:spPr>
          <a:xfrm>
            <a:off x="1807534" y="1979259"/>
            <a:ext cx="2998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South Asia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743790-E910-3113-879A-2284A5477C4F}"/>
              </a:ext>
            </a:extLst>
          </p:cNvPr>
          <p:cNvSpPr txBox="1"/>
          <p:nvPr/>
        </p:nvSpPr>
        <p:spPr>
          <a:xfrm>
            <a:off x="255181" y="5411972"/>
            <a:ext cx="6709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Simultaneously quantify fluxes and boundary conditions.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7C7F1D-9224-850D-1AF2-29DB08C2DFF7}"/>
              </a:ext>
            </a:extLst>
          </p:cNvPr>
          <p:cNvSpPr txBox="1"/>
          <p:nvPr/>
        </p:nvSpPr>
        <p:spPr>
          <a:xfrm rot="20837724">
            <a:off x="344666" y="3038947"/>
            <a:ext cx="1128848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How to estimate boundary conditions and fluxes simultaneously in regional flux inversions? </a:t>
            </a:r>
          </a:p>
        </p:txBody>
      </p:sp>
    </p:spTree>
    <p:extLst>
      <p:ext uri="{BB962C8B-B14F-4D97-AF65-F5344CB8AC3E}">
        <p14:creationId xmlns:p14="http://schemas.microsoft.com/office/powerpoint/2010/main" val="272566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7F99A-F7CC-15E8-36F1-32C1EFD2D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673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Regional CH4 CO2 Flux Inversion Intercomparison (MICA): East, South, and Southeast Asia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C4CFE24-E333-9D9A-6B69-303E1D234FA7}"/>
              </a:ext>
            </a:extLst>
          </p:cNvPr>
          <p:cNvSpPr txBox="1"/>
          <p:nvPr/>
        </p:nvSpPr>
        <p:spPr>
          <a:xfrm>
            <a:off x="838200" y="6492875"/>
            <a:ext cx="66507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dirty="0"/>
              <a:t>models_all= ['NIES’, 'NIES2’, 'JAMSTEC’, 'FMI’, 'LSCE’, 'NIM']</a:t>
            </a:r>
          </a:p>
        </p:txBody>
      </p:sp>
      <p:pic>
        <p:nvPicPr>
          <p:cNvPr id="5" name="Picture 4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B1D17C2F-2881-BE0F-CB8D-EDE6ED726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1390" y="3951890"/>
            <a:ext cx="3875115" cy="2798240"/>
          </a:xfrm>
          <a:prstGeom prst="rect">
            <a:avLst/>
          </a:prstGeom>
        </p:spPr>
      </p:pic>
      <p:pic>
        <p:nvPicPr>
          <p:cNvPr id="6" name="Picture 5" descr="A graph with different colored lines&#10;&#10;AI-generated content may be incorrect.">
            <a:extLst>
              <a:ext uri="{FF2B5EF4-FFF2-40B4-BE49-F238E27FC236}">
                <a16:creationId xmlns:a16="http://schemas.microsoft.com/office/drawing/2014/main" id="{944641B8-7A1B-B4C3-ACD2-1DF99C59B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1673" y="3807537"/>
            <a:ext cx="3663959" cy="2685337"/>
          </a:xfrm>
          <a:prstGeom prst="rect">
            <a:avLst/>
          </a:prstGeom>
        </p:spPr>
      </p:pic>
      <p:pic>
        <p:nvPicPr>
          <p:cNvPr id="7" name="Picture 6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69E29EF9-AA41-73E2-FDEF-08F50225D3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8498" y="1176179"/>
            <a:ext cx="3818007" cy="2798240"/>
          </a:xfrm>
          <a:prstGeom prst="rect">
            <a:avLst/>
          </a:prstGeom>
        </p:spPr>
      </p:pic>
      <p:pic>
        <p:nvPicPr>
          <p:cNvPr id="8" name="Picture 7" descr="A graph of different colored lines&#10;&#10;AI-generated content may be incorrect.">
            <a:extLst>
              <a:ext uri="{FF2B5EF4-FFF2-40B4-BE49-F238E27FC236}">
                <a16:creationId xmlns:a16="http://schemas.microsoft.com/office/drawing/2014/main" id="{06D92894-B4BD-1CF7-B128-BF641104AE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1673" y="1182357"/>
            <a:ext cx="3577462" cy="258330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8158F3A-DDB0-966B-2EED-22C0FE1D3CA0}"/>
              </a:ext>
            </a:extLst>
          </p:cNvPr>
          <p:cNvSpPr txBox="1"/>
          <p:nvPr/>
        </p:nvSpPr>
        <p:spPr>
          <a:xfrm rot="20837724">
            <a:off x="257148" y="3024814"/>
            <a:ext cx="112884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The dependency of flux inversion results on inversion setups. </a:t>
            </a:r>
          </a:p>
        </p:txBody>
      </p:sp>
    </p:spTree>
    <p:extLst>
      <p:ext uri="{BB962C8B-B14F-4D97-AF65-F5344CB8AC3E}">
        <p14:creationId xmlns:p14="http://schemas.microsoft.com/office/powerpoint/2010/main" val="378960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D4FD75-5464-42B4-0C79-5BA4763AC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255" y="1406425"/>
            <a:ext cx="7440368" cy="47599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1DFD0D-928F-C8AB-A00B-DF735911F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9486" y="1208556"/>
            <a:ext cx="3861553" cy="294015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B74374FE-61B2-3EF1-C3BE-647209BF7E95}"/>
              </a:ext>
            </a:extLst>
          </p:cNvPr>
          <p:cNvSpPr/>
          <p:nvPr/>
        </p:nvSpPr>
        <p:spPr>
          <a:xfrm>
            <a:off x="1218490" y="3275010"/>
            <a:ext cx="998376" cy="970381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0F58BD3-80CA-C56E-2349-980702066489}"/>
              </a:ext>
            </a:extLst>
          </p:cNvPr>
          <p:cNvSpPr/>
          <p:nvPr/>
        </p:nvSpPr>
        <p:spPr>
          <a:xfrm>
            <a:off x="7965596" y="1273908"/>
            <a:ext cx="2876421" cy="2783261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BF86673-A875-3E1C-0527-EE7960A47028}"/>
              </a:ext>
            </a:extLst>
          </p:cNvPr>
          <p:cNvCxnSpPr>
            <a:cxnSpLocks/>
          </p:cNvCxnSpPr>
          <p:nvPr/>
        </p:nvCxnSpPr>
        <p:spPr>
          <a:xfrm flipH="1">
            <a:off x="1717678" y="1369311"/>
            <a:ext cx="7090260" cy="1874367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B6BE503-7394-4F90-8340-27F31BF82653}"/>
              </a:ext>
            </a:extLst>
          </p:cNvPr>
          <p:cNvCxnSpPr>
            <a:cxnSpLocks/>
            <a:stCxn id="14" idx="4"/>
            <a:endCxn id="12" idx="4"/>
          </p:cNvCxnSpPr>
          <p:nvPr/>
        </p:nvCxnSpPr>
        <p:spPr>
          <a:xfrm flipH="1">
            <a:off x="1717678" y="4057169"/>
            <a:ext cx="7686129" cy="188222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DA5D786-111E-773B-EEA2-3F814F1BB76B}"/>
              </a:ext>
            </a:extLst>
          </p:cNvPr>
          <p:cNvSpPr txBox="1"/>
          <p:nvPr/>
        </p:nvSpPr>
        <p:spPr>
          <a:xfrm>
            <a:off x="176255" y="467994"/>
            <a:ext cx="113128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MethaneSat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L4 CORE: The instrument combines high sensitivity and spatial resolution to observe both point and area sources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94DEC1-DB0A-3E01-EC8D-9EC98F931463}"/>
              </a:ext>
            </a:extLst>
          </p:cNvPr>
          <p:cNvSpPr txBox="1"/>
          <p:nvPr/>
        </p:nvSpPr>
        <p:spPr>
          <a:xfrm>
            <a:off x="7870323" y="4473026"/>
            <a:ext cx="388401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12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Chulakadabba</a:t>
            </a:r>
            <a:r>
              <a:rPr lang="en-US" sz="12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 al.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“Methane point source quantification using MethaneAIR: a new airborne imaging spectrometer,” Atmospheric Measurement Techniques, vol. 16, no. 23, pp. 5771–5785, Dec. 2023, </a:t>
            </a:r>
            <a:r>
              <a:rPr lang="en-US" sz="12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10.5194/amt-16-5771-2023</a:t>
            </a:r>
            <a:endParaRPr lang="en-US" sz="1200" dirty="0">
              <a:solidFill>
                <a:srgbClr val="41464D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QR Code Image">
            <a:extLst>
              <a:ext uri="{FF2B5EF4-FFF2-40B4-BE49-F238E27FC236}">
                <a16:creationId xmlns:a16="http://schemas.microsoft.com/office/drawing/2014/main" id="{E0B7C0EA-1D94-64D2-7B59-9D926E205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523" y="5488689"/>
            <a:ext cx="1143613" cy="1143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21863D-BA16-8C71-1014-5F6E59938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9064" y="6385835"/>
            <a:ext cx="2743200" cy="365125"/>
          </a:xfrm>
        </p:spPr>
        <p:txBody>
          <a:bodyPr/>
          <a:lstStyle/>
          <a:p>
            <a:fld id="{82287561-B839-AD42-97AA-C32BA77F8621}" type="slidenum">
              <a:rPr lang="en-US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fld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7FBFD5-C013-CB48-4C83-A54931D99395}"/>
              </a:ext>
            </a:extLst>
          </p:cNvPr>
          <p:cNvSpPr txBox="1"/>
          <p:nvPr/>
        </p:nvSpPr>
        <p:spPr>
          <a:xfrm>
            <a:off x="176255" y="50692"/>
            <a:ext cx="11312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Isolating Point Sources in the Presence of Area Emissions (Bushy et al.)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A63B2D-107F-1FF8-7B2F-44DCF71CBEA4}"/>
              </a:ext>
            </a:extLst>
          </p:cNvPr>
          <p:cNvSpPr txBox="1"/>
          <p:nvPr/>
        </p:nvSpPr>
        <p:spPr>
          <a:xfrm rot="20837724">
            <a:off x="344666" y="3223613"/>
            <a:ext cx="112884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How to estimate point and area sources simultaneously? </a:t>
            </a:r>
          </a:p>
        </p:txBody>
      </p:sp>
    </p:spTree>
    <p:extLst>
      <p:ext uri="{BB962C8B-B14F-4D97-AF65-F5344CB8AC3E}">
        <p14:creationId xmlns:p14="http://schemas.microsoft.com/office/powerpoint/2010/main" val="414536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2DF55-9DF9-4AC3-64AD-91934E659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665"/>
            <a:ext cx="10515600" cy="97457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Sector Emission Attribution with a Combination of Satellite and Isotope Observations (Basu et al.)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38136E-EC1B-34AA-AFBE-C989600F6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175" y="1573729"/>
            <a:ext cx="9376351" cy="46463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BDAA9E8-65F7-01BB-7C97-B8FF7573A098}"/>
              </a:ext>
            </a:extLst>
          </p:cNvPr>
          <p:cNvSpPr txBox="1"/>
          <p:nvPr/>
        </p:nvSpPr>
        <p:spPr>
          <a:xfrm rot="20837724">
            <a:off x="328108" y="2593420"/>
            <a:ext cx="112884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How to attribute total CH4 emissions to specific sectors? </a:t>
            </a:r>
          </a:p>
        </p:txBody>
      </p:sp>
    </p:spTree>
    <p:extLst>
      <p:ext uri="{BB962C8B-B14F-4D97-AF65-F5344CB8AC3E}">
        <p14:creationId xmlns:p14="http://schemas.microsoft.com/office/powerpoint/2010/main" val="342997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BF5E36-383C-7D11-93B6-835A3DDDC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78" y="-84655"/>
            <a:ext cx="10928498" cy="114469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Detecting Changes in High-Latitude Wetland Emissions with Satellite Observations (Nassar et al)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986B1EC-6539-078B-CF70-9491A64022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4013" y="1388323"/>
            <a:ext cx="8735531" cy="4981983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AD184-0C0E-E53C-0084-1E36E60C72A0}"/>
              </a:ext>
            </a:extLst>
          </p:cNvPr>
          <p:cNvSpPr txBox="1"/>
          <p:nvPr/>
        </p:nvSpPr>
        <p:spPr>
          <a:xfrm rot="20837724">
            <a:off x="328108" y="2593420"/>
            <a:ext cx="1128848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How do wetland emissions changes with climate? </a:t>
            </a:r>
          </a:p>
        </p:txBody>
      </p:sp>
    </p:spTree>
    <p:extLst>
      <p:ext uri="{BB962C8B-B14F-4D97-AF65-F5344CB8AC3E}">
        <p14:creationId xmlns:p14="http://schemas.microsoft.com/office/powerpoint/2010/main" val="34790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14F78-D464-7551-3076-9FB6CA39A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34865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use top-down inversion results to evaluate national inventories? (J. Worden et al.)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DFE8D-80B5-8D07-030A-DCB001F8D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Accounting for averaging kernels of the flux inversions</a:t>
            </a:r>
          </a:p>
        </p:txBody>
      </p:sp>
    </p:spTree>
    <p:extLst>
      <p:ext uri="{BB962C8B-B14F-4D97-AF65-F5344CB8AC3E}">
        <p14:creationId xmlns:p14="http://schemas.microsoft.com/office/powerpoint/2010/main" val="1379467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863641-AF6C-C5DE-8D3F-FDC339772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18"/>
            <a:ext cx="10515600" cy="771697"/>
          </a:xfrm>
        </p:spPr>
        <p:txBody>
          <a:bodyPr/>
          <a:lstStyle/>
          <a:p>
            <a:r>
              <a:rPr lang="en-US" dirty="0"/>
              <a:t>Recommendations: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3CD12-39CD-2C0C-2317-E9C9372BE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447" y="706114"/>
            <a:ext cx="11332686" cy="60251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Top-down flux inversion is an ill-conditioned problem. It is a crucial tool to understand the underlying processes that drive changes of atmosphere CO2/CH4 concentrations.  </a:t>
            </a:r>
          </a:p>
          <a:p>
            <a:pPr lvl="1"/>
            <a:r>
              <a:rPr lang="en-US" b="1" dirty="0"/>
              <a:t>Flux inversion is a useful tool to identify potential </a:t>
            </a:r>
            <a:r>
              <a:rPr lang="en-US" b="1" dirty="0">
                <a:solidFill>
                  <a:srgbClr val="FF0000"/>
                </a:solidFill>
              </a:rPr>
              <a:t>retrieval biases</a:t>
            </a:r>
            <a:r>
              <a:rPr lang="en-US" b="1" dirty="0"/>
              <a:t>.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Better configure flux inversion framework </a:t>
            </a:r>
            <a:r>
              <a:rPr lang="en-US" b="1" dirty="0"/>
              <a:t>for specific scientific questions and applications. </a:t>
            </a:r>
          </a:p>
          <a:p>
            <a:pPr lvl="1"/>
            <a:r>
              <a:rPr lang="en-US" b="1" dirty="0"/>
              <a:t>Better understand the impact of </a:t>
            </a:r>
            <a:r>
              <a:rPr lang="en-US" b="1" dirty="0">
                <a:solidFill>
                  <a:srgbClr val="FF0000"/>
                </a:solidFill>
              </a:rPr>
              <a:t>inversion setup on flux inversion results </a:t>
            </a:r>
            <a:r>
              <a:rPr lang="en-US" b="1" dirty="0"/>
              <a:t>(e.g., transport errors, prior fluxes)(MIP)</a:t>
            </a:r>
          </a:p>
          <a:p>
            <a:pPr lvl="1"/>
            <a:r>
              <a:rPr lang="en-US" b="1" dirty="0"/>
              <a:t>Better understand the differences between </a:t>
            </a:r>
            <a:r>
              <a:rPr lang="en-US" b="1" dirty="0">
                <a:solidFill>
                  <a:srgbClr val="FF0000"/>
                </a:solidFill>
              </a:rPr>
              <a:t>surface-based and satellite-based flux inversion results</a:t>
            </a:r>
            <a:r>
              <a:rPr lang="en-US" b="1" dirty="0"/>
              <a:t>.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Estimate boundary conditions and fluxes simultaneously </a:t>
            </a:r>
            <a:r>
              <a:rPr lang="en-US" b="1" dirty="0"/>
              <a:t>in regional flux inversions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Multi-scale flux estimates</a:t>
            </a:r>
            <a:r>
              <a:rPr lang="en-US" b="1" dirty="0"/>
              <a:t>: point and area sources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Sectorial attribution </a:t>
            </a:r>
            <a:r>
              <a:rPr lang="en-US" b="1" dirty="0"/>
              <a:t>of total CH4 emissions (e.g., multiple species)</a:t>
            </a:r>
          </a:p>
          <a:p>
            <a:pPr lvl="1"/>
            <a:r>
              <a:rPr lang="en-US" b="1" dirty="0"/>
              <a:t>Evaluate bottom-up inventory with top-down flux inversion results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Better understand the response of natural carbon fluxes to climate perturbations along with quantification of anthropogenic emissions</a:t>
            </a: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3C63FB8-0FC6-6742-ABF3-49FBB11250C9}"/>
              </a:ext>
            </a:extLst>
          </p:cNvPr>
          <p:cNvSpPr/>
          <p:nvPr/>
        </p:nvSpPr>
        <p:spPr>
          <a:xfrm>
            <a:off x="838200" y="2137272"/>
            <a:ext cx="10861713" cy="3327094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6EDACF-34F1-4982-C7E5-0060B560A719}"/>
              </a:ext>
            </a:extLst>
          </p:cNvPr>
          <p:cNvSpPr txBox="1"/>
          <p:nvPr/>
        </p:nvSpPr>
        <p:spPr>
          <a:xfrm rot="16200000">
            <a:off x="-983650" y="3198167"/>
            <a:ext cx="2988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Inversion setup</a:t>
            </a:r>
          </a:p>
        </p:txBody>
      </p:sp>
    </p:spTree>
    <p:extLst>
      <p:ext uri="{BB962C8B-B14F-4D97-AF65-F5344CB8AC3E}">
        <p14:creationId xmlns:p14="http://schemas.microsoft.com/office/powerpoint/2010/main" val="1340084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" val="OL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729</Words>
  <Application>Microsoft Macintosh PowerPoint</Application>
  <PresentationFormat>Widescreen</PresentationFormat>
  <Paragraphs>57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Times New Roman</vt:lpstr>
      <vt:lpstr>Office Theme</vt:lpstr>
      <vt:lpstr>PowerPoint Presentation</vt:lpstr>
      <vt:lpstr>Spatial Resolution and Surface vs. Satellite (Mengistu et al.)</vt:lpstr>
      <vt:lpstr>Regional Flux Inversion: Estimating Fluxes and Boundary Conditions Simultaneously (Subramanian et al.)</vt:lpstr>
      <vt:lpstr>Regional CH4 CO2 Flux Inversion Intercomparison (MICA): East, South, and Southeast Asia</vt:lpstr>
      <vt:lpstr>PowerPoint Presentation</vt:lpstr>
      <vt:lpstr>Sector Emission Attribution with a Combination of Satellite and Isotope Observations (Basu et al.)</vt:lpstr>
      <vt:lpstr>Detecting Changes in High-Latitude Wetland Emissions with Satellite Observations (Nassar et al)</vt:lpstr>
      <vt:lpstr>How to use top-down inversion results to evaluate national inventories? (J. Worden et al.)</vt:lpstr>
      <vt:lpstr>Recommendations: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Liu, Junjie (US 329G)</dc:creator>
  <cp:lastModifiedBy>Liu, Junjie (US 329G)</cp:lastModifiedBy>
  <cp:revision>65</cp:revision>
  <dcterms:created xsi:type="dcterms:W3CDTF">2025-06-12T23:28:12Z</dcterms:created>
  <dcterms:modified xsi:type="dcterms:W3CDTF">2025-06-13T02:47:46Z</dcterms:modified>
</cp:coreProperties>
</file>