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307" r:id="rId3"/>
    <p:sldId id="308" r:id="rId4"/>
    <p:sldId id="309" r:id="rId5"/>
    <p:sldId id="312" r:id="rId6"/>
    <p:sldId id="311" r:id="rId7"/>
    <p:sldId id="563" r:id="rId8"/>
    <p:sldId id="566" r:id="rId9"/>
    <p:sldId id="561" r:id="rId10"/>
    <p:sldId id="550" r:id="rId11"/>
    <p:sldId id="562" r:id="rId12"/>
    <p:sldId id="54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3EB21-A508-074B-96C1-B85F01554534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56A6D-0FE6-E042-8011-7D5F5CAA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6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Biogeochemical model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74F39-60F0-8C47-8F75-00358B7445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7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7E0B-36C3-6B41-A94B-4FCA415CE9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61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7E0B-36C3-6B41-A94B-4FCA415CE9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45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7E0B-36C3-6B41-A94B-4FCA415CE9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27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altLang="ko-KR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7E0B-36C3-6B41-A94B-4FCA415CE9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18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altLang="ko-KR" sz="1800" b="0" i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dirty="0">
              <a:effectLst/>
            </a:endParaRPr>
          </a:p>
          <a:p>
            <a:endParaRPr lang="en-US" sz="1800" baseline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7E0B-36C3-6B41-A94B-4FCA415CE9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59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F7E0B-36C3-6B41-A94B-4FCA415CE9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7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127D-C7C1-674E-8DA4-2D38DCB54765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1B3A-C59D-8D4E-A36F-9152FBF3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6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127D-C7C1-674E-8DA4-2D38DCB54765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1B3A-C59D-8D4E-A36F-9152FBF3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3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127D-C7C1-674E-8DA4-2D38DCB54765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1B3A-C59D-8D4E-A36F-9152FBF3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8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127D-C7C1-674E-8DA4-2D38DCB54765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1B3A-C59D-8D4E-A36F-9152FBF3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5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127D-C7C1-674E-8DA4-2D38DCB54765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1B3A-C59D-8D4E-A36F-9152FBF3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6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127D-C7C1-674E-8DA4-2D38DCB54765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1B3A-C59D-8D4E-A36F-9152FBF3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9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127D-C7C1-674E-8DA4-2D38DCB54765}" type="datetimeFigureOut">
              <a:rPr lang="en-US" smtClean="0"/>
              <a:t>6/12/25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1B3A-C59D-8D4E-A36F-9152FBF3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8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127D-C7C1-674E-8DA4-2D38DCB54765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1B3A-C59D-8D4E-A36F-9152FBF3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3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127D-C7C1-674E-8DA4-2D38DCB54765}" type="datetimeFigureOut">
              <a:rPr lang="en-US" smtClean="0"/>
              <a:t>6/12/25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1B3A-C59D-8D4E-A36F-9152FBF3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1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127D-C7C1-674E-8DA4-2D38DCB54765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1B3A-C59D-8D4E-A36F-9152FBF3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127D-C7C1-674E-8DA4-2D38DCB54765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1B3A-C59D-8D4E-A36F-9152FBF3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1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CF2127D-C7C1-674E-8DA4-2D38DCB54765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6A31B3A-C59D-8D4E-A36F-9152FBF3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5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0F6D-2980-7EC0-C23E-126E081985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Area Flux Validation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703D4-1667-D41E-6F29-23AD37DB50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Junjie Liu</a:t>
            </a:r>
          </a:p>
          <a:p>
            <a:r>
              <a:rPr lang="en-US" dirty="0"/>
              <a:t>12 June, 2025</a:t>
            </a:r>
          </a:p>
        </p:txBody>
      </p:sp>
    </p:spTree>
    <p:extLst>
      <p:ext uri="{BB962C8B-B14F-4D97-AF65-F5344CB8AC3E}">
        <p14:creationId xmlns:p14="http://schemas.microsoft.com/office/powerpoint/2010/main" val="62473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슬라이드 번호 개체 틀 39">
            <a:extLst>
              <a:ext uri="{FF2B5EF4-FFF2-40B4-BE49-F238E27FC236}">
                <a16:creationId xmlns:a16="http://schemas.microsoft.com/office/drawing/2014/main" id="{F8349B3C-81C4-9E71-31DA-DD89F514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492876"/>
            <a:ext cx="2057400" cy="365125"/>
          </a:xfrm>
        </p:spPr>
        <p:txBody>
          <a:bodyPr/>
          <a:lstStyle/>
          <a:p>
            <a:fld id="{261B1CD3-1519-4BE8-94AC-E30C9970CEA1}" type="slidenum">
              <a:rPr lang="en-US" smtClean="0"/>
              <a:t>10</a:t>
            </a:fld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7F27A57-E590-1463-5CE4-F3BFFF7403B8}"/>
              </a:ext>
            </a:extLst>
          </p:cNvPr>
          <p:cNvSpPr txBox="1"/>
          <p:nvPr/>
        </p:nvSpPr>
        <p:spPr>
          <a:xfrm>
            <a:off x="2022237" y="5739321"/>
            <a:ext cx="8147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n five regions, the observation-based error estimates exceed the errors computed from the ensemble spread of posterior CO</a:t>
            </a:r>
            <a:r>
              <a:rPr lang="en-US" sz="1600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flux estimates by 1.3-1.9 times.</a:t>
            </a:r>
            <a:endParaRPr lang="en-US" sz="16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A331CB-FC7E-BB51-DCA2-EF25A06B1935}"/>
              </a:ext>
            </a:extLst>
          </p:cNvPr>
          <p:cNvSpPr txBox="1"/>
          <p:nvPr/>
        </p:nvSpPr>
        <p:spPr>
          <a:xfrm>
            <a:off x="2022237" y="313566"/>
            <a:ext cx="8475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Number of Aircraft Observations (2km-5km)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B79AA6-6753-9E41-7014-98617808B0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2" r="10114" b="12271"/>
          <a:stretch/>
        </p:blipFill>
        <p:spPr>
          <a:xfrm>
            <a:off x="1593471" y="1450096"/>
            <a:ext cx="9783175" cy="48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8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D62363-E9E6-1AFE-238F-E54121091D91}"/>
              </a:ext>
            </a:extLst>
          </p:cNvPr>
          <p:cNvSpPr txBox="1"/>
          <p:nvPr/>
        </p:nvSpPr>
        <p:spPr>
          <a:xfrm>
            <a:off x="1949415" y="336512"/>
            <a:ext cx="871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Errors in regional</a:t>
            </a:r>
            <a:r>
              <a:rPr lang="ko-KR" altLang="en-US" sz="24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4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annual terrestrial biosphere CO</a:t>
            </a:r>
            <a:r>
              <a:rPr lang="en-US" altLang="ko-KR" sz="2400" b="1" baseline="-25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</a:t>
            </a:r>
            <a:r>
              <a:rPr lang="en-US" sz="24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fluxes</a:t>
            </a:r>
            <a:endParaRPr lang="en-US" sz="2800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6A1CD7-7332-1765-84F5-2870A0736A8A}"/>
              </a:ext>
            </a:extLst>
          </p:cNvPr>
          <p:cNvGrpSpPr/>
          <p:nvPr/>
        </p:nvGrpSpPr>
        <p:grpSpPr>
          <a:xfrm>
            <a:off x="977394" y="1708845"/>
            <a:ext cx="4758353" cy="3095073"/>
            <a:chOff x="144741" y="1664782"/>
            <a:chExt cx="4556616" cy="303226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DE75195-1D89-E009-6B72-EDA7F4097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41" y="1664782"/>
              <a:ext cx="4556616" cy="282799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B606E7-C45D-5EF1-24DD-A01EB6A3DAE2}"/>
                </a:ext>
              </a:extLst>
            </p:cNvPr>
            <p:cNvSpPr txBox="1"/>
            <p:nvPr/>
          </p:nvSpPr>
          <p:spPr>
            <a:xfrm>
              <a:off x="2020716" y="4440723"/>
              <a:ext cx="1457025" cy="25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(Number of months)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2CD0191-D123-6791-EC73-3F16EC7D6C4F}"/>
              </a:ext>
            </a:extLst>
          </p:cNvPr>
          <p:cNvSpPr txBox="1"/>
          <p:nvPr/>
        </p:nvSpPr>
        <p:spPr>
          <a:xfrm>
            <a:off x="1661160" y="1160963"/>
            <a:ext cx="4103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&lt;</a:t>
            </a:r>
            <a:r>
              <a:rPr lang="en-US" sz="1400" b="1" dirty="0">
                <a:ea typeface="Times New Roman" panose="02020603050405020304" pitchFamily="18" charset="0"/>
              </a:rPr>
              <a:t>Number of months selected as the effective area </a:t>
            </a:r>
            <a:r>
              <a:rPr lang="en-US" altLang="ko-KR" sz="1400" b="1" dirty="0"/>
              <a:t>for 2015-2017&gt;</a:t>
            </a:r>
            <a:endParaRPr lang="en-US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10142B-0CB3-F0B5-8FA9-70079599096F}"/>
              </a:ext>
            </a:extLst>
          </p:cNvPr>
          <p:cNvSpPr txBox="1"/>
          <p:nvPr/>
        </p:nvSpPr>
        <p:spPr>
          <a:xfrm>
            <a:off x="-1" y="4869273"/>
            <a:ext cx="11318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Actual flux errors are underestimated in </a:t>
            </a:r>
            <a:r>
              <a:rPr lang="en-US" sz="2000" dirty="0">
                <a:ea typeface="Batang" panose="02030600000101010101" pitchFamily="18" charset="-127"/>
              </a:rPr>
              <a:t>regions </a:t>
            </a:r>
            <a:r>
              <a:rPr lang="en-US" sz="2000" dirty="0">
                <a:ea typeface="Times New Roman" panose="02020603050405020304" pitchFamily="18" charset="0"/>
              </a:rPr>
              <a:t>with higher fossil fuel emissions compared to terrestrial biosphere fluxes by 3-31 times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00F5A4-5885-8406-172A-E00B1DCFC56D}"/>
              </a:ext>
            </a:extLst>
          </p:cNvPr>
          <p:cNvSpPr txBox="1"/>
          <p:nvPr/>
        </p:nvSpPr>
        <p:spPr>
          <a:xfrm>
            <a:off x="115668" y="5710714"/>
            <a:ext cx="11059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US" sz="2400" dirty="0"/>
              <a:t>It suggests the </a:t>
            </a:r>
            <a:r>
              <a:rPr lang="en-US" sz="2400" dirty="0">
                <a:ea typeface="Times New Roman" panose="02020603050405020304" pitchFamily="18" charset="0"/>
              </a:rPr>
              <a:t>potential presence of systematic biases originating from errors in fossil fuel emission estimates.</a:t>
            </a:r>
            <a:endParaRPr lang="en-US" sz="2400" dirty="0"/>
          </a:p>
        </p:txBody>
      </p:sp>
      <p:sp>
        <p:nvSpPr>
          <p:cNvPr id="30" name="슬라이드 번호 개체 틀 39">
            <a:extLst>
              <a:ext uri="{FF2B5EF4-FFF2-40B4-BE49-F238E27FC236}">
                <a16:creationId xmlns:a16="http://schemas.microsoft.com/office/drawing/2014/main" id="{D4273948-6FB6-33DB-5BBC-28FABF2D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492876"/>
            <a:ext cx="2057400" cy="365125"/>
          </a:xfrm>
        </p:spPr>
        <p:txBody>
          <a:bodyPr/>
          <a:lstStyle/>
          <a:p>
            <a:fld id="{261B1CD3-1519-4BE8-94AC-E30C9970CEA1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직사각형 49">
            <a:extLst>
              <a:ext uri="{FF2B5EF4-FFF2-40B4-BE49-F238E27FC236}">
                <a16:creationId xmlns:a16="http://schemas.microsoft.com/office/drawing/2014/main" id="{0215C89F-A8C2-E04B-940F-D5D884F3B0F1}"/>
              </a:ext>
            </a:extLst>
          </p:cNvPr>
          <p:cNvSpPr/>
          <p:nvPr/>
        </p:nvSpPr>
        <p:spPr>
          <a:xfrm>
            <a:off x="1524000" y="144169"/>
            <a:ext cx="274320" cy="8728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D19C21-6E6A-0031-2C5F-1E2C00BA9AC7}"/>
              </a:ext>
            </a:extLst>
          </p:cNvPr>
          <p:cNvGrpSpPr/>
          <p:nvPr/>
        </p:nvGrpSpPr>
        <p:grpSpPr>
          <a:xfrm>
            <a:off x="6012477" y="1849228"/>
            <a:ext cx="4282667" cy="3036285"/>
            <a:chOff x="5731482" y="875168"/>
            <a:chExt cx="4487515" cy="31815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543ED2-9059-4F14-1EBF-2FCAD041B7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1025"/>
            <a:stretch/>
          </p:blipFill>
          <p:spPr>
            <a:xfrm>
              <a:off x="5921791" y="1220132"/>
              <a:ext cx="4209002" cy="225899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E1FE41-77E3-6B36-5CB9-711534C79AA1}"/>
                </a:ext>
              </a:extLst>
            </p:cNvPr>
            <p:cNvSpPr txBox="1"/>
            <p:nvPr/>
          </p:nvSpPr>
          <p:spPr>
            <a:xfrm rot="19808400">
              <a:off x="6663636" y="3639357"/>
              <a:ext cx="834179" cy="267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00" b="1" dirty="0"/>
                <a:t>Mid NA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804E11-9B73-A0E5-EF32-5FBEF41C5079}"/>
                </a:ext>
              </a:extLst>
            </p:cNvPr>
            <p:cNvSpPr txBox="1"/>
            <p:nvPr/>
          </p:nvSpPr>
          <p:spPr>
            <a:xfrm rot="20764136">
              <a:off x="5731482" y="3547785"/>
              <a:ext cx="1520048" cy="291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600" b="1" dirty="0"/>
                <a:t>Alaska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6DB3E4-E3CD-A22A-6302-EB7BCD035A71}"/>
                </a:ext>
              </a:extLst>
            </p:cNvPr>
            <p:cNvSpPr txBox="1"/>
            <p:nvPr/>
          </p:nvSpPr>
          <p:spPr>
            <a:xfrm rot="19398902">
              <a:off x="7563724" y="3562308"/>
              <a:ext cx="1139446" cy="267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00" b="1" dirty="0"/>
                <a:t>East Asia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5374EF-38ED-BA29-7F12-F27AE564F5CB}"/>
                </a:ext>
              </a:extLst>
            </p:cNvPr>
            <p:cNvSpPr txBox="1"/>
            <p:nvPr/>
          </p:nvSpPr>
          <p:spPr>
            <a:xfrm rot="19361901">
              <a:off x="7208676" y="3573464"/>
              <a:ext cx="975456" cy="291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600" b="1" dirty="0"/>
                <a:t>Europe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31772F6-2CC4-FFAD-A9F8-5F34FABF7783}"/>
                </a:ext>
              </a:extLst>
            </p:cNvPr>
            <p:cNvSpPr txBox="1"/>
            <p:nvPr/>
          </p:nvSpPr>
          <p:spPr>
            <a:xfrm rot="18955354">
              <a:off x="8773984" y="3565716"/>
              <a:ext cx="1015151" cy="267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00" b="1" dirty="0"/>
                <a:t>Australia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7A20AB-C9A8-A7CF-66B6-D7B55D99CDDE}"/>
                </a:ext>
              </a:extLst>
            </p:cNvPr>
            <p:cNvSpPr txBox="1"/>
            <p:nvPr/>
          </p:nvSpPr>
          <p:spPr>
            <a:xfrm rot="18947278">
              <a:off x="8286955" y="3488849"/>
              <a:ext cx="980692" cy="42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00" b="1" dirty="0"/>
                <a:t>South</a:t>
              </a:r>
              <a:r>
                <a:rPr lang="en-US" altLang="ko-KR" sz="1400" b="1" dirty="0"/>
                <a:t>east</a:t>
              </a:r>
              <a:r>
                <a:rPr lang="en-US" sz="1400" b="1" dirty="0"/>
                <a:t> Asia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BE16C2-0A1D-B4B4-89BF-14ACA6167DC1}"/>
                </a:ext>
              </a:extLst>
            </p:cNvPr>
            <p:cNvSpPr txBox="1"/>
            <p:nvPr/>
          </p:nvSpPr>
          <p:spPr>
            <a:xfrm rot="19172860">
              <a:off x="9193460" y="3631254"/>
              <a:ext cx="1025537" cy="42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00" b="1" dirty="0"/>
                <a:t>South America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7BD3C99-E14D-6955-52BF-C501F75C3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b="8129"/>
            <a:stretch/>
          </p:blipFill>
          <p:spPr>
            <a:xfrm>
              <a:off x="6113397" y="875168"/>
              <a:ext cx="4033116" cy="381782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A99BA05-4CAB-7F0E-73BA-36E3CB5DB792}"/>
                </a:ext>
              </a:extLst>
            </p:cNvPr>
            <p:cNvGrpSpPr/>
            <p:nvPr/>
          </p:nvGrpSpPr>
          <p:grpSpPr>
            <a:xfrm>
              <a:off x="8255847" y="2851570"/>
              <a:ext cx="1921091" cy="540278"/>
              <a:chOff x="8352741" y="2455551"/>
              <a:chExt cx="1921091" cy="540278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0414916-ED41-221A-A5FD-9AD5A80754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55992" y="2882954"/>
                <a:ext cx="153168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71308862-5BE6-F137-AFE6-D04F59D3CC92}"/>
                  </a:ext>
                </a:extLst>
              </p:cNvPr>
              <p:cNvGrpSpPr/>
              <p:nvPr/>
            </p:nvGrpSpPr>
            <p:grpSpPr>
              <a:xfrm>
                <a:off x="8352741" y="2455551"/>
                <a:ext cx="1921091" cy="540278"/>
                <a:chOff x="5385689" y="2684123"/>
                <a:chExt cx="1688651" cy="278883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3F7F5841-668D-8491-66FD-49EE4127D5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85689" y="2775681"/>
                  <a:ext cx="134635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FB259854-E7B7-0F5D-839C-D0D3DCE5E8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55865" y="2684123"/>
                      <a:ext cx="1618475" cy="18311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800" b="1" dirty="0">
                          <a:solidFill>
                            <a:schemeClr val="bg1"/>
                          </a:solidFill>
                          <a:ea typeface="Cambria Math" panose="02040503050406030204" pitchFamily="18" charset="0"/>
                        </a:rPr>
                        <a:t>Previously estimated flux error range  (</a:t>
                      </a:r>
                      <a14:m>
                        <m:oMath xmlns:m="http://schemas.openxmlformats.org/officeDocument/2006/math">
                          <m:r>
                            <a:rPr lang="en-US" sz="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oMath>
                      </a14:m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 of posterior CO</a:t>
                      </a:r>
                      <a:r>
                        <a:rPr lang="en-US" sz="800" b="1" baseline="-25000" dirty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fluxes) </a:t>
                      </a:r>
                    </a:p>
                  </p:txBody>
                </p:sp>
              </mc:Choice>
              <mc:Fallback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FB259854-E7B7-0F5D-839C-D0D3DCE5E8F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55865" y="2684123"/>
                      <a:ext cx="1618475" cy="18311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740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F3766E7-59B3-8714-334A-59DC7BAC9524}"/>
                    </a:ext>
                  </a:extLst>
                </p:cNvPr>
                <p:cNvSpPr txBox="1"/>
                <p:nvPr/>
              </p:nvSpPr>
              <p:spPr>
                <a:xfrm>
                  <a:off x="5454050" y="2846478"/>
                  <a:ext cx="1618476" cy="1165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chemeClr val="bg1"/>
                      </a:solidFill>
                    </a:rPr>
                    <a:t>Newly-estimated</a:t>
                  </a:r>
                  <a:r>
                    <a:rPr lang="en-US" sz="800" b="1" dirty="0"/>
                    <a:t> flux error range</a:t>
                  </a:r>
                </a:p>
              </p:txBody>
            </p:sp>
          </p:grp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7AC80B0-0D4D-194F-1EF4-A9527845D2E6}"/>
                </a:ext>
              </a:extLst>
            </p:cNvPr>
            <p:cNvSpPr txBox="1"/>
            <p:nvPr/>
          </p:nvSpPr>
          <p:spPr>
            <a:xfrm>
              <a:off x="6740180" y="3044539"/>
              <a:ext cx="1596943" cy="483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Ensemble mean of posterior </a:t>
              </a:r>
              <a:r>
                <a:rPr lang="en-US" sz="800" b="1" dirty="0">
                  <a:solidFill>
                    <a:schemeClr val="bg1"/>
                  </a:solidFill>
                </a:rPr>
                <a:t>terrestrial</a:t>
              </a:r>
              <a:r>
                <a:rPr lang="en-US" sz="800" b="1" dirty="0"/>
                <a:t> biosphere CO</a:t>
              </a:r>
              <a:r>
                <a:rPr lang="en-US" sz="800" b="1" baseline="-25000" dirty="0"/>
                <a:t>2</a:t>
              </a:r>
              <a:r>
                <a:rPr lang="en-US" sz="800" b="1" dirty="0"/>
                <a:t> fluxes</a:t>
              </a:r>
            </a:p>
          </p:txBody>
        </p:sp>
        <p:sp>
          <p:nvSpPr>
            <p:cNvPr id="43" name="직사각형 5">
              <a:extLst>
                <a:ext uri="{FF2B5EF4-FFF2-40B4-BE49-F238E27FC236}">
                  <a16:creationId xmlns:a16="http://schemas.microsoft.com/office/drawing/2014/main" id="{1DF205A4-17CE-8FCD-E5D3-AE1462C3C8E6}"/>
                </a:ext>
              </a:extLst>
            </p:cNvPr>
            <p:cNvSpPr/>
            <p:nvPr/>
          </p:nvSpPr>
          <p:spPr>
            <a:xfrm>
              <a:off x="6617823" y="3196084"/>
              <a:ext cx="178271" cy="67239"/>
            </a:xfrm>
            <a:prstGeom prst="rect">
              <a:avLst/>
            </a:prstGeom>
            <a:solidFill>
              <a:srgbClr val="E5E5E5"/>
            </a:solidFill>
            <a:ln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28FB90-3417-3D65-4F17-A4F4DCF56F39}"/>
                </a:ext>
              </a:extLst>
            </p:cNvPr>
            <p:cNvSpPr txBox="1"/>
            <p:nvPr/>
          </p:nvSpPr>
          <p:spPr>
            <a:xfrm>
              <a:off x="6736054" y="2898831"/>
              <a:ext cx="1311019" cy="35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bg1"/>
                  </a:solidFill>
                </a:rPr>
                <a:t>Fossil fuel CO</a:t>
              </a:r>
              <a:r>
                <a:rPr lang="en-US" sz="800" b="1" baseline="-25000" dirty="0">
                  <a:solidFill>
                    <a:schemeClr val="bg1"/>
                  </a:solidFill>
                </a:rPr>
                <a:t>2</a:t>
              </a:r>
              <a:r>
                <a:rPr lang="en-US" sz="800" b="1" dirty="0">
                  <a:solidFill>
                    <a:schemeClr val="bg1"/>
                  </a:solidFill>
                </a:rPr>
                <a:t> emissions</a:t>
              </a:r>
            </a:p>
          </p:txBody>
        </p:sp>
        <p:sp>
          <p:nvSpPr>
            <p:cNvPr id="45" name="직사각형 5">
              <a:extLst>
                <a:ext uri="{FF2B5EF4-FFF2-40B4-BE49-F238E27FC236}">
                  <a16:creationId xmlns:a16="http://schemas.microsoft.com/office/drawing/2014/main" id="{615E4796-6C2E-4440-AD82-566DF09360DF}"/>
                </a:ext>
              </a:extLst>
            </p:cNvPr>
            <p:cNvSpPr/>
            <p:nvPr/>
          </p:nvSpPr>
          <p:spPr>
            <a:xfrm>
              <a:off x="6617823" y="2995633"/>
              <a:ext cx="178271" cy="67239"/>
            </a:xfrm>
            <a:prstGeom prst="rect">
              <a:avLst/>
            </a:prstGeom>
            <a:solidFill>
              <a:srgbClr val="F3DABF"/>
            </a:solidFill>
            <a:ln>
              <a:solidFill>
                <a:srgbClr val="F3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226AAB0-9E1D-8862-A3F4-83243EAC6564}"/>
              </a:ext>
            </a:extLst>
          </p:cNvPr>
          <p:cNvSpPr txBox="1"/>
          <p:nvPr/>
        </p:nvSpPr>
        <p:spPr>
          <a:xfrm>
            <a:off x="5949633" y="1131808"/>
            <a:ext cx="503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&lt;Annual fossil fuel CO</a:t>
            </a:r>
            <a:r>
              <a:rPr lang="en-US" altLang="ko-KR" sz="1400" b="1" baseline="-25000" dirty="0"/>
              <a:t>2</a:t>
            </a:r>
            <a:r>
              <a:rPr lang="en-US" altLang="ko-KR" sz="1400" b="1" dirty="0"/>
              <a:t> emissions and terrestrial biosphere CO</a:t>
            </a:r>
            <a:r>
              <a:rPr lang="en-US" altLang="ko-KR" sz="1400" b="1" baseline="-25000" dirty="0"/>
              <a:t>2</a:t>
            </a:r>
            <a:r>
              <a:rPr lang="en-US" altLang="ko-KR" sz="1400" b="1" dirty="0"/>
              <a:t> flux with error ranges averaged for 2015-2017&gt;</a:t>
            </a:r>
            <a:endParaRPr lang="en-US" sz="1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3BBEEE-E792-9A8A-07C0-5615F7B361E5}"/>
              </a:ext>
            </a:extLst>
          </p:cNvPr>
          <p:cNvCxnSpPr>
            <a:cxnSpLocks/>
          </p:cNvCxnSpPr>
          <p:nvPr/>
        </p:nvCxnSpPr>
        <p:spPr>
          <a:xfrm>
            <a:off x="7300130" y="1893916"/>
            <a:ext cx="0" cy="2357110"/>
          </a:xfrm>
          <a:prstGeom prst="line">
            <a:avLst/>
          </a:prstGeom>
          <a:ln w="317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EA0BF9-29FD-6439-5B3B-22DCFCDFA47B}"/>
              </a:ext>
            </a:extLst>
          </p:cNvPr>
          <p:cNvCxnSpPr>
            <a:cxnSpLocks/>
          </p:cNvCxnSpPr>
          <p:nvPr/>
        </p:nvCxnSpPr>
        <p:spPr>
          <a:xfrm>
            <a:off x="7763271" y="1893916"/>
            <a:ext cx="0" cy="2357110"/>
          </a:xfrm>
          <a:prstGeom prst="line">
            <a:avLst/>
          </a:prstGeom>
          <a:ln w="317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1C37A1-DA74-AA73-D40F-4C126FBD1C2D}"/>
              </a:ext>
            </a:extLst>
          </p:cNvPr>
          <p:cNvCxnSpPr>
            <a:cxnSpLocks/>
          </p:cNvCxnSpPr>
          <p:nvPr/>
        </p:nvCxnSpPr>
        <p:spPr>
          <a:xfrm>
            <a:off x="8197523" y="1936764"/>
            <a:ext cx="0" cy="2357110"/>
          </a:xfrm>
          <a:prstGeom prst="line">
            <a:avLst/>
          </a:prstGeom>
          <a:ln w="317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675E89-0B5E-6D60-4900-38270F9ABC4B}"/>
              </a:ext>
            </a:extLst>
          </p:cNvPr>
          <p:cNvCxnSpPr>
            <a:cxnSpLocks/>
          </p:cNvCxnSpPr>
          <p:nvPr/>
        </p:nvCxnSpPr>
        <p:spPr>
          <a:xfrm>
            <a:off x="8732983" y="1936764"/>
            <a:ext cx="0" cy="2357110"/>
          </a:xfrm>
          <a:prstGeom prst="line">
            <a:avLst/>
          </a:prstGeom>
          <a:ln w="317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C389E1-46A5-1D82-0BB1-85E53F35F528}"/>
              </a:ext>
            </a:extLst>
          </p:cNvPr>
          <p:cNvCxnSpPr>
            <a:cxnSpLocks/>
          </p:cNvCxnSpPr>
          <p:nvPr/>
        </p:nvCxnSpPr>
        <p:spPr>
          <a:xfrm>
            <a:off x="9219015" y="1962960"/>
            <a:ext cx="0" cy="2357110"/>
          </a:xfrm>
          <a:prstGeom prst="line">
            <a:avLst/>
          </a:prstGeom>
          <a:ln w="317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447447-F087-13E5-BF02-94490D6B5538}"/>
              </a:ext>
            </a:extLst>
          </p:cNvPr>
          <p:cNvCxnSpPr>
            <a:cxnSpLocks/>
          </p:cNvCxnSpPr>
          <p:nvPr/>
        </p:nvCxnSpPr>
        <p:spPr>
          <a:xfrm>
            <a:off x="9644176" y="1948884"/>
            <a:ext cx="0" cy="2357110"/>
          </a:xfrm>
          <a:prstGeom prst="line">
            <a:avLst/>
          </a:prstGeom>
          <a:ln w="317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7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0CD866-AF90-5837-4FD6-5AF27185C5FD}"/>
              </a:ext>
            </a:extLst>
          </p:cNvPr>
          <p:cNvSpPr txBox="1"/>
          <p:nvPr/>
        </p:nvSpPr>
        <p:spPr>
          <a:xfrm>
            <a:off x="1915843" y="318998"/>
            <a:ext cx="810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Summary</a:t>
            </a:r>
            <a:endParaRPr lang="en-US" sz="2800" b="1" dirty="0">
              <a:latin typeface="Söhne"/>
            </a:endParaRPr>
          </a:p>
        </p:txBody>
      </p:sp>
      <p:sp>
        <p:nvSpPr>
          <p:cNvPr id="7" name="슬라이드 번호 개체 틀 39">
            <a:extLst>
              <a:ext uri="{FF2B5EF4-FFF2-40B4-BE49-F238E27FC236}">
                <a16:creationId xmlns:a16="http://schemas.microsoft.com/office/drawing/2014/main" id="{D64CE96E-23C8-4143-F555-7C54A63F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492876"/>
            <a:ext cx="2057400" cy="365125"/>
          </a:xfrm>
        </p:spPr>
        <p:txBody>
          <a:bodyPr/>
          <a:lstStyle/>
          <a:p>
            <a:fld id="{261B1CD3-1519-4BE8-94AC-E30C9970CEA1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F0609-AE92-4DC0-F144-AC2849581C84}"/>
              </a:ext>
            </a:extLst>
          </p:cNvPr>
          <p:cNvSpPr txBox="1"/>
          <p:nvPr/>
        </p:nvSpPr>
        <p:spPr>
          <a:xfrm>
            <a:off x="704335" y="1359243"/>
            <a:ext cx="106885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Evaluating concentrations against independent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Emergent constraint to derive relationship between fluxes and concentrations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Combination of aircraft observations and adjoint sensitivity to quantify uncertainties of ensemble posterior fluxes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Flux inversions are useful tools to reveal biases in satellites observations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Aircraft CO2 observations (~1km-5km)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Ensemble flux estimates from top-down inversions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Can we use airborne flux estimates to evaluate area fluxes?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7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289AC-DBEE-CA6D-1AA6-B5682E0CD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5B984-CE47-378E-C84C-956DBCB1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54" y="62706"/>
            <a:ext cx="10999211" cy="98659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77"/>
              </a:rPr>
              <a:t>Spatial Distributions of Net Biosphere Exchange</a:t>
            </a:r>
          </a:p>
        </p:txBody>
      </p:sp>
      <p:pic>
        <p:nvPicPr>
          <p:cNvPr id="5" name="Content Placeholder 4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AC832148-DE23-1159-3709-21E78CFB1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49" r="61248" b="54478"/>
          <a:stretch>
            <a:fillRect/>
          </a:stretch>
        </p:blipFill>
        <p:spPr>
          <a:xfrm>
            <a:off x="0" y="1474235"/>
            <a:ext cx="6066023" cy="429650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16EBD1-F7E0-64EC-53B9-3FB4C39AE4BF}"/>
              </a:ext>
            </a:extLst>
          </p:cNvPr>
          <p:cNvSpPr txBox="1"/>
          <p:nvPr/>
        </p:nvSpPr>
        <p:spPr>
          <a:xfrm>
            <a:off x="4106776" y="5360422"/>
            <a:ext cx="178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OCO-2 V11 MIP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EE6F2-8C4B-E755-FC2E-0D5C1DB31A71}"/>
              </a:ext>
            </a:extLst>
          </p:cNvPr>
          <p:cNvSpPr txBox="1"/>
          <p:nvPr/>
        </p:nvSpPr>
        <p:spPr>
          <a:xfrm>
            <a:off x="136310" y="5725458"/>
            <a:ext cx="11919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 carbon sink over northeast NA, Europe, Asia, Congo Basin, and southern hemisphere mid latitudes;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Source over N-Africa, northeast Brazil, western US.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6C5208-885F-AC77-BF86-FA9FDBBEFE90}"/>
              </a:ext>
            </a:extLst>
          </p:cNvPr>
          <p:cNvSpPr txBox="1"/>
          <p:nvPr/>
        </p:nvSpPr>
        <p:spPr>
          <a:xfrm>
            <a:off x="512968" y="1104903"/>
            <a:ext cx="504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Mean Net Biosphere Exchange</a:t>
            </a:r>
            <a:r>
              <a:rPr lang="en-US" dirty="0">
                <a:solidFill>
                  <a:srgbClr val="FFFF00"/>
                </a:solidFill>
                <a:latin typeface="Arial Rounded MT Bold" panose="020F0704030504030204" pitchFamily="34" charset="77"/>
              </a:rPr>
              <a:t> (2015-2022)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72765A-C55E-9C0E-0060-F1E71719BAEF}"/>
              </a:ext>
            </a:extLst>
          </p:cNvPr>
          <p:cNvGrpSpPr/>
          <p:nvPr/>
        </p:nvGrpSpPr>
        <p:grpSpPr>
          <a:xfrm>
            <a:off x="6096000" y="1474235"/>
            <a:ext cx="6062262" cy="3571294"/>
            <a:chOff x="6096000" y="1474235"/>
            <a:chExt cx="6062262" cy="35712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5BDF13-BC93-72FA-9F71-63C4F071A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2557" t="311" r="10802" b="22351"/>
            <a:stretch>
              <a:fillRect/>
            </a:stretch>
          </p:blipFill>
          <p:spPr>
            <a:xfrm>
              <a:off x="6096000" y="1474235"/>
              <a:ext cx="6062262" cy="300692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DA4265-AA33-C60A-6E0C-C87DF0F40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81050"/>
            <a:stretch>
              <a:fillRect/>
            </a:stretch>
          </p:blipFill>
          <p:spPr>
            <a:xfrm>
              <a:off x="6099646" y="4481162"/>
              <a:ext cx="6058616" cy="56436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FB8B46-E80C-1439-36C2-E34425EFED68}"/>
              </a:ext>
            </a:extLst>
          </p:cNvPr>
          <p:cNvSpPr txBox="1"/>
          <p:nvPr/>
        </p:nvSpPr>
        <p:spPr>
          <a:xfrm>
            <a:off x="6607088" y="1104903"/>
            <a:ext cx="504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TRENDY (GCP-2023)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1815D7-DB22-C342-FA6A-305525017F6F}"/>
              </a:ext>
            </a:extLst>
          </p:cNvPr>
          <p:cNvSpPr/>
          <p:nvPr/>
        </p:nvSpPr>
        <p:spPr>
          <a:xfrm>
            <a:off x="3033011" y="1839271"/>
            <a:ext cx="872239" cy="552450"/>
          </a:xfrm>
          <a:prstGeom prst="ellips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C6F44E-D8F9-F157-156E-3D2C69FF558D}"/>
              </a:ext>
            </a:extLst>
          </p:cNvPr>
          <p:cNvSpPr/>
          <p:nvPr/>
        </p:nvSpPr>
        <p:spPr>
          <a:xfrm>
            <a:off x="9099034" y="1678860"/>
            <a:ext cx="872239" cy="552450"/>
          </a:xfrm>
          <a:prstGeom prst="ellips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6AB3A1-9E19-202F-352B-A1D563BAB40F}"/>
              </a:ext>
            </a:extLst>
          </p:cNvPr>
          <p:cNvSpPr/>
          <p:nvPr/>
        </p:nvSpPr>
        <p:spPr>
          <a:xfrm>
            <a:off x="1726684" y="2743542"/>
            <a:ext cx="872239" cy="552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E93EBE2-B98D-064C-4169-3EFBD3D23327}"/>
              </a:ext>
            </a:extLst>
          </p:cNvPr>
          <p:cNvSpPr/>
          <p:nvPr/>
        </p:nvSpPr>
        <p:spPr>
          <a:xfrm>
            <a:off x="7752497" y="2803786"/>
            <a:ext cx="872239" cy="552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6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2B6C-C61A-16A0-3280-B54954CA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methodology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FEE19-A7ED-D23B-9EC2-0C3327270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Direct comparison to independent aircraft observations </a:t>
            </a:r>
          </a:p>
          <a:p>
            <a:pPr lvl="1"/>
            <a:r>
              <a:rPr lang="en-US" dirty="0"/>
              <a:t>Global Carbon Project</a:t>
            </a:r>
          </a:p>
          <a:p>
            <a:pPr lvl="1"/>
            <a:r>
              <a:rPr lang="en-US" dirty="0"/>
              <a:t>OCO-2 MIP</a:t>
            </a:r>
          </a:p>
          <a:p>
            <a:pPr lvl="1"/>
            <a:r>
              <a:rPr lang="en-US" dirty="0"/>
              <a:t>(Shamil)</a:t>
            </a:r>
          </a:p>
          <a:p>
            <a:pPr lvl="1"/>
            <a:endParaRPr lang="en-US" dirty="0"/>
          </a:p>
          <a:p>
            <a:r>
              <a:rPr lang="en-US" dirty="0"/>
              <a:t>Emergent constraint: find a linear relationship between fluxes of the interest with CO2 concentrations</a:t>
            </a:r>
          </a:p>
          <a:p>
            <a:pPr lvl="1"/>
            <a:r>
              <a:rPr lang="en-US" dirty="0"/>
              <a:t>Stephens et al., 2007</a:t>
            </a:r>
          </a:p>
          <a:p>
            <a:pPr lvl="1"/>
            <a:r>
              <a:rPr lang="en-US" dirty="0"/>
              <a:t>Gaubert et al., 2023</a:t>
            </a:r>
          </a:p>
          <a:p>
            <a:r>
              <a:rPr lang="en-US" dirty="0"/>
              <a:t>Quantify flux errors with a combination of aircraft observations and adjoint sensitivities (Yun et al., 2025)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6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F05B-D26A-2A17-1820-B17998CE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152" y="6129101"/>
            <a:ext cx="4843848" cy="726861"/>
          </a:xfrm>
        </p:spPr>
        <p:txBody>
          <a:bodyPr>
            <a:normAutofit/>
          </a:bodyPr>
          <a:lstStyle/>
          <a:p>
            <a:pPr algn="r"/>
            <a:r>
              <a:rPr lang="en-US" sz="3200" dirty="0" err="1"/>
              <a:t>Friedlingstein</a:t>
            </a:r>
            <a:r>
              <a:rPr lang="en-US" sz="3200" dirty="0"/>
              <a:t> et al., 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852EB0-ACD8-C046-66B3-DABD171A4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63" y="112230"/>
            <a:ext cx="4984454" cy="66335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60DF97-0C77-963B-F7D0-43C08FFF9A61}"/>
              </a:ext>
            </a:extLst>
          </p:cNvPr>
          <p:cNvSpPr txBox="1"/>
          <p:nvPr/>
        </p:nvSpPr>
        <p:spPr>
          <a:xfrm>
            <a:off x="6351373" y="2026508"/>
            <a:ext cx="50415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Mid-troposphere aircraft CO2 observations (2km-7km)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GCB uses the comparison to independent aircraft observations as a filter criterion to exclude those models that have biases larger than 0.5ppm</a:t>
            </a:r>
          </a:p>
        </p:txBody>
      </p:sp>
    </p:spTree>
    <p:extLst>
      <p:ext uri="{BB962C8B-B14F-4D97-AF65-F5344CB8AC3E}">
        <p14:creationId xmlns:p14="http://schemas.microsoft.com/office/powerpoint/2010/main" val="336682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9E88810-BB41-1DA0-A96D-A94004D8B1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4" y="155059"/>
            <a:ext cx="5359299" cy="670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5B1846F-7923-A47F-AFF6-E192377703E7}"/>
              </a:ext>
            </a:extLst>
          </p:cNvPr>
          <p:cNvSpPr txBox="1">
            <a:spLocks/>
          </p:cNvSpPr>
          <p:nvPr/>
        </p:nvSpPr>
        <p:spPr>
          <a:xfrm>
            <a:off x="7105135" y="5647187"/>
            <a:ext cx="4843848" cy="72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/>
              <a:t>Byrne et al.,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A8337B-D749-32DE-581B-B272DEB9CFF6}"/>
              </a:ext>
            </a:extLst>
          </p:cNvPr>
          <p:cNvSpPr txBox="1"/>
          <p:nvPr/>
        </p:nvSpPr>
        <p:spPr>
          <a:xfrm>
            <a:off x="6356269" y="1475204"/>
            <a:ext cx="5209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Flux inversions with different combinations of observation sources help Identify potential biases in satellite retrievals</a:t>
            </a:r>
          </a:p>
        </p:txBody>
      </p:sp>
    </p:spTree>
    <p:extLst>
      <p:ext uri="{BB962C8B-B14F-4D97-AF65-F5344CB8AC3E}">
        <p14:creationId xmlns:p14="http://schemas.microsoft.com/office/powerpoint/2010/main" val="19211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5686-E941-9522-434B-4B33A5D54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0459"/>
            <a:ext cx="10515600" cy="1325563"/>
          </a:xfrm>
        </p:spPr>
        <p:txBody>
          <a:bodyPr/>
          <a:lstStyle/>
          <a:p>
            <a:r>
              <a:rPr lang="en-US" dirty="0"/>
              <a:t>Emergent Constraint: Fluxes vs. Concentrations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4B4811-B3EB-9908-DD4F-7B6A59DB2F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4" y="1817549"/>
            <a:ext cx="10778251" cy="419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249AF6-791D-757B-773B-01F10C8A1691}"/>
              </a:ext>
            </a:extLst>
          </p:cNvPr>
          <p:cNvSpPr txBox="1"/>
          <p:nvPr/>
        </p:nvSpPr>
        <p:spPr>
          <a:xfrm>
            <a:off x="9465277" y="6308209"/>
            <a:ext cx="251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Stephens et al., 2007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F9088B-B3BC-95C6-8EFB-B1B47535655E}"/>
              </a:ext>
            </a:extLst>
          </p:cNvPr>
          <p:cNvSpPr txBox="1"/>
          <p:nvPr/>
        </p:nvSpPr>
        <p:spPr>
          <a:xfrm>
            <a:off x="926757" y="6128951"/>
            <a:ext cx="747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TransCom</a:t>
            </a:r>
            <a:r>
              <a:rPr lang="en-US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53098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>
            <a:extLst>
              <a:ext uri="{FF2B5EF4-FFF2-40B4-BE49-F238E27FC236}">
                <a16:creationId xmlns:a16="http://schemas.microsoft.com/office/drawing/2014/main" id="{65396875-7321-1F1C-665D-E335FA288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8" t="2958" r="2958" b="2768"/>
          <a:stretch/>
        </p:blipFill>
        <p:spPr>
          <a:xfrm>
            <a:off x="8946812" y="2464613"/>
            <a:ext cx="1617325" cy="16173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68A2D0-79FB-6636-D77F-F1AF4B104A7D}"/>
              </a:ext>
            </a:extLst>
          </p:cNvPr>
          <p:cNvSpPr/>
          <p:nvPr/>
        </p:nvSpPr>
        <p:spPr>
          <a:xfrm>
            <a:off x="3504795" y="4963074"/>
            <a:ext cx="2117459" cy="289807"/>
          </a:xfrm>
          <a:prstGeom prst="rect">
            <a:avLst/>
          </a:prstGeom>
          <a:solidFill>
            <a:schemeClr val="accent2">
              <a:alpha val="1726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B6E5A-BBC9-98DC-6517-680958C3D22B}"/>
              </a:ext>
            </a:extLst>
          </p:cNvPr>
          <p:cNvSpPr txBox="1"/>
          <p:nvPr/>
        </p:nvSpPr>
        <p:spPr>
          <a:xfrm>
            <a:off x="1122997" y="1322142"/>
            <a:ext cx="10008973" cy="450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b="1" dirty="0">
                <a:ea typeface="나눔스퀘어 ExtraBold" panose="020B0600000101010101" pitchFamily="50" charset="-127"/>
              </a:rPr>
              <a:t>		</a:t>
            </a:r>
            <a:r>
              <a:rPr lang="en-US" altLang="ko-KR" sz="2400" b="1" dirty="0">
                <a:ea typeface="나눔스퀘어 ExtraBold" panose="020B0600000101010101" pitchFamily="50" charset="-127"/>
              </a:rPr>
              <a:t>1) Isolate </a:t>
            </a:r>
            <a:r>
              <a:rPr lang="en-US" sz="2400" b="1" dirty="0"/>
              <a:t>atmospheric CO</a:t>
            </a:r>
            <a:r>
              <a:rPr lang="en-US" sz="2400" b="1" baseline="-25000" dirty="0"/>
              <a:t>2</a:t>
            </a:r>
            <a:r>
              <a:rPr lang="en-US" sz="2400" b="1" dirty="0"/>
              <a:t> errors caused by the flux errors</a:t>
            </a:r>
            <a:endParaRPr lang="en-US" sz="2400" b="1" dirty="0">
              <a:ea typeface="나눔스퀘어 ExtraBold" panose="020B0600000101010101" pitchFamily="50" charset="-127"/>
            </a:endParaRPr>
          </a:p>
        </p:txBody>
      </p:sp>
      <p:sp>
        <p:nvSpPr>
          <p:cNvPr id="38" name="슬라이드 번호 개체 틀 39">
            <a:extLst>
              <a:ext uri="{FF2B5EF4-FFF2-40B4-BE49-F238E27FC236}">
                <a16:creationId xmlns:a16="http://schemas.microsoft.com/office/drawing/2014/main" id="{95EF7CA4-07A2-C0F8-BB37-5D3F023B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492876"/>
            <a:ext cx="2057400" cy="365125"/>
          </a:xfrm>
        </p:spPr>
        <p:txBody>
          <a:bodyPr/>
          <a:lstStyle/>
          <a:p>
            <a:fld id="{261B1CD3-1519-4BE8-94AC-E30C9970CEA1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3796162-D4C0-5E00-3728-DAE82CF81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8" b="20827"/>
          <a:stretch/>
        </p:blipFill>
        <p:spPr bwMode="auto">
          <a:xfrm>
            <a:off x="1650563" y="2463997"/>
            <a:ext cx="1686534" cy="8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7401CE0-1604-603C-CEB3-5BD7100EE070}"/>
              </a:ext>
            </a:extLst>
          </p:cNvPr>
          <p:cNvSpPr txBox="1"/>
          <p:nvPr/>
        </p:nvSpPr>
        <p:spPr>
          <a:xfrm>
            <a:off x="2440544" y="1958552"/>
            <a:ext cx="273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Airborne measurements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E7CF04-8F65-5BED-CE1B-7ACF6004B269}"/>
              </a:ext>
            </a:extLst>
          </p:cNvPr>
          <p:cNvSpPr txBox="1"/>
          <p:nvPr/>
        </p:nvSpPr>
        <p:spPr>
          <a:xfrm>
            <a:off x="7546038" y="1957559"/>
            <a:ext cx="273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Global inverse modeling</a:t>
            </a:r>
          </a:p>
        </p:txBody>
      </p:sp>
      <p:sp>
        <p:nvSpPr>
          <p:cNvPr id="37" name="Left-Right Arrow 36">
            <a:extLst>
              <a:ext uri="{FF2B5EF4-FFF2-40B4-BE49-F238E27FC236}">
                <a16:creationId xmlns:a16="http://schemas.microsoft.com/office/drawing/2014/main" id="{E162591E-F4C9-C8C4-CA68-59ADE31898C8}"/>
              </a:ext>
            </a:extLst>
          </p:cNvPr>
          <p:cNvSpPr/>
          <p:nvPr/>
        </p:nvSpPr>
        <p:spPr>
          <a:xfrm>
            <a:off x="5229061" y="3391824"/>
            <a:ext cx="1727225" cy="385407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9B9BEF-822B-7BF0-53AE-6CFA13C93B31}"/>
                  </a:ext>
                </a:extLst>
              </p:cNvPr>
              <p:cNvSpPr txBox="1"/>
              <p:nvPr/>
            </p:nvSpPr>
            <p:spPr>
              <a:xfrm>
                <a:off x="5054471" y="2668653"/>
                <a:ext cx="21460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Comparing observed and simulated atmospheric CO</a:t>
                </a:r>
                <a:r>
                  <a:rPr lang="en-US" sz="1200" baseline="-25000" dirty="0"/>
                  <a:t>2</a:t>
                </a:r>
                <a:r>
                  <a:rPr lang="en-US" sz="1200" dirty="0"/>
                  <a:t> </a:t>
                </a:r>
                <a:r>
                  <a:rPr lang="en-US" altLang="ko-KR" sz="1200" dirty="0">
                    <a:cs typeface="Arial" panose="020B0604020202020204" pitchFamily="34" charset="0"/>
                  </a:rPr>
                  <a:t>within 1</a:t>
                </a:r>
                <a14:m>
                  <m:oMath xmlns:m="http://schemas.openxmlformats.org/officeDocument/2006/math">
                    <m:r>
                      <a:rPr lang="en-US" altLang="ko-KR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altLang="ko-KR" sz="1200" dirty="0">
                    <a:cs typeface="Arial" panose="020B0604020202020204" pitchFamily="34" charset="0"/>
                  </a:rPr>
                  <a:t>x1</a:t>
                </a:r>
                <a14:m>
                  <m:oMath xmlns:m="http://schemas.openxmlformats.org/officeDocument/2006/math">
                    <m:r>
                      <a:rPr lang="en-US" altLang="ko-KR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altLang="ko-KR" sz="1200" dirty="0">
                    <a:cs typeface="Arial" panose="020B0604020202020204" pitchFamily="34" charset="0"/>
                  </a:rPr>
                  <a:t> grid cell by month</a:t>
                </a:r>
                <a:endParaRPr lang="en-US" sz="12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9B9BEF-822B-7BF0-53AE-6CFA13C93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471" y="2668653"/>
                <a:ext cx="2146027" cy="830997"/>
              </a:xfrm>
              <a:prstGeom prst="rect">
                <a:avLst/>
              </a:prstGeom>
              <a:blipFill>
                <a:blip r:embed="rId5"/>
                <a:stretch>
                  <a:fillRect t="-1515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F388952-EE30-9741-5ABF-F5AE6B28B89E}"/>
                  </a:ext>
                </a:extLst>
              </p:cNvPr>
              <p:cNvSpPr txBox="1"/>
              <p:nvPr/>
            </p:nvSpPr>
            <p:spPr>
              <a:xfrm>
                <a:off x="1907664" y="4463251"/>
                <a:ext cx="1011550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 (Headings)"/>
                        </a:rPr>
                        <m:t>𝐑𝐌𝐒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 (Headings)"/>
                            </a:rPr>
                          </m:ctrlPr>
                        </m:sSup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 (Headings)"/>
                            </a:rPr>
                            <m:t>𝐄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 (Headings)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F388952-EE30-9741-5ABF-F5AE6B28B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64" y="4463251"/>
                <a:ext cx="1011550" cy="4070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8BFD681-4767-2B73-2BD5-2664967AF51E}"/>
                  </a:ext>
                </a:extLst>
              </p:cNvPr>
              <p:cNvSpPr txBox="1"/>
              <p:nvPr/>
            </p:nvSpPr>
            <p:spPr>
              <a:xfrm>
                <a:off x="2772386" y="4422005"/>
                <a:ext cx="9201311" cy="1078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= Measurement errors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000" dirty="0"/>
                  <a:t>)  +  Representativeness errors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000" dirty="0"/>
                  <a:t>) </a:t>
                </a:r>
                <a:r>
                  <a:rPr lang="en-US" sz="2000" dirty="0">
                    <a:solidFill>
                      <a:srgbClr val="FFFF00"/>
                    </a:solidFill>
                  </a:rPr>
                  <a:t>+ 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Posterior flux errors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sub>
                      <m:sup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)</a:t>
                </a:r>
                <a:r>
                  <a:rPr lang="en-US" sz="2000" dirty="0"/>
                  <a:t> + </a:t>
                </a:r>
                <a:r>
                  <a:rPr lang="en-US" sz="2000" dirty="0">
                    <a:solidFill>
                      <a:srgbClr val="FF0000"/>
                    </a:solidFill>
                  </a:rPr>
                  <a:t>transport</a:t>
                </a:r>
                <a:r>
                  <a:rPr lang="ko-KR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sz="2000" dirty="0">
                    <a:solidFill>
                      <a:srgbClr val="FF0000"/>
                    </a:solidFill>
                  </a:rPr>
                  <a:t>errors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) </a:t>
                </a:r>
                <a:r>
                  <a:rPr lang="en-US" sz="2000" dirty="0"/>
                  <a:t>+ </a:t>
                </a:r>
                <a:r>
                  <a:rPr lang="en-US" sz="2000" dirty="0">
                    <a:solidFill>
                      <a:srgbClr val="FF0000"/>
                    </a:solidFill>
                  </a:rPr>
                  <a:t>their covariances 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𝒄𝒐𝒗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sub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  <a:endParaRPr lang="en-US" sz="20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8BFD681-4767-2B73-2BD5-2664967AF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386" y="4422005"/>
                <a:ext cx="9201311" cy="1078180"/>
              </a:xfrm>
              <a:prstGeom prst="rect">
                <a:avLst/>
              </a:prstGeom>
              <a:blipFill>
                <a:blip r:embed="rId7"/>
                <a:stretch>
                  <a:fillRect l="-690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EEF10545-9831-B988-CE7C-08DE3EC9EE73}"/>
              </a:ext>
            </a:extLst>
          </p:cNvPr>
          <p:cNvSpPr/>
          <p:nvPr/>
        </p:nvSpPr>
        <p:spPr>
          <a:xfrm>
            <a:off x="5369245" y="4540580"/>
            <a:ext cx="2597296" cy="289807"/>
          </a:xfrm>
          <a:prstGeom prst="rect">
            <a:avLst/>
          </a:prstGeom>
          <a:solidFill>
            <a:schemeClr val="accent1">
              <a:alpha val="1726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47D9CCA-6C4A-B25D-B3D0-36F4EA494A6A}"/>
              </a:ext>
            </a:extLst>
          </p:cNvPr>
          <p:cNvSpPr/>
          <p:nvPr/>
        </p:nvSpPr>
        <p:spPr>
          <a:xfrm>
            <a:off x="2991561" y="4544692"/>
            <a:ext cx="2117459" cy="289807"/>
          </a:xfrm>
          <a:prstGeom prst="rect">
            <a:avLst/>
          </a:prstGeom>
          <a:solidFill>
            <a:schemeClr val="bg2">
              <a:lumMod val="25000"/>
              <a:alpha val="1726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71A220C-43EE-D74D-2F8B-65E2024C79E9}"/>
              </a:ext>
            </a:extLst>
          </p:cNvPr>
          <p:cNvSpPr txBox="1"/>
          <p:nvPr/>
        </p:nvSpPr>
        <p:spPr>
          <a:xfrm>
            <a:off x="7013249" y="2328586"/>
            <a:ext cx="207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Co-sampled ensemble mean of simulated CO</a:t>
            </a:r>
            <a:r>
              <a:rPr lang="en-US" sz="1200" baseline="-25000" dirty="0"/>
              <a:t>2</a:t>
            </a:r>
            <a:r>
              <a:rPr lang="en-US" sz="1200" dirty="0"/>
              <a:t> concentration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29B2E9-86CC-4328-9C77-458048B40C15}"/>
              </a:ext>
            </a:extLst>
          </p:cNvPr>
          <p:cNvSpPr txBox="1"/>
          <p:nvPr/>
        </p:nvSpPr>
        <p:spPr>
          <a:xfrm>
            <a:off x="3324415" y="2410541"/>
            <a:ext cx="159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Observed atmospheric CO</a:t>
            </a:r>
            <a:r>
              <a:rPr lang="en-US" sz="1200" baseline="-25000" dirty="0"/>
              <a:t>2</a:t>
            </a:r>
            <a:r>
              <a:rPr lang="en-US" sz="1200" dirty="0"/>
              <a:t> concentration</a:t>
            </a:r>
            <a:endParaRPr lang="en-US" sz="1200" baseline="-250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9946675-B1C0-5E65-2E7B-DCA88BB28B05}"/>
              </a:ext>
            </a:extLst>
          </p:cNvPr>
          <p:cNvSpPr/>
          <p:nvPr/>
        </p:nvSpPr>
        <p:spPr>
          <a:xfrm>
            <a:off x="5640976" y="4964987"/>
            <a:ext cx="4730262" cy="289807"/>
          </a:xfrm>
          <a:prstGeom prst="rect">
            <a:avLst/>
          </a:prstGeom>
          <a:solidFill>
            <a:schemeClr val="accent6">
              <a:alpha val="1726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9F00F9-12A0-53DF-7227-2F227AA0E9FA}"/>
              </a:ext>
            </a:extLst>
          </p:cNvPr>
          <p:cNvGrpSpPr/>
          <p:nvPr/>
        </p:nvGrpSpPr>
        <p:grpSpPr>
          <a:xfrm>
            <a:off x="1798321" y="5793321"/>
            <a:ext cx="8928497" cy="830997"/>
            <a:chOff x="274320" y="4977768"/>
            <a:chExt cx="8928497" cy="830997"/>
          </a:xfrm>
          <a:noFill/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5CA4B92-6CF6-2ACA-DD25-2B4D3D009B8C}"/>
                </a:ext>
              </a:extLst>
            </p:cNvPr>
            <p:cNvSpPr txBox="1"/>
            <p:nvPr/>
          </p:nvSpPr>
          <p:spPr>
            <a:xfrm>
              <a:off x="274320" y="4977768"/>
              <a:ext cx="892849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/>
                <a:t>Q. How can we isolate the atmospheric CO</a:t>
              </a:r>
              <a:r>
                <a:rPr lang="en-US" sz="2400" b="1" i="1" baseline="-25000" dirty="0"/>
                <a:t>2</a:t>
              </a:r>
              <a:r>
                <a:rPr lang="en-US" sz="2400" b="1" i="1" dirty="0"/>
                <a:t> errors solely</a:t>
              </a:r>
            </a:p>
            <a:p>
              <a:r>
                <a:rPr lang="en-US" sz="2400" b="1" i="1" dirty="0"/>
                <a:t> caused by the posterior flux errors?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17DE78-D50E-FA5A-0FA8-51E0694A3160}"/>
                </a:ext>
              </a:extLst>
            </p:cNvPr>
            <p:cNvSpPr/>
            <p:nvPr/>
          </p:nvSpPr>
          <p:spPr>
            <a:xfrm>
              <a:off x="5749381" y="5395149"/>
              <a:ext cx="3283523" cy="350604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73CADE-8848-193A-2348-ACBBEF7A857E}"/>
                  </a:ext>
                </a:extLst>
              </p:cNvPr>
              <p:cNvSpPr txBox="1"/>
              <p:nvPr/>
            </p:nvSpPr>
            <p:spPr>
              <a:xfrm>
                <a:off x="5698016" y="3678421"/>
                <a:ext cx="1011550" cy="344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 (Headings)"/>
                        </a:rPr>
                        <m:t>𝐑𝐌𝐒</m:t>
                      </m:r>
                      <m:sSup>
                        <m:sSupPr>
                          <m:ctrlPr>
                            <a:rPr lang="en-US" sz="1600" b="1" i="1"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 (Headings)"/>
                            </a:rPr>
                          </m:ctrlPr>
                        </m:sSupPr>
                        <m:e>
                          <m:r>
                            <a:rPr lang="en-US" sz="1600" b="1"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 (Headings)"/>
                            </a:rPr>
                            <m:t>𝐄</m:t>
                          </m:r>
                        </m:e>
                        <m:sup>
                          <m:r>
                            <a:rPr lang="en-US" sz="1600" b="1"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 (Headings)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73CADE-8848-193A-2348-ACBBEF7A8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016" y="3678421"/>
                <a:ext cx="1011550" cy="3441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615D033-7745-7F73-785A-773CBE69172F}"/>
              </a:ext>
            </a:extLst>
          </p:cNvPr>
          <p:cNvGrpSpPr/>
          <p:nvPr/>
        </p:nvGrpSpPr>
        <p:grpSpPr>
          <a:xfrm>
            <a:off x="3428965" y="3026380"/>
            <a:ext cx="1488584" cy="919642"/>
            <a:chOff x="6184255" y="2370903"/>
            <a:chExt cx="860068" cy="538217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ED116FC-E162-33C2-714F-02151F0B46B6}"/>
                </a:ext>
              </a:extLst>
            </p:cNvPr>
            <p:cNvGrpSpPr/>
            <p:nvPr/>
          </p:nvGrpSpPr>
          <p:grpSpPr>
            <a:xfrm>
              <a:off x="6184255" y="2370903"/>
              <a:ext cx="860068" cy="538217"/>
              <a:chOff x="5981043" y="2509243"/>
              <a:chExt cx="750791" cy="469838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374EEBA1-FA8A-A674-51C8-E20DC44CF39E}"/>
                  </a:ext>
                </a:extLst>
              </p:cNvPr>
              <p:cNvSpPr/>
              <p:nvPr/>
            </p:nvSpPr>
            <p:spPr>
              <a:xfrm>
                <a:off x="6060338" y="2509243"/>
                <a:ext cx="51104" cy="5110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8B915F71-A82B-8443-1B6D-325A51EFFAE8}"/>
                  </a:ext>
                </a:extLst>
              </p:cNvPr>
              <p:cNvSpPr/>
              <p:nvPr/>
            </p:nvSpPr>
            <p:spPr>
              <a:xfrm>
                <a:off x="6170772" y="2658487"/>
                <a:ext cx="51104" cy="5110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C1EC5AC5-0F3F-601C-6EA3-7914F0364A9D}"/>
                  </a:ext>
                </a:extLst>
              </p:cNvPr>
              <p:cNvSpPr/>
              <p:nvPr/>
            </p:nvSpPr>
            <p:spPr>
              <a:xfrm>
                <a:off x="6283995" y="2802268"/>
                <a:ext cx="51104" cy="5110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58C4BB8F-28E6-3757-A680-6527EA4ACF01}"/>
                  </a:ext>
                </a:extLst>
              </p:cNvPr>
              <p:cNvSpPr/>
              <p:nvPr/>
            </p:nvSpPr>
            <p:spPr>
              <a:xfrm>
                <a:off x="6338691" y="2870199"/>
                <a:ext cx="51104" cy="51104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7B4AE1E6-DC5F-8E56-8D55-D779EB51D429}"/>
                  </a:ext>
                </a:extLst>
              </p:cNvPr>
              <p:cNvSpPr/>
              <p:nvPr/>
            </p:nvSpPr>
            <p:spPr>
              <a:xfrm>
                <a:off x="6020763" y="2561181"/>
                <a:ext cx="51104" cy="5110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D6C92C-A844-291D-BFEF-E3C5AAB44B26}"/>
                  </a:ext>
                </a:extLst>
              </p:cNvPr>
              <p:cNvSpPr/>
              <p:nvPr/>
            </p:nvSpPr>
            <p:spPr>
              <a:xfrm>
                <a:off x="6397799" y="2927977"/>
                <a:ext cx="51104" cy="51104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8516B061-C387-2360-0BA6-F12E4DB7BE6C}"/>
                  </a:ext>
                </a:extLst>
              </p:cNvPr>
              <p:cNvSpPr/>
              <p:nvPr/>
            </p:nvSpPr>
            <p:spPr>
              <a:xfrm>
                <a:off x="6471478" y="2866560"/>
                <a:ext cx="51104" cy="51104"/>
              </a:xfrm>
              <a:prstGeom prst="ellipse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40A0CCE6-8364-F8D0-DAFB-BA98F93BCDEC}"/>
                  </a:ext>
                </a:extLst>
              </p:cNvPr>
              <p:cNvSpPr/>
              <p:nvPr/>
            </p:nvSpPr>
            <p:spPr>
              <a:xfrm>
                <a:off x="6585872" y="2707274"/>
                <a:ext cx="51104" cy="51104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ACB21FD9-0AA1-B690-9E98-A7D63FFDD3C6}"/>
                  </a:ext>
                </a:extLst>
              </p:cNvPr>
              <p:cNvSpPr/>
              <p:nvPr/>
            </p:nvSpPr>
            <p:spPr>
              <a:xfrm>
                <a:off x="6680730" y="2568442"/>
                <a:ext cx="51104" cy="5110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FB61AB93-FDCD-C567-DB6F-DEA4EC4F450D}"/>
                  </a:ext>
                </a:extLst>
              </p:cNvPr>
              <p:cNvSpPr/>
              <p:nvPr/>
            </p:nvSpPr>
            <p:spPr>
              <a:xfrm>
                <a:off x="5981043" y="2619030"/>
                <a:ext cx="51104" cy="5110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A7D68C5-F52A-0634-9795-7E535A71FF1A}"/>
                  </a:ext>
                </a:extLst>
              </p:cNvPr>
              <p:cNvSpPr/>
              <p:nvPr/>
            </p:nvSpPr>
            <p:spPr>
              <a:xfrm>
                <a:off x="6630235" y="2640379"/>
                <a:ext cx="51104" cy="5110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6B9CC34-EEBE-F645-8D6C-B070AF266F86}"/>
                  </a:ext>
                </a:extLst>
              </p:cNvPr>
              <p:cNvSpPr/>
              <p:nvPr/>
            </p:nvSpPr>
            <p:spPr>
              <a:xfrm>
                <a:off x="6536717" y="2790989"/>
                <a:ext cx="51104" cy="5110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73384AE-D263-9B77-2348-929053758C1B}"/>
                </a:ext>
              </a:extLst>
            </p:cNvPr>
            <p:cNvSpPr/>
            <p:nvPr/>
          </p:nvSpPr>
          <p:spPr>
            <a:xfrm>
              <a:off x="6463469" y="2621578"/>
              <a:ext cx="58542" cy="585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3FB7657-237E-9795-540A-281FEE3FC9D3}"/>
                </a:ext>
              </a:extLst>
            </p:cNvPr>
            <p:cNvSpPr/>
            <p:nvPr/>
          </p:nvSpPr>
          <p:spPr>
            <a:xfrm>
              <a:off x="6337939" y="2455507"/>
              <a:ext cx="58542" cy="585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016CE9-087C-0A2F-F1B1-AB1A5ECA4E85}"/>
              </a:ext>
            </a:extLst>
          </p:cNvPr>
          <p:cNvGrpSpPr/>
          <p:nvPr/>
        </p:nvGrpSpPr>
        <p:grpSpPr>
          <a:xfrm>
            <a:off x="7247778" y="3084749"/>
            <a:ext cx="1488584" cy="919642"/>
            <a:chOff x="6184255" y="2370903"/>
            <a:chExt cx="860068" cy="53821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3E85468-0222-1127-6E43-0E4E55D7B7B6}"/>
                </a:ext>
              </a:extLst>
            </p:cNvPr>
            <p:cNvGrpSpPr/>
            <p:nvPr/>
          </p:nvGrpSpPr>
          <p:grpSpPr>
            <a:xfrm>
              <a:off x="6184255" y="2370903"/>
              <a:ext cx="860068" cy="538217"/>
              <a:chOff x="5981043" y="2509243"/>
              <a:chExt cx="750791" cy="46983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8490E7E-DCA1-F301-1C41-B8131231097F}"/>
                  </a:ext>
                </a:extLst>
              </p:cNvPr>
              <p:cNvSpPr/>
              <p:nvPr/>
            </p:nvSpPr>
            <p:spPr>
              <a:xfrm>
                <a:off x="6060338" y="2509243"/>
                <a:ext cx="51104" cy="5110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D63AFFC-5A33-4771-0B60-4AADF3F80F91}"/>
                  </a:ext>
                </a:extLst>
              </p:cNvPr>
              <p:cNvSpPr/>
              <p:nvPr/>
            </p:nvSpPr>
            <p:spPr>
              <a:xfrm>
                <a:off x="6170772" y="2658487"/>
                <a:ext cx="51104" cy="5110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2B13F8F-B200-1846-EC0C-947E958A50CB}"/>
                  </a:ext>
                </a:extLst>
              </p:cNvPr>
              <p:cNvSpPr/>
              <p:nvPr/>
            </p:nvSpPr>
            <p:spPr>
              <a:xfrm>
                <a:off x="6283995" y="2802268"/>
                <a:ext cx="51104" cy="51104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6CB6907-76B8-E386-D623-0352B826594A}"/>
                  </a:ext>
                </a:extLst>
              </p:cNvPr>
              <p:cNvSpPr/>
              <p:nvPr/>
            </p:nvSpPr>
            <p:spPr>
              <a:xfrm>
                <a:off x="6338691" y="2870199"/>
                <a:ext cx="51104" cy="51104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07F4A5E-AACE-0D1B-A60F-D5F9773AA69E}"/>
                  </a:ext>
                </a:extLst>
              </p:cNvPr>
              <p:cNvSpPr/>
              <p:nvPr/>
            </p:nvSpPr>
            <p:spPr>
              <a:xfrm>
                <a:off x="6020763" y="2561181"/>
                <a:ext cx="51104" cy="51104"/>
              </a:xfrm>
              <a:prstGeom prst="ellipse">
                <a:avLst/>
              </a:prstGeom>
              <a:solidFill>
                <a:srgbClr val="FFA10B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11199A6-09D4-EF6B-F30D-46946F2AA514}"/>
                  </a:ext>
                </a:extLst>
              </p:cNvPr>
              <p:cNvSpPr/>
              <p:nvPr/>
            </p:nvSpPr>
            <p:spPr>
              <a:xfrm>
                <a:off x="6397799" y="2927977"/>
                <a:ext cx="51104" cy="51104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4971D4B-726C-4FBB-8F4F-CAB2F5402F3C}"/>
                  </a:ext>
                </a:extLst>
              </p:cNvPr>
              <p:cNvSpPr/>
              <p:nvPr/>
            </p:nvSpPr>
            <p:spPr>
              <a:xfrm>
                <a:off x="6471478" y="2866560"/>
                <a:ext cx="51104" cy="51104"/>
              </a:xfrm>
              <a:prstGeom prst="ellipse">
                <a:avLst/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6CF5A9E-1CB9-1E8B-7EAA-87B6057284CC}"/>
                  </a:ext>
                </a:extLst>
              </p:cNvPr>
              <p:cNvSpPr/>
              <p:nvPr/>
            </p:nvSpPr>
            <p:spPr>
              <a:xfrm>
                <a:off x="6585872" y="2707274"/>
                <a:ext cx="51104" cy="5110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51D6D79-30D8-68DB-4870-BEF785085FAA}"/>
                  </a:ext>
                </a:extLst>
              </p:cNvPr>
              <p:cNvSpPr/>
              <p:nvPr/>
            </p:nvSpPr>
            <p:spPr>
              <a:xfrm>
                <a:off x="6680730" y="2568442"/>
                <a:ext cx="51104" cy="5110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94599C3-C301-5D91-EEE8-1E508A85224D}"/>
                  </a:ext>
                </a:extLst>
              </p:cNvPr>
              <p:cNvSpPr/>
              <p:nvPr/>
            </p:nvSpPr>
            <p:spPr>
              <a:xfrm>
                <a:off x="5981043" y="2619030"/>
                <a:ext cx="51104" cy="5110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6B9A2FA-0E99-E7B9-AACE-CD4441275B05}"/>
                  </a:ext>
                </a:extLst>
              </p:cNvPr>
              <p:cNvSpPr/>
              <p:nvPr/>
            </p:nvSpPr>
            <p:spPr>
              <a:xfrm>
                <a:off x="6630235" y="2640379"/>
                <a:ext cx="51104" cy="5110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437FD4A-6723-70E4-4E8B-FD7C586D0CF5}"/>
                  </a:ext>
                </a:extLst>
              </p:cNvPr>
              <p:cNvSpPr/>
              <p:nvPr/>
            </p:nvSpPr>
            <p:spPr>
              <a:xfrm>
                <a:off x="6536717" y="2790989"/>
                <a:ext cx="51104" cy="5110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AE98E38-9F8C-997C-1B4C-1D265BD6DACB}"/>
                </a:ext>
              </a:extLst>
            </p:cNvPr>
            <p:cNvSpPr/>
            <p:nvPr/>
          </p:nvSpPr>
          <p:spPr>
            <a:xfrm>
              <a:off x="6463469" y="2621578"/>
              <a:ext cx="58542" cy="585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6562115-C4BC-C838-CF4E-42D2ED6FF8C0}"/>
                </a:ext>
              </a:extLst>
            </p:cNvPr>
            <p:cNvSpPr/>
            <p:nvPr/>
          </p:nvSpPr>
          <p:spPr>
            <a:xfrm>
              <a:off x="6337939" y="2455507"/>
              <a:ext cx="58542" cy="5854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B0D8642-9E31-C6B9-679D-B4792FD2C4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5018" y="3155481"/>
            <a:ext cx="272706" cy="206372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B3C0A2F-A246-648A-263D-9347460AC99C}"/>
              </a:ext>
            </a:extLst>
          </p:cNvPr>
          <p:cNvSpPr txBox="1">
            <a:spLocks/>
          </p:cNvSpPr>
          <p:nvPr/>
        </p:nvSpPr>
        <p:spPr>
          <a:xfrm>
            <a:off x="834873" y="808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Quantifying Flux Errors with Aircraft and Adjoint Sensitivity</a:t>
            </a:r>
          </a:p>
        </p:txBody>
      </p:sp>
    </p:spTree>
    <p:extLst>
      <p:ext uri="{BB962C8B-B14F-4D97-AF65-F5344CB8AC3E}">
        <p14:creationId xmlns:p14="http://schemas.microsoft.com/office/powerpoint/2010/main" val="132693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슬라이드 번호 개체 틀 39">
            <a:extLst>
              <a:ext uri="{FF2B5EF4-FFF2-40B4-BE49-F238E27FC236}">
                <a16:creationId xmlns:a16="http://schemas.microsoft.com/office/drawing/2014/main" id="{95EF7CA4-07A2-C0F8-BB37-5D3F023B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492876"/>
            <a:ext cx="2057400" cy="365125"/>
          </a:xfrm>
        </p:spPr>
        <p:txBody>
          <a:bodyPr/>
          <a:lstStyle/>
          <a:p>
            <a:fld id="{261B1CD3-1519-4BE8-94AC-E30C9970CEA1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0BF7168-0D60-EA6B-0A5E-F14B8A774C5F}"/>
                  </a:ext>
                </a:extLst>
              </p:cNvPr>
              <p:cNvSpPr txBox="1"/>
              <p:nvPr/>
            </p:nvSpPr>
            <p:spPr>
              <a:xfrm>
                <a:off x="2869322" y="2038023"/>
                <a:ext cx="712004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𝐸𝑅𝑅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𝑂𝐵𝑆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𝐸𝑅𝑅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𝑅𝐸𝑃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𝐸𝑅𝑅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𝑀𝐼𝑃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0BF7168-0D60-EA6B-0A5E-F14B8A774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322" y="2038023"/>
                <a:ext cx="7120043" cy="369332"/>
              </a:xfrm>
              <a:prstGeom prst="rect">
                <a:avLst/>
              </a:prstGeom>
              <a:blipFill>
                <a:blip r:embed="rId3"/>
                <a:stretch>
                  <a:fillRect l="-89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8D69635-F882-91FB-5F61-B3B9440ED449}"/>
                  </a:ext>
                </a:extLst>
              </p:cNvPr>
              <p:cNvSpPr txBox="1"/>
              <p:nvPr/>
            </p:nvSpPr>
            <p:spPr>
              <a:xfrm>
                <a:off x="1915843" y="1980823"/>
                <a:ext cx="953479" cy="42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𝐄𝐑𝐑</m:t>
                          </m:r>
                        </m:e>
                        <m:sub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𝐓𝐎𝐓</m:t>
                          </m:r>
                        </m:sub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8D69635-F882-91FB-5F61-B3B9440ED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43" y="1980823"/>
                <a:ext cx="953479" cy="421462"/>
              </a:xfrm>
              <a:prstGeom prst="rect">
                <a:avLst/>
              </a:prstGeom>
              <a:blipFill>
                <a:blip r:embed="rId4"/>
                <a:stretch>
                  <a:fillRect r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ECD531DE-CA40-FB5A-39B6-C0D6BF56838A}"/>
              </a:ext>
            </a:extLst>
          </p:cNvPr>
          <p:cNvSpPr txBox="1"/>
          <p:nvPr/>
        </p:nvSpPr>
        <p:spPr>
          <a:xfrm>
            <a:off x="4824966" y="2500882"/>
            <a:ext cx="7939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</a:t>
            </a:r>
            <a:r>
              <a:rPr lang="en-US" u="sng" dirty="0"/>
              <a:t>defined as</a:t>
            </a:r>
            <a:r>
              <a:rPr lang="en-US" u="sng" dirty="0">
                <a:cs typeface="Times New Roman" panose="02020603050405020304" pitchFamily="18" charset="0"/>
              </a:rPr>
              <a:t> the ensemble spread of co-sampled posterior atmospheric CO</a:t>
            </a:r>
            <a:r>
              <a:rPr lang="en-US" u="sng" baseline="-25000" dirty="0">
                <a:cs typeface="Times New Roman" panose="02020603050405020304" pitchFamily="18" charset="0"/>
              </a:rPr>
              <a:t>2</a:t>
            </a:r>
            <a:endParaRPr lang="en-US" u="sng" baseline="-25000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12A41CE-EA89-C9C9-34F2-F19E0579199D}"/>
              </a:ext>
            </a:extLst>
          </p:cNvPr>
          <p:cNvGrpSpPr/>
          <p:nvPr/>
        </p:nvGrpSpPr>
        <p:grpSpPr>
          <a:xfrm>
            <a:off x="549068" y="3038327"/>
            <a:ext cx="11093864" cy="2649473"/>
            <a:chOff x="96883" y="4218435"/>
            <a:chExt cx="8983039" cy="21103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FAD2160-0EAB-99A1-F7CD-CD4C9EA8AAA2}"/>
                    </a:ext>
                  </a:extLst>
                </p:cNvPr>
                <p:cNvSpPr txBox="1"/>
                <p:nvPr/>
              </p:nvSpPr>
              <p:spPr>
                <a:xfrm>
                  <a:off x="1379916" y="5321686"/>
                  <a:ext cx="5283763" cy="46897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𝑅𝑀𝑆𝐸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𝐸𝑅𝑅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𝑇𝑂𝑇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𝑒𝑟𝑟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𝑒𝑟𝑟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FAD2160-0EAB-99A1-F7CD-CD4C9EA8AA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9916" y="5321686"/>
                  <a:ext cx="5283763" cy="4689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7576FD-5407-8AB1-08E6-637F1A25EE27}"/>
                </a:ext>
              </a:extLst>
            </p:cNvPr>
            <p:cNvGrpSpPr/>
            <p:nvPr/>
          </p:nvGrpSpPr>
          <p:grpSpPr>
            <a:xfrm>
              <a:off x="538534" y="4830346"/>
              <a:ext cx="4245670" cy="597803"/>
              <a:chOff x="635305" y="1013226"/>
              <a:chExt cx="4245670" cy="59780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BCEFE90-C8FD-58C6-4595-967A2FF112BB}"/>
                      </a:ext>
                    </a:extLst>
                  </p:cNvPr>
                  <p:cNvSpPr txBox="1"/>
                  <p:nvPr/>
                </p:nvSpPr>
                <p:spPr>
                  <a:xfrm>
                    <a:off x="635305" y="1013226"/>
                    <a:ext cx="4245670" cy="4658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𝒄𝒐𝒗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BCEFE90-C8FD-58C6-4595-967A2FF112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5305" y="1013226"/>
                    <a:ext cx="4245670" cy="46589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Right Bracket 14">
                <a:extLst>
                  <a:ext uri="{FF2B5EF4-FFF2-40B4-BE49-F238E27FC236}">
                    <a16:creationId xmlns:a16="http://schemas.microsoft.com/office/drawing/2014/main" id="{E037B0A3-E228-2C3C-CEAB-37C6A20FB1CD}"/>
                  </a:ext>
                </a:extLst>
              </p:cNvPr>
              <p:cNvSpPr/>
              <p:nvPr/>
            </p:nvSpPr>
            <p:spPr>
              <a:xfrm rot="5400000">
                <a:off x="2152103" y="323994"/>
                <a:ext cx="98539" cy="2315041"/>
              </a:xfrm>
              <a:prstGeom prst="rightBracket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22B9E0C-3642-74AB-60B7-03C43D7160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10491" y="1534451"/>
                <a:ext cx="0" cy="765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C80CDC-ED3A-C94D-28AF-E2C61C3BA072}"/>
                </a:ext>
              </a:extLst>
            </p:cNvPr>
            <p:cNvGrpSpPr/>
            <p:nvPr/>
          </p:nvGrpSpPr>
          <p:grpSpPr>
            <a:xfrm>
              <a:off x="1379916" y="5736314"/>
              <a:ext cx="3463566" cy="592496"/>
              <a:chOff x="2251440" y="2075921"/>
              <a:chExt cx="3463566" cy="592496"/>
            </a:xfrm>
          </p:grpSpPr>
          <p:sp>
            <p:nvSpPr>
              <p:cNvPr id="19" name="Right Bracket 18">
                <a:extLst>
                  <a:ext uri="{FF2B5EF4-FFF2-40B4-BE49-F238E27FC236}">
                    <a16:creationId xmlns:a16="http://schemas.microsoft.com/office/drawing/2014/main" id="{D6A228C4-E78C-888F-271E-562E8C39623A}"/>
                  </a:ext>
                </a:extLst>
              </p:cNvPr>
              <p:cNvSpPr/>
              <p:nvPr/>
            </p:nvSpPr>
            <p:spPr>
              <a:xfrm rot="16200000">
                <a:off x="3686033" y="1041316"/>
                <a:ext cx="98539" cy="2315041"/>
              </a:xfrm>
              <a:prstGeom prst="rightBracket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2EA65E0-A6BA-643C-9D1C-E63443405D0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690257" y="2075921"/>
                <a:ext cx="0" cy="765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08F4F8FF-CF17-7B9F-8F71-9D1771F8DB6F}"/>
                      </a:ext>
                    </a:extLst>
                  </p:cNvPr>
                  <p:cNvSpPr txBox="1"/>
                  <p:nvPr/>
                </p:nvSpPr>
                <p:spPr>
                  <a:xfrm>
                    <a:off x="2251440" y="2202520"/>
                    <a:ext cx="3463566" cy="4658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𝒄𝒐𝒗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08F4F8FF-CF17-7B9F-8F71-9D1771F8DB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1440" y="2202520"/>
                    <a:ext cx="3463566" cy="46589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1BEC69-85FB-86A0-7FFD-87E96D009742}"/>
                </a:ext>
              </a:extLst>
            </p:cNvPr>
            <p:cNvGrpSpPr/>
            <p:nvPr/>
          </p:nvGrpSpPr>
          <p:grpSpPr>
            <a:xfrm>
              <a:off x="4419326" y="4998362"/>
              <a:ext cx="507990" cy="408581"/>
              <a:chOff x="604411" y="1202448"/>
              <a:chExt cx="2877632" cy="40858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037B06B0-55ED-4171-81F8-DA436014ADC8}"/>
                      </a:ext>
                    </a:extLst>
                  </p:cNvPr>
                  <p:cNvSpPr txBox="1"/>
                  <p:nvPr/>
                </p:nvSpPr>
                <p:spPr>
                  <a:xfrm>
                    <a:off x="604411" y="1202448"/>
                    <a:ext cx="2877632" cy="35375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1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037B06B0-55ED-4171-81F8-DA436014AD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411" y="1202448"/>
                    <a:ext cx="2877632" cy="35375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Right Bracket 24">
                <a:extLst>
                  <a:ext uri="{FF2B5EF4-FFF2-40B4-BE49-F238E27FC236}">
                    <a16:creationId xmlns:a16="http://schemas.microsoft.com/office/drawing/2014/main" id="{3340CF0B-5941-77D6-4909-8A2C9E529FAD}"/>
                  </a:ext>
                </a:extLst>
              </p:cNvPr>
              <p:cNvSpPr/>
              <p:nvPr/>
            </p:nvSpPr>
            <p:spPr>
              <a:xfrm rot="5400000">
                <a:off x="2152103" y="323994"/>
                <a:ext cx="98539" cy="2315041"/>
              </a:xfrm>
              <a:prstGeom prst="rightBracket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A05C224-A41A-8F14-D88D-0E75B8A705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08948" y="1534451"/>
                <a:ext cx="0" cy="765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40CA57E-AE05-71DD-FCDF-DF27F870E144}"/>
                </a:ext>
              </a:extLst>
            </p:cNvPr>
            <p:cNvGrpSpPr/>
            <p:nvPr/>
          </p:nvGrpSpPr>
          <p:grpSpPr>
            <a:xfrm>
              <a:off x="5698180" y="5735730"/>
              <a:ext cx="397204" cy="172185"/>
              <a:chOff x="2577782" y="2075921"/>
              <a:chExt cx="2315041" cy="172185"/>
            </a:xfrm>
          </p:grpSpPr>
          <p:sp>
            <p:nvSpPr>
              <p:cNvPr id="30" name="Right Bracket 29">
                <a:extLst>
                  <a:ext uri="{FF2B5EF4-FFF2-40B4-BE49-F238E27FC236}">
                    <a16:creationId xmlns:a16="http://schemas.microsoft.com/office/drawing/2014/main" id="{F9DD5B45-4EFA-4287-298C-975A8069EAE4}"/>
                  </a:ext>
                </a:extLst>
              </p:cNvPr>
              <p:cNvSpPr/>
              <p:nvPr/>
            </p:nvSpPr>
            <p:spPr>
              <a:xfrm rot="16200000">
                <a:off x="3686033" y="1041316"/>
                <a:ext cx="98539" cy="2315041"/>
              </a:xfrm>
              <a:prstGeom prst="rightBracket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4F487BD-0A9B-9F96-054D-2C5468341A3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690257" y="2075921"/>
                <a:ext cx="0" cy="765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67BB863-2DAA-0C3C-357E-3E28832C5942}"/>
                </a:ext>
              </a:extLst>
            </p:cNvPr>
            <p:cNvSpPr txBox="1"/>
            <p:nvPr/>
          </p:nvSpPr>
          <p:spPr>
            <a:xfrm>
              <a:off x="96883" y="4218435"/>
              <a:ext cx="87657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If we could assume that the estimated transport errors from the ensemble spread among transport models  used in OCO-2 MIP represent the true transport errors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AE76164-2C52-7573-34C8-7B23F662D2B3}"/>
                </a:ext>
              </a:extLst>
            </p:cNvPr>
            <p:cNvSpPr txBox="1"/>
            <p:nvPr/>
          </p:nvSpPr>
          <p:spPr>
            <a:xfrm>
              <a:off x="6934624" y="5157337"/>
              <a:ext cx="2145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a typeface="Batang" panose="02030600000101010101" pitchFamily="18" charset="-127"/>
                </a:rPr>
                <a:t>Estimated flux errors projected onto atmospheric </a:t>
              </a:r>
              <a:r>
                <a:rPr lang="en-US" sz="1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CO</a:t>
              </a:r>
              <a:r>
                <a:rPr lang="en-US" sz="1200" baseline="-250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2</a:t>
              </a:r>
              <a:r>
                <a:rPr lang="en-US" sz="12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by conducting forward simulation</a:t>
              </a:r>
              <a:endParaRPr lang="en-US" sz="1200" dirty="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80611BEB-6331-C801-8F54-B0FFFAD370DE}"/>
              </a:ext>
            </a:extLst>
          </p:cNvPr>
          <p:cNvSpPr txBox="1"/>
          <p:nvPr/>
        </p:nvSpPr>
        <p:spPr>
          <a:xfrm>
            <a:off x="64651" y="47660"/>
            <a:ext cx="11578281" cy="450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b="1" dirty="0">
                <a:ea typeface="나눔스퀘어 ExtraBold" panose="020B0600000101010101" pitchFamily="50" charset="-127"/>
              </a:rPr>
              <a:t>		</a:t>
            </a:r>
            <a:r>
              <a:rPr lang="en-US" altLang="ko-KR" sz="2400" b="1" dirty="0">
                <a:ea typeface="나눔스퀘어 ExtraBold" panose="020B0600000101010101" pitchFamily="50" charset="-127"/>
              </a:rPr>
              <a:t>1) Isolate </a:t>
            </a:r>
            <a:r>
              <a:rPr lang="en-US" sz="2400" b="1" dirty="0"/>
              <a:t>atmospheric CO</a:t>
            </a:r>
            <a:r>
              <a:rPr lang="en-US" sz="2400" b="1" baseline="-25000" dirty="0"/>
              <a:t>2</a:t>
            </a:r>
            <a:r>
              <a:rPr lang="en-US" sz="2400" b="1" dirty="0"/>
              <a:t> errors caused by the flux errors</a:t>
            </a:r>
            <a:endParaRPr lang="en-US" sz="2400" b="1" dirty="0">
              <a:ea typeface="나눔스퀘어 ExtraBold" panose="020B0600000101010101" pitchFamily="50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C474DC-0FCF-A422-A878-3C5B91D02B49}"/>
                  </a:ext>
                </a:extLst>
              </p:cNvPr>
              <p:cNvSpPr txBox="1"/>
              <p:nvPr/>
            </p:nvSpPr>
            <p:spPr>
              <a:xfrm>
                <a:off x="2063617" y="781843"/>
                <a:ext cx="1011550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Batang" panose="02030600000101010101" pitchFamily="18" charset="-127"/>
                          <a:cs typeface="Times New Roman (Headings)"/>
                        </a:rPr>
                        <m:t>𝐑𝐌𝐒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 (Headings)"/>
                            </a:rPr>
                          </m:ctrlPr>
                        </m:sSup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 (Headings)"/>
                            </a:rPr>
                            <m:t>𝐄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  <a:ea typeface="Batang" panose="02030600000101010101" pitchFamily="18" charset="-127"/>
                              <a:cs typeface="Times New Roman (Headings)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C474DC-0FCF-A422-A878-3C5B91D02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617" y="781843"/>
                <a:ext cx="1011550" cy="4070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1D2A58-2F32-3B52-515E-391057C2EE63}"/>
                  </a:ext>
                </a:extLst>
              </p:cNvPr>
              <p:cNvSpPr txBox="1"/>
              <p:nvPr/>
            </p:nvSpPr>
            <p:spPr>
              <a:xfrm>
                <a:off x="2928339" y="740597"/>
                <a:ext cx="9201311" cy="1078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= Measurement errors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000" dirty="0"/>
                  <a:t>)  +  Representativeness errors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000" dirty="0"/>
                  <a:t>) </a:t>
                </a:r>
                <a:r>
                  <a:rPr lang="en-US" sz="2000" dirty="0">
                    <a:solidFill>
                      <a:srgbClr val="FFFF00"/>
                    </a:solidFill>
                  </a:rPr>
                  <a:t>+ 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Posterior flux errors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sub>
                      <m:sup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)</a:t>
                </a:r>
                <a:r>
                  <a:rPr lang="en-US" sz="2000" dirty="0"/>
                  <a:t> + </a:t>
                </a:r>
                <a:r>
                  <a:rPr lang="en-US" sz="2000" dirty="0">
                    <a:solidFill>
                      <a:srgbClr val="FF0000"/>
                    </a:solidFill>
                  </a:rPr>
                  <a:t>transport</a:t>
                </a:r>
                <a:r>
                  <a:rPr lang="ko-KR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sz="2000" dirty="0">
                    <a:solidFill>
                      <a:srgbClr val="FF0000"/>
                    </a:solidFill>
                  </a:rPr>
                  <a:t>errors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) </a:t>
                </a:r>
                <a:r>
                  <a:rPr lang="en-US" sz="2000" dirty="0"/>
                  <a:t>+ </a:t>
                </a:r>
                <a:r>
                  <a:rPr lang="en-US" sz="2000" dirty="0">
                    <a:solidFill>
                      <a:srgbClr val="FF0000"/>
                    </a:solidFill>
                  </a:rPr>
                  <a:t>their covariances 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𝒄𝒐𝒗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sub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1D2A58-2F32-3B52-515E-391057C2E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339" y="740597"/>
                <a:ext cx="9201311" cy="1078180"/>
              </a:xfrm>
              <a:prstGeom prst="rect">
                <a:avLst/>
              </a:prstGeom>
              <a:blipFill>
                <a:blip r:embed="rId10"/>
                <a:stretch>
                  <a:fillRect l="-689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120597A-26EB-5708-1171-F51ADAFC647C}"/>
              </a:ext>
            </a:extLst>
          </p:cNvPr>
          <p:cNvSpPr/>
          <p:nvPr/>
        </p:nvSpPr>
        <p:spPr>
          <a:xfrm>
            <a:off x="4409376" y="810151"/>
            <a:ext cx="2597296" cy="289807"/>
          </a:xfrm>
          <a:prstGeom prst="rect">
            <a:avLst/>
          </a:prstGeom>
          <a:solidFill>
            <a:schemeClr val="accent1">
              <a:alpha val="1726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EDD25-8555-8030-1FF2-7D59E71ACCE6}"/>
              </a:ext>
            </a:extLst>
          </p:cNvPr>
          <p:cNvSpPr/>
          <p:nvPr/>
        </p:nvSpPr>
        <p:spPr>
          <a:xfrm>
            <a:off x="2031692" y="814263"/>
            <a:ext cx="2117459" cy="289807"/>
          </a:xfrm>
          <a:prstGeom prst="rect">
            <a:avLst/>
          </a:prstGeom>
          <a:solidFill>
            <a:schemeClr val="bg2">
              <a:lumMod val="25000"/>
              <a:alpha val="1726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549000-50E5-BED8-2627-88998653E76E}"/>
              </a:ext>
            </a:extLst>
          </p:cNvPr>
          <p:cNvSpPr txBox="1"/>
          <p:nvPr/>
        </p:nvSpPr>
        <p:spPr>
          <a:xfrm>
            <a:off x="171861" y="781843"/>
            <a:ext cx="1483757" cy="92333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Comparing to aircraft observations</a:t>
            </a: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2AAE9183-D677-AC37-83F7-7E8561446CA4}"/>
              </a:ext>
            </a:extLst>
          </p:cNvPr>
          <p:cNvSpPr/>
          <p:nvPr/>
        </p:nvSpPr>
        <p:spPr>
          <a:xfrm>
            <a:off x="1681720" y="1066272"/>
            <a:ext cx="368858" cy="27347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1E1FF8-7BBB-794E-2479-AA639EBD1CEF}"/>
              </a:ext>
            </a:extLst>
          </p:cNvPr>
          <p:cNvSpPr txBox="1"/>
          <p:nvPr/>
        </p:nvSpPr>
        <p:spPr>
          <a:xfrm>
            <a:off x="211326" y="1822361"/>
            <a:ext cx="1483757" cy="92333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Approximation of RMSE with MIP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1AB545B2-47EA-ABBB-46DF-57377DABCD4F}"/>
              </a:ext>
            </a:extLst>
          </p:cNvPr>
          <p:cNvSpPr/>
          <p:nvPr/>
        </p:nvSpPr>
        <p:spPr>
          <a:xfrm>
            <a:off x="1658792" y="2082744"/>
            <a:ext cx="368858" cy="27347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42A73E20-9CB8-BADD-8289-83A290874FBE}"/>
              </a:ext>
            </a:extLst>
          </p:cNvPr>
          <p:cNvSpPr/>
          <p:nvPr/>
        </p:nvSpPr>
        <p:spPr>
          <a:xfrm rot="16200000">
            <a:off x="2379838" y="4044345"/>
            <a:ext cx="313548" cy="5007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D7A6CDEC-EDF6-0EBB-65AC-D1C92A7E0FA4}"/>
              </a:ext>
            </a:extLst>
          </p:cNvPr>
          <p:cNvSpPr/>
          <p:nvPr/>
        </p:nvSpPr>
        <p:spPr>
          <a:xfrm rot="5400000">
            <a:off x="3419109" y="4752809"/>
            <a:ext cx="313548" cy="5007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19ED42-2E70-01B9-A818-DAD1165A6459}"/>
              </a:ext>
            </a:extLst>
          </p:cNvPr>
          <p:cNvSpPr txBox="1"/>
          <p:nvPr/>
        </p:nvSpPr>
        <p:spPr>
          <a:xfrm>
            <a:off x="549068" y="5837682"/>
            <a:ext cx="958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Quantify whether the flux uncertainties estimated by the MIP are underestimated or overestimated in concentration space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1B4682-7F60-18E7-7D48-511C6EF0C93D}"/>
              </a:ext>
            </a:extLst>
          </p:cNvPr>
          <p:cNvSpPr txBox="1"/>
          <p:nvPr/>
        </p:nvSpPr>
        <p:spPr>
          <a:xfrm>
            <a:off x="9714112" y="6306106"/>
            <a:ext cx="238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Yun et al., ACP, 2025</a:t>
            </a:r>
          </a:p>
        </p:txBody>
      </p:sp>
    </p:spTree>
    <p:extLst>
      <p:ext uri="{BB962C8B-B14F-4D97-AF65-F5344CB8AC3E}">
        <p14:creationId xmlns:p14="http://schemas.microsoft.com/office/powerpoint/2010/main" val="10988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CEFA76A-3E48-BEB6-C100-92D2E1E42791}"/>
              </a:ext>
            </a:extLst>
          </p:cNvPr>
          <p:cNvSpPr txBox="1"/>
          <p:nvPr/>
        </p:nvSpPr>
        <p:spPr>
          <a:xfrm>
            <a:off x="4366684" y="1996651"/>
            <a:ext cx="2889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[Normalized adjoint sensitivity]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F54494-0B80-8BA4-25F0-67DA53AA6596}"/>
                  </a:ext>
                </a:extLst>
              </p:cNvPr>
              <p:cNvSpPr txBox="1"/>
              <p:nvPr/>
            </p:nvSpPr>
            <p:spPr>
              <a:xfrm>
                <a:off x="9502632" y="1871998"/>
                <a:ext cx="1061505" cy="328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𝒆𝒓𝒓</m:t>
                        </m:r>
                      </m:e>
                      <m:sub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400" b="1" dirty="0"/>
                  <a:t>]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F54494-0B80-8BA4-25F0-67DA53AA6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632" y="1871998"/>
                <a:ext cx="1061505" cy="328167"/>
              </a:xfrm>
              <a:prstGeom prst="rect">
                <a:avLst/>
              </a:prstGeom>
              <a:blipFill>
                <a:blip r:embed="rId3"/>
                <a:stretch>
                  <a:fillRect t="-37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A2A71BB-1CDD-F60E-45D2-688B5238A3CF}"/>
              </a:ext>
            </a:extLst>
          </p:cNvPr>
          <p:cNvSpPr txBox="1"/>
          <p:nvPr/>
        </p:nvSpPr>
        <p:spPr>
          <a:xfrm>
            <a:off x="5811416" y="4203421"/>
            <a:ext cx="5691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ea typeface="Cambria Math" panose="02040503050406030204" pitchFamily="18" charset="0"/>
              </a:rPr>
              <a:t>(%)</a:t>
            </a: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8852B064-8EB1-5A04-CAF6-4EDECC2CAEC7}"/>
              </a:ext>
            </a:extLst>
          </p:cNvPr>
          <p:cNvSpPr/>
          <p:nvPr/>
        </p:nvSpPr>
        <p:spPr>
          <a:xfrm>
            <a:off x="3830595" y="2861396"/>
            <a:ext cx="716691" cy="69718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2FC74C0-C81A-1C54-04EF-00F0AF568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0611" y="2292297"/>
            <a:ext cx="2901494" cy="223656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C43E7E-59D5-C163-815A-803D20C4A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2572" y="2286068"/>
            <a:ext cx="2901493" cy="2228738"/>
          </a:xfrm>
          <a:prstGeom prst="rect">
            <a:avLst/>
          </a:prstGeom>
        </p:spPr>
      </p:pic>
      <p:sp>
        <p:nvSpPr>
          <p:cNvPr id="46" name="Right Arrow 45">
            <a:extLst>
              <a:ext uri="{FF2B5EF4-FFF2-40B4-BE49-F238E27FC236}">
                <a16:creationId xmlns:a16="http://schemas.microsoft.com/office/drawing/2014/main" id="{303DC824-277E-86D4-9E41-08909FD197C4}"/>
              </a:ext>
            </a:extLst>
          </p:cNvPr>
          <p:cNvSpPr/>
          <p:nvPr/>
        </p:nvSpPr>
        <p:spPr>
          <a:xfrm>
            <a:off x="7456032" y="2951631"/>
            <a:ext cx="1168984" cy="60694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170B6B-AAD4-6D70-2ABF-0BF321E5C6F9}"/>
              </a:ext>
            </a:extLst>
          </p:cNvPr>
          <p:cNvSpPr txBox="1"/>
          <p:nvPr/>
        </p:nvSpPr>
        <p:spPr>
          <a:xfrm>
            <a:off x="794044" y="2008252"/>
            <a:ext cx="2889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[Airborne CO</a:t>
            </a:r>
            <a:r>
              <a:rPr lang="en-US" sz="1400" b="1" baseline="-25000" dirty="0"/>
              <a:t>2</a:t>
            </a:r>
            <a:r>
              <a:rPr lang="en-US" sz="1400" b="1" dirty="0"/>
              <a:t> observations]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A6C5F9-25DD-F23F-65A4-88554BF86098}"/>
              </a:ext>
            </a:extLst>
          </p:cNvPr>
          <p:cNvSpPr txBox="1"/>
          <p:nvPr/>
        </p:nvSpPr>
        <p:spPr>
          <a:xfrm>
            <a:off x="1238971" y="4638207"/>
            <a:ext cx="13682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ea typeface="Cambria Math" panose="02040503050406030204" pitchFamily="18" charset="0"/>
              </a:rPr>
              <a:t>(observation number)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A08718-412F-DD32-6724-3AB37AF7E102}"/>
              </a:ext>
            </a:extLst>
          </p:cNvPr>
          <p:cNvSpPr txBox="1"/>
          <p:nvPr/>
        </p:nvSpPr>
        <p:spPr>
          <a:xfrm>
            <a:off x="9515275" y="4439963"/>
            <a:ext cx="14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ea typeface="Cambria Math" panose="02040503050406030204" pitchFamily="18" charset="0"/>
              </a:rPr>
              <a:t>(gC m</a:t>
            </a:r>
            <a:r>
              <a:rPr lang="en-US" sz="900" baseline="30000" dirty="0">
                <a:ea typeface="Cambria Math" panose="02040503050406030204" pitchFamily="18" charset="0"/>
              </a:rPr>
              <a:t>-2</a:t>
            </a:r>
            <a:r>
              <a:rPr lang="en-US" sz="900" dirty="0">
                <a:ea typeface="Cambria Math" panose="02040503050406030204" pitchFamily="18" charset="0"/>
              </a:rPr>
              <a:t> day</a:t>
            </a:r>
            <a:r>
              <a:rPr lang="en-US" sz="900" baseline="30000" dirty="0">
                <a:ea typeface="Cambria Math" panose="02040503050406030204" pitchFamily="18" charset="0"/>
              </a:rPr>
              <a:t>-1</a:t>
            </a:r>
            <a:r>
              <a:rPr lang="en-US" sz="900" dirty="0"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53AE3EF-A8BA-CACA-B9A8-652F96B314C8}"/>
              </a:ext>
            </a:extLst>
          </p:cNvPr>
          <p:cNvSpPr txBox="1"/>
          <p:nvPr/>
        </p:nvSpPr>
        <p:spPr>
          <a:xfrm>
            <a:off x="4021521" y="4766467"/>
            <a:ext cx="3927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600" dirty="0"/>
              <a:t>Using Geos-chem adjoint model, calculate the </a:t>
            </a:r>
            <a:r>
              <a:rPr lang="en-US" sz="1600" b="1" dirty="0"/>
              <a:t>adjoint sensitivity of atmospheric CO</a:t>
            </a:r>
            <a:r>
              <a:rPr lang="en-US" sz="1600" b="1" baseline="-25000" dirty="0"/>
              <a:t>2</a:t>
            </a:r>
            <a:r>
              <a:rPr lang="en-US" sz="1600" b="1" dirty="0"/>
              <a:t> to surface CO</a:t>
            </a:r>
            <a:r>
              <a:rPr lang="en-US" sz="1600" b="1" baseline="-25000" dirty="0"/>
              <a:t>2</a:t>
            </a:r>
            <a:r>
              <a:rPr lang="en-US" sz="1600" b="1" dirty="0"/>
              <a:t> fluxes</a:t>
            </a:r>
            <a:r>
              <a:rPr lang="en-US" sz="1600" dirty="0"/>
              <a:t> by regions.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9AABB9A-4154-ED79-8057-E1B6459BCDF8}"/>
              </a:ext>
            </a:extLst>
          </p:cNvPr>
          <p:cNvSpPr txBox="1"/>
          <p:nvPr/>
        </p:nvSpPr>
        <p:spPr>
          <a:xfrm>
            <a:off x="8200346" y="4762203"/>
            <a:ext cx="3929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US" sz="1600" dirty="0"/>
              <a:t>Compute the </a:t>
            </a:r>
            <a:r>
              <a:rPr lang="en-US" sz="1600" b="1" dirty="0"/>
              <a:t>ensemble spread of the sum of posterior CO</a:t>
            </a:r>
            <a:r>
              <a:rPr lang="en-US" sz="1600" b="1" baseline="-25000" dirty="0"/>
              <a:t>2</a:t>
            </a:r>
            <a:r>
              <a:rPr lang="en-US" sz="1600" b="1" dirty="0"/>
              <a:t> fluxes</a:t>
            </a:r>
            <a:r>
              <a:rPr lang="en-US" sz="1600" dirty="0"/>
              <a:t> within the 50</a:t>
            </a:r>
            <a:r>
              <a:rPr lang="en-US" sz="1600" baseline="30000" dirty="0"/>
              <a:t>th</a:t>
            </a:r>
            <a:r>
              <a:rPr lang="en-US" sz="1600" dirty="0"/>
              <a:t> percentile adjoint sensitivity trajectory.</a:t>
            </a:r>
          </a:p>
        </p:txBody>
      </p:sp>
      <p:sp>
        <p:nvSpPr>
          <p:cNvPr id="13" name="슬라이드 번호 개체 틀 39">
            <a:extLst>
              <a:ext uri="{FF2B5EF4-FFF2-40B4-BE49-F238E27FC236}">
                <a16:creationId xmlns:a16="http://schemas.microsoft.com/office/drawing/2014/main" id="{563CCD65-69E6-8FCE-0F5B-6F16B3DC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492876"/>
            <a:ext cx="2057400" cy="365125"/>
          </a:xfrm>
        </p:spPr>
        <p:txBody>
          <a:bodyPr/>
          <a:lstStyle/>
          <a:p>
            <a:fld id="{261B1CD3-1519-4BE8-94AC-E30C9970CEA1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00725D-E7E8-C2F8-8A51-9178D84AE1DD}"/>
                  </a:ext>
                </a:extLst>
              </p:cNvPr>
              <p:cNvSpPr txBox="1"/>
              <p:nvPr/>
            </p:nvSpPr>
            <p:spPr>
              <a:xfrm>
                <a:off x="123568" y="5783013"/>
                <a:ext cx="13246443" cy="903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800" dirty="0"/>
                  <a:t>3.</a:t>
                </a:r>
                <a:r>
                  <a:rPr lang="ko-KR" altLang="en-US" sz="2800" dirty="0"/>
                  <a:t> </a:t>
                </a:r>
                <a:r>
                  <a:rPr lang="en-US" sz="2800" dirty="0"/>
                  <a:t>Assuming the observation operator is linear: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𝒆𝒓𝒓</m:t>
                        </m:r>
                      </m:e>
                      <m:sub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sub>
                    </m:sSub>
                    <m:r>
                      <a:rPr lang="en-US" sz="28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(=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𝒆𝒓𝒓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𝒆𝒓𝒓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den>
                    </m:f>
                    <m:r>
                      <a:rPr lang="en-US" sz="2800" b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𝒆𝒓𝒓</m:t>
                        </m:r>
                      </m:e>
                      <m:sub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800" b="1" dirty="0"/>
                  <a:t>.</a:t>
                </a:r>
                <a:endParaRPr lang="en-US" sz="28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00725D-E7E8-C2F8-8A51-9178D84AE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68" y="5783013"/>
                <a:ext cx="13246443" cy="903452"/>
              </a:xfrm>
              <a:prstGeom prst="rect">
                <a:avLst/>
              </a:prstGeom>
              <a:blipFill>
                <a:blip r:embed="rId7"/>
                <a:stretch>
                  <a:fillRect l="-95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9">
            <a:extLst>
              <a:ext uri="{FF2B5EF4-FFF2-40B4-BE49-F238E27FC236}">
                <a16:creationId xmlns:a16="http://schemas.microsoft.com/office/drawing/2014/main" id="{1D4D35BB-8245-5974-1099-251A2F4BAB21}"/>
              </a:ext>
            </a:extLst>
          </p:cNvPr>
          <p:cNvSpPr/>
          <p:nvPr/>
        </p:nvSpPr>
        <p:spPr>
          <a:xfrm>
            <a:off x="1524000" y="144169"/>
            <a:ext cx="274320" cy="8728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770B3-CD5E-6C5D-9F62-06536A4BBD3C}"/>
              </a:ext>
            </a:extLst>
          </p:cNvPr>
          <p:cNvSpPr txBox="1"/>
          <p:nvPr/>
        </p:nvSpPr>
        <p:spPr>
          <a:xfrm>
            <a:off x="1923074" y="185435"/>
            <a:ext cx="8641063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b="1" dirty="0">
                <a:ea typeface="나눔스퀘어 ExtraBold" panose="020B0600000101010101" pitchFamily="50" charset="-127"/>
              </a:rPr>
              <a:t>Flux error estimates:</a:t>
            </a:r>
          </a:p>
          <a:p>
            <a:pPr>
              <a:lnSpc>
                <a:spcPct val="80000"/>
              </a:lnSpc>
            </a:pPr>
            <a:r>
              <a:rPr lang="en-US" altLang="ko-KR" sz="2800" b="1" dirty="0">
                <a:ea typeface="나눔스퀘어 ExtraBold" panose="020B0600000101010101" pitchFamily="50" charset="-127"/>
              </a:rPr>
              <a:t>	</a:t>
            </a:r>
            <a:r>
              <a:rPr lang="en-US" altLang="ko-KR" sz="2400" b="1" dirty="0">
                <a:ea typeface="나눔스퀘어 ExtraBold" panose="020B0600000101010101" pitchFamily="50" charset="-127"/>
              </a:rPr>
              <a:t>2) </a:t>
            </a:r>
            <a:r>
              <a:rPr lang="en-US" sz="2400" b="1" dirty="0">
                <a:latin typeface="Söhne"/>
              </a:rPr>
              <a:t>Identification of observation-sensitive areas</a:t>
            </a:r>
            <a:endParaRPr lang="en-US" sz="2400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C3097-6C6B-9AF8-D97F-9E724C8442EA}"/>
              </a:ext>
            </a:extLst>
          </p:cNvPr>
          <p:cNvSpPr txBox="1"/>
          <p:nvPr/>
        </p:nvSpPr>
        <p:spPr>
          <a:xfrm>
            <a:off x="548500" y="1055063"/>
            <a:ext cx="10873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Q. </a:t>
            </a:r>
            <a:r>
              <a:rPr lang="en-US" sz="2400" b="1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Where do these errors originate, and what are the true flux error values in flux space?</a:t>
            </a:r>
            <a:r>
              <a:rPr lang="en-US" sz="2400" b="1" dirty="0"/>
              <a:t> </a:t>
            </a:r>
            <a:endParaRPr lang="en-US" sz="2400" b="1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4F4748-A994-42DF-CBC2-E9527FCEE1C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935" y="2249211"/>
            <a:ext cx="2959904" cy="227965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16862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808</Words>
  <Application>Microsoft Macintosh PowerPoint</Application>
  <PresentationFormat>Widescreen</PresentationFormat>
  <Paragraphs>110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Batang</vt:lpstr>
      <vt:lpstr>Söhne</vt:lpstr>
      <vt:lpstr>나눔스퀘어 ExtraBold</vt:lpstr>
      <vt:lpstr>Aptos</vt:lpstr>
      <vt:lpstr>Aptos Display</vt:lpstr>
      <vt:lpstr>Arial</vt:lpstr>
      <vt:lpstr>Arial Rounded MT Bold</vt:lpstr>
      <vt:lpstr>Calibri</vt:lpstr>
      <vt:lpstr>Cambria Math</vt:lpstr>
      <vt:lpstr>Times New Roman</vt:lpstr>
      <vt:lpstr>Wingdings</vt:lpstr>
      <vt:lpstr>Office Theme</vt:lpstr>
      <vt:lpstr>Area Flux Validation</vt:lpstr>
      <vt:lpstr>Spatial Distributions of Net Biosphere Exchange</vt:lpstr>
      <vt:lpstr>Main methodology  </vt:lpstr>
      <vt:lpstr>Friedlingstein et al., 2023</vt:lpstr>
      <vt:lpstr>PowerPoint Presentation</vt:lpstr>
      <vt:lpstr>Emergent Constraint: Fluxes vs. Concentrations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Liu, Junjie (US 329G)</dc:creator>
  <cp:lastModifiedBy>Liu, Junjie (US 329G)</cp:lastModifiedBy>
  <cp:revision>27</cp:revision>
  <dcterms:created xsi:type="dcterms:W3CDTF">2025-06-12T12:34:13Z</dcterms:created>
  <dcterms:modified xsi:type="dcterms:W3CDTF">2025-06-12T21:31:32Z</dcterms:modified>
</cp:coreProperties>
</file>