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8" autoAdjust="0"/>
    <p:restoredTop sz="94660"/>
  </p:normalViewPr>
  <p:slideViewPr>
    <p:cSldViewPr snapToGrid="0">
      <p:cViewPr varScale="1">
        <p:scale>
          <a:sx n="48" d="100"/>
          <a:sy n="48" d="100"/>
        </p:scale>
        <p:origin x="93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3B065-4A9E-46CF-B768-6F0346A4A84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C7FC-4FCE-4544-B467-C0A00B54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9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F134-61AA-EC57-419C-3FEC8FEA6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F44F3-6164-E0FC-F553-4EE874B9D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9F47F-2F98-E5E2-5C38-2E3D30D1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C2E4A-F7E6-7D5A-62D6-1E1F880A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B0DB-1FE4-43ED-9625-3CEFF9D1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D5E2-4857-2D84-DD31-952901AA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6C924-5304-3F76-DFAD-6D00F5082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0EE99-FA8F-8CDC-B87E-11E9C24C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4BBF2-918C-F849-F83B-AB0D5934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86E8-EFB0-935E-ED4F-9F0F0BC8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E79839-C26D-FBB6-8A7E-2BAED7AF3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DC475-F267-C84F-4F07-CC3E0D63E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D838D-0657-885F-FE35-AE06501D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9CA0D-809F-795D-BF32-BE59CCB2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D10DC-2F04-641C-257D-6829055E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7C4F-2787-B7B3-F2C0-141B50A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725"/>
            <a:ext cx="10515600" cy="70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F1E1-3815-96F9-94FC-62448FE3A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000"/>
            <a:ext cx="10515600" cy="5060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1640C-18DD-4A22-7118-06295F42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8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9382-F8F1-D84D-89BA-47343657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FD25C-A60F-1C45-8D1E-730FC7ED9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AA134-FA5A-E28B-03CC-C65C6BCD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A458-23B6-686D-242E-19EF1973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260AA-88A6-3C9D-8EA3-816CBC73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601D-9BC1-E2C6-593F-9163FC19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00F2-A6A9-BA38-184A-4CE698B07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4F888-55C5-B657-BF5E-A27C7668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0DBC4-D0E3-ADCE-A182-02B6A27D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08169-278B-BCC9-E1DF-9CF76988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78512-2387-DA1D-3836-87278260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0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C0C5-AECE-840D-5373-27DB0E87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3166F-D1E8-51A4-696B-F460336A1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F0FFE-ACF5-6C82-42D0-003599999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0E84C-908D-1CC9-7E33-5CF38BE02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EC605-02F1-5425-9D6C-F5A0FDC96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8A350-722A-083E-391C-C0AA8509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C40E2-4390-9273-F36A-DE7DB24C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172BB-0EDE-4881-CF08-EAA0755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2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1A18-53D8-9ED6-5DCD-99472FE3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A3DE0-065A-3CFE-0876-D2D8D2D1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E434D-25AD-632F-6817-C64F4D39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DFCB3-6BC3-429E-DDA0-C2D1D69F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9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05A7D-A2DB-E2F4-CE0F-DAB00828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3EF02-E2F1-6C0D-58D7-8DA3C521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955A0-1C23-8A29-B909-4EA542DE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CCF3-6542-8895-26DE-1F78D61A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B4F4E-5F6A-FF95-D4C7-B76F9B424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80CD5-F7A2-30EE-DB88-81C2665D4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611C4-189E-846F-8BD8-10873D31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E1660-8F97-3005-FBB4-1DC3526F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8F64C-4784-6314-F17A-65A16040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3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03FF-6F27-3DC3-AE90-C7E77376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E45-863A-575B-235D-19A619E61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4DBA-4212-C2C1-BFD3-1B4CE2905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C8D67-5BEA-5F43-96C1-386C101E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CA1A4-4ABF-C1E5-ED32-34D70863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F84AB-4704-278C-B28B-46E87D00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1BB45-39C2-D1A1-8F32-D13065A88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525"/>
            <a:ext cx="10515600" cy="6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5B1A7-2C91-F3BF-E672-ED4B2371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22400"/>
            <a:ext cx="10515600" cy="51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859C-6532-FCE0-1701-5F0528BCF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59824-2871-4402-83F0-95065F0EE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8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6BCCD6-8D22-29F1-BD16-662D213DE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Measurement Gaps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C5B4DB-4C8E-B77F-031D-ED44DDD022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Dave Crisp</a:t>
            </a:r>
          </a:p>
          <a:p>
            <a:r>
              <a:rPr lang="en-US" dirty="0"/>
              <a:t>CEOS-SIT Chair Team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AD9DE-25C9-BFF2-C58A-E36AF28B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429EB5-EB9C-A9C5-9AE4-C7FB889E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Space-based GHG Measurement Gaps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AAB66-3DB5-BD35-24CA-84AB0AE1B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585"/>
            <a:ext cx="10515600" cy="56054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Sector - specific measurements at urban- regional scales</a:t>
            </a:r>
          </a:p>
          <a:p>
            <a:pPr lvl="1"/>
            <a:r>
              <a:rPr lang="en-US" dirty="0"/>
              <a:t>high spatial resolution (0.1-1km) is critical </a:t>
            </a:r>
          </a:p>
          <a:p>
            <a:pPr lvl="1"/>
            <a:r>
              <a:rPr lang="en-US" dirty="0"/>
              <a:t>Multiple species needed to resolve sectors</a:t>
            </a:r>
          </a:p>
          <a:p>
            <a:pPr lvl="1"/>
            <a:r>
              <a:rPr lang="en-US" dirty="0"/>
              <a:t>high sensitivity/accuracy (0.25%)</a:t>
            </a:r>
          </a:p>
          <a:p>
            <a:pPr lvl="1"/>
            <a:r>
              <a:rPr lang="en-US" dirty="0"/>
              <a:t>diurnal coverage may be needed to resolve activities</a:t>
            </a:r>
          </a:p>
          <a:p>
            <a:pPr lvl="1"/>
            <a:r>
              <a:rPr lang="en-US" dirty="0"/>
              <a:t>MethaneSAT is a proof- of-concept </a:t>
            </a:r>
          </a:p>
          <a:p>
            <a:r>
              <a:rPr lang="en-US" dirty="0"/>
              <a:t>Missions focused on polar &amp; tropical land carbon cycle</a:t>
            </a:r>
          </a:p>
          <a:p>
            <a:pPr lvl="1"/>
            <a:r>
              <a:rPr lang="en-US" dirty="0"/>
              <a:t>persistent cloudiness</a:t>
            </a:r>
          </a:p>
          <a:p>
            <a:pPr lvl="1"/>
            <a:r>
              <a:rPr lang="en-US" dirty="0"/>
              <a:t>dark surfaces/low sunlight</a:t>
            </a:r>
          </a:p>
          <a:p>
            <a:pPr lvl="1"/>
            <a:r>
              <a:rPr lang="en-US" dirty="0"/>
              <a:t>Arctic Observing Mission and Carbon-I are future concepts </a:t>
            </a:r>
          </a:p>
          <a:p>
            <a:r>
              <a:rPr lang="en-US" dirty="0"/>
              <a:t>Ocean surface CO</a:t>
            </a:r>
            <a:r>
              <a:rPr lang="en-US" baseline="-25000" dirty="0"/>
              <a:t>2</a:t>
            </a:r>
            <a:r>
              <a:rPr lang="en-US" dirty="0"/>
              <a:t> fluxes</a:t>
            </a:r>
          </a:p>
          <a:p>
            <a:pPr lvl="1"/>
            <a:r>
              <a:rPr lang="en-US" dirty="0"/>
              <a:t>Very high precision and accuracy is needed to quantify ocean fluxes</a:t>
            </a:r>
          </a:p>
          <a:p>
            <a:pPr lvl="1"/>
            <a:r>
              <a:rPr lang="en-US" dirty="0"/>
              <a:t>only moderate spatial resolution needed for open ocean</a:t>
            </a:r>
          </a:p>
          <a:p>
            <a:pPr lvl="1"/>
            <a:r>
              <a:rPr lang="en-US" dirty="0"/>
              <a:t>ocean-focused validation is critical to meet accuracy requirements. </a:t>
            </a:r>
          </a:p>
          <a:p>
            <a:pPr lvl="1"/>
            <a:r>
              <a:rPr lang="en-US" dirty="0"/>
              <a:t>OCO-2 defines the current state of the art. GOSAT-GW and CO2M will provide greater coverage and resolution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B1D8C-0D24-D73B-DDB2-C29641AE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37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79759C-9C1A-7D22-E37C-084938928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24" y="3711410"/>
            <a:ext cx="5207238" cy="2478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0F70E-1C6F-3879-5041-A142582BDC75}"/>
              </a:ext>
            </a:extLst>
          </p:cNvPr>
          <p:cNvSpPr txBox="1"/>
          <p:nvPr/>
        </p:nvSpPr>
        <p:spPr>
          <a:xfrm>
            <a:off x="484908" y="890399"/>
            <a:ext cx="530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1988-2018 mean pCO</a:t>
            </a:r>
            <a:r>
              <a:rPr lang="en-US" baseline="-25000" dirty="0"/>
              <a:t>2</a:t>
            </a:r>
            <a:r>
              <a:rPr lang="en-US" dirty="0"/>
              <a:t> from Observations (µatm)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850013-442B-A793-9BDC-B9924F342639}"/>
              </a:ext>
            </a:extLst>
          </p:cNvPr>
          <p:cNvGrpSpPr/>
          <p:nvPr/>
        </p:nvGrpSpPr>
        <p:grpSpPr>
          <a:xfrm>
            <a:off x="484908" y="1186721"/>
            <a:ext cx="5338650" cy="2255968"/>
            <a:chOff x="484908" y="1315844"/>
            <a:chExt cx="5338650" cy="22559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CFAB2B-EE09-C960-48DF-0788C43DE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908" y="1353014"/>
              <a:ext cx="5338650" cy="221879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947B27-3323-7725-659B-2BE59D80C313}"/>
                </a:ext>
              </a:extLst>
            </p:cNvPr>
            <p:cNvSpPr txBox="1"/>
            <p:nvPr/>
          </p:nvSpPr>
          <p:spPr>
            <a:xfrm>
              <a:off x="5451296" y="1315844"/>
              <a:ext cx="335092" cy="2523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sz="1400" dirty="0"/>
                <a:t>420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D01976-5FB9-7875-0BC0-3FC55DE15D08}"/>
                </a:ext>
              </a:extLst>
            </p:cNvPr>
            <p:cNvSpPr txBox="1"/>
            <p:nvPr/>
          </p:nvSpPr>
          <p:spPr>
            <a:xfrm>
              <a:off x="5458730" y="3282601"/>
              <a:ext cx="335092" cy="2523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sz="1400" dirty="0"/>
                <a:t>300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38C24D-C230-AD1B-390F-C958ACC81A22}"/>
                </a:ext>
              </a:extLst>
            </p:cNvPr>
            <p:cNvSpPr txBox="1"/>
            <p:nvPr/>
          </p:nvSpPr>
          <p:spPr>
            <a:xfrm>
              <a:off x="5451296" y="2274377"/>
              <a:ext cx="335092" cy="2523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sz="1400" dirty="0"/>
                <a:t>360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B8961B-A6A5-FDA1-DDE1-14CDEE80EE57}"/>
              </a:ext>
            </a:extLst>
          </p:cNvPr>
          <p:cNvGrpSpPr/>
          <p:nvPr/>
        </p:nvGrpSpPr>
        <p:grpSpPr>
          <a:xfrm>
            <a:off x="6037105" y="905266"/>
            <a:ext cx="5207238" cy="2567159"/>
            <a:chOff x="6037105" y="1004653"/>
            <a:chExt cx="5207238" cy="25671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35079C-8625-D6D1-EB15-4789812A6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37105" y="1308410"/>
              <a:ext cx="5207238" cy="22634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00B69-3087-4D3F-B71B-3FCC9A528844}"/>
                </a:ext>
              </a:extLst>
            </p:cNvPr>
            <p:cNvSpPr txBox="1"/>
            <p:nvPr/>
          </p:nvSpPr>
          <p:spPr>
            <a:xfrm>
              <a:off x="10990848" y="1284967"/>
              <a:ext cx="163896" cy="2523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" tIns="18288" rIns="18288" bIns="18288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B0F672-FEF8-20B9-4A95-BCA7DC0F57C5}"/>
                </a:ext>
              </a:extLst>
            </p:cNvPr>
            <p:cNvSpPr txBox="1"/>
            <p:nvPr/>
          </p:nvSpPr>
          <p:spPr>
            <a:xfrm>
              <a:off x="10959112" y="3269591"/>
              <a:ext cx="195631" cy="2523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sz="1400" dirty="0"/>
                <a:t>-4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B2DCD4-9753-7448-097F-BF4EE65CFBE2}"/>
                </a:ext>
              </a:extLst>
            </p:cNvPr>
            <p:cNvSpPr txBox="1"/>
            <p:nvPr/>
          </p:nvSpPr>
          <p:spPr>
            <a:xfrm>
              <a:off x="10974979" y="2275948"/>
              <a:ext cx="163896" cy="2523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" tIns="18288" rIns="18288" bIns="18288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DC46D7-E968-1C47-D97D-00D03B56F868}"/>
                </a:ext>
              </a:extLst>
            </p:cNvPr>
            <p:cNvSpPr txBox="1"/>
            <p:nvPr/>
          </p:nvSpPr>
          <p:spPr>
            <a:xfrm>
              <a:off x="6622273" y="1004653"/>
              <a:ext cx="3783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1988-2018 mean fluxes (mol/m</a:t>
              </a:r>
              <a:r>
                <a:rPr lang="en-US" baseline="30000" dirty="0"/>
                <a:t>2</a:t>
              </a:r>
              <a:r>
                <a:rPr lang="en-US" dirty="0"/>
                <a:t>/</a:t>
              </a:r>
              <a:r>
                <a:rPr lang="en-US" dirty="0" err="1"/>
                <a:t>yr</a:t>
              </a:r>
              <a:r>
                <a:rPr lang="en-US" dirty="0"/>
                <a:t>)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DD3378C-88C0-A6C7-AB0B-64ED927E7BC2}"/>
              </a:ext>
            </a:extLst>
          </p:cNvPr>
          <p:cNvSpPr/>
          <p:nvPr/>
        </p:nvSpPr>
        <p:spPr>
          <a:xfrm>
            <a:off x="1001915" y="3733565"/>
            <a:ext cx="3702204" cy="141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9B29D6-74A7-FDDD-CE57-5EA65D515008}"/>
              </a:ext>
            </a:extLst>
          </p:cNvPr>
          <p:cNvSpPr txBox="1"/>
          <p:nvPr/>
        </p:nvSpPr>
        <p:spPr>
          <a:xfrm>
            <a:off x="5485294" y="3659606"/>
            <a:ext cx="335092" cy="252377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18288" rIns="18288" bIns="18288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455F79-0B66-A664-9845-F8246F88949C}"/>
              </a:ext>
            </a:extLst>
          </p:cNvPr>
          <p:cNvSpPr txBox="1"/>
          <p:nvPr/>
        </p:nvSpPr>
        <p:spPr>
          <a:xfrm>
            <a:off x="112541" y="3457659"/>
            <a:ext cx="554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Column Inventory of anthropogenic carbon (mol/m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D609FF-FDE2-0E32-93C1-F07B69912494}"/>
              </a:ext>
            </a:extLst>
          </p:cNvPr>
          <p:cNvSpPr txBox="1"/>
          <p:nvPr/>
        </p:nvSpPr>
        <p:spPr>
          <a:xfrm>
            <a:off x="5483908" y="5956898"/>
            <a:ext cx="163896" cy="252377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C778D6-7F02-6264-C776-A0FF78FBC556}"/>
              </a:ext>
            </a:extLst>
          </p:cNvPr>
          <p:cNvSpPr txBox="1"/>
          <p:nvPr/>
        </p:nvSpPr>
        <p:spPr>
          <a:xfrm>
            <a:off x="5485053" y="4824467"/>
            <a:ext cx="235706" cy="252377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18288" rIns="18288" bIns="18288" rtlCol="0">
            <a:spAutoFit/>
          </a:bodyPr>
          <a:lstStyle/>
          <a:p>
            <a:r>
              <a:rPr lang="en-US" sz="1400" dirty="0"/>
              <a:t>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ED8D0A-4D0B-6C45-E4B3-10F13D252830}"/>
              </a:ext>
            </a:extLst>
          </p:cNvPr>
          <p:cNvSpPr txBox="1"/>
          <p:nvPr/>
        </p:nvSpPr>
        <p:spPr>
          <a:xfrm>
            <a:off x="397621" y="6092003"/>
            <a:ext cx="520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pCO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fluxes from Fay et al. (2021); Column inventory from</a:t>
            </a:r>
            <a:r>
              <a:rPr lang="da-DK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Sabine et al. (2004), Gruber et al. (2019)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D77BEE2-50A0-4C71-B5CA-32CBD69AE3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701" b="3771"/>
          <a:stretch>
            <a:fillRect/>
          </a:stretch>
        </p:blipFill>
        <p:spPr>
          <a:xfrm>
            <a:off x="6005301" y="3874814"/>
            <a:ext cx="4995449" cy="22634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BFBE1D7-AEA4-63CE-9A79-C960F86AB67F}"/>
              </a:ext>
            </a:extLst>
          </p:cNvPr>
          <p:cNvSpPr txBox="1"/>
          <p:nvPr/>
        </p:nvSpPr>
        <p:spPr>
          <a:xfrm>
            <a:off x="6464823" y="6189902"/>
            <a:ext cx="4098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Persistent XCO2 anomalies from OCO-2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85F4EEA1-BE7F-0FAC-1D3E-8FAA4974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09"/>
            <a:ext cx="10515600" cy="587890"/>
          </a:xfrm>
        </p:spPr>
        <p:txBody>
          <a:bodyPr>
            <a:norm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flux from ocean pCO</a:t>
            </a:r>
            <a:r>
              <a:rPr lang="en-US" baseline="-25000" dirty="0"/>
              <a:t>2</a:t>
            </a:r>
            <a:r>
              <a:rPr lang="en-US" dirty="0"/>
              <a:t> vs Atmospheric XCO</a:t>
            </a:r>
            <a:r>
              <a:rPr lang="en-US" baseline="-25000" dirty="0"/>
              <a:t>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C31D27-4066-ED4F-519D-B7479B41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59824-2871-4402-83F0-95065F0EEE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3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212</Words>
  <Application>Microsoft Office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Measurement Gaps</vt:lpstr>
      <vt:lpstr>Examples of Space-based GHG Measurement Gaps</vt:lpstr>
      <vt:lpstr>CO2 flux from ocean pCO2 vs Atmospheric XCO2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Crisp</dc:creator>
  <cp:lastModifiedBy>David Crisp</cp:lastModifiedBy>
  <cp:revision>3</cp:revision>
  <dcterms:created xsi:type="dcterms:W3CDTF">2025-06-09T06:22:26Z</dcterms:created>
  <dcterms:modified xsi:type="dcterms:W3CDTF">2025-06-13T04:57:57Z</dcterms:modified>
</cp:coreProperties>
</file>