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3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5" autoAdjust="0"/>
    <p:restoredTop sz="94666"/>
  </p:normalViewPr>
  <p:slideViewPr>
    <p:cSldViewPr snapToGrid="0">
      <p:cViewPr>
        <p:scale>
          <a:sx n="109" d="100"/>
          <a:sy n="109" d="100"/>
        </p:scale>
        <p:origin x="5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BA9E-C269-645F-4D1B-0F66BEC93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1FB7C-7987-E229-33CD-D3809B475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B47CC-6FF0-15F7-88D4-BEC1FB1C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9F31-763B-1DE8-65EE-8E1A0223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336D-6A64-4228-3478-F66AEB09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640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C2A4-A152-D8BB-9CBE-20E34530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92BCE-8591-4533-0274-19740D500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44CCC-22B1-C9C4-CE18-AB064AE6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E524-1788-BD8E-7938-74C0753C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66F6-EE12-86FD-AD06-A571B4EC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25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56EC2-E452-D8C7-579F-7AC7A551A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75945-6FC7-F5B1-CE69-046058BD2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94D1B-8663-C6A2-9B67-9458309E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39A83-7C74-5F83-AB1B-05BBA779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ED815-2BFD-56A3-40A3-81FBCEEF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690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BBCB-694E-4FC8-291D-395D84E8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35372-C667-97E0-58D0-35A37B6D3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89E45-E975-29C0-75D9-7A8805DF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AD743-58A0-5A8F-FAF9-0764B9B9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06076-3878-4FA3-672F-554D7479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17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7CBE-51AC-84D4-16F4-8EE06915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69A4B-5F36-99AE-9970-BF8DC649B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08BDF-CCCA-635F-E724-9A1ADF58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AD6A1-6DC3-3136-9B63-04706513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1696-C81B-86BB-DDF9-E978A88F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706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8B5C-60B0-4879-D4B4-0D5002D3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FBF1-6F8E-B0A4-703F-471253FD0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5F65D-69EF-CB62-EEDD-F9B5778A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708E1-9188-A98B-76C3-8E183162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53F6B-F810-B106-FBDB-4957B81E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CE454-4C4E-D07C-B974-C207EFF8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115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F075-5AF1-C020-3263-107F92DF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5BDD6-A04E-DE89-6787-ECEBA6940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2BA22-52A1-4A15-51BC-389D1F87B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D5AEB-FD35-1E29-9116-CF61B23BB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0E46A-81AB-9230-9B81-C6D31282C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1AE4C-AD99-E88C-D485-2D05B879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6C9F9-949C-0C21-C96F-E360F592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687FC-A49F-218D-9656-B048EEAB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500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C24A-9CD3-C75A-53DD-4BE990F7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EC9DD-84D8-F85A-0B09-2C306D10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8170F-332B-41B9-9EA2-874EC53D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89C58-5390-5852-BA43-F8A62BB3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038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0504D-F26F-1157-17D5-5F01D7A2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EAB86-8EC2-E999-F095-3374C3A2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E45DB-3ED1-31CB-DF18-DBCA65C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36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6BE1-DF61-9E0D-F9B0-6D33AD51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FA94-F54E-056D-09D8-904D73D2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30619-15DF-B1AD-D2A6-E94251ED7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89920-1257-73C0-92FF-D47CB31E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237D0-BA07-9C25-E8F9-7615EF4C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FCD71-80EF-0033-F221-F145AD21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237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6A4E-1068-9590-856A-33D956A1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EB3B3-8AB7-D349-C273-A68A2A1EA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EC3D0-48CC-9953-7F2C-D347D5F44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E8FDF-6FF1-6E88-9CE1-B4177EE3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83BC4-B8E9-92F0-741A-520A5F09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A5814-C664-F331-619B-C516D307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473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2363E-D4A1-C6CC-4E14-A60A71A2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C4C88-E096-DCBF-FCC7-81DB3E974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AE1EF-46DE-73D1-8099-DDAE8B171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1FF1EC-796B-44B7-AC30-F443BA6E6679}" type="datetimeFigureOut">
              <a:rPr lang="LID4096" smtClean="0"/>
              <a:t>6/13/25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9413F-C06E-D0E2-5D84-6FC304452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F0F38-217B-1DEA-80C6-77BE4ACE3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F243DC-4DAA-43C8-985E-C287F6883C7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224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4760-091B-8994-3277-B3ACACD0E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382" y="505691"/>
            <a:ext cx="9144000" cy="3708400"/>
          </a:xfrm>
        </p:spPr>
        <p:txBody>
          <a:bodyPr>
            <a:normAutofit/>
          </a:bodyPr>
          <a:lstStyle/>
          <a:p>
            <a:r>
              <a:rPr lang="en-US" dirty="0"/>
              <a:t>IWGGMS-21</a:t>
            </a:r>
            <a:br>
              <a:rPr lang="en-US" dirty="0"/>
            </a:br>
            <a:r>
              <a:rPr lang="en-US" sz="4800" dirty="0"/>
              <a:t>Session 7: Multispecies Observations-Modelling and GHG-AQ Synergy</a:t>
            </a:r>
            <a:endParaRPr lang="LID4096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21E38-1126-E6B2-1292-CCC2FA922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960" y="5583094"/>
            <a:ext cx="9144000" cy="596033"/>
          </a:xfrm>
        </p:spPr>
        <p:txBody>
          <a:bodyPr/>
          <a:lstStyle/>
          <a:p>
            <a:r>
              <a:rPr lang="en-US" dirty="0"/>
              <a:t>Session chairs: Helen Worden, Jochen Landgraf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C8745-07D5-7562-575E-C52FEB89886E}"/>
              </a:ext>
            </a:extLst>
          </p:cNvPr>
          <p:cNvSpPr txBox="1"/>
          <p:nvPr/>
        </p:nvSpPr>
        <p:spPr>
          <a:xfrm>
            <a:off x="1683861" y="4739121"/>
            <a:ext cx="869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From GHG monitoring to Process Understanding</a:t>
            </a:r>
            <a:endParaRPr lang="LID4096" sz="3200" dirty="0"/>
          </a:p>
        </p:txBody>
      </p:sp>
      <p:pic>
        <p:nvPicPr>
          <p:cNvPr id="6" name="Picture 5" descr="A logo with text and blue and green stripes&#10;&#10;AI-generated content may be incorrect.">
            <a:extLst>
              <a:ext uri="{FF2B5EF4-FFF2-40B4-BE49-F238E27FC236}">
                <a16:creationId xmlns:a16="http://schemas.microsoft.com/office/drawing/2014/main" id="{9E047BAD-CCFB-EFC0-9053-07BCAC843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07" y="335539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2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68DB-8CA3-A4A3-45A0-DB71759C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3680"/>
            <a:ext cx="10515600" cy="1325563"/>
          </a:xfrm>
        </p:spPr>
        <p:txBody>
          <a:bodyPr/>
          <a:lstStyle/>
          <a:p>
            <a:r>
              <a:rPr lang="en-US" dirty="0"/>
              <a:t>Presentations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FA11-9443-6D42-B44E-15241CBB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88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altLang="ja-JP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Yugo Kanaya 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(NIES</a:t>
            </a:r>
            <a:r>
              <a:rPr lang="en-US" altLang="ja-JP" sz="28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) et al.: </a:t>
            </a:r>
            <a:r>
              <a:rPr lang="en-US" altLang="ja-JP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and surface concentration observations of CO</a:t>
            </a:r>
            <a:r>
              <a:rPr lang="en-US" altLang="ja-JP" sz="2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ja-JP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NO</a:t>
            </a:r>
            <a:r>
              <a:rPr lang="en-US" altLang="ja-JP" sz="2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ja-JP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Yokosuka, Japan, in support of GOSAT-GW/TANSO-3 </a:t>
            </a:r>
          </a:p>
          <a:p>
            <a:pPr marL="514350" indent="-514350">
              <a:buAutoNum type="arabicPeriod"/>
            </a:pPr>
            <a:r>
              <a:rPr lang="en-GB" b="1" dirty="0"/>
              <a:t>Astrid Müller </a:t>
            </a:r>
            <a:r>
              <a:rPr lang="en-GB" dirty="0"/>
              <a:t>(NIES) et al.: Towards Shipborne Emission Monitoring and Satellite Validation of CO₂, CH₄, CO, and NO₂ Through Simultaneous Columnar and In Situ Observations</a:t>
            </a:r>
          </a:p>
          <a:p>
            <a:pPr marL="514350" indent="-514350">
              <a:buAutoNum type="arabicPeriod"/>
            </a:pPr>
            <a:r>
              <a:rPr lang="en-US" b="1" dirty="0"/>
              <a:t>Helen Worden </a:t>
            </a:r>
            <a:r>
              <a:rPr lang="en-US" dirty="0"/>
              <a:t>(NSF-NCAR/ACOM) et al.: Step change in boreal fire emissions? Canadian case study</a:t>
            </a:r>
          </a:p>
          <a:p>
            <a:pPr marL="514350" indent="-514350">
              <a:buAutoNum type="arabicPeriod"/>
            </a:pPr>
            <a:r>
              <a:rPr lang="en-US" b="1" dirty="0"/>
              <a:t>Kazuyuki Miyazaki </a:t>
            </a:r>
            <a:r>
              <a:rPr lang="en-US" dirty="0"/>
              <a:t>(JPL) et al.: </a:t>
            </a:r>
            <a:r>
              <a:rPr lang="en-GB" dirty="0"/>
              <a:t>Predicting fossil fuel CO</a:t>
            </a:r>
            <a:r>
              <a:rPr lang="en-GB" baseline="-25000" dirty="0"/>
              <a:t>2</a:t>
            </a:r>
            <a:r>
              <a:rPr lang="en-GB" dirty="0"/>
              <a:t> using air quality emissions and emerging CO</a:t>
            </a:r>
            <a:r>
              <a:rPr lang="en-GB" baseline="-25000" dirty="0"/>
              <a:t>2</a:t>
            </a:r>
            <a:r>
              <a:rPr lang="en-GB" dirty="0"/>
              <a:t> satellite observations for global carbon cycle assessment </a:t>
            </a:r>
          </a:p>
          <a:p>
            <a:pPr marL="514350" indent="-514350">
              <a:buAutoNum type="arabicPeriod"/>
            </a:pPr>
            <a:r>
              <a:rPr lang="en-US" b="1" dirty="0"/>
              <a:t>Zhen Qu </a:t>
            </a:r>
            <a:r>
              <a:rPr lang="en-US" dirty="0"/>
              <a:t>(North Carolina State University) : </a:t>
            </a:r>
            <a:r>
              <a:rPr lang="en-GB" dirty="0"/>
              <a:t>Implementing a sector-based inversion framework for top-down CO</a:t>
            </a:r>
            <a:r>
              <a:rPr lang="en-GB" baseline="-25000" dirty="0"/>
              <a:t>2</a:t>
            </a:r>
            <a:r>
              <a:rPr lang="en-GB" dirty="0"/>
              <a:t> emission estimates</a:t>
            </a:r>
          </a:p>
          <a:p>
            <a:pPr marL="514350" indent="-514350">
              <a:buAutoNum type="arabicPeriod"/>
            </a:pPr>
            <a:r>
              <a:rPr lang="en-GB" b="1" dirty="0"/>
              <a:t>Brad Weir </a:t>
            </a:r>
            <a:r>
              <a:rPr lang="en-GB" dirty="0"/>
              <a:t>(NASA): Monitoring the “atmospheric stocks” of greenhouse gases from space</a:t>
            </a:r>
            <a:endParaRPr lang="en-US" dirty="0"/>
          </a:p>
          <a:p>
            <a:pPr marL="514350" indent="-514350">
              <a:buAutoNum type="arabicPeriod"/>
            </a:pP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E7E21-AF43-059F-DA88-D99EFE720EA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A734B-A39C-D339-C6E1-ECCF233F5C01}"/>
              </a:ext>
            </a:extLst>
          </p:cNvPr>
          <p:cNvSpPr txBox="1"/>
          <p:nvPr/>
        </p:nvSpPr>
        <p:spPr>
          <a:xfrm>
            <a:off x="1784659" y="5684113"/>
            <a:ext cx="8622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Posters also showed more model simulations  </a:t>
            </a:r>
          </a:p>
          <a:p>
            <a:r>
              <a:rPr lang="en-US" sz="2800" dirty="0"/>
              <a:t>and additional co-emitted species: VOCs, AOD and BC</a:t>
            </a:r>
          </a:p>
        </p:txBody>
      </p:sp>
    </p:spTree>
    <p:extLst>
      <p:ext uri="{BB962C8B-B14F-4D97-AF65-F5344CB8AC3E}">
        <p14:creationId xmlns:p14="http://schemas.microsoft.com/office/powerpoint/2010/main" val="98858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7A10D25-FAB2-57F6-39F9-9B0DD3C9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7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CCB85-32FF-3BE9-1B76-E559DD0E2D2F}"/>
              </a:ext>
            </a:extLst>
          </p:cNvPr>
          <p:cNvSpPr txBox="1"/>
          <p:nvPr/>
        </p:nvSpPr>
        <p:spPr>
          <a:xfrm>
            <a:off x="7751298" y="6063175"/>
            <a:ext cx="229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Y. Kanaya talk</a:t>
            </a:r>
          </a:p>
        </p:txBody>
      </p:sp>
    </p:spTree>
    <p:extLst>
      <p:ext uri="{BB962C8B-B14F-4D97-AF65-F5344CB8AC3E}">
        <p14:creationId xmlns:p14="http://schemas.microsoft.com/office/powerpoint/2010/main" val="305965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464F185-7C16-9F58-5793-7AB96BE4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12096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C1695-3045-1A58-9F2C-FC25D60BCFC9}"/>
              </a:ext>
            </a:extLst>
          </p:cNvPr>
          <p:cNvSpPr txBox="1"/>
          <p:nvPr/>
        </p:nvSpPr>
        <p:spPr>
          <a:xfrm>
            <a:off x="300038" y="6415088"/>
            <a:ext cx="112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Z. Qu talk</a:t>
            </a:r>
          </a:p>
        </p:txBody>
      </p:sp>
    </p:spTree>
    <p:extLst>
      <p:ext uri="{BB962C8B-B14F-4D97-AF65-F5344CB8AC3E}">
        <p14:creationId xmlns:p14="http://schemas.microsoft.com/office/powerpoint/2010/main" val="100926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1432F-B121-721C-084C-6A1A42B3E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"/>
            <a:ext cx="12192000" cy="66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5777D1-122D-287A-35B2-F618F6E70D60}"/>
              </a:ext>
            </a:extLst>
          </p:cNvPr>
          <p:cNvSpPr txBox="1"/>
          <p:nvPr/>
        </p:nvSpPr>
        <p:spPr>
          <a:xfrm>
            <a:off x="591015" y="6456556"/>
            <a:ext cx="38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K. Miyazaki talk - given by K. Bowman</a:t>
            </a:r>
          </a:p>
        </p:txBody>
      </p:sp>
    </p:spTree>
    <p:extLst>
      <p:ext uri="{BB962C8B-B14F-4D97-AF65-F5344CB8AC3E}">
        <p14:creationId xmlns:p14="http://schemas.microsoft.com/office/powerpoint/2010/main" val="246888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0F4FEFB-D3A3-D386-95EC-5C4755D0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12072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56B08-655E-5AE7-50CE-2133FB1D2651}"/>
              </a:ext>
            </a:extLst>
          </p:cNvPr>
          <p:cNvSpPr txBox="1"/>
          <p:nvPr/>
        </p:nvSpPr>
        <p:spPr>
          <a:xfrm flipH="1">
            <a:off x="971550" y="5929313"/>
            <a:ext cx="2000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B. Weir talk</a:t>
            </a:r>
          </a:p>
        </p:txBody>
      </p:sp>
    </p:spTree>
    <p:extLst>
      <p:ext uri="{BB962C8B-B14F-4D97-AF65-F5344CB8AC3E}">
        <p14:creationId xmlns:p14="http://schemas.microsoft.com/office/powerpoint/2010/main" val="175302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AFC5-1AD9-B543-F8B3-689D4757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based on the use of multiple species (1)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6D07-2941-68B9-B15F-242F993E5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/>
            <a:r>
              <a:rPr kumimoji="1"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enhancement ratios of ΔXCO</a:t>
            </a:r>
            <a:r>
              <a:rPr kumimoji="1" lang="en-US" altLang="ja-JP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/ΔTropNO</a:t>
            </a:r>
            <a:r>
              <a:rPr kumimoji="1" lang="en-US" altLang="ja-JP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VCD and their variations were demonstrated using co-located EM27/SUN and Pandora at Yokosuka, Japan (Kanaya et al.).</a:t>
            </a:r>
          </a:p>
          <a:p>
            <a:pPr marL="342900" indent="-342900"/>
            <a:r>
              <a:rPr kumimoji="1"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Combining observations of CO2,CH4, NO2, and CO by the semi-automatic FTIR–VIS Spectrometer with in situ surface observations, the potential for emission plume detection and its contribution to a better understanding of the vertical distribution of anthropogenic emissions was demonstrated (Mueller et al.).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MOPITT CO, surface temperature and other satellite sensors, Worden concluded: </a:t>
            </a:r>
            <a:r>
              <a:rPr kumimoji="1"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increase in fires over satellite record for region of study, fire increase corresponds to increasing surface temperature, decreasing in RH and soil moisture (Worden et al.)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2264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8F50-1664-4F3F-6F5D-8423F239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based on the use of multiple species (2)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A68A-7A9F-3C4A-1AA1-85333E9A3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Modified environmental Kuznets Curve (NOx versus GHG)</a:t>
            </a:r>
            <a:r>
              <a:rPr lang="en-GB" dirty="0"/>
              <a:t> provides a useful framework to understand co-evolution of air quality and carbon emissions under macroeconomic growth</a:t>
            </a:r>
            <a:r>
              <a:rPr lang="en-US" dirty="0"/>
              <a:t> (K. Miyazaki et al.)</a:t>
            </a:r>
          </a:p>
          <a:p>
            <a:r>
              <a:rPr lang="en-GB" dirty="0"/>
              <a:t>Top-down emissions from a sector-based inversion framework (</a:t>
            </a:r>
            <a:r>
              <a:rPr lang="it-IT" dirty="0"/>
              <a:t>TEMPO NO</a:t>
            </a:r>
            <a:r>
              <a:rPr lang="it-IT" baseline="-25000" dirty="0"/>
              <a:t>2</a:t>
            </a:r>
            <a:r>
              <a:rPr lang="it-IT" dirty="0"/>
              <a:t>, TROPOMI NO</a:t>
            </a:r>
            <a:r>
              <a:rPr lang="it-IT" baseline="-25000" dirty="0"/>
              <a:t>2</a:t>
            </a:r>
            <a:r>
              <a:rPr lang="it-IT" dirty="0"/>
              <a:t> &amp; SO</a:t>
            </a:r>
            <a:r>
              <a:rPr lang="it-IT" baseline="-25000" dirty="0"/>
              <a:t>2</a:t>
            </a:r>
            <a:r>
              <a:rPr lang="it-IT" dirty="0"/>
              <a:t> MOPITT CO</a:t>
            </a:r>
            <a:r>
              <a:rPr lang="en-GB" dirty="0"/>
              <a:t>) lead to the best agreement with independent surface measurements and provide a new perspective to evaluate bottom-up activity-based emission estimates (Qu).</a:t>
            </a:r>
          </a:p>
          <a:p>
            <a:r>
              <a:rPr lang="en-US" dirty="0"/>
              <a:t>Multispecies assimilation (</a:t>
            </a:r>
            <a:r>
              <a:rPr lang="pl-PL" dirty="0"/>
              <a:t>CO</a:t>
            </a:r>
            <a:r>
              <a:rPr lang="pl-PL" baseline="-5999" dirty="0"/>
              <a:t>2</a:t>
            </a:r>
            <a:r>
              <a:rPr lang="pl-PL" dirty="0"/>
              <a:t>: OCO-2</a:t>
            </a:r>
            <a:r>
              <a:rPr lang="en-US" dirty="0"/>
              <a:t>, </a:t>
            </a:r>
            <a:r>
              <a:rPr lang="pl-PL" dirty="0"/>
              <a:t>CH</a:t>
            </a:r>
            <a:r>
              <a:rPr lang="pl-PL" baseline="-5999" dirty="0"/>
              <a:t>4</a:t>
            </a:r>
            <a:r>
              <a:rPr lang="pl-PL" dirty="0"/>
              <a:t>: TROPOMI</a:t>
            </a:r>
            <a:r>
              <a:rPr lang="en-US" dirty="0"/>
              <a:t>, </a:t>
            </a:r>
            <a:r>
              <a:rPr lang="pl-PL" dirty="0"/>
              <a:t>CO: TROPOMI &amp; IASI)</a:t>
            </a:r>
            <a:r>
              <a:rPr lang="en-US" dirty="0"/>
              <a:t> shows ‘pretty good’ agreement with TCCON (Brad Weir).  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6735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9745-43EA-6A7C-3651-805B23E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2"/>
            <a:ext cx="10515600" cy="894961"/>
          </a:xfrm>
        </p:spPr>
        <p:txBody>
          <a:bodyPr/>
          <a:lstStyle/>
          <a:p>
            <a:r>
              <a:rPr lang="en-US" dirty="0"/>
              <a:t>Overall Conclusions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A5A30-27C9-FD61-C61D-B75EA212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156554"/>
            <a:ext cx="11865429" cy="5559344"/>
          </a:xfrm>
        </p:spPr>
        <p:txBody>
          <a:bodyPr>
            <a:normAutofit fontScale="47500" lnSpcReduction="20000"/>
          </a:bodyPr>
          <a:lstStyle/>
          <a:p>
            <a:r>
              <a:rPr lang="en-US" sz="5000" dirty="0"/>
              <a:t>Multispecies observations are needed to understand underlying processes that cannot be derived from GHG observations only</a:t>
            </a:r>
          </a:p>
          <a:p>
            <a:r>
              <a:rPr lang="en-US" sz="5000" dirty="0"/>
              <a:t>Used observations other than GHGs: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000" dirty="0"/>
              <a:t>NO</a:t>
            </a:r>
            <a:r>
              <a:rPr lang="en-US" sz="5000" baseline="-25000" dirty="0"/>
              <a:t>2</a:t>
            </a:r>
            <a:r>
              <a:rPr lang="en-US" sz="5000" dirty="0"/>
              <a:t>, CO, SO</a:t>
            </a:r>
            <a:r>
              <a:rPr lang="en-US" sz="5000" baseline="-25000" dirty="0"/>
              <a:t>2</a:t>
            </a:r>
            <a:r>
              <a:rPr lang="en-US" sz="5000" dirty="0"/>
              <a:t>, surface temperature and soil humidity </a:t>
            </a:r>
          </a:p>
          <a:p>
            <a:r>
              <a:rPr lang="en-US" sz="5000" dirty="0"/>
              <a:t>Other useful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000" dirty="0"/>
              <a:t>COS, aerosol, ….</a:t>
            </a:r>
          </a:p>
          <a:p>
            <a:pPr marL="457200" lvl="1" indent="0">
              <a:buNone/>
            </a:pPr>
            <a:endParaRPr lang="en-US" sz="5100" b="1" dirty="0"/>
          </a:p>
          <a:p>
            <a:pPr marL="0" lvl="1" indent="0">
              <a:buNone/>
            </a:pPr>
            <a:r>
              <a:rPr lang="en-US" sz="5100" b="1" dirty="0"/>
              <a:t>When going from monitoring to a process understanding, multispecies observations are required, and corresponding mission concepts need to be supported in the future.</a:t>
            </a:r>
          </a:p>
          <a:p>
            <a:pPr marL="457200" lvl="1" indent="0">
              <a:buNone/>
            </a:pPr>
            <a:endParaRPr lang="en-US" sz="3100" dirty="0"/>
          </a:p>
          <a:p>
            <a:pPr marL="457200" lvl="1" indent="0">
              <a:buNone/>
            </a:pPr>
            <a:endParaRPr lang="en-US" sz="5000" dirty="0"/>
          </a:p>
          <a:p>
            <a:r>
              <a:rPr lang="en-US" sz="5900" dirty="0"/>
              <a:t>New opportunities coming soon with launch of:</a:t>
            </a:r>
          </a:p>
          <a:p>
            <a:pPr lvl="1"/>
            <a:r>
              <a:rPr lang="en-US" sz="5100" dirty="0"/>
              <a:t>	Sentinel-4 and MTG-sounder on MTG in July 2025 (with full disk coverage from 	MTG-sounder for CO, NH3, </a:t>
            </a:r>
            <a:r>
              <a:rPr lang="en-US" sz="5100" dirty="0" err="1"/>
              <a:t>etc</a:t>
            </a:r>
            <a:r>
              <a:rPr lang="en-US" sz="5100" dirty="0"/>
              <a:t>)</a:t>
            </a:r>
          </a:p>
          <a:p>
            <a:pPr lvl="1"/>
            <a:r>
              <a:rPr lang="en-US" sz="5100" dirty="0"/>
              <a:t>	Sentinel-5 and IASI-NG on MetOp-SG in August 2025</a:t>
            </a:r>
          </a:p>
          <a:p>
            <a:pPr marL="457200" lvl="1" indent="0">
              <a:buNone/>
            </a:pPr>
            <a:r>
              <a:rPr lang="en-US" sz="1400" dirty="0"/>
              <a:t>	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373021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566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Courier New</vt:lpstr>
      <vt:lpstr>Office Theme</vt:lpstr>
      <vt:lpstr>IWGGMS-21 Session 7: Multispecies Observations-Modelling and GHG-AQ Synergy</vt:lpstr>
      <vt:lpstr>Presentations</vt:lpstr>
      <vt:lpstr>PowerPoint Presentation</vt:lpstr>
      <vt:lpstr>PowerPoint Presentation</vt:lpstr>
      <vt:lpstr>PowerPoint Presentation</vt:lpstr>
      <vt:lpstr>PowerPoint Presentation</vt:lpstr>
      <vt:lpstr>Conclusions based on the use of multiple species (1)</vt:lpstr>
      <vt:lpstr>Conclusions based on the use of multiple species (2)</vt:lpstr>
      <vt:lpstr>Overall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Jochen Landgraf</dc:creator>
  <cp:lastModifiedBy>Helen Worden</cp:lastModifiedBy>
  <cp:revision>6</cp:revision>
  <dcterms:created xsi:type="dcterms:W3CDTF">2025-06-12T11:45:59Z</dcterms:created>
  <dcterms:modified xsi:type="dcterms:W3CDTF">2025-06-13T00:40:47Z</dcterms:modified>
</cp:coreProperties>
</file>