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343" r:id="rId2"/>
    <p:sldId id="341" r:id="rId3"/>
    <p:sldId id="344" r:id="rId4"/>
    <p:sldId id="345" r:id="rId5"/>
    <p:sldId id="340" r:id="rId6"/>
    <p:sldId id="318" r:id="rId7"/>
    <p:sldId id="298" r:id="rId8"/>
    <p:sldId id="335" r:id="rId9"/>
    <p:sldId id="336" r:id="rId10"/>
    <p:sldId id="337" r:id="rId11"/>
    <p:sldId id="339" r:id="rId12"/>
    <p:sldId id="342" r:id="rId13"/>
    <p:sldId id="282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FF"/>
    <a:srgbClr val="0000FF"/>
    <a:srgbClr val="000000"/>
    <a:srgbClr val="F4F8F7"/>
    <a:srgbClr val="FFC000"/>
    <a:srgbClr val="FF0000"/>
    <a:srgbClr val="00FF00"/>
    <a:srgbClr val="FFA413"/>
    <a:srgbClr val="FFAD1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2" autoAdjust="0"/>
    <p:restoredTop sz="95931" autoAdjust="0"/>
  </p:normalViewPr>
  <p:slideViewPr>
    <p:cSldViewPr snapToGrid="0">
      <p:cViewPr varScale="1">
        <p:scale>
          <a:sx n="99" d="100"/>
          <a:sy n="99" d="100"/>
        </p:scale>
        <p:origin x="96" y="35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53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07.07.2021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07.07.2021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 smtClean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236199"/>
            <a:ext cx="6592367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 smtClean="0"/>
              <a:t>Folientitel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92565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 smtClean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236203"/>
            <a:ext cx="6824379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 smtClean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912813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20GL09198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7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gif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0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8338" y="-142958"/>
            <a:ext cx="9346666" cy="544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287" y="167972"/>
            <a:ext cx="8353425" cy="830997"/>
          </a:xfrm>
        </p:spPr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Observed </a:t>
            </a:r>
            <a:r>
              <a:rPr lang="en-CA" dirty="0" smtClean="0">
                <a:solidFill>
                  <a:schemeClr val="bg1"/>
                </a:solidFill>
              </a:rPr>
              <a:t>free tropospheric ozone </a:t>
            </a:r>
            <a:r>
              <a:rPr lang="en-CA" dirty="0" smtClean="0">
                <a:solidFill>
                  <a:schemeClr val="bg1"/>
                </a:solidFill>
              </a:rPr>
              <a:t>changes and their attribution through model simulations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6970" y="2147918"/>
            <a:ext cx="4698804" cy="2796820"/>
          </a:xfrm>
        </p:spPr>
        <p:txBody>
          <a:bodyPr>
            <a:normAutofit fontScale="92500"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Ground-Based Observations: </a:t>
            </a:r>
            <a:r>
              <a:rPr lang="en-US" sz="1200" b="1" dirty="0" smtClean="0">
                <a:solidFill>
                  <a:schemeClr val="bg1"/>
                </a:solidFill>
              </a:rPr>
              <a:t>W. Steinbrecht</a:t>
            </a:r>
            <a:r>
              <a:rPr lang="en-US" sz="1200" dirty="0" smtClean="0">
                <a:solidFill>
                  <a:schemeClr val="bg1"/>
                </a:solidFill>
              </a:rPr>
              <a:t>, D. Kubistin, C. </a:t>
            </a:r>
            <a:r>
              <a:rPr lang="en-US" sz="1200" dirty="0" err="1" smtClean="0">
                <a:solidFill>
                  <a:schemeClr val="bg1"/>
                </a:solidFill>
              </a:rPr>
              <a:t>Plass-Dülmer</a:t>
            </a:r>
            <a:r>
              <a:rPr lang="en-US" sz="1200" dirty="0" smtClean="0">
                <a:solidFill>
                  <a:schemeClr val="bg1"/>
                </a:solidFill>
              </a:rPr>
              <a:t>, J. Davies, D.W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smtClean="0">
                <a:solidFill>
                  <a:schemeClr val="bg1"/>
                </a:solidFill>
              </a:rPr>
              <a:t>Tarasick, P. </a:t>
            </a:r>
            <a:r>
              <a:rPr lang="en-US" sz="1200" dirty="0">
                <a:solidFill>
                  <a:schemeClr val="bg1"/>
                </a:solidFill>
              </a:rPr>
              <a:t>von der </a:t>
            </a:r>
            <a:r>
              <a:rPr lang="en-US" sz="1200" dirty="0" smtClean="0">
                <a:solidFill>
                  <a:schemeClr val="bg1"/>
                </a:solidFill>
              </a:rPr>
              <a:t>Gathen, H. </a:t>
            </a:r>
            <a:r>
              <a:rPr lang="en-US" sz="1200" dirty="0" err="1" smtClean="0">
                <a:solidFill>
                  <a:schemeClr val="bg1"/>
                </a:solidFill>
              </a:rPr>
              <a:t>Deckelmann</a:t>
            </a:r>
            <a:r>
              <a:rPr lang="en-US" sz="1200" dirty="0" smtClean="0">
                <a:solidFill>
                  <a:schemeClr val="bg1"/>
                </a:solidFill>
              </a:rPr>
              <a:t>, N. Jepsen, R. Kivi, N. Lyall, M. Palm, J. Notholt, B. Kois, P. Oelsner, M. Allaart, A. Piters, M. Gill, R. </a:t>
            </a:r>
            <a:r>
              <a:rPr lang="en-US" sz="1200" dirty="0">
                <a:solidFill>
                  <a:schemeClr val="bg1"/>
                </a:solidFill>
              </a:rPr>
              <a:t>Van </a:t>
            </a:r>
            <a:r>
              <a:rPr lang="en-US" sz="1200" dirty="0" smtClean="0">
                <a:solidFill>
                  <a:schemeClr val="bg1"/>
                </a:solidFill>
              </a:rPr>
              <a:t>Malderen, A.W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smtClean="0">
                <a:solidFill>
                  <a:schemeClr val="bg1"/>
                </a:solidFill>
              </a:rPr>
              <a:t>Delcloo, R. Sussmann, E. Mahieu, C. </a:t>
            </a:r>
            <a:r>
              <a:rPr lang="en-US" sz="1200" dirty="0" err="1" smtClean="0">
                <a:solidFill>
                  <a:schemeClr val="bg1"/>
                </a:solidFill>
              </a:rPr>
              <a:t>Servais</a:t>
            </a:r>
            <a:r>
              <a:rPr lang="en-US" sz="1200" dirty="0" smtClean="0">
                <a:solidFill>
                  <a:schemeClr val="bg1"/>
                </a:solidFill>
              </a:rPr>
              <a:t>, G. Romanens, R. </a:t>
            </a:r>
            <a:r>
              <a:rPr lang="en-US" sz="1200" dirty="0" err="1" smtClean="0">
                <a:solidFill>
                  <a:schemeClr val="bg1"/>
                </a:solidFill>
              </a:rPr>
              <a:t>Stübi</a:t>
            </a:r>
            <a:r>
              <a:rPr lang="en-US" sz="1200" dirty="0" smtClean="0">
                <a:solidFill>
                  <a:schemeClr val="bg1"/>
                </a:solidFill>
              </a:rPr>
              <a:t>, G. Ancellet, S. Godin-Beekmann, S. Yamanouchi, K. Strong, B. Johnson, P. Cullis, I. Petropavlovskikh, J. Hannigan</a:t>
            </a:r>
            <a:r>
              <a:rPr lang="en-US" sz="1200" baseline="30000" dirty="0" smtClean="0">
                <a:solidFill>
                  <a:schemeClr val="bg1"/>
                </a:solidFill>
              </a:rPr>
              <a:t>.</a:t>
            </a:r>
            <a:r>
              <a:rPr lang="en-US" sz="1200" dirty="0" smtClean="0">
                <a:solidFill>
                  <a:schemeClr val="bg1"/>
                </a:solidFill>
              </a:rPr>
              <a:t>, J.-L. Hernandez, A. </a:t>
            </a:r>
            <a:r>
              <a:rPr lang="en-US" sz="1200" dirty="0">
                <a:solidFill>
                  <a:schemeClr val="bg1"/>
                </a:solidFill>
              </a:rPr>
              <a:t>Diaz </a:t>
            </a:r>
            <a:r>
              <a:rPr lang="en-US" sz="1200" dirty="0" smtClean="0">
                <a:solidFill>
                  <a:schemeClr val="bg1"/>
                </a:solidFill>
              </a:rPr>
              <a:t>Rodriguez, T. Nakano, F. </a:t>
            </a:r>
            <a:r>
              <a:rPr lang="en-US" sz="1200" dirty="0" err="1" smtClean="0">
                <a:solidFill>
                  <a:schemeClr val="bg1"/>
                </a:solidFill>
              </a:rPr>
              <a:t>Chouza</a:t>
            </a:r>
            <a:r>
              <a:rPr lang="en-US" sz="1200" dirty="0" smtClean="0">
                <a:solidFill>
                  <a:schemeClr val="bg1"/>
                </a:solidFill>
              </a:rPr>
              <a:t>, T. Leblanc, C. Torres, O. Garcia, A. </a:t>
            </a:r>
            <a:r>
              <a:rPr lang="en-US" sz="1200" dirty="0" err="1" smtClean="0">
                <a:solidFill>
                  <a:schemeClr val="bg1"/>
                </a:solidFill>
              </a:rPr>
              <a:t>Röhling</a:t>
            </a:r>
            <a:r>
              <a:rPr lang="en-US" sz="1200" dirty="0" smtClean="0">
                <a:solidFill>
                  <a:schemeClr val="bg1"/>
                </a:solidFill>
              </a:rPr>
              <a:t>, M. Schneider, T. Blumenstock, M. Tully, C. Paton-Walsh, N. Jones, R. Querel, S. Strahan, R.M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smtClean="0">
                <a:solidFill>
                  <a:schemeClr val="bg1"/>
                </a:solidFill>
              </a:rPr>
              <a:t>Stauffer, A.M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smtClean="0">
                <a:solidFill>
                  <a:schemeClr val="bg1"/>
                </a:solidFill>
              </a:rPr>
              <a:t>Thompson, A. Inness, R. Engelen, K.-L. Chang, O.R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smtClean="0">
                <a:solidFill>
                  <a:schemeClr val="bg1"/>
                </a:solidFill>
              </a:rPr>
              <a:t>Cooper, </a:t>
            </a:r>
            <a:r>
              <a:rPr lang="en-US" sz="1200" dirty="0">
                <a:solidFill>
                  <a:schemeClr val="bg1"/>
                </a:solidFill>
              </a:rPr>
              <a:t>GRL paper: 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3"/>
              </a:rPr>
              <a:t>doi.org/10.1029/2020GL091987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Satellite Observations: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</a:rPr>
              <a:t>Ziemke</a:t>
            </a:r>
            <a:r>
              <a:rPr lang="en-US" sz="1200" dirty="0" smtClean="0">
                <a:solidFill>
                  <a:schemeClr val="bg1"/>
                </a:solidFill>
              </a:rPr>
              <a:t> et al., Miyazaki et al.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NCAR / MPI Modelling: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G. Brasseur, I. Bouarar, B. Gaubert, …</a:t>
            </a:r>
          </a:p>
          <a:p>
            <a:pPr algn="l"/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5533531" y="3797218"/>
            <a:ext cx="3475005" cy="553998"/>
          </a:xfrm>
          <a:prstGeom prst="rect">
            <a:avLst/>
          </a:prstGeom>
        </p:spPr>
        <p:txBody>
          <a:bodyPr vert="horz" wrap="square" lIns="72000" tIns="0" rIns="72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000" dirty="0" smtClean="0">
                <a:solidFill>
                  <a:schemeClr val="bg1"/>
                </a:solidFill>
              </a:rPr>
              <a:t>free troposphere: NO</a:t>
            </a:r>
            <a:r>
              <a:rPr lang="en-CA" sz="2000" baseline="-25000" dirty="0" smtClean="0">
                <a:solidFill>
                  <a:schemeClr val="bg1"/>
                </a:solidFill>
              </a:rPr>
              <a:t>x</a:t>
            </a:r>
            <a:r>
              <a:rPr lang="en-CA" sz="2000" dirty="0" smtClean="0">
                <a:solidFill>
                  <a:schemeClr val="bg1"/>
                </a:solidFill>
              </a:rPr>
              <a:t> limited</a:t>
            </a:r>
          </a:p>
          <a:p>
            <a:pPr algn="l"/>
            <a:r>
              <a:rPr lang="en-CA" sz="2000" dirty="0" smtClean="0">
                <a:solidFill>
                  <a:schemeClr val="bg1"/>
                </a:solidFill>
              </a:rPr>
              <a:t>less NO</a:t>
            </a:r>
            <a:r>
              <a:rPr lang="en-CA" sz="2000" baseline="-25000" dirty="0" smtClean="0">
                <a:solidFill>
                  <a:schemeClr val="bg1"/>
                </a:solidFill>
              </a:rPr>
              <a:t>x</a:t>
            </a:r>
            <a:r>
              <a:rPr lang="en-CA" sz="2000" dirty="0" smtClean="0">
                <a:solidFill>
                  <a:schemeClr val="bg1"/>
                </a:solidFill>
              </a:rPr>
              <a:t> = less Ozone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1109133" y="1091114"/>
            <a:ext cx="4258735" cy="2888219"/>
            <a:chOff x="1109133" y="1091114"/>
            <a:chExt cx="4258735" cy="2888219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9319" r="16448" b="14772"/>
            <a:stretch/>
          </p:blipFill>
          <p:spPr>
            <a:xfrm>
              <a:off x="1109133" y="1091114"/>
              <a:ext cx="3767667" cy="2888219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1109134" y="1091114"/>
              <a:ext cx="4258734" cy="288821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" y="731522"/>
            <a:ext cx="3910013" cy="391001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NCAR simulations (June, entire NH)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149475" y="1111250"/>
            <a:ext cx="647806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air-traffic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6" name="Freihandform 15"/>
          <p:cNvSpPr/>
          <p:nvPr/>
        </p:nvSpPr>
        <p:spPr>
          <a:xfrm>
            <a:off x="2078535" y="1704975"/>
            <a:ext cx="1260475" cy="447675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  <a:gd name="connsiteX0" fmla="*/ 0 w 1720850"/>
              <a:gd name="connsiteY0" fmla="*/ 869950 h 869950"/>
              <a:gd name="connsiteX1" fmla="*/ 768350 w 1720850"/>
              <a:gd name="connsiteY1" fmla="*/ 504825 h 869950"/>
              <a:gd name="connsiteX2" fmla="*/ 1466850 w 1720850"/>
              <a:gd name="connsiteY2" fmla="*/ 212725 h 869950"/>
              <a:gd name="connsiteX3" fmla="*/ 1720850 w 1720850"/>
              <a:gd name="connsiteY3" fmla="*/ 0 h 869950"/>
              <a:gd name="connsiteX0" fmla="*/ 0 w 1466850"/>
              <a:gd name="connsiteY0" fmla="*/ 657225 h 657225"/>
              <a:gd name="connsiteX1" fmla="*/ 768350 w 1466850"/>
              <a:gd name="connsiteY1" fmla="*/ 292100 h 657225"/>
              <a:gd name="connsiteX2" fmla="*/ 1466850 w 1466850"/>
              <a:gd name="connsiteY2" fmla="*/ 0 h 657225"/>
              <a:gd name="connsiteX0" fmla="*/ 0 w 1466850"/>
              <a:gd name="connsiteY0" fmla="*/ 657225 h 657225"/>
              <a:gd name="connsiteX1" fmla="*/ 812800 w 1466850"/>
              <a:gd name="connsiteY1" fmla="*/ 400050 h 657225"/>
              <a:gd name="connsiteX2" fmla="*/ 1466850 w 1466850"/>
              <a:gd name="connsiteY2" fmla="*/ 0 h 657225"/>
              <a:gd name="connsiteX0" fmla="*/ 0 w 1225550"/>
              <a:gd name="connsiteY0" fmla="*/ 444500 h 444500"/>
              <a:gd name="connsiteX1" fmla="*/ 812800 w 1225550"/>
              <a:gd name="connsiteY1" fmla="*/ 187325 h 444500"/>
              <a:gd name="connsiteX2" fmla="*/ 1225550 w 1225550"/>
              <a:gd name="connsiteY2" fmla="*/ 0 h 444500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75" h="447675">
                <a:moveTo>
                  <a:pt x="0" y="447675"/>
                </a:moveTo>
                <a:lnTo>
                  <a:pt x="812800" y="190500"/>
                </a:lnTo>
                <a:cubicBezTo>
                  <a:pt x="1057275" y="80962"/>
                  <a:pt x="1047750" y="90487"/>
                  <a:pt x="1260475" y="0"/>
                </a:cubicBezTo>
              </a:path>
            </a:pathLst>
          </a:cu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7" name="Textfeld 16"/>
          <p:cNvSpPr txBox="1"/>
          <p:nvPr/>
        </p:nvSpPr>
        <p:spPr>
          <a:xfrm>
            <a:off x="1587500" y="1568450"/>
            <a:ext cx="88325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2020 </a:t>
            </a:r>
            <a:r>
              <a:rPr lang="en-CA" sz="1300" dirty="0" err="1" smtClean="0">
                <a:solidFill>
                  <a:srgbClr val="000000"/>
                </a:solidFill>
              </a:rPr>
              <a:t>meteo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6800" y="1092200"/>
            <a:ext cx="1723029" cy="1073150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029" h="1073150">
                <a:moveTo>
                  <a:pt x="0" y="1073150"/>
                </a:moveTo>
                <a:lnTo>
                  <a:pt x="768350" y="708025"/>
                </a:lnTo>
                <a:cubicBezTo>
                  <a:pt x="1012825" y="598487"/>
                  <a:pt x="1308100" y="500062"/>
                  <a:pt x="1466850" y="415925"/>
                </a:cubicBezTo>
                <a:cubicBezTo>
                  <a:pt x="1625600" y="331788"/>
                  <a:pt x="1703917" y="272521"/>
                  <a:pt x="1720850" y="203200"/>
                </a:cubicBezTo>
                <a:cubicBezTo>
                  <a:pt x="1737783" y="133879"/>
                  <a:pt x="1653116" y="66939"/>
                  <a:pt x="1568450" y="0"/>
                </a:cubicBezTo>
              </a:path>
            </a:pathLst>
          </a:custGeom>
          <a:noFill/>
          <a:ln w="28575">
            <a:solidFill>
              <a:srgbClr val="FFA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Gerader Verbinder 19"/>
          <p:cNvCxnSpPr/>
          <p:nvPr/>
        </p:nvCxnSpPr>
        <p:spPr>
          <a:xfrm>
            <a:off x="1313234" y="1954884"/>
            <a:ext cx="2830749" cy="0"/>
          </a:xfrm>
          <a:prstGeom prst="line">
            <a:avLst/>
          </a:prstGeom>
          <a:ln w="3492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9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109133" y="1091114"/>
            <a:ext cx="4258735" cy="2888219"/>
            <a:chOff x="1109133" y="1091114"/>
            <a:chExt cx="4258735" cy="2888219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9319" r="16448" b="14772"/>
            <a:stretch/>
          </p:blipFill>
          <p:spPr>
            <a:xfrm>
              <a:off x="1109133" y="1091114"/>
              <a:ext cx="3767667" cy="2888219"/>
            </a:xfrm>
            <a:prstGeom prst="rect">
              <a:avLst/>
            </a:prstGeom>
          </p:spPr>
        </p:pic>
        <p:sp>
          <p:nvSpPr>
            <p:cNvPr id="18" name="Rechteck 17"/>
            <p:cNvSpPr/>
            <p:nvPr/>
          </p:nvSpPr>
          <p:spPr>
            <a:xfrm>
              <a:off x="1109134" y="1091114"/>
              <a:ext cx="4258734" cy="288821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2" y="729978"/>
            <a:ext cx="3851587" cy="390552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NCAR simulations (June, entire NH)</a:t>
            </a:r>
            <a:endParaRPr lang="en-CA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15526" y="942332"/>
            <a:ext cx="4119493" cy="3704467"/>
          </a:xfrm>
        </p:spPr>
        <p:txBody>
          <a:bodyPr wrap="square">
            <a:spAutoFit/>
          </a:bodyPr>
          <a:lstStyle/>
          <a:p>
            <a:r>
              <a:rPr lang="en-CA" sz="2000" dirty="0" smtClean="0"/>
              <a:t>above </a:t>
            </a:r>
            <a:r>
              <a:rPr lang="en-CA" sz="2000" dirty="0"/>
              <a:t>2</a:t>
            </a:r>
            <a:r>
              <a:rPr lang="en-CA" sz="2000" dirty="0" smtClean="0"/>
              <a:t>00hPa:</a:t>
            </a:r>
          </a:p>
          <a:p>
            <a:r>
              <a:rPr lang="en-CA" sz="2000" dirty="0" smtClean="0">
                <a:solidFill>
                  <a:srgbClr val="FFAD19"/>
                </a:solidFill>
              </a:rPr>
              <a:t>2020 </a:t>
            </a:r>
            <a:r>
              <a:rPr lang="en-CA" sz="2000" dirty="0" err="1" smtClean="0">
                <a:solidFill>
                  <a:srgbClr val="FFAD19"/>
                </a:solidFill>
              </a:rPr>
              <a:t>meteo</a:t>
            </a:r>
            <a:r>
              <a:rPr lang="en-CA" sz="2000" dirty="0" smtClean="0">
                <a:solidFill>
                  <a:srgbClr val="FFAD19"/>
                </a:solidFill>
              </a:rPr>
              <a:t> conditions, including ozone hole</a:t>
            </a:r>
          </a:p>
          <a:p>
            <a:r>
              <a:rPr lang="en-CA" sz="2000" dirty="0" smtClean="0"/>
              <a:t>below 400 </a:t>
            </a:r>
            <a:r>
              <a:rPr lang="en-CA" sz="2000" dirty="0" err="1" smtClean="0"/>
              <a:t>hPa</a:t>
            </a:r>
            <a:r>
              <a:rPr lang="en-CA" sz="2000" dirty="0" smtClean="0"/>
              <a:t>: </a:t>
            </a:r>
          </a:p>
          <a:p>
            <a:r>
              <a:rPr lang="en-CA" sz="2000" dirty="0" smtClean="0">
                <a:solidFill>
                  <a:srgbClr val="FFAD19"/>
                </a:solidFill>
              </a:rPr>
              <a:t>1/3 </a:t>
            </a:r>
            <a:r>
              <a:rPr lang="en-CA" sz="2000" dirty="0" err="1" smtClean="0">
                <a:solidFill>
                  <a:srgbClr val="FFAD19"/>
                </a:solidFill>
              </a:rPr>
              <a:t>meteo</a:t>
            </a:r>
            <a:r>
              <a:rPr lang="en-CA" sz="2000" dirty="0" smtClean="0">
                <a:solidFill>
                  <a:srgbClr val="FFAD19"/>
                </a:solidFill>
              </a:rPr>
              <a:t> conditions</a:t>
            </a:r>
          </a:p>
          <a:p>
            <a:r>
              <a:rPr lang="en-CA" sz="2000" dirty="0" smtClean="0">
                <a:solidFill>
                  <a:srgbClr val="FF0000"/>
                </a:solidFill>
              </a:rPr>
              <a:t>1/3 surface emission reduction</a:t>
            </a:r>
          </a:p>
          <a:p>
            <a:r>
              <a:rPr lang="en-CA" sz="2000" dirty="0" smtClean="0">
                <a:solidFill>
                  <a:srgbClr val="00FF00"/>
                </a:solidFill>
              </a:rPr>
              <a:t>1/3 air-traffic reduction</a:t>
            </a:r>
          </a:p>
          <a:p>
            <a:r>
              <a:rPr lang="en-CA" sz="2000" dirty="0">
                <a:solidFill>
                  <a:srgbClr val="0000FF"/>
                </a:solidFill>
              </a:rPr>
              <a:t>2/3 COVID-19 reductions</a:t>
            </a:r>
          </a:p>
          <a:p>
            <a:pPr marL="0" indent="0">
              <a:buNone/>
            </a:pPr>
            <a:endParaRPr lang="en-CA" sz="2000" dirty="0">
              <a:solidFill>
                <a:srgbClr val="00FF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1313234" y="2826961"/>
            <a:ext cx="2830749" cy="0"/>
          </a:xfrm>
          <a:prstGeom prst="line">
            <a:avLst/>
          </a:prstGeom>
          <a:ln w="3492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ihandform 15"/>
          <p:cNvSpPr/>
          <p:nvPr/>
        </p:nvSpPr>
        <p:spPr>
          <a:xfrm>
            <a:off x="2078535" y="1704975"/>
            <a:ext cx="1260475" cy="447675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  <a:gd name="connsiteX0" fmla="*/ 0 w 1720850"/>
              <a:gd name="connsiteY0" fmla="*/ 869950 h 869950"/>
              <a:gd name="connsiteX1" fmla="*/ 768350 w 1720850"/>
              <a:gd name="connsiteY1" fmla="*/ 504825 h 869950"/>
              <a:gd name="connsiteX2" fmla="*/ 1466850 w 1720850"/>
              <a:gd name="connsiteY2" fmla="*/ 212725 h 869950"/>
              <a:gd name="connsiteX3" fmla="*/ 1720850 w 1720850"/>
              <a:gd name="connsiteY3" fmla="*/ 0 h 869950"/>
              <a:gd name="connsiteX0" fmla="*/ 0 w 1466850"/>
              <a:gd name="connsiteY0" fmla="*/ 657225 h 657225"/>
              <a:gd name="connsiteX1" fmla="*/ 768350 w 1466850"/>
              <a:gd name="connsiteY1" fmla="*/ 292100 h 657225"/>
              <a:gd name="connsiteX2" fmla="*/ 1466850 w 1466850"/>
              <a:gd name="connsiteY2" fmla="*/ 0 h 657225"/>
              <a:gd name="connsiteX0" fmla="*/ 0 w 1466850"/>
              <a:gd name="connsiteY0" fmla="*/ 657225 h 657225"/>
              <a:gd name="connsiteX1" fmla="*/ 812800 w 1466850"/>
              <a:gd name="connsiteY1" fmla="*/ 400050 h 657225"/>
              <a:gd name="connsiteX2" fmla="*/ 1466850 w 1466850"/>
              <a:gd name="connsiteY2" fmla="*/ 0 h 657225"/>
              <a:gd name="connsiteX0" fmla="*/ 0 w 1225550"/>
              <a:gd name="connsiteY0" fmla="*/ 444500 h 444500"/>
              <a:gd name="connsiteX1" fmla="*/ 812800 w 1225550"/>
              <a:gd name="connsiteY1" fmla="*/ 187325 h 444500"/>
              <a:gd name="connsiteX2" fmla="*/ 1225550 w 1225550"/>
              <a:gd name="connsiteY2" fmla="*/ 0 h 444500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0475" h="447675">
                <a:moveTo>
                  <a:pt x="0" y="447675"/>
                </a:moveTo>
                <a:lnTo>
                  <a:pt x="812800" y="190500"/>
                </a:lnTo>
                <a:cubicBezTo>
                  <a:pt x="1057275" y="80962"/>
                  <a:pt x="1047750" y="90487"/>
                  <a:pt x="1260475" y="0"/>
                </a:cubicBezTo>
              </a:path>
            </a:pathLst>
          </a:cu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7" name="Textfeld 16"/>
          <p:cNvSpPr txBox="1"/>
          <p:nvPr/>
        </p:nvSpPr>
        <p:spPr>
          <a:xfrm>
            <a:off x="1587500" y="1605026"/>
            <a:ext cx="88325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2020 </a:t>
            </a:r>
            <a:r>
              <a:rPr lang="en-CA" sz="1300" dirty="0" err="1" smtClean="0">
                <a:solidFill>
                  <a:srgbClr val="000000"/>
                </a:solidFill>
              </a:rPr>
              <a:t>meteo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6800" y="1092200"/>
            <a:ext cx="1723029" cy="1073150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029" h="1073150">
                <a:moveTo>
                  <a:pt x="0" y="1073150"/>
                </a:moveTo>
                <a:lnTo>
                  <a:pt x="768350" y="708025"/>
                </a:lnTo>
                <a:cubicBezTo>
                  <a:pt x="1012825" y="598487"/>
                  <a:pt x="1308100" y="500062"/>
                  <a:pt x="1466850" y="415925"/>
                </a:cubicBezTo>
                <a:cubicBezTo>
                  <a:pt x="1625600" y="331788"/>
                  <a:pt x="1703917" y="272521"/>
                  <a:pt x="1720850" y="203200"/>
                </a:cubicBezTo>
                <a:cubicBezTo>
                  <a:pt x="1737783" y="133879"/>
                  <a:pt x="1653116" y="66939"/>
                  <a:pt x="1568450" y="0"/>
                </a:cubicBezTo>
              </a:path>
            </a:pathLst>
          </a:custGeom>
          <a:noFill/>
          <a:ln w="28575">
            <a:solidFill>
              <a:srgbClr val="FFA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feld 14"/>
          <p:cNvSpPr txBox="1"/>
          <p:nvPr/>
        </p:nvSpPr>
        <p:spPr>
          <a:xfrm>
            <a:off x="2149475" y="1136651"/>
            <a:ext cx="647806" cy="50013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CA" sz="1300" dirty="0" smtClean="0">
                <a:solidFill>
                  <a:srgbClr val="000000"/>
                </a:solidFill>
              </a:rPr>
              <a:t>air-traffic</a:t>
            </a:r>
          </a:p>
          <a:p>
            <a:pPr>
              <a:lnSpc>
                <a:spcPts val="1300"/>
              </a:lnSpc>
            </a:pPr>
            <a:r>
              <a:rPr lang="en-CA" sz="1300" dirty="0" smtClean="0">
                <a:solidFill>
                  <a:srgbClr val="000000"/>
                </a:solidFill>
              </a:rPr>
              <a:t>Surface</a:t>
            </a:r>
            <a:endParaRPr lang="en-CA" sz="1300" dirty="0">
              <a:solidFill>
                <a:srgbClr val="000000"/>
              </a:solidFill>
            </a:endParaRPr>
          </a:p>
          <a:p>
            <a:pPr>
              <a:lnSpc>
                <a:spcPts val="1300"/>
              </a:lnSpc>
            </a:pPr>
            <a:r>
              <a:rPr lang="en-CA" sz="1300" dirty="0" smtClean="0">
                <a:solidFill>
                  <a:srgbClr val="000000"/>
                </a:solidFill>
              </a:rPr>
              <a:t>all</a:t>
            </a:r>
          </a:p>
        </p:txBody>
      </p:sp>
      <p:cxnSp>
        <p:nvCxnSpPr>
          <p:cNvPr id="19" name="Gerader Verbinder 18"/>
          <p:cNvCxnSpPr/>
          <p:nvPr/>
        </p:nvCxnSpPr>
        <p:spPr>
          <a:xfrm>
            <a:off x="1313234" y="1963360"/>
            <a:ext cx="2830749" cy="0"/>
          </a:xfrm>
          <a:prstGeom prst="line">
            <a:avLst/>
          </a:prstGeom>
          <a:ln w="3492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7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6" y="925659"/>
            <a:ext cx="8562101" cy="3634766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7% ozone reduction in NH free troposphere, April to August 2020, 1 to 8 km</a:t>
            </a:r>
          </a:p>
          <a:p>
            <a:r>
              <a:rPr lang="en-CA" dirty="0" smtClean="0"/>
              <a:t>below </a:t>
            </a:r>
            <a:r>
              <a:rPr lang="en-CA" dirty="0" smtClean="0"/>
              <a:t>~8 </a:t>
            </a:r>
            <a:r>
              <a:rPr lang="en-CA" dirty="0" smtClean="0"/>
              <a:t>km: 2/3 due to COVID-19 emission reductions (NO</a:t>
            </a:r>
            <a:r>
              <a:rPr lang="en-CA" baseline="-25000" dirty="0" smtClean="0"/>
              <a:t>x</a:t>
            </a:r>
            <a:r>
              <a:rPr lang="en-CA" dirty="0" smtClean="0"/>
              <a:t> ,…)</a:t>
            </a:r>
          </a:p>
          <a:p>
            <a:r>
              <a:rPr lang="en-CA" dirty="0"/>
              <a:t> </a:t>
            </a:r>
            <a:r>
              <a:rPr lang="en-CA" dirty="0" smtClean="0"/>
              <a:t>                    (1/3 surface emissions, 1/3 air-traffic reduction)</a:t>
            </a:r>
          </a:p>
          <a:p>
            <a:r>
              <a:rPr lang="en-CA" dirty="0" smtClean="0"/>
              <a:t>                    1/3 from 2020 meteorology (incl. Arctic stratospheric ozone hole)</a:t>
            </a:r>
          </a:p>
          <a:p>
            <a:endParaRPr lang="en-CA" dirty="0" smtClean="0"/>
          </a:p>
          <a:p>
            <a:r>
              <a:rPr lang="en-CA" dirty="0"/>
              <a:t>i</a:t>
            </a:r>
            <a:r>
              <a:rPr lang="en-CA" dirty="0" smtClean="0"/>
              <a:t>n SH: (smaller) COVID-19 effect </a:t>
            </a:r>
            <a:r>
              <a:rPr lang="en-CA" dirty="0" smtClean="0"/>
              <a:t>masked </a:t>
            </a:r>
            <a:r>
              <a:rPr lang="en-CA" dirty="0" smtClean="0"/>
              <a:t>by 2020 natural conditions</a:t>
            </a:r>
          </a:p>
          <a:p>
            <a:endParaRPr lang="en-CA" dirty="0" smtClean="0"/>
          </a:p>
          <a:p>
            <a:r>
              <a:rPr lang="en-CA" dirty="0" smtClean="0"/>
              <a:t>accidental “global experiment”, much to be learned</a:t>
            </a:r>
          </a:p>
          <a:p>
            <a:r>
              <a:rPr lang="en-CA" dirty="0" smtClean="0"/>
              <a:t>importance of “monitoring” + data availability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GRL: </a:t>
            </a:r>
            <a:r>
              <a:rPr lang="en-CA" dirty="0" err="1" smtClean="0"/>
              <a:t>obs</a:t>
            </a:r>
            <a:r>
              <a:rPr lang="en-CA" dirty="0" smtClean="0"/>
              <a:t>: paper, simulations: submitted 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6091866" y="2884918"/>
            <a:ext cx="2653297" cy="877971"/>
            <a:chOff x="5795344" y="2291563"/>
            <a:chExt cx="2653297" cy="877971"/>
          </a:xfrm>
        </p:grpSpPr>
        <p:grpSp>
          <p:nvGrpSpPr>
            <p:cNvPr id="6" name="Gruppieren 5"/>
            <p:cNvGrpSpPr/>
            <p:nvPr/>
          </p:nvGrpSpPr>
          <p:grpSpPr>
            <a:xfrm>
              <a:off x="7774785" y="2291563"/>
              <a:ext cx="673856" cy="877971"/>
              <a:chOff x="6570691" y="3822042"/>
              <a:chExt cx="552768" cy="743714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2"/>
              <a:srcRect l="3759" r="70676"/>
              <a:stretch/>
            </p:blipFill>
            <p:spPr>
              <a:xfrm>
                <a:off x="6570691" y="3822042"/>
                <a:ext cx="467513" cy="743714"/>
              </a:xfrm>
              <a:prstGeom prst="rect">
                <a:avLst/>
              </a:prstGeom>
            </p:spPr>
          </p:pic>
          <p:sp>
            <p:nvSpPr>
              <p:cNvPr id="8" name="Ellipse 7"/>
              <p:cNvSpPr/>
              <p:nvPr/>
            </p:nvSpPr>
            <p:spPr>
              <a:xfrm>
                <a:off x="6865826" y="4043984"/>
                <a:ext cx="257633" cy="2648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60" t="21375" r="26861" b="32204"/>
            <a:stretch/>
          </p:blipFill>
          <p:spPr>
            <a:xfrm>
              <a:off x="5795344" y="2303073"/>
              <a:ext cx="863827" cy="866461"/>
            </a:xfrm>
            <a:prstGeom prst="rect">
              <a:avLst/>
            </a:prstGeom>
          </p:spPr>
        </p:pic>
        <p:cxnSp>
          <p:nvCxnSpPr>
            <p:cNvPr id="11" name="Gerade Verbindung mit Pfeil 10"/>
            <p:cNvCxnSpPr/>
            <p:nvPr/>
          </p:nvCxnSpPr>
          <p:spPr>
            <a:xfrm>
              <a:off x="6775554" y="2724982"/>
              <a:ext cx="850751" cy="0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065" y="3857033"/>
            <a:ext cx="592421" cy="7467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66" y="3941771"/>
            <a:ext cx="486257" cy="63777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363" y="4065141"/>
            <a:ext cx="758923" cy="56201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306" y="4169292"/>
            <a:ext cx="1790050" cy="4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7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484" r="-1" b="12246"/>
          <a:stretch/>
        </p:blipFill>
        <p:spPr bwMode="auto">
          <a:xfrm>
            <a:off x="-62188" y="-12700"/>
            <a:ext cx="921060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885160" y="4609741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2">
                    <a:lumMod val="90000"/>
                  </a:schemeClr>
                </a:solidFill>
              </a:rPr>
              <a:t>Photo</a:t>
            </a:r>
            <a:r>
              <a:rPr lang="de-DE" dirty="0" smtClean="0">
                <a:solidFill>
                  <a:schemeClr val="bg2">
                    <a:lumMod val="90000"/>
                  </a:schemeClr>
                </a:solidFill>
              </a:rPr>
              <a:t>: 1.Feb 2016 Ulf Köhler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-360000">
            <a:off x="3799401" y="1011834"/>
            <a:ext cx="2982882" cy="461665"/>
          </a:xfrm>
          <a:prstGeom prst="rect">
            <a:avLst/>
          </a:prstGeom>
          <a:solidFill>
            <a:srgbClr val="FFCC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Thank You !</a:t>
            </a:r>
            <a:endParaRPr lang="en-CA" sz="2400" dirty="0"/>
          </a:p>
        </p:txBody>
      </p:sp>
      <p:pic>
        <p:nvPicPr>
          <p:cNvPr id="10" name="Picture 10" descr="Bildergebnis für nasa logo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87" y="2506730"/>
            <a:ext cx="1110183" cy="9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Bildergebnis für knm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26" y="2747098"/>
            <a:ext cx="1907834" cy="655299"/>
          </a:xfrm>
          <a:prstGeom prst="rect">
            <a:avLst/>
          </a:prstGeom>
          <a:solidFill>
            <a:schemeClr val="bg1">
              <a:alpha val="64000"/>
            </a:schemeClr>
          </a:solidFill>
          <a:extLst/>
        </p:spPr>
      </p:pic>
      <p:pic>
        <p:nvPicPr>
          <p:cNvPr id="13" name="Picture 26" descr="Bildergebnis für meteoswiss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04" y="1842642"/>
            <a:ext cx="2293614" cy="56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ildergebnis für KI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30" y="3473256"/>
            <a:ext cx="1173977" cy="586989"/>
          </a:xfrm>
          <a:prstGeom prst="rect">
            <a:avLst/>
          </a:prstGeom>
          <a:solidFill>
            <a:schemeClr val="bg1">
              <a:alpha val="64000"/>
            </a:schemeClr>
          </a:solidFill>
          <a:extLst/>
        </p:spPr>
      </p:pic>
      <p:pic>
        <p:nvPicPr>
          <p:cNvPr id="16" name="Picture 8" descr="https://i1.wp.com/safecop.deib.polimi.it/wp-content/uploads/2016/05/fmi_4c.eps_.jpg?resize=231%2C1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06" b="2269"/>
          <a:stretch/>
        </p:blipFill>
        <p:spPr bwMode="auto">
          <a:xfrm>
            <a:off x="7988914" y="577065"/>
            <a:ext cx="1032946" cy="47409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7" y="1278390"/>
            <a:ext cx="2199813" cy="44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/>
          <p:nvPr/>
        </p:nvGrpSpPr>
        <p:grpSpPr>
          <a:xfrm>
            <a:off x="5455707" y="3795885"/>
            <a:ext cx="2697338" cy="725475"/>
            <a:chOff x="1258170" y="5857668"/>
            <a:chExt cx="2396379" cy="667676"/>
          </a:xfrm>
        </p:grpSpPr>
        <p:pic>
          <p:nvPicPr>
            <p:cNvPr id="19" name="Picture 2" descr="http://www.montreal30.io3c.org/sites/montreal30.io3c.org/files/logo/logo_ipsl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170" y="5857668"/>
              <a:ext cx="1139848" cy="55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://www.montreal30.io3c.org/sites/montreal30.io3c.org/files/logo/logo_ovsq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900" y="5862039"/>
              <a:ext cx="1279649" cy="663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4" descr="Bildergebnis für iup uni breme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145" y="1875020"/>
            <a:ext cx="921878" cy="8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RM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53" y="3546978"/>
            <a:ext cx="778573" cy="89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5675" y="201499"/>
            <a:ext cx="1304517" cy="7523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3091" y="71641"/>
            <a:ext cx="2477707" cy="44289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874" y="4140385"/>
            <a:ext cx="1616832" cy="7194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1450" y="1108123"/>
            <a:ext cx="1703075" cy="74865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2902" y="233208"/>
            <a:ext cx="853139" cy="853139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88831" y="2853648"/>
            <a:ext cx="1212430" cy="527764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892" y="4320278"/>
            <a:ext cx="1593930" cy="56805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7807" y="4156872"/>
            <a:ext cx="1549990" cy="718632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977914" y="65906"/>
            <a:ext cx="2209800" cy="73342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22"/>
          <a:srcRect l="17205" r="20242"/>
          <a:stretch/>
        </p:blipFill>
        <p:spPr>
          <a:xfrm>
            <a:off x="2351085" y="3518758"/>
            <a:ext cx="1179193" cy="56416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57835" y="1070314"/>
            <a:ext cx="1070163" cy="593745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3502" y="1842642"/>
            <a:ext cx="1655964" cy="662386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1638" y="206628"/>
            <a:ext cx="1217711" cy="6756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88970" y="1903017"/>
            <a:ext cx="956039" cy="70798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54206" y="2724635"/>
            <a:ext cx="1654638" cy="700224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28"/>
          <a:srcRect l="8203" t="18841" r="4443" b="14358"/>
          <a:stretch/>
        </p:blipFill>
        <p:spPr>
          <a:xfrm>
            <a:off x="251033" y="3415122"/>
            <a:ext cx="1121078" cy="857295"/>
          </a:xfrm>
          <a:prstGeom prst="rect">
            <a:avLst/>
          </a:prstGeom>
        </p:spPr>
      </p:pic>
      <p:pic>
        <p:nvPicPr>
          <p:cNvPr id="9" name="Picture 14" descr="Bildergebnis für noaa logo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77" y="2562113"/>
            <a:ext cx="1233772" cy="123377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</p:pic>
      <p:grpSp>
        <p:nvGrpSpPr>
          <p:cNvPr id="38" name="Gruppieren 37"/>
          <p:cNvGrpSpPr/>
          <p:nvPr/>
        </p:nvGrpSpPr>
        <p:grpSpPr>
          <a:xfrm>
            <a:off x="3752290" y="1540993"/>
            <a:ext cx="3086859" cy="1253206"/>
            <a:chOff x="3736169" y="1537332"/>
            <a:chExt cx="3086859" cy="1253206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160257" y="1537332"/>
              <a:ext cx="2662771" cy="599805"/>
            </a:xfrm>
            <a:prstGeom prst="rect">
              <a:avLst/>
            </a:prstGeom>
          </p:spPr>
        </p:pic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736169" y="2225474"/>
              <a:ext cx="2918720" cy="565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83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741" y="1894584"/>
            <a:ext cx="806547" cy="10167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51" y="770439"/>
            <a:ext cx="5338159" cy="38567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free troposphere ozone anomaly 2020</a:t>
            </a:r>
            <a:endParaRPr lang="en-CA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60966" y="925659"/>
            <a:ext cx="1965358" cy="3147219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~45 stations / instruments</a:t>
            </a:r>
          </a:p>
          <a:p>
            <a:r>
              <a:rPr lang="en-CA" dirty="0" err="1" smtClean="0"/>
              <a:t>Sondes</a:t>
            </a:r>
            <a:endParaRPr lang="en-CA" dirty="0" smtClean="0"/>
          </a:p>
          <a:p>
            <a:r>
              <a:rPr lang="en-CA" dirty="0" smtClean="0"/>
              <a:t>11 FTIRs</a:t>
            </a:r>
          </a:p>
          <a:p>
            <a:r>
              <a:rPr lang="en-CA" dirty="0" smtClean="0"/>
              <a:t>2 </a:t>
            </a:r>
            <a:r>
              <a:rPr lang="en-CA" dirty="0" err="1" smtClean="0"/>
              <a:t>lidars</a:t>
            </a:r>
            <a:endParaRPr lang="en-CA" dirty="0" smtClean="0"/>
          </a:p>
          <a:p>
            <a:r>
              <a:rPr lang="en-CA" dirty="0" smtClean="0"/>
              <a:t>reasonably fast data delivery (NILU, WOUDC, NDACC)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18" y="2967361"/>
            <a:ext cx="841248" cy="11033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8767" y="3941771"/>
            <a:ext cx="925519" cy="6853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741" y="4169292"/>
            <a:ext cx="1790050" cy="4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Satellites saw it too!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800" y="697426"/>
            <a:ext cx="5711126" cy="428334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316724" y="3832224"/>
            <a:ext cx="191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 smtClean="0"/>
              <a:t>Ziemke</a:t>
            </a:r>
            <a:r>
              <a:rPr lang="en-CA" sz="1600" dirty="0" smtClean="0"/>
              <a:t> et al., CEOS AC-VC 17, June 9 2021</a:t>
            </a:r>
            <a:endParaRPr lang="en-CA"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26310" y="1401202"/>
            <a:ext cx="171072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Total O3 – </a:t>
            </a:r>
            <a:r>
              <a:rPr lang="en-CA" sz="1600" b="1" dirty="0" err="1" smtClean="0"/>
              <a:t>strat</a:t>
            </a:r>
            <a:r>
              <a:rPr lang="en-CA" sz="1600" b="1" dirty="0" smtClean="0"/>
              <a:t>.</a:t>
            </a:r>
          </a:p>
          <a:p>
            <a:endParaRPr lang="en-CA" sz="1600" dirty="0"/>
          </a:p>
          <a:p>
            <a:r>
              <a:rPr lang="en-CA" sz="1600" dirty="0" smtClean="0"/>
              <a:t>EPIC–MERRA2</a:t>
            </a:r>
          </a:p>
          <a:p>
            <a:endParaRPr lang="en-CA" sz="1600" dirty="0"/>
          </a:p>
          <a:p>
            <a:endParaRPr lang="en-CA" sz="1600" dirty="0" smtClean="0"/>
          </a:p>
          <a:p>
            <a:endParaRPr lang="en-CA" sz="1600" dirty="0"/>
          </a:p>
          <a:p>
            <a:r>
              <a:rPr lang="en-CA" sz="1600" dirty="0" smtClean="0"/>
              <a:t>OMPS-MERRA2</a:t>
            </a:r>
          </a:p>
          <a:p>
            <a:endParaRPr lang="en-CA" sz="1600" dirty="0"/>
          </a:p>
          <a:p>
            <a:endParaRPr lang="en-CA" sz="1600" dirty="0" smtClean="0"/>
          </a:p>
          <a:p>
            <a:endParaRPr lang="en-CA" sz="1600" dirty="0"/>
          </a:p>
          <a:p>
            <a:r>
              <a:rPr lang="en-CA" sz="1600" dirty="0" smtClean="0"/>
              <a:t>OMI - MLS</a:t>
            </a:r>
          </a:p>
        </p:txBody>
      </p:sp>
    </p:spTree>
    <p:extLst>
      <p:ext uri="{BB962C8B-B14F-4D97-AF65-F5344CB8AC3E}">
        <p14:creationId xmlns:p14="http://schemas.microsoft.com/office/powerpoint/2010/main" val="10933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JPL MOMO model + </a:t>
            </a:r>
            <a:r>
              <a:rPr lang="en-CA" dirty="0" err="1" smtClean="0"/>
              <a:t>CrIS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99407" y="3491023"/>
            <a:ext cx="191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Miyazaki et al., CEOS AC-VC 17, June 9 2021</a:t>
            </a:r>
            <a:endParaRPr lang="en-CA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989110" y="1005037"/>
            <a:ext cx="3531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0000"/>
                </a:solidFill>
              </a:rPr>
              <a:t>Tropospheric ozone response </a:t>
            </a:r>
          </a:p>
          <a:p>
            <a:r>
              <a:rPr lang="en-CA" b="1" dirty="0" smtClean="0">
                <a:solidFill>
                  <a:srgbClr val="000000"/>
                </a:solidFill>
              </a:rPr>
              <a:t>to </a:t>
            </a:r>
            <a:r>
              <a:rPr lang="en-CA" b="1" dirty="0" smtClean="0">
                <a:solidFill>
                  <a:srgbClr val="000000"/>
                </a:solidFill>
              </a:rPr>
              <a:t>COVID-19  (May 2020)</a:t>
            </a:r>
            <a:endParaRPr lang="en-CA" b="1"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52484" r="51156"/>
          <a:stretch/>
        </p:blipFill>
        <p:spPr>
          <a:xfrm>
            <a:off x="3557356" y="2171449"/>
            <a:ext cx="5278500" cy="28884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985" t="9559" r="51601" b="48833"/>
          <a:stretch/>
        </p:blipFill>
        <p:spPr>
          <a:xfrm>
            <a:off x="143053" y="601389"/>
            <a:ext cx="4716871" cy="237850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691470" y="4778550"/>
            <a:ext cx="4542462" cy="246221"/>
          </a:xfrm>
          <a:prstGeom prst="rect">
            <a:avLst/>
          </a:prstGeom>
          <a:solidFill>
            <a:srgbClr val="F4F8F7"/>
          </a:solidFill>
        </p:spPr>
        <p:txBody>
          <a:bodyPr wrap="none" lIns="0" tIns="0" rIns="0" bIns="0">
            <a:spAutoFit/>
          </a:bodyPr>
          <a:lstStyle/>
          <a:p>
            <a:r>
              <a:rPr lang="da-DK" sz="1600" dirty="0">
                <a:solidFill>
                  <a:srgbClr val="000000"/>
                </a:solidFill>
              </a:rPr>
              <a:t>Miyazaki </a:t>
            </a:r>
            <a:r>
              <a:rPr lang="da-DK" sz="1600" i="1" dirty="0">
                <a:solidFill>
                  <a:srgbClr val="000000"/>
                </a:solidFill>
              </a:rPr>
              <a:t>et al</a:t>
            </a:r>
            <a:r>
              <a:rPr lang="da-DK" sz="1600" dirty="0">
                <a:solidFill>
                  <a:srgbClr val="000000"/>
                </a:solidFill>
              </a:rPr>
              <a:t>., </a:t>
            </a:r>
            <a:r>
              <a:rPr lang="da-DK" sz="1600" i="1" dirty="0">
                <a:solidFill>
                  <a:srgbClr val="000000"/>
                </a:solidFill>
              </a:rPr>
              <a:t>Sci. Adv. </a:t>
            </a:r>
            <a:r>
              <a:rPr lang="da-DK" sz="1600" dirty="0">
                <a:solidFill>
                  <a:srgbClr val="000000"/>
                </a:solidFill>
              </a:rPr>
              <a:t>2021; </a:t>
            </a:r>
            <a:r>
              <a:rPr lang="da-DK" sz="1600" b="1" dirty="0">
                <a:solidFill>
                  <a:srgbClr val="000000"/>
                </a:solidFill>
              </a:rPr>
              <a:t>7 </a:t>
            </a:r>
            <a:r>
              <a:rPr lang="da-DK" sz="1600" dirty="0">
                <a:solidFill>
                  <a:srgbClr val="000000"/>
                </a:solidFill>
              </a:rPr>
              <a:t>: </a:t>
            </a:r>
            <a:r>
              <a:rPr lang="da-DK" sz="1600" dirty="0" smtClean="0">
                <a:solidFill>
                  <a:srgbClr val="000000"/>
                </a:solidFill>
              </a:rPr>
              <a:t>eabf7460, 2021</a:t>
            </a:r>
            <a:endParaRPr lang="en-CA" sz="48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479727" y="2882687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000000"/>
                </a:solidFill>
              </a:rPr>
              <a:t>o3 change [ppb]</a:t>
            </a: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374975" y="446092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 smtClean="0">
                <a:solidFill>
                  <a:srgbClr val="000000"/>
                </a:solidFill>
              </a:rPr>
              <a:t>o3 change [ppb]</a:t>
            </a:r>
            <a:endParaRPr lang="en-CA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Different in 2020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86646" y="718565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1.) reduced emission due to COVID-19</a:t>
            </a:r>
            <a:endParaRPr lang="en-CA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19" y="2945081"/>
            <a:ext cx="3033645" cy="17064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8" y="1444106"/>
            <a:ext cx="3011888" cy="1699195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21227" y="1064258"/>
            <a:ext cx="3876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NO</a:t>
            </a:r>
            <a:r>
              <a:rPr lang="en-CA" sz="1600" b="1" baseline="-25000" dirty="0" smtClean="0"/>
              <a:t>2</a:t>
            </a:r>
            <a:r>
              <a:rPr lang="en-CA" sz="1600" b="1" dirty="0" smtClean="0"/>
              <a:t> over China, Feb. 2020 (lockdown)</a:t>
            </a:r>
            <a:endParaRPr lang="en-CA" sz="16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3180206" y="2606527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March 2020</a:t>
            </a:r>
            <a:endParaRPr lang="en-CA" sz="1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28061" y="4182194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 smtClean="0"/>
              <a:t>www.copernicus.eu</a:t>
            </a:r>
            <a:endParaRPr lang="en-CA" sz="1100" dirty="0"/>
          </a:p>
        </p:txBody>
      </p:sp>
      <p:sp>
        <p:nvSpPr>
          <p:cNvPr id="17" name="Textfeld 16"/>
          <p:cNvSpPr txBox="1"/>
          <p:nvPr/>
        </p:nvSpPr>
        <p:spPr>
          <a:xfrm>
            <a:off x="128061" y="4348973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 smtClean="0"/>
              <a:t>www.esa.int</a:t>
            </a:r>
            <a:endParaRPr lang="en-CA" sz="11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450949" y="715688"/>
            <a:ext cx="4572000" cy="3892018"/>
            <a:chOff x="4450949" y="715688"/>
            <a:chExt cx="4572000" cy="3892018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0949" y="988160"/>
              <a:ext cx="4572000" cy="3319272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4888015" y="715688"/>
              <a:ext cx="3006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2.) 2020 Arctic “ozone hole”</a:t>
              </a:r>
              <a:endParaRPr lang="en-CA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474853" y="4346096"/>
              <a:ext cx="11817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dirty="0" smtClean="0"/>
                <a:t>www.woudc.org</a:t>
              </a:r>
              <a:endParaRPr lang="en-CA" sz="1100" dirty="0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139942" y="3929046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TROPOMI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7912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" y="789983"/>
            <a:ext cx="5213890" cy="381723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2" y="802270"/>
            <a:ext cx="5205698" cy="38049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236199"/>
            <a:ext cx="6592367" cy="360099"/>
          </a:xfrm>
        </p:spPr>
        <p:txBody>
          <a:bodyPr/>
          <a:lstStyle/>
          <a:p>
            <a:r>
              <a:rPr lang="en-CA" dirty="0" smtClean="0"/>
              <a:t>2020 anomalies, vertical profile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3357965" y="1767840"/>
            <a:ext cx="1481102" cy="914400"/>
            <a:chOff x="3357965" y="1767840"/>
            <a:chExt cx="1481102" cy="914400"/>
          </a:xfrm>
        </p:grpSpPr>
        <p:sp>
          <p:nvSpPr>
            <p:cNvPr id="10" name="Pfeil nach rechts 9"/>
            <p:cNvSpPr/>
            <p:nvPr/>
          </p:nvSpPr>
          <p:spPr>
            <a:xfrm flipH="1">
              <a:off x="3357965" y="1767840"/>
              <a:ext cx="604435" cy="914400"/>
            </a:xfrm>
            <a:prstGeom prst="rightArrow">
              <a:avLst/>
            </a:prstGeom>
            <a:solidFill>
              <a:srgbClr val="FFAD19">
                <a:alpha val="25000"/>
              </a:srgbClr>
            </a:solidFill>
            <a:ln w="444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4013200" y="1899920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>
                  <a:solidFill>
                    <a:srgbClr val="FFAD19"/>
                  </a:solidFill>
                </a:rPr>
                <a:t>2020</a:t>
              </a:r>
            </a:p>
            <a:p>
              <a:r>
                <a:rPr lang="en-CA" dirty="0" err="1" smtClean="0">
                  <a:solidFill>
                    <a:srgbClr val="FFAD19"/>
                  </a:solidFill>
                </a:rPr>
                <a:t>meteo</a:t>
              </a:r>
              <a:endParaRPr lang="en-CA" dirty="0">
                <a:solidFill>
                  <a:srgbClr val="FFAD19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2326639" y="1778000"/>
            <a:ext cx="2931701" cy="2174240"/>
            <a:chOff x="2326639" y="1778000"/>
            <a:chExt cx="2931701" cy="2174240"/>
          </a:xfrm>
        </p:grpSpPr>
        <p:sp>
          <p:nvSpPr>
            <p:cNvPr id="16" name="Pfeil nach rechts 15"/>
            <p:cNvSpPr/>
            <p:nvPr/>
          </p:nvSpPr>
          <p:spPr>
            <a:xfrm flipH="1">
              <a:off x="3210560" y="3037840"/>
              <a:ext cx="680720" cy="914400"/>
            </a:xfrm>
            <a:prstGeom prst="rightArrow">
              <a:avLst/>
            </a:prstGeom>
            <a:solidFill>
              <a:srgbClr val="0000FF">
                <a:alpha val="25000"/>
              </a:srgbClr>
            </a:solidFill>
            <a:ln w="444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3992880" y="3312160"/>
              <a:ext cx="1265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rgbClr val="0000FF"/>
                  </a:solidFill>
                </a:rPr>
                <a:t>COVID 19</a:t>
              </a:r>
              <a:endParaRPr lang="en-CA" dirty="0">
                <a:solidFill>
                  <a:srgbClr val="0000FF"/>
                </a:solidFill>
              </a:endParaRPr>
            </a:p>
          </p:txBody>
        </p:sp>
        <p:sp>
          <p:nvSpPr>
            <p:cNvPr id="18" name="Pfeil nach rechts 17"/>
            <p:cNvSpPr/>
            <p:nvPr/>
          </p:nvSpPr>
          <p:spPr>
            <a:xfrm flipH="1">
              <a:off x="2326639" y="1778000"/>
              <a:ext cx="1031325" cy="914400"/>
            </a:xfrm>
            <a:prstGeom prst="rightArrow">
              <a:avLst/>
            </a:prstGeom>
            <a:solidFill>
              <a:srgbClr val="0000FF">
                <a:alpha val="25000"/>
              </a:srgbClr>
            </a:solidFill>
            <a:ln w="444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FF0000"/>
                </a:solidFill>
              </a:endParaRPr>
            </a:p>
          </p:txBody>
        </p:sp>
      </p:grpSp>
      <p:sp>
        <p:nvSpPr>
          <p:cNvPr id="21" name="Inhaltsplatzhalter 2"/>
          <p:cNvSpPr txBox="1">
            <a:spLocks/>
          </p:cNvSpPr>
          <p:nvPr/>
        </p:nvSpPr>
        <p:spPr>
          <a:xfrm>
            <a:off x="5497185" y="1655702"/>
            <a:ext cx="3453775" cy="1291498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>
                <a:solidFill>
                  <a:srgbClr val="FFAD19"/>
                </a:solidFill>
              </a:rPr>
              <a:t>2020 ozone hole + </a:t>
            </a:r>
            <a:r>
              <a:rPr lang="en-CA" dirty="0" err="1" smtClean="0">
                <a:solidFill>
                  <a:srgbClr val="FFAD19"/>
                </a:solidFill>
              </a:rPr>
              <a:t>meteo</a:t>
            </a:r>
            <a:r>
              <a:rPr lang="en-CA" dirty="0" smtClean="0">
                <a:solidFill>
                  <a:srgbClr val="FFAD19"/>
                </a:solidFill>
              </a:rPr>
              <a:t> conditions above 400hPa</a:t>
            </a:r>
          </a:p>
          <a:p>
            <a:r>
              <a:rPr lang="en-CA" dirty="0" smtClean="0">
                <a:solidFill>
                  <a:srgbClr val="0000FF"/>
                </a:solidFill>
              </a:rPr>
              <a:t>COVID-19 emission reductions below 200 </a:t>
            </a:r>
            <a:r>
              <a:rPr lang="en-CA" dirty="0" err="1" smtClean="0">
                <a:solidFill>
                  <a:srgbClr val="0000FF"/>
                </a:solidFill>
              </a:rPr>
              <a:t>hPa</a:t>
            </a:r>
            <a:endParaRPr lang="en-CA" dirty="0">
              <a:solidFill>
                <a:srgbClr val="0000FF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78660" y="3079280"/>
            <a:ext cx="3865339" cy="14263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CA" sz="1600" b="1" dirty="0" smtClean="0">
                <a:solidFill>
                  <a:schemeClr val="bg1">
                    <a:lumMod val="50000"/>
                  </a:schemeClr>
                </a:solidFill>
              </a:rPr>
              <a:t>CAMS</a:t>
            </a:r>
            <a:r>
              <a:rPr lang="en-CA" sz="1600" dirty="0" smtClean="0">
                <a:solidFill>
                  <a:schemeClr val="bg1">
                    <a:lumMod val="50000"/>
                  </a:schemeClr>
                </a:solidFill>
              </a:rPr>
              <a:t> = Copernicus Atmosphere Monitoring Service = </a:t>
            </a:r>
          </a:p>
          <a:p>
            <a:r>
              <a:rPr lang="en-CA" sz="1600" dirty="0" smtClean="0">
                <a:solidFill>
                  <a:schemeClr val="bg1">
                    <a:lumMod val="50000"/>
                  </a:schemeClr>
                </a:solidFill>
              </a:rPr>
              <a:t>ECMWF + chemistry</a:t>
            </a:r>
          </a:p>
          <a:p>
            <a:r>
              <a:rPr lang="en-CA" b="1" dirty="0" smtClean="0">
                <a:solidFill>
                  <a:schemeClr val="bg1">
                    <a:lumMod val="50000"/>
                  </a:schemeClr>
                </a:solidFill>
              </a:rPr>
              <a:t>2020 </a:t>
            </a:r>
            <a:r>
              <a:rPr lang="en-CA" b="1" dirty="0" smtClean="0">
                <a:solidFill>
                  <a:schemeClr val="bg1">
                    <a:lumMod val="50000"/>
                  </a:schemeClr>
                </a:solidFill>
              </a:rPr>
              <a:t>meteorology, incl. O</a:t>
            </a:r>
            <a:r>
              <a:rPr lang="en-CA" b="1" baseline="-25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CA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CA" b="1" dirty="0" smtClean="0">
                <a:solidFill>
                  <a:schemeClr val="bg1">
                    <a:lumMod val="50000"/>
                  </a:schemeClr>
                </a:solidFill>
              </a:rPr>
              <a:t>hole</a:t>
            </a:r>
          </a:p>
          <a:p>
            <a:r>
              <a:rPr lang="en-CA" b="1" dirty="0" smtClean="0">
                <a:solidFill>
                  <a:schemeClr val="bg1">
                    <a:lumMod val="50000"/>
                  </a:schemeClr>
                </a:solidFill>
              </a:rPr>
              <a:t>but “normal” emissions</a:t>
            </a:r>
            <a:endParaRPr lang="en-CA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Vertical Profile, also NCAR simulations</a:t>
            </a:r>
            <a:endParaRPr lang="en-CA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87025" y="3276986"/>
            <a:ext cx="3453775" cy="1291498"/>
          </a:xfrm>
        </p:spPr>
        <p:txBody>
          <a:bodyPr wrap="square">
            <a:spAutoFit/>
          </a:bodyPr>
          <a:lstStyle/>
          <a:p>
            <a:r>
              <a:rPr lang="en-CA" b="1" dirty="0" smtClean="0">
                <a:solidFill>
                  <a:srgbClr val="0098FF"/>
                </a:solidFill>
              </a:rPr>
              <a:t>CAM-</a:t>
            </a:r>
            <a:r>
              <a:rPr lang="en-CA" b="1" dirty="0" err="1" smtClean="0">
                <a:solidFill>
                  <a:srgbClr val="0098FF"/>
                </a:solidFill>
              </a:rPr>
              <a:t>chem</a:t>
            </a:r>
            <a:r>
              <a:rPr lang="en-CA" b="1" dirty="0" smtClean="0">
                <a:solidFill>
                  <a:srgbClr val="0098FF"/>
                </a:solidFill>
              </a:rPr>
              <a:t> consistent with OBS</a:t>
            </a:r>
          </a:p>
          <a:p>
            <a:r>
              <a:rPr lang="en-CA" b="1" dirty="0" smtClean="0">
                <a:solidFill>
                  <a:srgbClr val="0000FF"/>
                </a:solidFill>
              </a:rPr>
              <a:t>CAM-</a:t>
            </a:r>
            <a:r>
              <a:rPr lang="en-CA" b="1" dirty="0" err="1" smtClean="0">
                <a:solidFill>
                  <a:srgbClr val="0000FF"/>
                </a:solidFill>
              </a:rPr>
              <a:t>chemW</a:t>
            </a:r>
            <a:r>
              <a:rPr lang="en-CA" b="1" dirty="0" smtClean="0">
                <a:solidFill>
                  <a:srgbClr val="0000FF"/>
                </a:solidFill>
              </a:rPr>
              <a:t> better ozone hole: -1% trop O3</a:t>
            </a:r>
            <a:endParaRPr lang="en-CA" b="1" dirty="0">
              <a:solidFill>
                <a:srgbClr val="0000FF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0" y="789983"/>
            <a:ext cx="5185220" cy="3817239"/>
          </a:xfrm>
          <a:prstGeom prst="rect">
            <a:avLst/>
          </a:prstGeom>
        </p:spPr>
      </p:pic>
      <p:sp>
        <p:nvSpPr>
          <p:cNvPr id="21" name="Inhaltsplatzhalter 2"/>
          <p:cNvSpPr txBox="1">
            <a:spLocks/>
          </p:cNvSpPr>
          <p:nvPr/>
        </p:nvSpPr>
        <p:spPr>
          <a:xfrm>
            <a:off x="5497185" y="1655696"/>
            <a:ext cx="3453775" cy="1291498"/>
          </a:xfrm>
          <a:prstGeom prst="rect">
            <a:avLst/>
          </a:prstGeom>
        </p:spPr>
        <p:txBody>
          <a:bodyPr vert="horz" wrap="square" lIns="72000" tIns="36000" rIns="72000" bIns="36000" rtlCol="0">
            <a:sp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>
                <a:solidFill>
                  <a:srgbClr val="FFAD19"/>
                </a:solidFill>
              </a:rPr>
              <a:t>2020 ozone hole + </a:t>
            </a:r>
            <a:r>
              <a:rPr lang="en-CA" dirty="0" err="1" smtClean="0">
                <a:solidFill>
                  <a:srgbClr val="FFAD19"/>
                </a:solidFill>
              </a:rPr>
              <a:t>meteo</a:t>
            </a:r>
            <a:r>
              <a:rPr lang="en-CA" dirty="0" smtClean="0">
                <a:solidFill>
                  <a:srgbClr val="FFAD19"/>
                </a:solidFill>
              </a:rPr>
              <a:t> conditions above 400hPa</a:t>
            </a:r>
          </a:p>
          <a:p>
            <a:r>
              <a:rPr lang="en-CA" dirty="0" smtClean="0">
                <a:solidFill>
                  <a:srgbClr val="0000FF"/>
                </a:solidFill>
              </a:rPr>
              <a:t>COVID-19 emission reductions below 200 </a:t>
            </a:r>
            <a:r>
              <a:rPr lang="en-CA" dirty="0" err="1" smtClean="0">
                <a:solidFill>
                  <a:srgbClr val="0000FF"/>
                </a:solidFill>
              </a:rPr>
              <a:t>hPa</a:t>
            </a:r>
            <a:endParaRPr lang="en-CA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1109133" y="1091114"/>
            <a:ext cx="4258735" cy="2888219"/>
            <a:chOff x="1109133" y="1091114"/>
            <a:chExt cx="4258735" cy="288821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9319" r="16448" b="14772"/>
            <a:stretch/>
          </p:blipFill>
          <p:spPr>
            <a:xfrm>
              <a:off x="1109133" y="1091114"/>
              <a:ext cx="3767667" cy="2888219"/>
            </a:xfrm>
            <a:prstGeom prst="rect">
              <a:avLst/>
            </a:prstGeom>
          </p:spPr>
        </p:pic>
        <p:sp>
          <p:nvSpPr>
            <p:cNvPr id="9" name="Rechteck 8"/>
            <p:cNvSpPr/>
            <p:nvPr/>
          </p:nvSpPr>
          <p:spPr>
            <a:xfrm>
              <a:off x="1109134" y="1091114"/>
              <a:ext cx="4258734" cy="288821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" y="731522"/>
            <a:ext cx="3910013" cy="391001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NCAR simulations (June, entire NH)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1587500" y="1568450"/>
            <a:ext cx="88325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2020 </a:t>
            </a:r>
            <a:r>
              <a:rPr lang="en-CA" sz="1300" dirty="0" err="1" smtClean="0">
                <a:solidFill>
                  <a:srgbClr val="000000"/>
                </a:solidFill>
              </a:rPr>
              <a:t>meteo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6800" y="1092200"/>
            <a:ext cx="1723029" cy="1073150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029" h="1073150">
                <a:moveTo>
                  <a:pt x="0" y="1073150"/>
                </a:moveTo>
                <a:lnTo>
                  <a:pt x="768350" y="708025"/>
                </a:lnTo>
                <a:cubicBezTo>
                  <a:pt x="1012825" y="598487"/>
                  <a:pt x="1308100" y="500062"/>
                  <a:pt x="1466850" y="415925"/>
                </a:cubicBezTo>
                <a:cubicBezTo>
                  <a:pt x="1625600" y="331788"/>
                  <a:pt x="1703917" y="272521"/>
                  <a:pt x="1720850" y="203200"/>
                </a:cubicBezTo>
                <a:cubicBezTo>
                  <a:pt x="1737783" y="133879"/>
                  <a:pt x="1653116" y="66939"/>
                  <a:pt x="1568450" y="0"/>
                </a:cubicBezTo>
              </a:path>
            </a:pathLst>
          </a:custGeom>
          <a:noFill/>
          <a:ln w="28575">
            <a:solidFill>
              <a:srgbClr val="FFA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Gerader Verbinder 14"/>
          <p:cNvCxnSpPr/>
          <p:nvPr/>
        </p:nvCxnSpPr>
        <p:spPr>
          <a:xfrm>
            <a:off x="1313234" y="1963360"/>
            <a:ext cx="2830749" cy="0"/>
          </a:xfrm>
          <a:prstGeom prst="line">
            <a:avLst/>
          </a:prstGeom>
          <a:ln w="3492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2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1109133" y="1091114"/>
            <a:ext cx="4258735" cy="2888219"/>
            <a:chOff x="1109133" y="1091114"/>
            <a:chExt cx="4258735" cy="2888219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t="9319" r="16448" b="14772"/>
            <a:stretch/>
          </p:blipFill>
          <p:spPr>
            <a:xfrm>
              <a:off x="1109133" y="1091114"/>
              <a:ext cx="3767667" cy="2888219"/>
            </a:xfrm>
            <a:prstGeom prst="rect">
              <a:avLst/>
            </a:prstGeom>
          </p:spPr>
        </p:pic>
        <p:sp>
          <p:nvSpPr>
            <p:cNvPr id="20" name="Rechteck 19"/>
            <p:cNvSpPr/>
            <p:nvPr/>
          </p:nvSpPr>
          <p:spPr>
            <a:xfrm>
              <a:off x="1109134" y="1091114"/>
              <a:ext cx="4258734" cy="288821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" y="731522"/>
            <a:ext cx="3910013" cy="391001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NCAR simulations (June, entire NH)</a:t>
            </a:r>
            <a:endParaRPr lang="en-CA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06/2021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FEHPC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140331" y="1248410"/>
            <a:ext cx="548227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surface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6" name="Freihandform 15"/>
          <p:cNvSpPr/>
          <p:nvPr/>
        </p:nvSpPr>
        <p:spPr>
          <a:xfrm>
            <a:off x="2256335" y="1704975"/>
            <a:ext cx="1082675" cy="452755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  <a:gd name="connsiteX0" fmla="*/ 0 w 1720850"/>
              <a:gd name="connsiteY0" fmla="*/ 869950 h 869950"/>
              <a:gd name="connsiteX1" fmla="*/ 768350 w 1720850"/>
              <a:gd name="connsiteY1" fmla="*/ 504825 h 869950"/>
              <a:gd name="connsiteX2" fmla="*/ 1466850 w 1720850"/>
              <a:gd name="connsiteY2" fmla="*/ 212725 h 869950"/>
              <a:gd name="connsiteX3" fmla="*/ 1720850 w 1720850"/>
              <a:gd name="connsiteY3" fmla="*/ 0 h 869950"/>
              <a:gd name="connsiteX0" fmla="*/ 0 w 1466850"/>
              <a:gd name="connsiteY0" fmla="*/ 657225 h 657225"/>
              <a:gd name="connsiteX1" fmla="*/ 768350 w 1466850"/>
              <a:gd name="connsiteY1" fmla="*/ 292100 h 657225"/>
              <a:gd name="connsiteX2" fmla="*/ 1466850 w 1466850"/>
              <a:gd name="connsiteY2" fmla="*/ 0 h 657225"/>
              <a:gd name="connsiteX0" fmla="*/ 0 w 1466850"/>
              <a:gd name="connsiteY0" fmla="*/ 657225 h 657225"/>
              <a:gd name="connsiteX1" fmla="*/ 812800 w 1466850"/>
              <a:gd name="connsiteY1" fmla="*/ 400050 h 657225"/>
              <a:gd name="connsiteX2" fmla="*/ 1466850 w 1466850"/>
              <a:gd name="connsiteY2" fmla="*/ 0 h 657225"/>
              <a:gd name="connsiteX0" fmla="*/ 0 w 1225550"/>
              <a:gd name="connsiteY0" fmla="*/ 444500 h 444500"/>
              <a:gd name="connsiteX1" fmla="*/ 812800 w 1225550"/>
              <a:gd name="connsiteY1" fmla="*/ 187325 h 444500"/>
              <a:gd name="connsiteX2" fmla="*/ 1225550 w 1225550"/>
              <a:gd name="connsiteY2" fmla="*/ 0 h 444500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  <a:gd name="connsiteX0" fmla="*/ 0 w 1260475"/>
              <a:gd name="connsiteY0" fmla="*/ 447675 h 447675"/>
              <a:gd name="connsiteX1" fmla="*/ 812800 w 1260475"/>
              <a:gd name="connsiteY1" fmla="*/ 190500 h 447675"/>
              <a:gd name="connsiteX2" fmla="*/ 1260475 w 1260475"/>
              <a:gd name="connsiteY2" fmla="*/ 0 h 447675"/>
              <a:gd name="connsiteX0" fmla="*/ 0 w 1082675"/>
              <a:gd name="connsiteY0" fmla="*/ 452755 h 452755"/>
              <a:gd name="connsiteX1" fmla="*/ 635000 w 1082675"/>
              <a:gd name="connsiteY1" fmla="*/ 190500 h 452755"/>
              <a:gd name="connsiteX2" fmla="*/ 1082675 w 1082675"/>
              <a:gd name="connsiteY2" fmla="*/ 0 h 45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2675" h="452755">
                <a:moveTo>
                  <a:pt x="0" y="452755"/>
                </a:moveTo>
                <a:lnTo>
                  <a:pt x="635000" y="190500"/>
                </a:lnTo>
                <a:cubicBezTo>
                  <a:pt x="879475" y="80962"/>
                  <a:pt x="869950" y="90487"/>
                  <a:pt x="1082675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7" name="Textfeld 16"/>
          <p:cNvSpPr txBox="1"/>
          <p:nvPr/>
        </p:nvSpPr>
        <p:spPr>
          <a:xfrm>
            <a:off x="1587500" y="1568450"/>
            <a:ext cx="883255" cy="20005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CA" sz="1300" dirty="0" smtClean="0">
                <a:solidFill>
                  <a:srgbClr val="000000"/>
                </a:solidFill>
              </a:rPr>
              <a:t>2020 </a:t>
            </a:r>
            <a:r>
              <a:rPr lang="en-CA" sz="1300" dirty="0" err="1" smtClean="0">
                <a:solidFill>
                  <a:srgbClr val="000000"/>
                </a:solidFill>
              </a:rPr>
              <a:t>meteo</a:t>
            </a:r>
            <a:endParaRPr lang="en-CA" sz="1300" dirty="0">
              <a:solidFill>
                <a:srgbClr val="000000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336800" y="1092200"/>
            <a:ext cx="1723029" cy="1073150"/>
          </a:xfrm>
          <a:custGeom>
            <a:avLst/>
            <a:gdLst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911225 w 1723029"/>
              <a:gd name="connsiteY2" fmla="*/ 631825 h 1073150"/>
              <a:gd name="connsiteX3" fmla="*/ 1466850 w 1723029"/>
              <a:gd name="connsiteY3" fmla="*/ 415925 h 1073150"/>
              <a:gd name="connsiteX4" fmla="*/ 1720850 w 1723029"/>
              <a:gd name="connsiteY4" fmla="*/ 203200 h 1073150"/>
              <a:gd name="connsiteX5" fmla="*/ 1568450 w 1723029"/>
              <a:gd name="connsiteY5" fmla="*/ 0 h 1073150"/>
              <a:gd name="connsiteX0" fmla="*/ 0 w 1723029"/>
              <a:gd name="connsiteY0" fmla="*/ 1073150 h 1073150"/>
              <a:gd name="connsiteX1" fmla="*/ 768350 w 1723029"/>
              <a:gd name="connsiteY1" fmla="*/ 708025 h 1073150"/>
              <a:gd name="connsiteX2" fmla="*/ 1466850 w 1723029"/>
              <a:gd name="connsiteY2" fmla="*/ 415925 h 1073150"/>
              <a:gd name="connsiteX3" fmla="*/ 1720850 w 1723029"/>
              <a:gd name="connsiteY3" fmla="*/ 203200 h 1073150"/>
              <a:gd name="connsiteX4" fmla="*/ 1568450 w 1723029"/>
              <a:gd name="connsiteY4" fmla="*/ 0 h 107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029" h="1073150">
                <a:moveTo>
                  <a:pt x="0" y="1073150"/>
                </a:moveTo>
                <a:lnTo>
                  <a:pt x="768350" y="708025"/>
                </a:lnTo>
                <a:cubicBezTo>
                  <a:pt x="1012825" y="598487"/>
                  <a:pt x="1308100" y="500062"/>
                  <a:pt x="1466850" y="415925"/>
                </a:cubicBezTo>
                <a:cubicBezTo>
                  <a:pt x="1625600" y="331788"/>
                  <a:pt x="1703917" y="272521"/>
                  <a:pt x="1720850" y="203200"/>
                </a:cubicBezTo>
                <a:cubicBezTo>
                  <a:pt x="1737783" y="133879"/>
                  <a:pt x="1653116" y="66939"/>
                  <a:pt x="1568450" y="0"/>
                </a:cubicBezTo>
              </a:path>
            </a:pathLst>
          </a:custGeom>
          <a:noFill/>
          <a:ln w="28575">
            <a:solidFill>
              <a:srgbClr val="FFA4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Gerader Verbinder 20"/>
          <p:cNvCxnSpPr/>
          <p:nvPr/>
        </p:nvCxnSpPr>
        <p:spPr>
          <a:xfrm>
            <a:off x="1313234" y="1963360"/>
            <a:ext cx="2830749" cy="0"/>
          </a:xfrm>
          <a:prstGeom prst="line">
            <a:avLst/>
          </a:prstGeom>
          <a:ln w="3492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1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694</Words>
  <Application>Microsoft Office PowerPoint</Application>
  <PresentationFormat>Bildschirmpräsentation (16:9)</PresentationFormat>
  <Paragraphs>114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DWD-PowerPoint</vt:lpstr>
      <vt:lpstr>Observed free tropospheric ozone changes and their attribution through model simulations</vt:lpstr>
      <vt:lpstr>free troposphere ozone anomaly 2020</vt:lpstr>
      <vt:lpstr>Satellites saw it too!</vt:lpstr>
      <vt:lpstr>JPL MOMO model + CrIS</vt:lpstr>
      <vt:lpstr>Different in 2020</vt:lpstr>
      <vt:lpstr>2020 anomalies, vertical profile</vt:lpstr>
      <vt:lpstr>Vertical Profile, also NCAR simulations</vt:lpstr>
      <vt:lpstr>NCAR simulations (June, entire NH)</vt:lpstr>
      <vt:lpstr>NCAR simulations (June, entire NH)</vt:lpstr>
      <vt:lpstr>NCAR simulations (June, entire NH)</vt:lpstr>
      <vt:lpstr>NCAR simulations (June, entire NH)</vt:lpstr>
      <vt:lpstr>summary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Steinbrecht Wolfgang</cp:lastModifiedBy>
  <cp:revision>253</cp:revision>
  <dcterms:created xsi:type="dcterms:W3CDTF">2020-05-28T07:34:32Z</dcterms:created>
  <dcterms:modified xsi:type="dcterms:W3CDTF">2021-07-07T11:32:02Z</dcterms:modified>
</cp:coreProperties>
</file>