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741" r:id="rId2"/>
    <p:sldId id="746" r:id="rId3"/>
    <p:sldId id="742" r:id="rId4"/>
    <p:sldId id="743" r:id="rId5"/>
    <p:sldId id="744" r:id="rId6"/>
    <p:sldId id="74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1E5DD-1862-475F-98DA-9E6864CB4755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482E-7149-4AD6-816B-7E19D1F5C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64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1E5DD-1862-475F-98DA-9E6864CB4755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482E-7149-4AD6-816B-7E19D1F5C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48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1E5DD-1862-475F-98DA-9E6864CB4755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482E-7149-4AD6-816B-7E19D1F5C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01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1E5DD-1862-475F-98DA-9E6864CB4755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482E-7149-4AD6-816B-7E19D1F5C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39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1E5DD-1862-475F-98DA-9E6864CB4755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482E-7149-4AD6-816B-7E19D1F5C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4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1E5DD-1862-475F-98DA-9E6864CB4755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482E-7149-4AD6-816B-7E19D1F5C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73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1E5DD-1862-475F-98DA-9E6864CB4755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482E-7149-4AD6-816B-7E19D1F5C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32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1E5DD-1862-475F-98DA-9E6864CB4755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482E-7149-4AD6-816B-7E19D1F5C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02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1E5DD-1862-475F-98DA-9E6864CB4755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482E-7149-4AD6-816B-7E19D1F5C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74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1E5DD-1862-475F-98DA-9E6864CB4755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482E-7149-4AD6-816B-7E19D1F5C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73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1E5DD-1862-475F-98DA-9E6864CB4755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482E-7149-4AD6-816B-7E19D1F5C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44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1E5DD-1862-475F-98DA-9E6864CB4755}" type="datetimeFigureOut">
              <a:rPr kumimoji="1" lang="ja-JP" altLang="en-US" smtClean="0"/>
              <a:t>2019/2/22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5482E-7149-4AD6-816B-7E19D1F5CC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8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telmets.jp/koenji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4733" y="234305"/>
            <a:ext cx="5478341" cy="6858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AC-VC</a:t>
            </a:r>
            <a:r>
              <a:rPr lang="ja-JP" altLang="en-US" dirty="0"/>
              <a:t> </a:t>
            </a:r>
            <a:r>
              <a:rPr lang="en-US" altLang="ja-JP" dirty="0"/>
              <a:t>TOKYO 2019</a:t>
            </a:r>
            <a:br>
              <a:rPr lang="en-US" altLang="ja-JP" dirty="0"/>
            </a:br>
            <a:r>
              <a:rPr lang="en-US" altLang="ja-JP" sz="2000" dirty="0"/>
              <a:t>Nakano Sun Plaza (conference and hotel)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1B9E-DD64-4F4E-BF49-B719B0785475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8651BAC-D095-4483-A344-EA0471A0D4C2}"/>
              </a:ext>
            </a:extLst>
          </p:cNvPr>
          <p:cNvSpPr/>
          <p:nvPr/>
        </p:nvSpPr>
        <p:spPr>
          <a:xfrm>
            <a:off x="501284" y="4125905"/>
            <a:ext cx="2659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tx1"/>
                </a:solidFill>
              </a:rPr>
              <a:t>Meeting room for 123 </a:t>
            </a:r>
          </a:p>
          <a:p>
            <a:r>
              <a:rPr lang="en-US" altLang="ja-JP" sz="1600" dirty="0">
                <a:solidFill>
                  <a:schemeClr val="tx1"/>
                </a:solidFill>
              </a:rPr>
              <a:t>Need another small room? 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09488EF-41EE-478A-9500-559C5FB893E0}"/>
              </a:ext>
            </a:extLst>
          </p:cNvPr>
          <p:cNvSpPr/>
          <p:nvPr/>
        </p:nvSpPr>
        <p:spPr>
          <a:xfrm>
            <a:off x="4572000" y="3571954"/>
            <a:ext cx="391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https://www.sunplaza.jp/en/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CC709EF-2611-4A52-BEFB-61E94E17D9AD}"/>
              </a:ext>
            </a:extLst>
          </p:cNvPr>
          <p:cNvSpPr/>
          <p:nvPr/>
        </p:nvSpPr>
        <p:spPr>
          <a:xfrm>
            <a:off x="3766726" y="1719543"/>
            <a:ext cx="5302350" cy="923330"/>
          </a:xfrm>
          <a:prstGeom prst="rect">
            <a:avLst/>
          </a:prstGeom>
          <a:solidFill>
            <a:srgbClr val="00FFFF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dirty="0">
                <a:solidFill>
                  <a:srgbClr val="0000FF"/>
                </a:solidFill>
              </a:rPr>
              <a:t>CEOS AC-VC</a:t>
            </a:r>
            <a:r>
              <a:rPr lang="ja-JP" altLang="en-US" dirty="0">
                <a:solidFill>
                  <a:srgbClr val="0000FF"/>
                </a:solidFill>
              </a:rPr>
              <a:t> </a:t>
            </a:r>
            <a:r>
              <a:rPr lang="en-US" altLang="ja-JP" dirty="0">
                <a:solidFill>
                  <a:srgbClr val="0000FF"/>
                </a:solidFill>
              </a:rPr>
              <a:t>TOKYO 2019</a:t>
            </a:r>
          </a:p>
          <a:p>
            <a:pPr algn="ctr"/>
            <a:r>
              <a:rPr lang="en-US" altLang="ja-JP" dirty="0">
                <a:solidFill>
                  <a:srgbClr val="0000FF"/>
                </a:solidFill>
              </a:rPr>
              <a:t>June 10 (Mon) GHG</a:t>
            </a:r>
          </a:p>
          <a:p>
            <a:pPr algn="ctr"/>
            <a:r>
              <a:rPr lang="en-US" altLang="ja-JP" dirty="0">
                <a:solidFill>
                  <a:srgbClr val="0000FF"/>
                </a:solidFill>
              </a:rPr>
              <a:t>June 11-12 (Tue-Wed) AQ, O3 trends, AQ-GHG synergy</a:t>
            </a:r>
            <a:endParaRPr lang="ja-JP" altLang="en-US" dirty="0">
              <a:solidFill>
                <a:srgbClr val="0000FF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385D1CF-30BF-4BAB-B9BF-F66094717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" y="1338922"/>
            <a:ext cx="2598420" cy="25984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8844ED2-0EA2-463D-896E-F34CB9AF0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345" y="4808234"/>
            <a:ext cx="6187440" cy="160782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E28FE61-3D75-462E-ABF2-092F8A09A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515" y="4033619"/>
            <a:ext cx="3147060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8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D2A115-46B7-4001-9020-15C580EF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1B9E-DD64-4F4E-BF49-B719B0785475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109694F1-58E0-4212-85FE-188BD3E801B4}"/>
              </a:ext>
            </a:extLst>
          </p:cNvPr>
          <p:cNvSpPr txBox="1">
            <a:spLocks/>
          </p:cNvSpPr>
          <p:nvPr/>
        </p:nvSpPr>
        <p:spPr bwMode="auto">
          <a:xfrm>
            <a:off x="1974475" y="263257"/>
            <a:ext cx="5478341" cy="68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954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5pPr>
            <a:lvl6pPr marL="422041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6pPr>
            <a:lvl7pPr marL="844083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7pPr>
            <a:lvl8pPr marL="1266124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8pPr>
            <a:lvl9pPr marL="1688165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9pPr>
          </a:lstStyle>
          <a:p>
            <a:r>
              <a:rPr lang="en-US" altLang="ja-JP" kern="0" dirty="0"/>
              <a:t>AC-VC</a:t>
            </a:r>
            <a:r>
              <a:rPr lang="ja-JP" altLang="en-US" kern="0" dirty="0"/>
              <a:t> </a:t>
            </a:r>
            <a:r>
              <a:rPr lang="en-US" altLang="ja-JP" kern="0" dirty="0"/>
              <a:t>TOKYO 2019</a:t>
            </a:r>
            <a:br>
              <a:rPr lang="en-US" altLang="ja-JP" kern="0" dirty="0"/>
            </a:br>
            <a:r>
              <a:rPr lang="en-US" altLang="ja-JP" sz="2000" kern="0" dirty="0"/>
              <a:t>Nakano Sun Plaza (conference and hotel)</a:t>
            </a:r>
            <a:endParaRPr lang="ja-JP" altLang="en-US" sz="2000" kern="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4A2FF00-2144-46A3-A5C3-AE05393E8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5" y="1397026"/>
            <a:ext cx="3505200" cy="19716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7DAAFE0-70FD-4200-A2C5-2F19FB58D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7" t="43051" r="24076" b="46472"/>
          <a:stretch/>
        </p:blipFill>
        <p:spPr>
          <a:xfrm>
            <a:off x="409146" y="2650209"/>
            <a:ext cx="1348354" cy="71849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F898AF4-CDEC-43AF-867B-BBAD4AED0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346" y="1472033"/>
            <a:ext cx="2396358" cy="426203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256FBD8-99AD-4581-B75B-0C045A6BE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71" y="1472033"/>
            <a:ext cx="2396584" cy="4262034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3A01804-3B97-44D7-88FD-D045E45BAC0B}"/>
              </a:ext>
            </a:extLst>
          </p:cNvPr>
          <p:cNvSpPr/>
          <p:nvPr/>
        </p:nvSpPr>
        <p:spPr>
          <a:xfrm>
            <a:off x="3861126" y="5795378"/>
            <a:ext cx="2190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kern="0" dirty="0">
                <a:solidFill>
                  <a:schemeClr val="tx1"/>
                </a:solidFill>
              </a:rPr>
              <a:t>JR and Subway Nakano Station from the Sun Plaza (8</a:t>
            </a:r>
            <a:r>
              <a:rPr lang="en-US" altLang="ja-JP" sz="1200" kern="0" baseline="30000" dirty="0">
                <a:solidFill>
                  <a:schemeClr val="tx1"/>
                </a:solidFill>
              </a:rPr>
              <a:t>th</a:t>
            </a:r>
            <a:r>
              <a:rPr lang="en-US" altLang="ja-JP" sz="1200" kern="0" dirty="0">
                <a:solidFill>
                  <a:schemeClr val="tx1"/>
                </a:solidFill>
              </a:rPr>
              <a:t> floor) 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53F5A19-818E-4CEB-B06A-8FCFB5637D3C}"/>
              </a:ext>
            </a:extLst>
          </p:cNvPr>
          <p:cNvSpPr/>
          <p:nvPr/>
        </p:nvSpPr>
        <p:spPr>
          <a:xfrm>
            <a:off x="6485371" y="5807305"/>
            <a:ext cx="21909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kern="0" dirty="0">
                <a:solidFill>
                  <a:schemeClr val="tx1"/>
                </a:solidFill>
              </a:rPr>
              <a:t>1</a:t>
            </a:r>
            <a:r>
              <a:rPr lang="en-US" altLang="ja-JP" sz="1200" kern="0" baseline="30000" dirty="0">
                <a:solidFill>
                  <a:schemeClr val="tx1"/>
                </a:solidFill>
              </a:rPr>
              <a:t>st</a:t>
            </a:r>
            <a:r>
              <a:rPr lang="en-US" altLang="ja-JP" sz="1200" kern="0" dirty="0">
                <a:solidFill>
                  <a:schemeClr val="tx1"/>
                </a:solidFill>
              </a:rPr>
              <a:t> floor the concert hall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8256B5A-B043-401D-8A33-13419BFC4076}"/>
              </a:ext>
            </a:extLst>
          </p:cNvPr>
          <p:cNvSpPr/>
          <p:nvPr/>
        </p:nvSpPr>
        <p:spPr>
          <a:xfrm>
            <a:off x="409145" y="3743448"/>
            <a:ext cx="327731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kern="0" dirty="0">
                <a:solidFill>
                  <a:schemeClr val="tx1"/>
                </a:solidFill>
              </a:rPr>
              <a:t>Full day meeting 9:00-21:00</a:t>
            </a:r>
          </a:p>
          <a:p>
            <a:r>
              <a:rPr lang="en-US" altLang="ja-JP" sz="1200" kern="0" dirty="0">
                <a:solidFill>
                  <a:schemeClr val="tx1"/>
                </a:solidFill>
              </a:rPr>
              <a:t>June 10, 11, 12</a:t>
            </a:r>
          </a:p>
          <a:p>
            <a:r>
              <a:rPr lang="en-US" altLang="ja-JP" sz="1200" kern="0" dirty="0">
                <a:solidFill>
                  <a:schemeClr val="tx1"/>
                </a:solidFill>
              </a:rPr>
              <a:t>Free WIFI</a:t>
            </a:r>
          </a:p>
          <a:p>
            <a:endParaRPr lang="en-US" altLang="ja-JP" sz="1200" kern="0" dirty="0">
              <a:solidFill>
                <a:schemeClr val="tx1"/>
              </a:solidFill>
            </a:endParaRPr>
          </a:p>
          <a:p>
            <a:r>
              <a:rPr lang="en-US" altLang="ja-JP" sz="1200" kern="0" dirty="0">
                <a:solidFill>
                  <a:schemeClr val="tx1"/>
                </a:solidFill>
              </a:rPr>
              <a:t>Meeting room is located at the 8</a:t>
            </a:r>
            <a:r>
              <a:rPr lang="en-US" altLang="ja-JP" sz="1200" kern="0" baseline="30000" dirty="0">
                <a:solidFill>
                  <a:schemeClr val="tx1"/>
                </a:solidFill>
              </a:rPr>
              <a:t>th</a:t>
            </a:r>
            <a:r>
              <a:rPr lang="en-US" altLang="ja-JP" sz="1200" kern="0" dirty="0">
                <a:solidFill>
                  <a:schemeClr val="tx1"/>
                </a:solidFill>
              </a:rPr>
              <a:t> floor.</a:t>
            </a:r>
          </a:p>
          <a:p>
            <a:r>
              <a:rPr lang="en-US" altLang="ja-JP" sz="1200" kern="0" dirty="0">
                <a:solidFill>
                  <a:schemeClr val="tx1"/>
                </a:solidFill>
              </a:rPr>
              <a:t>Please use the Elevator West </a:t>
            </a:r>
          </a:p>
          <a:p>
            <a:r>
              <a:rPr lang="en-US" altLang="ja-JP" sz="1200" kern="0" dirty="0">
                <a:solidFill>
                  <a:schemeClr val="tx1"/>
                </a:solidFill>
              </a:rPr>
              <a:t>(Elevator East are for restaurants and hotel)</a:t>
            </a:r>
          </a:p>
          <a:p>
            <a:endParaRPr lang="en-US" altLang="ja-JP" sz="1200" kern="0" dirty="0">
              <a:solidFill>
                <a:schemeClr val="tx1"/>
              </a:solidFill>
            </a:endParaRPr>
          </a:p>
          <a:p>
            <a:r>
              <a:rPr lang="en-US" altLang="ja-JP" sz="1200" kern="0" dirty="0">
                <a:solidFill>
                  <a:schemeClr val="tx1"/>
                </a:solidFill>
              </a:rPr>
              <a:t>2 TV Screen + 1 big screen for the projector.</a:t>
            </a:r>
          </a:p>
          <a:p>
            <a:endParaRPr lang="en-US" altLang="ja-JP" sz="1200" kern="0" dirty="0">
              <a:solidFill>
                <a:schemeClr val="tx1"/>
              </a:solidFill>
            </a:endParaRPr>
          </a:p>
          <a:p>
            <a:r>
              <a:rPr lang="en-US" altLang="ja-JP" sz="1200" kern="0" dirty="0">
                <a:solidFill>
                  <a:schemeClr val="tx1"/>
                </a:solidFill>
              </a:rPr>
              <a:t>Up to 123 (three per desk)</a:t>
            </a:r>
          </a:p>
          <a:p>
            <a:r>
              <a:rPr lang="en-US" altLang="ja-JP" sz="1200" kern="0" dirty="0">
                <a:solidFill>
                  <a:schemeClr val="tx1"/>
                </a:solidFill>
              </a:rPr>
              <a:t>The best for 80 (two per desk)</a:t>
            </a:r>
          </a:p>
          <a:p>
            <a:r>
              <a:rPr lang="en-US" altLang="ja-JP" sz="1200" kern="0" dirty="0">
                <a:solidFill>
                  <a:schemeClr val="tx1"/>
                </a:solidFill>
              </a:rPr>
              <a:t> 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3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F7AE6D4-4E1F-476F-A42A-1089856DE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142" y="2343762"/>
            <a:ext cx="3665220" cy="149352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149D42-1569-4778-B6F2-CC13520E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1B9E-DD64-4F4E-BF49-B719B0785475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029CB8C3-A101-4A9C-A555-FB856CF3C3CC}"/>
              </a:ext>
            </a:extLst>
          </p:cNvPr>
          <p:cNvSpPr txBox="1">
            <a:spLocks/>
          </p:cNvSpPr>
          <p:nvPr/>
        </p:nvSpPr>
        <p:spPr bwMode="auto">
          <a:xfrm>
            <a:off x="1699782" y="273718"/>
            <a:ext cx="5478341" cy="68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954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5pPr>
            <a:lvl6pPr marL="422041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6pPr>
            <a:lvl7pPr marL="844083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7pPr>
            <a:lvl8pPr marL="1266124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8pPr>
            <a:lvl9pPr marL="1688165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9pPr>
          </a:lstStyle>
          <a:p>
            <a:r>
              <a:rPr lang="en-US" altLang="ja-JP" kern="0" dirty="0"/>
              <a:t>AC-VC</a:t>
            </a:r>
            <a:r>
              <a:rPr lang="ja-JP" altLang="en-US" kern="0" dirty="0"/>
              <a:t> </a:t>
            </a:r>
            <a:r>
              <a:rPr lang="en-US" altLang="ja-JP" kern="0" dirty="0"/>
              <a:t>TOKYO 2019</a:t>
            </a:r>
            <a:br>
              <a:rPr lang="en-US" altLang="ja-JP" kern="0" dirty="0"/>
            </a:br>
            <a:r>
              <a:rPr lang="en-US" altLang="ja-JP" kern="0" dirty="0"/>
              <a:t>Accommodation</a:t>
            </a:r>
            <a:endParaRPr lang="ja-JP" altLang="en-US" sz="2000" kern="0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012D6AB-38B7-4CBA-80B7-4C4C608DFB0B}"/>
              </a:ext>
            </a:extLst>
          </p:cNvPr>
          <p:cNvSpPr/>
          <p:nvPr/>
        </p:nvSpPr>
        <p:spPr>
          <a:xfrm>
            <a:off x="502980" y="1539849"/>
            <a:ext cx="8194744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tx1"/>
                </a:solidFill>
              </a:rPr>
              <a:t>Deluxe: Many in </a:t>
            </a:r>
            <a:r>
              <a:rPr lang="en-US" altLang="ja-JP" sz="1600" dirty="0" err="1">
                <a:solidFill>
                  <a:schemeClr val="tx1"/>
                </a:solidFill>
              </a:rPr>
              <a:t>Shinjjuku</a:t>
            </a:r>
            <a:r>
              <a:rPr lang="en-US" altLang="ja-JP" sz="1600" dirty="0">
                <a:solidFill>
                  <a:schemeClr val="tx1"/>
                </a:solidFill>
              </a:rPr>
              <a:t> (15 min walk + 4 min train ride) (Hyatt, Hilton, Keio Plaza …)</a:t>
            </a:r>
          </a:p>
          <a:p>
            <a:endParaRPr lang="en-US" altLang="ja-JP" sz="1600" dirty="0">
              <a:solidFill>
                <a:schemeClr val="tx1"/>
              </a:solidFill>
            </a:endParaRPr>
          </a:p>
          <a:p>
            <a:r>
              <a:rPr lang="en-US" altLang="ja-JP" sz="1600" dirty="0">
                <a:solidFill>
                  <a:schemeClr val="tx1"/>
                </a:solidFill>
              </a:rPr>
              <a:t>Standard : Nakano Sun Plaza Hotel ( 0 min) </a:t>
            </a:r>
            <a:r>
              <a:rPr lang="ja-JP" altLang="en-US" sz="1600" dirty="0">
                <a:solidFill>
                  <a:schemeClr val="tx1"/>
                </a:solidFill>
              </a:rPr>
              <a:t>　　</a:t>
            </a:r>
            <a:r>
              <a:rPr lang="en-US" altLang="ja-JP" sz="1600" dirty="0">
                <a:solidFill>
                  <a:schemeClr val="tx1"/>
                </a:solidFill>
              </a:rPr>
              <a:t>\10,000-30,000</a:t>
            </a:r>
          </a:p>
          <a:p>
            <a:endParaRPr lang="en-US" altLang="ja-JP" sz="1600" dirty="0">
              <a:solidFill>
                <a:schemeClr val="tx1"/>
              </a:solidFill>
            </a:endParaRPr>
          </a:p>
          <a:p>
            <a:endParaRPr lang="en-US" altLang="ja-JP" sz="1600" dirty="0">
              <a:solidFill>
                <a:schemeClr val="tx1"/>
              </a:solidFill>
            </a:endParaRPr>
          </a:p>
          <a:p>
            <a:endParaRPr lang="en-US" altLang="ja-JP" sz="1600" dirty="0">
              <a:solidFill>
                <a:schemeClr val="tx1"/>
              </a:solidFill>
            </a:endParaRPr>
          </a:p>
          <a:p>
            <a:endParaRPr lang="en-US" altLang="ja-JP" sz="1600" dirty="0">
              <a:solidFill>
                <a:schemeClr val="tx1"/>
              </a:solidFill>
            </a:endParaRPr>
          </a:p>
          <a:p>
            <a:endParaRPr lang="en-US" altLang="ja-JP" sz="1600" dirty="0">
              <a:solidFill>
                <a:schemeClr val="tx1"/>
              </a:solidFill>
            </a:endParaRPr>
          </a:p>
          <a:p>
            <a:endParaRPr lang="en-US" altLang="ja-JP" sz="1600" dirty="0">
              <a:solidFill>
                <a:schemeClr val="tx1"/>
              </a:solidFill>
            </a:endParaRPr>
          </a:p>
          <a:p>
            <a:endParaRPr lang="en-US" altLang="ja-JP" sz="1600" dirty="0">
              <a:solidFill>
                <a:schemeClr val="tx1"/>
              </a:solidFill>
            </a:endParaRPr>
          </a:p>
          <a:p>
            <a:r>
              <a:rPr lang="en-US" altLang="ja-JP" sz="1600" dirty="0">
                <a:solidFill>
                  <a:schemeClr val="tx1"/>
                </a:solidFill>
              </a:rPr>
              <a:t>Please ask the Sun Plaza for the JAXA  meeting rate (10% discount) when you reserve. </a:t>
            </a:r>
          </a:p>
          <a:p>
            <a:endParaRPr lang="en-US" altLang="ja-JP" sz="1600" dirty="0">
              <a:solidFill>
                <a:schemeClr val="tx1"/>
              </a:solidFill>
            </a:endParaRPr>
          </a:p>
          <a:p>
            <a:endParaRPr lang="en-US" altLang="ja-JP" sz="1600" dirty="0">
              <a:solidFill>
                <a:schemeClr val="tx1"/>
              </a:solidFill>
            </a:endParaRPr>
          </a:p>
          <a:p>
            <a:r>
              <a:rPr lang="en-US" altLang="ja-JP" sz="1600" dirty="0">
                <a:solidFill>
                  <a:schemeClr val="tx1"/>
                </a:solidFill>
              </a:rPr>
              <a:t>Economy:  </a:t>
            </a:r>
            <a:r>
              <a:rPr lang="en-US" altLang="ja-JP" sz="1600" dirty="0">
                <a:solidFill>
                  <a:schemeClr val="tx1"/>
                </a:solidFill>
                <a:hlinkClick r:id="rId3"/>
              </a:rPr>
              <a:t>https://www.hotelmets.jp/koenji/</a:t>
            </a:r>
            <a:r>
              <a:rPr lang="en-US" altLang="ja-JP" sz="1600" dirty="0">
                <a:solidFill>
                  <a:schemeClr val="tx1"/>
                </a:solidFill>
              </a:rPr>
              <a:t>  (10 min walk 2 min train ride) \10,000 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E1D433E-D41C-48D0-91D3-494320E32CE2}"/>
              </a:ext>
            </a:extLst>
          </p:cNvPr>
          <p:cNvSpPr/>
          <p:nvPr/>
        </p:nvSpPr>
        <p:spPr>
          <a:xfrm>
            <a:off x="6646130" y="3429000"/>
            <a:ext cx="1733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rgbClr val="0000FF"/>
                </a:solidFill>
              </a:rPr>
              <a:t>Japanese deluxe</a:t>
            </a:r>
            <a:endParaRPr lang="ja-JP" altLang="en-US" sz="1600" dirty="0">
              <a:solidFill>
                <a:srgbClr val="0000FF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0202F06-C500-4EC1-9A46-1244AE8CA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55" y="2343762"/>
            <a:ext cx="3657600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0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18846" y="302397"/>
            <a:ext cx="5478341" cy="6858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AC-VC</a:t>
            </a:r>
            <a:r>
              <a:rPr lang="ja-JP" altLang="en-US" dirty="0"/>
              <a:t> </a:t>
            </a:r>
            <a:r>
              <a:rPr lang="en-US" altLang="ja-JP" dirty="0"/>
              <a:t>TOKYO 2019</a:t>
            </a:r>
            <a:br>
              <a:rPr lang="en-US" altLang="ja-JP" dirty="0"/>
            </a:br>
            <a:r>
              <a:rPr lang="en-US" altLang="ja-JP" dirty="0"/>
              <a:t>Venue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1B9E-DD64-4F4E-BF49-B719B0785475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91D3A30C-FA5A-4BE7-8457-6ABE2499F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9898" y="2357615"/>
            <a:ext cx="2686050" cy="3514725"/>
          </a:xfrm>
          <a:prstGeom prst="ellipse">
            <a:avLst/>
          </a:prstGeom>
          <a:solidFill>
            <a:srgbClr val="FFFFFF"/>
          </a:solidFill>
          <a:ln w="57150">
            <a:solidFill>
              <a:srgbClr val="00FF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05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ＭＳ Ｐ明朝" panose="02020600040205080304" pitchFamily="18" charset="-128"/>
              </a:rPr>
              <a:t> </a:t>
            </a:r>
            <a:endParaRPr lang="ja-JP" sz="105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ＭＳ Ｐ明朝" panose="02020600040205080304" pitchFamily="18" charset="-128"/>
            </a:endParaRPr>
          </a:p>
        </p:txBody>
      </p:sp>
      <p:cxnSp>
        <p:nvCxnSpPr>
          <p:cNvPr id="53" name="Line 3">
            <a:extLst>
              <a:ext uri="{FF2B5EF4-FFF2-40B4-BE49-F238E27FC236}">
                <a16:creationId xmlns:a16="http://schemas.microsoft.com/office/drawing/2014/main" id="{C5171F91-D119-4F1C-AD76-0A2C1E8FA18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02826" y="5400223"/>
            <a:ext cx="139569" cy="1157329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Oval 12">
            <a:extLst>
              <a:ext uri="{FF2B5EF4-FFF2-40B4-BE49-F238E27FC236}">
                <a16:creationId xmlns:a16="http://schemas.microsoft.com/office/drawing/2014/main" id="{A22177A8-C088-444A-A2BF-828940E55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448" y="3833990"/>
            <a:ext cx="323850" cy="3524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56" name="Oval 14">
            <a:extLst>
              <a:ext uri="{FF2B5EF4-FFF2-40B4-BE49-F238E27FC236}">
                <a16:creationId xmlns:a16="http://schemas.microsoft.com/office/drawing/2014/main" id="{69BF1D6B-0157-41B1-AACE-A8562E0FC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0048" y="4037190"/>
            <a:ext cx="323850" cy="3524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57" name="AutoShape 18">
            <a:extLst>
              <a:ext uri="{FF2B5EF4-FFF2-40B4-BE49-F238E27FC236}">
                <a16:creationId xmlns:a16="http://schemas.microsoft.com/office/drawing/2014/main" id="{CC1E9371-C0C0-40CA-A89F-F3E2CD309E6E}"/>
              </a:ext>
            </a:extLst>
          </p:cNvPr>
          <p:cNvSpPr>
            <a:spLocks/>
          </p:cNvSpPr>
          <p:nvPr/>
        </p:nvSpPr>
        <p:spPr bwMode="auto">
          <a:xfrm>
            <a:off x="640530" y="4679910"/>
            <a:ext cx="1657350" cy="323850"/>
          </a:xfrm>
          <a:prstGeom prst="borderCallout1">
            <a:avLst>
              <a:gd name="adj1" fmla="val 35296"/>
              <a:gd name="adj2" fmla="val 104597"/>
              <a:gd name="adj3" fmla="val -194218"/>
              <a:gd name="adj4" fmla="val 15944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JR NEX Narita Exp.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AutoShape 27">
            <a:extLst>
              <a:ext uri="{FF2B5EF4-FFF2-40B4-BE49-F238E27FC236}">
                <a16:creationId xmlns:a16="http://schemas.microsoft.com/office/drawing/2014/main" id="{4D92D3E3-2083-4B0A-B848-164D514C3EE9}"/>
              </a:ext>
            </a:extLst>
          </p:cNvPr>
          <p:cNvSpPr>
            <a:spLocks/>
          </p:cNvSpPr>
          <p:nvPr/>
        </p:nvSpPr>
        <p:spPr bwMode="auto">
          <a:xfrm>
            <a:off x="3914226" y="4841835"/>
            <a:ext cx="1571625" cy="476250"/>
          </a:xfrm>
          <a:prstGeom prst="borderCallout1">
            <a:avLst>
              <a:gd name="adj1" fmla="val 43525"/>
              <a:gd name="adj2" fmla="val 97944"/>
              <a:gd name="adj3" fmla="val 96678"/>
              <a:gd name="adj4" fmla="val 1063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JR Shinkansen</a:t>
            </a:r>
            <a:endParaRPr kumimoji="0" lang="en-US" altLang="ja-JP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>
                <a:solidFill>
                  <a:srgbClr val="000000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Keikyu</a:t>
            </a:r>
            <a:r>
              <a:rPr kumimoji="0" lang="ja-JP" alt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 </a:t>
            </a:r>
            <a:r>
              <a:rPr kumimoji="0" lang="en-US" altLang="ja-JP" sz="1200" dirty="0">
                <a:solidFill>
                  <a:srgbClr val="000000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Airport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AutoShape 28">
            <a:extLst>
              <a:ext uri="{FF2B5EF4-FFF2-40B4-BE49-F238E27FC236}">
                <a16:creationId xmlns:a16="http://schemas.microsoft.com/office/drawing/2014/main" id="{C293C5CB-8D46-4AA7-8E79-99068610AE2C}"/>
              </a:ext>
            </a:extLst>
          </p:cNvPr>
          <p:cNvSpPr>
            <a:spLocks/>
          </p:cNvSpPr>
          <p:nvPr/>
        </p:nvSpPr>
        <p:spPr bwMode="auto">
          <a:xfrm>
            <a:off x="379020" y="2580743"/>
            <a:ext cx="1390650" cy="323850"/>
          </a:xfrm>
          <a:prstGeom prst="borderCallout1">
            <a:avLst>
              <a:gd name="adj1" fmla="val 35296"/>
              <a:gd name="adj2" fmla="val 105481"/>
              <a:gd name="adj3" fmla="val 325075"/>
              <a:gd name="adj4" fmla="val 12796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JR Chuo-line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AutoShape 29">
            <a:extLst>
              <a:ext uri="{FF2B5EF4-FFF2-40B4-BE49-F238E27FC236}">
                <a16:creationId xmlns:a16="http://schemas.microsoft.com/office/drawing/2014/main" id="{49BF7E29-1CDA-43AB-9AD8-A2527F620E58}"/>
              </a:ext>
            </a:extLst>
          </p:cNvPr>
          <p:cNvSpPr>
            <a:spLocks/>
          </p:cNvSpPr>
          <p:nvPr/>
        </p:nvSpPr>
        <p:spPr bwMode="auto">
          <a:xfrm>
            <a:off x="1334383" y="1762051"/>
            <a:ext cx="981075" cy="495300"/>
          </a:xfrm>
          <a:prstGeom prst="borderCallout1">
            <a:avLst>
              <a:gd name="adj1" fmla="val 50000"/>
              <a:gd name="adj2" fmla="val 101616"/>
              <a:gd name="adj3" fmla="val 316023"/>
              <a:gd name="adj4" fmla="val 18725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Subway Tozai-line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Text Box 34">
            <a:extLst>
              <a:ext uri="{FF2B5EF4-FFF2-40B4-BE49-F238E27FC236}">
                <a16:creationId xmlns:a16="http://schemas.microsoft.com/office/drawing/2014/main" id="{A6E78145-7231-45BE-8DAB-1115EBF3A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115" y="3787635"/>
            <a:ext cx="86995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Shinjuku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Text Box 35">
            <a:extLst>
              <a:ext uri="{FF2B5EF4-FFF2-40B4-BE49-F238E27FC236}">
                <a16:creationId xmlns:a16="http://schemas.microsoft.com/office/drawing/2014/main" id="{366A63C8-6939-4A06-9AB6-3127A874C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285" y="4056240"/>
            <a:ext cx="79057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Tokyo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3" name="Line 68">
            <a:extLst>
              <a:ext uri="{FF2B5EF4-FFF2-40B4-BE49-F238E27FC236}">
                <a16:creationId xmlns:a16="http://schemas.microsoft.com/office/drawing/2014/main" id="{98A89688-ED96-4F74-BDAB-7746BAFB1A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1498" y="3656190"/>
            <a:ext cx="1857375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Arc 76">
            <a:extLst>
              <a:ext uri="{FF2B5EF4-FFF2-40B4-BE49-F238E27FC236}">
                <a16:creationId xmlns:a16="http://schemas.microsoft.com/office/drawing/2014/main" id="{7DF36E33-CE71-4155-9126-572D43B3663E}"/>
              </a:ext>
            </a:extLst>
          </p:cNvPr>
          <p:cNvSpPr>
            <a:spLocks/>
          </p:cNvSpPr>
          <p:nvPr/>
        </p:nvSpPr>
        <p:spPr bwMode="auto">
          <a:xfrm>
            <a:off x="2790298" y="3656190"/>
            <a:ext cx="62992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4884"/>
              <a:gd name="T1" fmla="*/ 0 h 21600"/>
              <a:gd name="T2" fmla="*/ 14884 w 14884"/>
              <a:gd name="T3" fmla="*/ 5946 h 21600"/>
              <a:gd name="T4" fmla="*/ 0 w 1488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84" h="21600" fill="none" extrusionOk="0">
                <a:moveTo>
                  <a:pt x="-1" y="0"/>
                </a:moveTo>
                <a:cubicBezTo>
                  <a:pt x="5540" y="0"/>
                  <a:pt x="10868" y="2128"/>
                  <a:pt x="14883" y="5946"/>
                </a:cubicBezTo>
              </a:path>
              <a:path w="14884" h="21600" stroke="0" extrusionOk="0">
                <a:moveTo>
                  <a:pt x="-1" y="0"/>
                </a:moveTo>
                <a:cubicBezTo>
                  <a:pt x="5540" y="0"/>
                  <a:pt x="10868" y="2128"/>
                  <a:pt x="14883" y="5946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65" name="Oval 77">
            <a:extLst>
              <a:ext uri="{FF2B5EF4-FFF2-40B4-BE49-F238E27FC236}">
                <a16:creationId xmlns:a16="http://schemas.microsoft.com/office/drawing/2014/main" id="{A92D511E-DE20-4B0F-8571-7FBCFE7A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1048" y="3500615"/>
            <a:ext cx="323850" cy="3524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66" name="Arc 78">
            <a:extLst>
              <a:ext uri="{FF2B5EF4-FFF2-40B4-BE49-F238E27FC236}">
                <a16:creationId xmlns:a16="http://schemas.microsoft.com/office/drawing/2014/main" id="{BE3F76AD-C11A-46E7-8E23-59E8440F9D2F}"/>
              </a:ext>
            </a:extLst>
          </p:cNvPr>
          <p:cNvSpPr>
            <a:spLocks/>
          </p:cNvSpPr>
          <p:nvPr/>
        </p:nvSpPr>
        <p:spPr bwMode="auto">
          <a:xfrm rot="12205722">
            <a:off x="3432283" y="3724135"/>
            <a:ext cx="1212215" cy="914400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0 w 36479"/>
              <a:gd name="T1" fmla="*/ 21158 h 21600"/>
              <a:gd name="T2" fmla="*/ 36479 w 36479"/>
              <a:gd name="T3" fmla="*/ 5946 h 21600"/>
              <a:gd name="T4" fmla="*/ 21595 w 3647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479" h="21600" fill="none" extrusionOk="0">
                <a:moveTo>
                  <a:pt x="-1" y="21157"/>
                </a:moveTo>
                <a:cubicBezTo>
                  <a:pt x="240" y="9403"/>
                  <a:pt x="9837" y="0"/>
                  <a:pt x="21595" y="0"/>
                </a:cubicBezTo>
                <a:cubicBezTo>
                  <a:pt x="27135" y="0"/>
                  <a:pt x="32463" y="2128"/>
                  <a:pt x="36478" y="5946"/>
                </a:cubicBezTo>
              </a:path>
              <a:path w="36479" h="21600" stroke="0" extrusionOk="0">
                <a:moveTo>
                  <a:pt x="-1" y="21157"/>
                </a:moveTo>
                <a:cubicBezTo>
                  <a:pt x="240" y="9403"/>
                  <a:pt x="9837" y="0"/>
                  <a:pt x="21595" y="0"/>
                </a:cubicBezTo>
                <a:cubicBezTo>
                  <a:pt x="27135" y="0"/>
                  <a:pt x="32463" y="2128"/>
                  <a:pt x="36478" y="5946"/>
                </a:cubicBezTo>
                <a:lnTo>
                  <a:pt x="21595" y="21600"/>
                </a:lnTo>
                <a:close/>
              </a:path>
            </a:pathLst>
          </a:cu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67" name="Arc 79">
            <a:extLst>
              <a:ext uri="{FF2B5EF4-FFF2-40B4-BE49-F238E27FC236}">
                <a16:creationId xmlns:a16="http://schemas.microsoft.com/office/drawing/2014/main" id="{0C57B9B2-B4A2-4BB6-8518-196AEAD6AA23}"/>
              </a:ext>
            </a:extLst>
          </p:cNvPr>
          <p:cNvSpPr>
            <a:spLocks/>
          </p:cNvSpPr>
          <p:nvPr/>
        </p:nvSpPr>
        <p:spPr bwMode="auto">
          <a:xfrm rot="1376711">
            <a:off x="4805153" y="3550145"/>
            <a:ext cx="1200150" cy="914400"/>
          </a:xfrm>
          <a:custGeom>
            <a:avLst/>
            <a:gdLst>
              <a:gd name="G0" fmla="+- 21241 0 0"/>
              <a:gd name="G1" fmla="+- 21600 0 0"/>
              <a:gd name="G2" fmla="+- 21600 0 0"/>
              <a:gd name="T0" fmla="*/ 0 w 36125"/>
              <a:gd name="T1" fmla="*/ 17677 h 21600"/>
              <a:gd name="T2" fmla="*/ 36125 w 36125"/>
              <a:gd name="T3" fmla="*/ 5946 h 21600"/>
              <a:gd name="T4" fmla="*/ 21241 w 3612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125" h="21600" fill="none" extrusionOk="0">
                <a:moveTo>
                  <a:pt x="0" y="17677"/>
                </a:moveTo>
                <a:cubicBezTo>
                  <a:pt x="1892" y="7433"/>
                  <a:pt x="10824" y="0"/>
                  <a:pt x="21241" y="0"/>
                </a:cubicBezTo>
                <a:cubicBezTo>
                  <a:pt x="26781" y="0"/>
                  <a:pt x="32109" y="2128"/>
                  <a:pt x="36124" y="5946"/>
                </a:cubicBezTo>
              </a:path>
              <a:path w="36125" h="21600" stroke="0" extrusionOk="0">
                <a:moveTo>
                  <a:pt x="0" y="17677"/>
                </a:moveTo>
                <a:cubicBezTo>
                  <a:pt x="1892" y="7433"/>
                  <a:pt x="10824" y="0"/>
                  <a:pt x="21241" y="0"/>
                </a:cubicBezTo>
                <a:cubicBezTo>
                  <a:pt x="26781" y="0"/>
                  <a:pt x="32109" y="2128"/>
                  <a:pt x="36124" y="5946"/>
                </a:cubicBezTo>
                <a:lnTo>
                  <a:pt x="21241" y="21600"/>
                </a:lnTo>
                <a:close/>
              </a:path>
            </a:pathLst>
          </a:cu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68" name="Arc 80">
            <a:extLst>
              <a:ext uri="{FF2B5EF4-FFF2-40B4-BE49-F238E27FC236}">
                <a16:creationId xmlns:a16="http://schemas.microsoft.com/office/drawing/2014/main" id="{BBFA7D9F-9EFE-4C4C-82CF-7704239D40AE}"/>
              </a:ext>
            </a:extLst>
          </p:cNvPr>
          <p:cNvSpPr>
            <a:spLocks/>
          </p:cNvSpPr>
          <p:nvPr/>
        </p:nvSpPr>
        <p:spPr bwMode="auto">
          <a:xfrm>
            <a:off x="2704573" y="3799065"/>
            <a:ext cx="62992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4884"/>
              <a:gd name="T1" fmla="*/ 0 h 21600"/>
              <a:gd name="T2" fmla="*/ 14884 w 14884"/>
              <a:gd name="T3" fmla="*/ 5946 h 21600"/>
              <a:gd name="T4" fmla="*/ 0 w 1488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84" h="21600" fill="none" extrusionOk="0">
                <a:moveTo>
                  <a:pt x="-1" y="0"/>
                </a:moveTo>
                <a:cubicBezTo>
                  <a:pt x="5540" y="0"/>
                  <a:pt x="10868" y="2128"/>
                  <a:pt x="14883" y="5946"/>
                </a:cubicBezTo>
              </a:path>
              <a:path w="14884" h="21600" stroke="0" extrusionOk="0">
                <a:moveTo>
                  <a:pt x="-1" y="0"/>
                </a:moveTo>
                <a:cubicBezTo>
                  <a:pt x="5540" y="0"/>
                  <a:pt x="10868" y="2128"/>
                  <a:pt x="14883" y="5946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cxnSp>
        <p:nvCxnSpPr>
          <p:cNvPr id="69" name="Line 82">
            <a:extLst>
              <a:ext uri="{FF2B5EF4-FFF2-40B4-BE49-F238E27FC236}">
                <a16:creationId xmlns:a16="http://schemas.microsoft.com/office/drawing/2014/main" id="{906CF2D9-F93E-4AD7-97B0-D4307208752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342498" y="3789540"/>
            <a:ext cx="1390650" cy="95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Oval 83">
            <a:extLst>
              <a:ext uri="{FF2B5EF4-FFF2-40B4-BE49-F238E27FC236}">
                <a16:creationId xmlns:a16="http://schemas.microsoft.com/office/drawing/2014/main" id="{0BB95EFF-E34E-43DF-AF0B-3CC243ED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423" y="3710165"/>
            <a:ext cx="219075" cy="238125"/>
          </a:xfrm>
          <a:prstGeom prst="ellips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71" name="Oval 84">
            <a:extLst>
              <a:ext uri="{FF2B5EF4-FFF2-40B4-BE49-F238E27FC236}">
                <a16:creationId xmlns:a16="http://schemas.microsoft.com/office/drawing/2014/main" id="{47978D6B-ABC9-4666-A45E-87B2F30E1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998" y="3719690"/>
            <a:ext cx="219075" cy="238125"/>
          </a:xfrm>
          <a:prstGeom prst="ellips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72" name="Arc 85">
            <a:extLst>
              <a:ext uri="{FF2B5EF4-FFF2-40B4-BE49-F238E27FC236}">
                <a16:creationId xmlns:a16="http://schemas.microsoft.com/office/drawing/2014/main" id="{27F39D78-A5FC-42DD-8AC3-44708DDA9B7E}"/>
              </a:ext>
            </a:extLst>
          </p:cNvPr>
          <p:cNvSpPr>
            <a:spLocks/>
          </p:cNvSpPr>
          <p:nvPr/>
        </p:nvSpPr>
        <p:spPr bwMode="auto">
          <a:xfrm rot="12205722">
            <a:off x="3379578" y="3811765"/>
            <a:ext cx="1320800" cy="914400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0 w 36479"/>
              <a:gd name="T1" fmla="*/ 21158 h 21600"/>
              <a:gd name="T2" fmla="*/ 36479 w 36479"/>
              <a:gd name="T3" fmla="*/ 5946 h 21600"/>
              <a:gd name="T4" fmla="*/ 21595 w 3647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479" h="21600" fill="none" extrusionOk="0">
                <a:moveTo>
                  <a:pt x="-1" y="21157"/>
                </a:moveTo>
                <a:cubicBezTo>
                  <a:pt x="240" y="9403"/>
                  <a:pt x="9837" y="0"/>
                  <a:pt x="21595" y="0"/>
                </a:cubicBezTo>
                <a:cubicBezTo>
                  <a:pt x="27135" y="0"/>
                  <a:pt x="32463" y="2128"/>
                  <a:pt x="36478" y="5946"/>
                </a:cubicBezTo>
              </a:path>
              <a:path w="36479" h="21600" stroke="0" extrusionOk="0">
                <a:moveTo>
                  <a:pt x="-1" y="21157"/>
                </a:moveTo>
                <a:cubicBezTo>
                  <a:pt x="240" y="9403"/>
                  <a:pt x="9837" y="0"/>
                  <a:pt x="21595" y="0"/>
                </a:cubicBezTo>
                <a:cubicBezTo>
                  <a:pt x="27135" y="0"/>
                  <a:pt x="32463" y="2128"/>
                  <a:pt x="36478" y="5946"/>
                </a:cubicBezTo>
                <a:lnTo>
                  <a:pt x="21595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73" name="Arc 86">
            <a:extLst>
              <a:ext uri="{FF2B5EF4-FFF2-40B4-BE49-F238E27FC236}">
                <a16:creationId xmlns:a16="http://schemas.microsoft.com/office/drawing/2014/main" id="{EB85EAA0-52D3-47C9-ACAD-D71BE8F47DDB}"/>
              </a:ext>
            </a:extLst>
          </p:cNvPr>
          <p:cNvSpPr>
            <a:spLocks/>
          </p:cNvSpPr>
          <p:nvPr/>
        </p:nvSpPr>
        <p:spPr bwMode="auto">
          <a:xfrm rot="543300">
            <a:off x="4866113" y="3510775"/>
            <a:ext cx="859155" cy="776605"/>
          </a:xfrm>
          <a:custGeom>
            <a:avLst/>
            <a:gdLst>
              <a:gd name="G0" fmla="+- 21595 0 0"/>
              <a:gd name="G1" fmla="+- 21600 0 0"/>
              <a:gd name="G2" fmla="+- 21600 0 0"/>
              <a:gd name="T0" fmla="*/ 0 w 23735"/>
              <a:gd name="T1" fmla="*/ 21158 h 21600"/>
              <a:gd name="T2" fmla="*/ 23735 w 23735"/>
              <a:gd name="T3" fmla="*/ 106 h 21600"/>
              <a:gd name="T4" fmla="*/ 21595 w 237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35" h="21600" fill="none" extrusionOk="0">
                <a:moveTo>
                  <a:pt x="-1" y="21157"/>
                </a:moveTo>
                <a:cubicBezTo>
                  <a:pt x="240" y="9403"/>
                  <a:pt x="9837" y="0"/>
                  <a:pt x="21595" y="0"/>
                </a:cubicBezTo>
                <a:cubicBezTo>
                  <a:pt x="22309" y="0"/>
                  <a:pt x="23023" y="35"/>
                  <a:pt x="23734" y="106"/>
                </a:cubicBezTo>
              </a:path>
              <a:path w="23735" h="21600" stroke="0" extrusionOk="0">
                <a:moveTo>
                  <a:pt x="-1" y="21157"/>
                </a:moveTo>
                <a:cubicBezTo>
                  <a:pt x="240" y="9403"/>
                  <a:pt x="9837" y="0"/>
                  <a:pt x="21595" y="0"/>
                </a:cubicBezTo>
                <a:cubicBezTo>
                  <a:pt x="22309" y="0"/>
                  <a:pt x="23023" y="35"/>
                  <a:pt x="23734" y="106"/>
                </a:cubicBezTo>
                <a:lnTo>
                  <a:pt x="21595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cxnSp>
        <p:nvCxnSpPr>
          <p:cNvPr id="74" name="Line 87">
            <a:extLst>
              <a:ext uri="{FF2B5EF4-FFF2-40B4-BE49-F238E27FC236}">
                <a16:creationId xmlns:a16="http://schemas.microsoft.com/office/drawing/2014/main" id="{180A3558-7A11-4360-BC6A-B6886129FDC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781148" y="3570465"/>
            <a:ext cx="1390650" cy="95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Line 88">
            <a:extLst>
              <a:ext uri="{FF2B5EF4-FFF2-40B4-BE49-F238E27FC236}">
                <a16:creationId xmlns:a16="http://schemas.microsoft.com/office/drawing/2014/main" id="{1765B1A3-7AE4-4504-8235-399874554C6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21873" y="3390760"/>
            <a:ext cx="2101850" cy="13970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Line 89">
            <a:extLst>
              <a:ext uri="{FF2B5EF4-FFF2-40B4-BE49-F238E27FC236}">
                <a16:creationId xmlns:a16="http://schemas.microsoft.com/office/drawing/2014/main" id="{54BD5B8B-03F6-4237-9943-98CC892F3E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74523" y="3435210"/>
            <a:ext cx="1016078" cy="135255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Oval 94">
            <a:extLst>
              <a:ext uri="{FF2B5EF4-FFF2-40B4-BE49-F238E27FC236}">
                <a16:creationId xmlns:a16="http://schemas.microsoft.com/office/drawing/2014/main" id="{E8DC0E9F-3A32-4747-803E-FCB0A1626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123" y="2805290"/>
            <a:ext cx="323850" cy="3524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78" name="AutoShape 95">
            <a:extLst>
              <a:ext uri="{FF2B5EF4-FFF2-40B4-BE49-F238E27FC236}">
                <a16:creationId xmlns:a16="http://schemas.microsoft.com/office/drawing/2014/main" id="{EC8769C5-C87C-47A7-8CD0-D45E8794C45C}"/>
              </a:ext>
            </a:extLst>
          </p:cNvPr>
          <p:cNvSpPr>
            <a:spLocks/>
          </p:cNvSpPr>
          <p:nvPr/>
        </p:nvSpPr>
        <p:spPr bwMode="auto">
          <a:xfrm>
            <a:off x="6405708" y="1342153"/>
            <a:ext cx="1327150" cy="323850"/>
          </a:xfrm>
          <a:prstGeom prst="borderCallout1">
            <a:avLst>
              <a:gd name="adj1" fmla="val 99902"/>
              <a:gd name="adj2" fmla="val 27523"/>
              <a:gd name="adj3" fmla="val 468914"/>
              <a:gd name="adj4" fmla="val -4831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Keisei Sky liner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Text Box 96">
            <a:extLst>
              <a:ext uri="{FF2B5EF4-FFF2-40B4-BE49-F238E27FC236}">
                <a16:creationId xmlns:a16="http://schemas.microsoft.com/office/drawing/2014/main" id="{C3319389-08A7-4733-A100-934085725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219" y="5861155"/>
            <a:ext cx="1085499" cy="317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Shinagawa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0" name="Line 97">
            <a:extLst>
              <a:ext uri="{FF2B5EF4-FFF2-40B4-BE49-F238E27FC236}">
                <a16:creationId xmlns:a16="http://schemas.microsoft.com/office/drawing/2014/main" id="{51C56AD0-5DC1-41BA-948C-9BACE40D85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60523" y="2932925"/>
            <a:ext cx="1529715" cy="41905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Oval 98">
            <a:extLst>
              <a:ext uri="{FF2B5EF4-FFF2-40B4-BE49-F238E27FC236}">
                <a16:creationId xmlns:a16="http://schemas.microsoft.com/office/drawing/2014/main" id="{01549577-5B03-4BF2-859D-035DBB9C4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573" y="4938890"/>
            <a:ext cx="323850" cy="3524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82" name="Text Box 102">
            <a:extLst>
              <a:ext uri="{FF2B5EF4-FFF2-40B4-BE49-F238E27FC236}">
                <a16:creationId xmlns:a16="http://schemas.microsoft.com/office/drawing/2014/main" id="{B46CA8DC-99B6-4C57-AF7D-79EA8F2E8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061" y="5057323"/>
            <a:ext cx="9525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Shibuya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Text Box 75">
            <a:extLst>
              <a:ext uri="{FF2B5EF4-FFF2-40B4-BE49-F238E27FC236}">
                <a16:creationId xmlns:a16="http://schemas.microsoft.com/office/drawing/2014/main" id="{687C0218-C270-4464-82D7-9BFC19EDA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137" y="5897030"/>
            <a:ext cx="141605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Haneda</a:t>
            </a:r>
            <a:r>
              <a:rPr kumimoji="0" lang="ja-JP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✈</a:t>
            </a: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94">
            <a:extLst>
              <a:ext uri="{FF2B5EF4-FFF2-40B4-BE49-F238E27FC236}">
                <a16:creationId xmlns:a16="http://schemas.microsoft.com/office/drawing/2014/main" id="{13E1737E-F7DD-4C5D-B6EC-AA97648F8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3393" y="3232010"/>
            <a:ext cx="323850" cy="3524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88" name="Oval 94">
            <a:extLst>
              <a:ext uri="{FF2B5EF4-FFF2-40B4-BE49-F238E27FC236}">
                <a16:creationId xmlns:a16="http://schemas.microsoft.com/office/drawing/2014/main" id="{B42154A6-77DD-423B-A847-3DAD49583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851" y="5203628"/>
            <a:ext cx="323850" cy="3524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97" name="Rectangle 128">
            <a:extLst>
              <a:ext uri="{FF2B5EF4-FFF2-40B4-BE49-F238E27FC236}">
                <a16:creationId xmlns:a16="http://schemas.microsoft.com/office/drawing/2014/main" id="{A8D37979-3A64-4A9E-840C-F71764E95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C81C5C7B-C04F-477E-8EFC-CDF5BC1F8420}"/>
              </a:ext>
            </a:extLst>
          </p:cNvPr>
          <p:cNvSpPr/>
          <p:nvPr/>
        </p:nvSpPr>
        <p:spPr>
          <a:xfrm>
            <a:off x="-3097" y="5734921"/>
            <a:ext cx="34901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Shinjuku &gt;Nakano  4 min, every 2-6 min</a:t>
            </a:r>
            <a:endParaRPr kumimoji="0" lang="en-US" altLang="ja-JP" sz="1400" dirty="0">
              <a:solidFill>
                <a:schemeClr val="tx1"/>
              </a:solidFill>
            </a:endParaRPr>
          </a:p>
          <a:p>
            <a:pPr lvl="0"/>
            <a:r>
              <a:rPr kumimoji="0"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Tokyo&gt; Nakano  19 min, every 2-6 min</a:t>
            </a:r>
            <a:endParaRPr kumimoji="0" lang="en-US" altLang="ja-JP" sz="1400" dirty="0">
              <a:solidFill>
                <a:schemeClr val="tx1"/>
              </a:solidFill>
              <a:latin typeface="Arial" panose="020B0604020202020204" pitchFamily="34" charset="0"/>
              <a:ea typeface="ＭＳ Ｐ明朝" panose="02020600040205080304" pitchFamily="18" charset="-128"/>
              <a:cs typeface="Arial" panose="020B0604020202020204" pitchFamily="34" charset="0"/>
            </a:endParaRPr>
          </a:p>
          <a:p>
            <a:pPr lvl="0"/>
            <a:r>
              <a:rPr kumimoji="0" lang="en-US" altLang="ja-JP" sz="1400" dirty="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Nakano&gt;</a:t>
            </a:r>
            <a:r>
              <a:rPr kumimoji="0" lang="ja-JP" altLang="en-US" sz="1400" dirty="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 </a:t>
            </a:r>
            <a:r>
              <a:rPr kumimoji="0" lang="en-US" altLang="ja-JP" sz="1400" dirty="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Haneda</a:t>
            </a:r>
            <a:r>
              <a:rPr kumimoji="0" lang="ja-JP" altLang="en-US" sz="1400" dirty="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  </a:t>
            </a:r>
            <a:r>
              <a:rPr kumimoji="0" lang="en-US" altLang="ja-JP" sz="1400" dirty="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Airport</a:t>
            </a:r>
            <a:r>
              <a:rPr kumimoji="0" lang="ja-JP" altLang="en-US" sz="1400" dirty="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 </a:t>
            </a:r>
            <a:r>
              <a:rPr kumimoji="0" lang="en-US" altLang="ja-JP" sz="1400" dirty="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bus</a:t>
            </a:r>
            <a:r>
              <a:rPr kumimoji="0" lang="ja-JP" altLang="en-US" sz="1400" dirty="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 </a:t>
            </a:r>
            <a:r>
              <a:rPr kumimoji="0" lang="en-US" altLang="ja-JP" sz="1400" dirty="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35</a:t>
            </a:r>
            <a:r>
              <a:rPr kumimoji="0" lang="ja-JP" altLang="en-US" sz="1400" dirty="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 </a:t>
            </a:r>
            <a:r>
              <a:rPr kumimoji="0" lang="en-US" altLang="ja-JP" sz="1400" dirty="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min </a:t>
            </a:r>
            <a:endParaRPr kumimoji="0" lang="en-US" altLang="ja-JP" sz="1400" dirty="0">
              <a:solidFill>
                <a:srgbClr val="000000"/>
              </a:solidFill>
              <a:latin typeface="Arial" panose="020B0604020202020204" pitchFamily="34" charset="0"/>
              <a:ea typeface="ＭＳ Ｐ明朝" panose="02020600040205080304" pitchFamily="18" charset="-128"/>
              <a:cs typeface="Arial" panose="020B0604020202020204" pitchFamily="34" charset="0"/>
            </a:endParaRPr>
          </a:p>
        </p:txBody>
      </p:sp>
      <p:sp>
        <p:nvSpPr>
          <p:cNvPr id="104" name="Text Box 35">
            <a:extLst>
              <a:ext uri="{FF2B5EF4-FFF2-40B4-BE49-F238E27FC236}">
                <a16:creationId xmlns:a16="http://schemas.microsoft.com/office/drawing/2014/main" id="{D3308C6F-0A21-46CF-A7EA-E135175C1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698" y="3910731"/>
            <a:ext cx="968375" cy="4000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dirty="0">
                <a:solidFill>
                  <a:srgbClr val="FF0000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Nakano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Text Box 75">
            <a:extLst>
              <a:ext uri="{FF2B5EF4-FFF2-40B4-BE49-F238E27FC236}">
                <a16:creationId xmlns:a16="http://schemas.microsoft.com/office/drawing/2014/main" id="{3AEDABE6-9240-4648-9438-7B1637CB7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238" y="3008172"/>
            <a:ext cx="141605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Narita</a:t>
            </a:r>
            <a:r>
              <a:rPr kumimoji="0" lang="ja-JP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✈</a:t>
            </a: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6" name="Line 97">
            <a:extLst>
              <a:ext uri="{FF2B5EF4-FFF2-40B4-BE49-F238E27FC236}">
                <a16:creationId xmlns:a16="http://schemas.microsoft.com/office/drawing/2014/main" id="{7ACB1825-64C1-4191-AD62-CF640343B2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16846" y="5434791"/>
            <a:ext cx="92075" cy="569454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3141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4733" y="234305"/>
            <a:ext cx="5478341" cy="6858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AC-VC</a:t>
            </a:r>
            <a:r>
              <a:rPr lang="ja-JP" altLang="en-US" dirty="0"/>
              <a:t> </a:t>
            </a:r>
            <a:r>
              <a:rPr lang="en-US" altLang="ja-JP" dirty="0"/>
              <a:t>TOKYO 2019</a:t>
            </a:r>
            <a:br>
              <a:rPr lang="en-US" altLang="ja-JP" dirty="0"/>
            </a:br>
            <a:r>
              <a:rPr lang="en-US" altLang="ja-JP" dirty="0"/>
              <a:t>Nakano Town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1B9E-DD64-4F4E-BF49-B719B0785475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7F74737-03FC-48D2-A224-01731456111E}"/>
              </a:ext>
            </a:extLst>
          </p:cNvPr>
          <p:cNvSpPr/>
          <p:nvPr/>
        </p:nvSpPr>
        <p:spPr>
          <a:xfrm>
            <a:off x="4523979" y="3429000"/>
            <a:ext cx="41088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chemeClr val="tx1"/>
                </a:solidFill>
              </a:rPr>
              <a:t>Nakano Central park, three universities, Kirin Brewery HQ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FCB5C05-1916-41BF-90A2-E08C48262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25" y="1443662"/>
            <a:ext cx="4389120" cy="1973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31D6299-58CD-4F41-B6EA-CA2A17BB4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675" y="1348740"/>
            <a:ext cx="3124200" cy="208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BD9BE67-6EEC-490C-AACE-B6CC0CED2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36" y="4039436"/>
            <a:ext cx="3032760" cy="2270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E5DA00E-A88F-45A7-B9BF-93670144B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569" y="3652955"/>
            <a:ext cx="2240280" cy="265176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54A9C8C-9CEC-4E60-AA4C-8DB7FEFF4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843" y="3724547"/>
            <a:ext cx="2423160" cy="26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2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5084E4-48AF-4FC8-859A-E2E24F20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829" y="296298"/>
            <a:ext cx="5478341" cy="6858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Home of Ramen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34D5ED-943F-4693-B696-2887BED4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91B9E-DD64-4F4E-BF49-B719B0785475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B3983A-0FBF-4767-93CE-C018B52CA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25" y="2039693"/>
            <a:ext cx="8299342" cy="402518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758671-0615-4848-B234-82870A3495F3}"/>
              </a:ext>
            </a:extLst>
          </p:cNvPr>
          <p:cNvSpPr/>
          <p:nvPr/>
        </p:nvSpPr>
        <p:spPr>
          <a:xfrm>
            <a:off x="328447" y="1385858"/>
            <a:ext cx="5911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More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than 100 Ramen Restaurants within a 10-minute walk 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17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251</Words>
  <Application>Microsoft Macintosh PowerPoint</Application>
  <PresentationFormat>On-screen Show (4:3)</PresentationFormat>
  <Paragraphs>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ＭＳ Ｐゴシック</vt:lpstr>
      <vt:lpstr>ＭＳ Ｐ明朝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AC-VC TOKYO 2019 Nakano Sun Plaza (conference and hotel)</vt:lpstr>
      <vt:lpstr>PowerPoint Presentation</vt:lpstr>
      <vt:lpstr>PowerPoint Presentation</vt:lpstr>
      <vt:lpstr>AC-VC TOKYO 2019 Venue </vt:lpstr>
      <vt:lpstr>AC-VC TOKYO 2019 Nakano Town</vt:lpstr>
      <vt:lpstr>Home of Ramen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AC-VC TOKYO 2019 Nakano Sun Plaza (conference and hotel)</dc:title>
  <dc:creator>Kuze Akihiko</dc:creator>
  <cp:lastModifiedBy>Holloway, Kim (LARC-D2)[Science Systems &amp; Applications, Inc.]</cp:lastModifiedBy>
  <cp:revision>4</cp:revision>
  <dcterms:created xsi:type="dcterms:W3CDTF">2019-02-21T08:34:32Z</dcterms:created>
  <dcterms:modified xsi:type="dcterms:W3CDTF">2019-02-22T17:16:10Z</dcterms:modified>
</cp:coreProperties>
</file>