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3" r:id="rId2"/>
    <p:sldId id="321" r:id="rId3"/>
    <p:sldId id="323" r:id="rId4"/>
    <p:sldId id="322" r:id="rId5"/>
    <p:sldId id="310" r:id="rId6"/>
    <p:sldId id="324" r:id="rId7"/>
    <p:sldId id="325" r:id="rId8"/>
    <p:sldId id="326" r:id="rId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B9D5"/>
    <a:srgbClr val="0049B4"/>
    <a:srgbClr val="0033CC"/>
    <a:srgbClr val="000099"/>
    <a:srgbClr val="000050"/>
    <a:srgbClr val="B2B2B2"/>
    <a:srgbClr val="42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5993" autoAdjust="0"/>
  </p:normalViewPr>
  <p:slideViewPr>
    <p:cSldViewPr>
      <p:cViewPr varScale="1">
        <p:scale>
          <a:sx n="64" d="100"/>
          <a:sy n="64" d="100"/>
        </p:scale>
        <p:origin x="-8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914" y="-282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560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48131" name="Date Placeholder 4813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74E4547-02D8-40B4-B7C6-1666F9C8ABD8}" type="datetime1">
              <a:rPr lang="en-US" altLang="zh-CN"/>
              <a:pPr/>
              <a:t>6/19/2011</a:t>
            </a:fld>
            <a:endParaRPr lang="en-US" altLang="zh-CN"/>
          </a:p>
        </p:txBody>
      </p:sp>
      <p:sp>
        <p:nvSpPr>
          <p:cNvPr id="23556" name="Rectangle 2560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48133" name="Slide Number Placeholder 4813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1B900CA-9682-4E5F-9151-41320A4FA9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31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FD7335D2-C1FA-4474-87D5-B45F6DCBD414}" type="datetimeFigureOut">
              <a:rPr lang="en-US" altLang="zh-CN"/>
              <a:pPr/>
              <a:t>6/19/2011</a:t>
            </a:fld>
            <a:endParaRPr lang="en-US" altLang="zh-CN"/>
          </a:p>
        </p:txBody>
      </p:sp>
      <p:sp>
        <p:nvSpPr>
          <p:cNvPr id="12292" name="Rectangle 1331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13317"/>
          <p:cNvSpPr>
            <a:spLocks noGrp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Calibri" pitchFamily="34" charset="0"/>
              </a:defRPr>
            </a:lvl1pPr>
          </a:lstStyle>
          <a:p>
            <a:fld id="{90009BD5-44DD-4009-B313-5D933556C1B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11C34-DA1A-4AE1-AB68-C17535F3D30C}" type="slidenum">
              <a:rPr lang="en-US">
                <a:ea typeface="MS PGothic" pitchFamily="34" charset="-128"/>
              </a:rPr>
              <a:pPr/>
              <a:t>2</a:t>
            </a:fld>
            <a:endParaRPr lang="en-US">
              <a:ea typeface="MS PGothic" pitchFamily="34" charset="-128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/>
            <a:fld id="{BE9A710D-977B-413B-BBE2-D21EA89B4374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2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E2641-1FA2-4C07-A783-B03AEC45DEA9}" type="slidenum">
              <a:rPr lang="en-US">
                <a:ea typeface="MS PGothic" pitchFamily="34" charset="-128"/>
              </a:rPr>
              <a:pPr/>
              <a:t>4</a:t>
            </a:fld>
            <a:endParaRPr lang="en-US">
              <a:ea typeface="MS PGothic" pitchFamily="34" charset="-128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73734" name="Rectangle 102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ln cap="flat" algn="ctr">
            <a:headEnd type="none" w="med" len="med"/>
            <a:tailEnd type="none" w="med" len="med"/>
          </a:ln>
        </p:spPr>
        <p:txBody>
          <a:bodyPr anchor="t"/>
          <a:lstStyle>
            <a:lvl1pPr algn="r">
              <a:defRPr sz="1400"/>
            </a:lvl1pPr>
          </a:lstStyle>
          <a:p>
            <a:fld id="{6D6773A9-C18A-470C-BC8B-51939EC229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DAC6D9F-5F5A-4E7A-A887-1454E5EC849D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3BC14F-44E3-4283-982B-1A931C72576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295400" y="6381750"/>
            <a:ext cx="6629400" cy="476250"/>
          </a:xfrm>
        </p:spPr>
        <p:txBody>
          <a:bodyPr/>
          <a:lstStyle>
            <a:lvl1pPr>
              <a:defRPr i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BAC239D-68E9-4F8E-9560-4C322C7E8D7E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6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75C8776-5552-48ED-BFE3-3E76CFEAFEEC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6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EB3BF171-0BE0-4A11-A4DD-9B2D94CFE26B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F0F73C8-5C97-401A-8045-B52D1B8AE18C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7FA6689-A32B-48DE-B917-4C0EBE830A65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9A08587-CDDB-46F9-B4E2-F652A1425249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4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3A31796-0C08-4B26-A81E-1FFC0ED3705E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9F9F9"/>
            </a:gs>
            <a:gs pos="53000">
              <a:srgbClr val="F9F9F9"/>
            </a:gs>
            <a:gs pos="100000">
              <a:srgbClr val="596C6D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3072"/>
          <p:cNvSpPr>
            <a:spLocks noChangeArrowheads="1"/>
          </p:cNvSpPr>
          <p:nvPr userDrawn="1"/>
        </p:nvSpPr>
        <p:spPr bwMode="auto">
          <a:xfrm>
            <a:off x="0" y="381000"/>
            <a:ext cx="9144000" cy="914400"/>
          </a:xfrm>
          <a:prstGeom prst="rect">
            <a:avLst/>
          </a:prstGeom>
          <a:solidFill>
            <a:srgbClr val="000050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Footer Placeholder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245225"/>
            <a:ext cx="662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Working Group on Information Systems and Services</a:t>
            </a:r>
          </a:p>
        </p:txBody>
      </p:sp>
      <p:sp>
        <p:nvSpPr>
          <p:cNvPr id="1030" name="Slide Number Placeholder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8D1B697-E9CD-480E-BF28-C6E1189DAAB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" name="Rectangle 10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pic>
        <p:nvPicPr>
          <p:cNvPr id="1032" name="Rectangle 3073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457200" y="-457200"/>
            <a:ext cx="28194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/>
          <p:cNvPicPr>
            <a:picLocks noChangeAspect="1" noChangeArrowheads="1"/>
          </p:cNvPicPr>
          <p:nvPr userDrawn="1"/>
        </p:nvPicPr>
        <p:blipFill>
          <a:blip r:embed="rId13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dt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6pPr>
      <a:lvl7pPr marL="9144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7pPr>
      <a:lvl8pPr marL="13716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8pPr>
      <a:lvl9pPr marL="18288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5.png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066800"/>
            <a:ext cx="8839200" cy="4191000"/>
          </a:xfrm>
        </p:spPr>
        <p:txBody>
          <a:bodyPr/>
          <a:lstStyle/>
          <a:p>
            <a:r>
              <a:rPr lang="en-US" altLang="zh-CN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CEOS Atmospheric </a:t>
            </a:r>
            <a:br>
              <a:rPr lang="en-US" altLang="zh-CN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</a:br>
            <a:r>
              <a:rPr lang="en-US" altLang="zh-CN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Composition Portal (ACP)</a:t>
            </a:r>
            <a: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/>
            </a:r>
            <a:b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</a:br>
            <a: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/>
            </a:r>
            <a:b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</a:br>
            <a: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/>
            </a:r>
            <a:br>
              <a:rPr lang="en-US" altLang="zh-CN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</a:br>
            <a:endParaRPr lang="en-US" altLang="zh-CN" sz="4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grpSp>
        <p:nvGrpSpPr>
          <p:cNvPr id="14338" name="Group 7"/>
          <p:cNvGrpSpPr>
            <a:grpSpLocks/>
          </p:cNvGrpSpPr>
          <p:nvPr/>
        </p:nvGrpSpPr>
        <p:grpSpPr bwMode="auto">
          <a:xfrm>
            <a:off x="-228600" y="2378075"/>
            <a:ext cx="9372600" cy="2270125"/>
            <a:chOff x="-288" y="-288"/>
            <a:chExt cx="6144" cy="1430"/>
          </a:xfrm>
        </p:grpSpPr>
        <p:sp>
          <p:nvSpPr>
            <p:cNvPr id="14341" name="Rectangle 3072"/>
            <p:cNvSpPr>
              <a:spLocks noChangeArrowheads="1"/>
            </p:cNvSpPr>
            <p:nvPr/>
          </p:nvSpPr>
          <p:spPr bwMode="auto">
            <a:xfrm>
              <a:off x="-144" y="336"/>
              <a:ext cx="6000" cy="384"/>
            </a:xfrm>
            <a:prstGeom prst="rect">
              <a:avLst/>
            </a:prstGeom>
            <a:solidFill>
              <a:srgbClr val="000050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4342" name="Rectangle 30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88" y="-288"/>
              <a:ext cx="1776" cy="1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6400800" cy="24384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Presented by Stefan Falke</a:t>
            </a:r>
          </a:p>
          <a:p>
            <a:r>
              <a:rPr lang="en-US" altLang="zh-C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on behalf of the ACP Team</a:t>
            </a:r>
            <a:endParaRPr lang="en-US" altLang="zh-CN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ACC-7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/>
            </a:r>
            <a:br>
              <a:rPr lang="en-US" altLang="zh-CN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</a:br>
            <a:r>
              <a:rPr lang="en-US" altLang="zh-C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June 21, 2011</a:t>
            </a:r>
            <a:endParaRPr lang="en-US" altLang="zh-CN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宋体" pitchFamily="2" charset="-122"/>
            </a:endParaRPr>
          </a:p>
          <a:p>
            <a:r>
              <a:rPr lang="en-US" altLang="zh-CN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宋体" pitchFamily="2" charset="-122"/>
              </a:rPr>
              <a:t>Columbia, Maryland</a:t>
            </a:r>
            <a:endParaRPr lang="en-US" altLang="zh-CN" b="1" dirty="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4340" name="Picture 27"/>
          <p:cNvPicPr>
            <a:picLocks noChangeAspect="1" noChangeArrowheads="1"/>
          </p:cNvPicPr>
          <p:nvPr/>
        </p:nvPicPr>
        <p:blipFill>
          <a:blip r:embed="rId4" cstate="print"/>
          <a:srcRect l="7945" t="13977" r="4634" b="23172"/>
          <a:stretch>
            <a:fillRect/>
          </a:stretch>
        </p:blipFill>
        <p:spPr bwMode="auto">
          <a:xfrm>
            <a:off x="7620000" y="6096000"/>
            <a:ext cx="1417638" cy="612775"/>
          </a:xfrm>
          <a:prstGeom prst="rect">
            <a:avLst/>
          </a:prstGeom>
          <a:solidFill>
            <a:schemeClr val="bg1">
              <a:alpha val="49019"/>
            </a:schemeClr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 txBox="1">
            <a:spLocks noGrp="1"/>
          </p:cNvSpPr>
          <p:nvPr/>
        </p:nvSpPr>
        <p:spPr bwMode="auto">
          <a:xfrm>
            <a:off x="6499225" y="6300788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1A4A791-87CF-4E18-885B-89C58416A3A7}" type="slidenum">
              <a:rPr lang="en-US" sz="1400">
                <a:solidFill>
                  <a:srgbClr val="000000"/>
                </a:solidFill>
                <a:cs typeface="Arial" charset="0"/>
              </a:rPr>
              <a:pPr algn="r" eaLnBrk="0" hangingPunct="0"/>
              <a:t>2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81000"/>
            <a:ext cx="7664450" cy="8540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ACP Mission </a:t>
            </a:r>
            <a:r>
              <a:rPr lang="en-US" dirty="0" smtClean="0">
                <a:latin typeface="Calibri" pitchFamily="34" charset="0"/>
              </a:rPr>
              <a:t>Statement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077200" cy="3810000"/>
          </a:xfrm>
        </p:spPr>
        <p:txBody>
          <a:bodyPr/>
          <a:lstStyle/>
          <a:p>
            <a:pPr eaLnBrk="1" hangingPunct="1">
              <a:lnSpc>
                <a:spcPct val="65000"/>
              </a:lnSpc>
              <a:buFont typeface="Wingdings" pitchFamily="2" charset="2"/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Provide access, tools, and contextual guidance to scientists and value-adding organizations in using remotely sensed atmospheric composition data, information, and services. 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Help foster interoperability and application of atmospheric composition data, information and services worldwide. 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Identify the unique requirements and common (shared) features of the ACC and GEOSS users to provide a value-added and complementary capability</a:t>
            </a:r>
            <a:r>
              <a:rPr lang="en-US" sz="20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Work with partners in CEOS and the broader AC community in advancing the </a:t>
            </a:r>
            <a:r>
              <a:rPr lang="en-US" sz="2000" b="1" dirty="0" smtClean="0"/>
              <a:t>ACP</a:t>
            </a:r>
            <a:endParaRPr lang="en-US" sz="2000" b="1" dirty="0" smtClean="0"/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</a:pPr>
            <a:endParaRPr lang="en-US" sz="1800" b="1" dirty="0" smtClean="0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676400" y="6245225"/>
            <a:ext cx="66294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Group on Information Systems and Services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/>
          <a:lstStyle/>
          <a:p>
            <a:r>
              <a:rPr lang="en-US" sz="2800" dirty="0" smtClean="0"/>
              <a:t>ACP at the Intersection of </a:t>
            </a:r>
            <a:br>
              <a:rPr lang="en-US" sz="2800" dirty="0" smtClean="0"/>
            </a:br>
            <a:r>
              <a:rPr lang="en-US" sz="2800" dirty="0" smtClean="0"/>
              <a:t>AC Science and Information S&amp;T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Group on Information Systems and 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ACP aims to provide a community-oriented framework that applies best practices in information science and technology to atmospheric composition science.  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000" r="6250" b="6000"/>
          <a:stretch>
            <a:fillRect/>
          </a:stretch>
        </p:blipFill>
        <p:spPr bwMode="auto">
          <a:xfrm>
            <a:off x="914400" y="3168648"/>
            <a:ext cx="4000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4558" t="22000" r="29375" b="5000"/>
          <a:stretch>
            <a:fillRect/>
          </a:stretch>
        </p:blipFill>
        <p:spPr bwMode="auto">
          <a:xfrm>
            <a:off x="2819400" y="4311648"/>
            <a:ext cx="3135313" cy="216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3751" r="1250" b="6000"/>
          <a:stretch>
            <a:fillRect/>
          </a:stretch>
        </p:blipFill>
        <p:spPr bwMode="auto">
          <a:xfrm>
            <a:off x="4114800" y="2559048"/>
            <a:ext cx="34498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37408" y="4876800"/>
            <a:ext cx="3006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ACP-Beta</a:t>
            </a:r>
          </a:p>
          <a:p>
            <a:r>
              <a:rPr lang="en-US" sz="2400" dirty="0" smtClean="0"/>
              <a:t>http://wdc.dlr.de/acp/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Features of the </a:t>
            </a:r>
            <a:r>
              <a:rPr lang="en-US" dirty="0" smtClean="0">
                <a:latin typeface="Calibri" pitchFamily="34" charset="0"/>
              </a:rPr>
              <a:t>ACP Framework 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028" name="Slide Number Placeholder 4"/>
          <p:cNvSpPr txBox="1">
            <a:spLocks noGrp="1"/>
          </p:cNvSpPr>
          <p:nvPr/>
        </p:nvSpPr>
        <p:spPr bwMode="auto">
          <a:xfrm>
            <a:off x="8404225" y="219075"/>
            <a:ext cx="493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AB8E295-A682-4617-AE0F-10F9C87EF4BF}" type="slidenum">
              <a:rPr lang="en-US" sz="1400">
                <a:solidFill>
                  <a:srgbClr val="000000"/>
                </a:solidFill>
                <a:cs typeface="Arial" charset="0"/>
              </a:rPr>
              <a:pPr algn="r" eaLnBrk="0" hangingPunct="0"/>
              <a:t>4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36550" y="4114799"/>
            <a:ext cx="3887788" cy="2514600"/>
            <a:chOff x="441043" y="3550601"/>
            <a:chExt cx="4495693" cy="2857131"/>
          </a:xfrm>
        </p:grpSpPr>
        <p:sp>
          <p:nvSpPr>
            <p:cNvPr id="1051" name="Text Box 7"/>
            <p:cNvSpPr txBox="1">
              <a:spLocks noChangeArrowheads="1"/>
            </p:cNvSpPr>
            <p:nvPr/>
          </p:nvSpPr>
          <p:spPr bwMode="auto">
            <a:xfrm>
              <a:off x="1197362" y="3550601"/>
              <a:ext cx="2676488" cy="734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Trebuchet MS" pitchFamily="34" charset="0"/>
                </a:rPr>
                <a:t>Tools for processing 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  <a:latin typeface="Trebuchet MS" pitchFamily="34" charset="0"/>
                </a:rPr>
                <a:t>and analysis</a:t>
              </a:r>
            </a:p>
          </p:txBody>
        </p:sp>
        <p:pic>
          <p:nvPicPr>
            <p:cNvPr id="1052" name="Picture 14" descr="udig-gome2-asia-bmng+no2trop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043" y="4285668"/>
              <a:ext cx="2217738" cy="176530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1053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l="48743" t="50034" r="20306" b="32199"/>
            <a:stretch>
              <a:fillRect/>
            </a:stretch>
          </p:blipFill>
          <p:spPr bwMode="auto">
            <a:xfrm>
              <a:off x="2422243" y="4329082"/>
              <a:ext cx="2514493" cy="854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54" name="Picture 144" descr="Pacific_cross_section_watervapor_massmixing_ascending_day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85555" y="5493332"/>
              <a:ext cx="1227137" cy="9144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graphicFrame>
          <p:nvGraphicFramePr>
            <p:cNvPr id="1026" name="Object 142"/>
            <p:cNvGraphicFramePr>
              <a:graphicFrameLocks noChangeAspect="1"/>
            </p:cNvGraphicFramePr>
            <p:nvPr/>
          </p:nvGraphicFramePr>
          <p:xfrm>
            <a:off x="3106347" y="5047366"/>
            <a:ext cx="1103313" cy="854075"/>
          </p:xfrm>
          <a:graphic>
            <a:graphicData uri="http://schemas.openxmlformats.org/presentationml/2006/ole">
              <p:oleObj spid="_x0000_s1026" name="Photo Editor Photo" r:id="rId7" imgW="6668431" imgH="4761905" progId="MSPhotoEd.3">
                <p:embed/>
              </p:oleObj>
            </a:graphicData>
          </a:graphic>
        </p:graphicFrame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11675" y="1295400"/>
            <a:ext cx="4195763" cy="2667000"/>
            <a:chOff x="4411663" y="846545"/>
            <a:chExt cx="4733925" cy="3273018"/>
          </a:xfrm>
        </p:grpSpPr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4737646" y="846545"/>
              <a:ext cx="4298682" cy="79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 pitchFamily="-105" charset="0"/>
                  <a:ea typeface="ヒラギノ角ゴ Pro W3" pitchFamily="-105" charset="-128"/>
                  <a:cs typeface="ヒラギノ角ゴ Pro W3" pitchFamily="-105" charset="-128"/>
                </a:rPr>
                <a:t>Contextual Information 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 pitchFamily="-105" charset="0"/>
                  <a:ea typeface="ヒラギノ角ゴ Pro W3" pitchFamily="-105" charset="-128"/>
                  <a:cs typeface="ヒラギノ角ゴ Pro W3" pitchFamily="-105" charset="-128"/>
                </a:rPr>
                <a:t>to help understand and use data </a:t>
              </a:r>
            </a:p>
          </p:txBody>
        </p:sp>
        <p:pic>
          <p:nvPicPr>
            <p:cNvPr id="1048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1663" y="1644940"/>
              <a:ext cx="243840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 r="21448" b="4559"/>
            <a:stretch>
              <a:fillRect/>
            </a:stretch>
          </p:blipFill>
          <p:spPr bwMode="auto">
            <a:xfrm>
              <a:off x="5446713" y="2209800"/>
              <a:ext cx="2514600" cy="19097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50" name="Picture 2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16738" y="1771650"/>
              <a:ext cx="2228850" cy="174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57200" y="1383268"/>
            <a:ext cx="3765550" cy="2579132"/>
            <a:chOff x="76200" y="1011397"/>
            <a:chExt cx="3996824" cy="2774081"/>
          </a:xfrm>
        </p:grpSpPr>
        <p:pic>
          <p:nvPicPr>
            <p:cNvPr id="1037" name="Picture 25" descr="FinalAerosolAbsOpticalDepth38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200" y="1447800"/>
              <a:ext cx="1524000" cy="1157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38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 t="29036" r="29396" b="14998"/>
            <a:stretch>
              <a:fillRect/>
            </a:stretch>
          </p:blipFill>
          <p:spPr bwMode="auto">
            <a:xfrm>
              <a:off x="152400" y="2527300"/>
              <a:ext cx="1828800" cy="90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237960" y="1011397"/>
              <a:ext cx="3375059" cy="397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rebuchet MS" pitchFamily="-105" charset="0"/>
                  <a:ea typeface="ヒラギノ角ゴ Pro W3" pitchFamily="-105" charset="-128"/>
                  <a:cs typeface="ヒラギノ角ゴ Pro W3" pitchFamily="-105" charset="-128"/>
                </a:rPr>
                <a:t>Improved access to data </a:t>
              </a:r>
            </a:p>
          </p:txBody>
        </p:sp>
        <p:sp>
          <p:nvSpPr>
            <p:cNvPr id="1040" name="Text Box 9"/>
            <p:cNvSpPr txBox="1">
              <a:spLocks noChangeArrowheads="1"/>
            </p:cNvSpPr>
            <p:nvPr/>
          </p:nvSpPr>
          <p:spPr bwMode="auto">
            <a:xfrm>
              <a:off x="76200" y="1446211"/>
              <a:ext cx="481910" cy="2971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rebuchet MS" pitchFamily="34" charset="0"/>
                </a:rPr>
                <a:t>OMI</a:t>
              </a:r>
            </a:p>
          </p:txBody>
        </p:sp>
        <p:sp>
          <p:nvSpPr>
            <p:cNvPr id="1041" name="Text Box 11"/>
            <p:cNvSpPr txBox="1">
              <a:spLocks noChangeArrowheads="1"/>
            </p:cNvSpPr>
            <p:nvPr/>
          </p:nvSpPr>
          <p:spPr bwMode="auto">
            <a:xfrm>
              <a:off x="152026" y="2515102"/>
              <a:ext cx="694221" cy="2971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rebuchet MS" pitchFamily="34" charset="0"/>
                </a:rPr>
                <a:t>MODIS</a:t>
              </a: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 l="10226" t="11148" r="11723" b="6802"/>
            <a:stretch>
              <a:fillRect/>
            </a:stretch>
          </p:blipFill>
          <p:spPr bwMode="auto">
            <a:xfrm>
              <a:off x="1889255" y="2469440"/>
              <a:ext cx="1620838" cy="1316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2932278" y="2889043"/>
              <a:ext cx="1140746" cy="4968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rebuchet MS" pitchFamily="34" charset="0"/>
                </a:rPr>
                <a:t>SCIAMACHY/</a:t>
              </a:r>
            </a:p>
            <a:p>
              <a:r>
                <a:rPr lang="en-US" sz="1200">
                  <a:solidFill>
                    <a:srgbClr val="000000"/>
                  </a:solidFill>
                  <a:latin typeface="Trebuchet MS" pitchFamily="34" charset="0"/>
                </a:rPr>
                <a:t>AATSR</a:t>
              </a:r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76400" y="1443038"/>
              <a:ext cx="1831975" cy="137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2694693" y="1446211"/>
              <a:ext cx="795321" cy="2971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rebuchet MS" pitchFamily="34" charset="0"/>
                </a:rPr>
                <a:t>GOME-2</a:t>
              </a:r>
            </a:p>
          </p:txBody>
        </p:sp>
        <p:sp>
          <p:nvSpPr>
            <p:cNvPr id="1046" name="Text Box 24"/>
            <p:cNvSpPr txBox="1">
              <a:spLocks noChangeArrowheads="1"/>
            </p:cNvSpPr>
            <p:nvPr/>
          </p:nvSpPr>
          <p:spPr bwMode="auto">
            <a:xfrm>
              <a:off x="1269181" y="3184440"/>
              <a:ext cx="768361" cy="4968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rebuchet MS" pitchFamily="34" charset="0"/>
                </a:rPr>
                <a:t>And others…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4572000" y="4191000"/>
            <a:ext cx="4191000" cy="2514599"/>
            <a:chOff x="5020822" y="4118281"/>
            <a:chExt cx="4358230" cy="2808366"/>
          </a:xfrm>
        </p:grpSpPr>
        <p:sp>
          <p:nvSpPr>
            <p:cNvPr id="1033" name="Slide Number Placeholder 3"/>
            <p:cNvSpPr txBox="1">
              <a:spLocks/>
            </p:cNvSpPr>
            <p:nvPr/>
          </p:nvSpPr>
          <p:spPr bwMode="auto">
            <a:xfrm>
              <a:off x="6499225" y="6300788"/>
              <a:ext cx="1905000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fld id="{189AFF8D-F1CC-4FBD-ADEA-8901F325806E}" type="slidenum">
                <a:rPr lang="en-US" sz="1400">
                  <a:solidFill>
                    <a:srgbClr val="000000"/>
                  </a:solidFill>
                  <a:cs typeface="Arial" charset="0"/>
                </a:rPr>
                <a:pPr algn="r" eaLnBrk="0" hangingPunct="0"/>
                <a:t>4</a:t>
              </a:fld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" name="Text Box 8"/>
            <p:cNvSpPr txBox="1">
              <a:spLocks noChangeArrowheads="1"/>
            </p:cNvSpPr>
            <p:nvPr/>
          </p:nvSpPr>
          <p:spPr bwMode="auto">
            <a:xfrm>
              <a:off x="5020822" y="4118281"/>
              <a:ext cx="4358230" cy="72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Trebuchet MS" pitchFamily="34" charset="0"/>
                </a:rPr>
                <a:t>Collaboration tools </a:t>
              </a:r>
              <a:r>
                <a:rPr lang="en-US" dirty="0">
                  <a:solidFill>
                    <a:srgbClr val="000000"/>
                  </a:solidFill>
                  <a:latin typeface="Trebuchet MS" pitchFamily="34" charset="0"/>
                </a:rPr>
                <a:t>for exchanging analyses and </a:t>
              </a:r>
              <a:r>
                <a:rPr lang="en-US" dirty="0" smtClean="0">
                  <a:solidFill>
                    <a:srgbClr val="000000"/>
                  </a:solidFill>
                  <a:latin typeface="Trebuchet MS" pitchFamily="34" charset="0"/>
                </a:rPr>
                <a:t>other </a:t>
              </a:r>
              <a:r>
                <a:rPr lang="en-US" dirty="0">
                  <a:solidFill>
                    <a:srgbClr val="000000"/>
                  </a:solidFill>
                  <a:latin typeface="Trebuchet MS" pitchFamily="34" charset="0"/>
                </a:rPr>
                <a:t>information </a:t>
              </a:r>
            </a:p>
          </p:txBody>
        </p:sp>
        <p:pic>
          <p:nvPicPr>
            <p:cNvPr id="1035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211276" y="4891463"/>
              <a:ext cx="2667000" cy="1666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36" name="Picture 2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757928" y="5232785"/>
              <a:ext cx="2286000" cy="169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27"/>
          <p:cNvPicPr>
            <a:picLocks noChangeAspect="1" noChangeArrowheads="1"/>
          </p:cNvPicPr>
          <p:nvPr/>
        </p:nvPicPr>
        <p:blipFill>
          <a:blip r:embed="rId17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  <p:sp>
        <p:nvSpPr>
          <p:cNvPr id="3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676400" y="6245225"/>
            <a:ext cx="66294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Working Group on Information Systems and Services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696200" cy="11430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Request your input on: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which features are most useful for ACC?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8711" y="1364105"/>
            <a:ext cx="9144000" cy="5334000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ea typeface="宋体" pitchFamily="2" charset="-122"/>
              </a:rPr>
              <a:t>Improved Data Access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Discovery of, and access to, available AC data products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Access through web standards and standard data formats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Connections with related datasets (e.g., access to GEOSS AQ </a:t>
            </a:r>
            <a:r>
              <a:rPr lang="en-US" altLang="zh-CN" sz="1600" dirty="0" err="1" smtClean="0">
                <a:ea typeface="宋体" pitchFamily="2" charset="-122"/>
              </a:rPr>
              <a:t>CoP</a:t>
            </a:r>
            <a:r>
              <a:rPr lang="en-US" altLang="zh-CN" sz="1600" dirty="0" smtClean="0">
                <a:ea typeface="宋体" pitchFamily="2" charset="-122"/>
              </a:rPr>
              <a:t> Information Network)</a:t>
            </a:r>
            <a:endParaRPr lang="en-US" altLang="zh-CN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000" b="1" dirty="0" smtClean="0">
                <a:ea typeface="宋体" pitchFamily="2" charset="-122"/>
              </a:rPr>
              <a:t>Processing &amp; Analysis Tools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Data </a:t>
            </a:r>
            <a:r>
              <a:rPr lang="en-US" altLang="zh-CN" sz="1600" dirty="0" err="1" smtClean="0">
                <a:ea typeface="宋体" pitchFamily="2" charset="-122"/>
              </a:rPr>
              <a:t>subsetting</a:t>
            </a:r>
            <a:r>
              <a:rPr lang="en-US" altLang="zh-CN" sz="1600" dirty="0" smtClean="0">
                <a:ea typeface="宋体" pitchFamily="2" charset="-122"/>
              </a:rPr>
              <a:t>, </a:t>
            </a:r>
            <a:r>
              <a:rPr lang="en-US" altLang="zh-CN" sz="1600" dirty="0" err="1" smtClean="0">
                <a:ea typeface="宋体" pitchFamily="2" charset="-122"/>
              </a:rPr>
              <a:t>regridding</a:t>
            </a:r>
            <a:r>
              <a:rPr lang="en-US" altLang="zh-CN" sz="1600" dirty="0" smtClean="0">
                <a:ea typeface="宋体" pitchFamily="2" charset="-122"/>
              </a:rPr>
              <a:t>, aggregation services prior to download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Comparison of data products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Integrated analysis of satellite, model and ground-based data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Online visualization in maps, time series, and other charts</a:t>
            </a:r>
            <a:endParaRPr lang="en-US" altLang="zh-CN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000" b="1" dirty="0" smtClean="0">
                <a:ea typeface="宋体" pitchFamily="2" charset="-122"/>
              </a:rPr>
              <a:t>Contextual Information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Discovery of, and access to, available AC data product metadata (connections with catalogs)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Data lineage/provenance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Documentation (e.g., ATBDs) and literature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Where and how are AC products being used</a:t>
            </a:r>
            <a:endParaRPr lang="en-US" altLang="zh-CN" sz="1800" dirty="0" smtClean="0">
              <a:ea typeface="宋体" pitchFamily="2" charset="-122"/>
            </a:endParaRPr>
          </a:p>
          <a:p>
            <a:pPr eaLnBrk="1" hangingPunct="1"/>
            <a:r>
              <a:rPr lang="en-US" altLang="zh-CN" sz="2000" b="1" dirty="0" smtClean="0">
                <a:ea typeface="宋体" pitchFamily="2" charset="-122"/>
              </a:rPr>
              <a:t>Collaboration Tools</a:t>
            </a:r>
          </a:p>
          <a:p>
            <a:pPr lvl="1" eaLnBrk="1" hangingPunct="1"/>
            <a:r>
              <a:rPr lang="en-US" altLang="zh-CN" sz="1600" dirty="0" smtClean="0">
                <a:ea typeface="宋体" pitchFamily="2" charset="-122"/>
              </a:rPr>
              <a:t>Online workspaces (content management, wikis, forums)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Working Group on Information Systems and Services</a:t>
            </a:r>
          </a:p>
        </p:txBody>
      </p:sp>
      <p:pic>
        <p:nvPicPr>
          <p:cNvPr id="16388" name="Picture 27"/>
          <p:cNvPicPr>
            <a:picLocks noChangeAspect="1" noChangeArrowheads="1"/>
          </p:cNvPicPr>
          <p:nvPr/>
        </p:nvPicPr>
        <p:blipFill>
          <a:blip r:embed="rId2" cstate="print"/>
          <a:srcRect l="7945" t="13977" r="4634" b="23172"/>
          <a:stretch>
            <a:fillRect/>
          </a:stretch>
        </p:blipFill>
        <p:spPr bwMode="auto">
          <a:xfrm>
            <a:off x="7726363" y="6169025"/>
            <a:ext cx="1417637" cy="612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ACP Science Advisory Group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Group on Information Systems and 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propose to assemble an ACP Science Advisory Group to review and guide the ACP and help identify most useful features from previous slide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members of ACC would be a core part of Science Advisory Group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3124200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advancement of the </a:t>
            </a:r>
            <a:r>
              <a:rPr lang="en-US" dirty="0" smtClean="0"/>
              <a:t>ACP </a:t>
            </a:r>
            <a:r>
              <a:rPr lang="en-US" dirty="0" smtClean="0"/>
              <a:t>requires </a:t>
            </a:r>
            <a:r>
              <a:rPr lang="en-US" dirty="0" smtClean="0"/>
              <a:t>continual </a:t>
            </a:r>
            <a:r>
              <a:rPr lang="en-US" dirty="0" smtClean="0"/>
              <a:t>direction and advice from scientists and researchers, on both the science-team and end-user sides.  </a:t>
            </a:r>
          </a:p>
          <a:p>
            <a:endParaRPr lang="en-US" dirty="0" smtClean="0"/>
          </a:p>
          <a:p>
            <a:r>
              <a:rPr lang="en-US" dirty="0" smtClean="0"/>
              <a:t>Science advice is needed to help ensure the </a:t>
            </a:r>
            <a:r>
              <a:rPr lang="en-US" dirty="0" smtClean="0"/>
              <a:t>ACP </a:t>
            </a:r>
            <a:r>
              <a:rPr lang="en-US" dirty="0" smtClean="0"/>
              <a:t>is addressing current needs of the </a:t>
            </a:r>
            <a:r>
              <a:rPr lang="en-US" dirty="0" smtClean="0"/>
              <a:t>AC Community and </a:t>
            </a:r>
            <a:r>
              <a:rPr lang="en-US" dirty="0" smtClean="0"/>
              <a:t>that its implementation and usage </a:t>
            </a:r>
            <a:r>
              <a:rPr lang="en-US" dirty="0" smtClean="0"/>
              <a:t>are </a:t>
            </a:r>
            <a:r>
              <a:rPr lang="en-US" dirty="0" smtClean="0"/>
              <a:t>appropriate</a:t>
            </a:r>
          </a:p>
          <a:p>
            <a:endParaRPr lang="en-US" dirty="0" smtClean="0"/>
          </a:p>
          <a:p>
            <a:r>
              <a:rPr lang="en-US" dirty="0" smtClean="0"/>
              <a:t>We envision that one </a:t>
            </a:r>
            <a:r>
              <a:rPr lang="en-US" dirty="0" smtClean="0"/>
              <a:t>or two members of the </a:t>
            </a:r>
            <a:r>
              <a:rPr lang="en-US" dirty="0" smtClean="0"/>
              <a:t>ACP </a:t>
            </a:r>
            <a:r>
              <a:rPr lang="en-US" dirty="0" smtClean="0"/>
              <a:t>Science Advisory Group work directly and closely with the AC Portal development team.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ACP Collaborations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Group on Information Systems and 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86868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QA4EO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Albrecht van </a:t>
            </a:r>
            <a:r>
              <a:rPr lang="en-US" dirty="0" err="1" smtClean="0"/>
              <a:t>Bargen</a:t>
            </a:r>
            <a:r>
              <a:rPr lang="en-US" dirty="0" smtClean="0"/>
              <a:t>, DLR and </a:t>
            </a:r>
            <a:r>
              <a:rPr lang="en-US" dirty="0" err="1" smtClean="0"/>
              <a:t>Bojon</a:t>
            </a:r>
            <a:r>
              <a:rPr lang="en-US" dirty="0" smtClean="0"/>
              <a:t> </a:t>
            </a:r>
            <a:r>
              <a:rPr lang="en-US" dirty="0" err="1" smtClean="0"/>
              <a:t>Bojkov</a:t>
            </a:r>
            <a:r>
              <a:rPr lang="en-US" dirty="0" smtClean="0"/>
              <a:t>, ESA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Defining ACP role in providing ‘inputs’ and using ‘outputs’ of QA4EO process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AC Modelers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Martin Schultz, </a:t>
            </a:r>
            <a:r>
              <a:rPr lang="en-US" dirty="0" err="1" smtClean="0"/>
              <a:t>Juelich</a:t>
            </a:r>
            <a:r>
              <a:rPr lang="en-US" dirty="0" smtClean="0"/>
              <a:t> Research Center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Sharing of data via OGC Web Coverage Service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Reuse of processing, analysis and visualization tools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AC Emissions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Greg Frost, NOAA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Sharing of data via OGC Web Coverage Service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Reuse of processing, analysis and visualization tools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GOESS Air Quality Community of Practice Information Network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GEOSS AQ </a:t>
            </a:r>
            <a:r>
              <a:rPr lang="en-US" dirty="0" err="1" smtClean="0"/>
              <a:t>CoP</a:t>
            </a:r>
            <a:r>
              <a:rPr lang="en-US" dirty="0" smtClean="0"/>
              <a:t> meeting 23-25 August (co-organizers Rudy Husar and Martin </a:t>
            </a:r>
            <a:r>
              <a:rPr lang="en-US" dirty="0" smtClean="0"/>
              <a:t>Schultz) - </a:t>
            </a:r>
            <a:r>
              <a:rPr lang="en-US" sz="1400" dirty="0" smtClean="0"/>
              <a:t>http://wiki.esipfed.org/index.php/Air_Quality_Data_Network_Solta_2011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Advancing networking and interoperability of AQ-related data systems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A3CAED-1DC3-475E-9172-51609EED7C0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ACP </a:t>
            </a:r>
            <a:r>
              <a:rPr lang="en-US" dirty="0" smtClean="0"/>
              <a:t>Technical Team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741738" y="1600200"/>
            <a:ext cx="46420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57588F"/>
                </a:solidFill>
                <a:ea typeface="+mn-ea"/>
              </a:rPr>
              <a:t>NASA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Richard Eckman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Ernie </a:t>
            </a:r>
            <a:r>
              <a:rPr lang="en-US" dirty="0" err="1">
                <a:ea typeface="+mn-ea"/>
              </a:rPr>
              <a:t>Hilsenrath</a:t>
            </a:r>
            <a:r>
              <a:rPr lang="en-US" dirty="0">
                <a:ea typeface="+mn-ea"/>
              </a:rPr>
              <a:t> (emeritus)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Frank Lindsay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Karen Moe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GES DISC</a:t>
            </a:r>
          </a:p>
          <a:p>
            <a:pPr marL="1143000" lvl="2" indent="-228600">
              <a:buFontTx/>
              <a:buChar char="•"/>
              <a:defRPr/>
            </a:pPr>
            <a:r>
              <a:rPr lang="en-US" dirty="0">
                <a:ea typeface="+mn-ea"/>
              </a:rPr>
              <a:t> Greg </a:t>
            </a:r>
            <a:r>
              <a:rPr lang="en-US" dirty="0" err="1">
                <a:ea typeface="+mn-ea"/>
              </a:rPr>
              <a:t>Leptoukh</a:t>
            </a:r>
            <a:endParaRPr lang="en-US" dirty="0">
              <a:ea typeface="+mn-ea"/>
            </a:endParaRPr>
          </a:p>
          <a:p>
            <a:pPr marL="1143000" lvl="2" indent="-228600">
              <a:buFontTx/>
              <a:buChar char="•"/>
              <a:defRPr/>
            </a:pPr>
            <a:r>
              <a:rPr lang="en-US" dirty="0">
                <a:ea typeface="+mn-ea"/>
              </a:rPr>
              <a:t> Chris </a:t>
            </a:r>
            <a:r>
              <a:rPr lang="en-US" dirty="0" err="1">
                <a:ea typeface="+mn-ea"/>
              </a:rPr>
              <a:t>Lynnes</a:t>
            </a:r>
            <a:endParaRPr lang="en-US" dirty="0">
              <a:ea typeface="+mn-ea"/>
            </a:endParaRPr>
          </a:p>
          <a:p>
            <a:pPr marL="1143000" lvl="2" indent="-228600">
              <a:buFontTx/>
              <a:buChar char="•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Peisheng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Zhao</a:t>
            </a:r>
          </a:p>
          <a:p>
            <a:pPr marL="1143000" lvl="2" indent="-228600">
              <a:buFontTx/>
              <a:buChar char="•"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Wenli</a:t>
            </a:r>
            <a:r>
              <a:rPr lang="en-US" dirty="0">
                <a:ea typeface="+mn-ea"/>
              </a:rPr>
              <a:t> Yang</a:t>
            </a:r>
          </a:p>
          <a:p>
            <a:pPr marL="1143000" lvl="2" indent="-228600">
              <a:buFontTx/>
              <a:buChar char="•"/>
              <a:defRPr/>
            </a:pPr>
            <a:r>
              <a:rPr lang="en-US" dirty="0">
                <a:ea typeface="+mn-ea"/>
              </a:rPr>
              <a:t> James Johnson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Stefan </a:t>
            </a:r>
            <a:r>
              <a:rPr lang="en-US" dirty="0">
                <a:ea typeface="+mn-ea"/>
              </a:rPr>
              <a:t>Falke (Northrop </a:t>
            </a:r>
            <a:r>
              <a:rPr lang="en-US" dirty="0" smtClean="0">
                <a:ea typeface="+mn-ea"/>
              </a:rPr>
              <a:t>Grumman)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Rudolf </a:t>
            </a:r>
            <a:r>
              <a:rPr lang="en-US" dirty="0">
                <a:ea typeface="+mn-ea"/>
              </a:rPr>
              <a:t>Husar (Washington </a:t>
            </a:r>
            <a:r>
              <a:rPr lang="en-US" dirty="0" smtClean="0">
                <a:ea typeface="+mn-ea"/>
              </a:rPr>
              <a:t>University)</a:t>
            </a:r>
          </a:p>
          <a:p>
            <a:pPr lvl="1">
              <a:buFontTx/>
              <a:buChar char="•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Erin </a:t>
            </a:r>
            <a:r>
              <a:rPr lang="en-US" dirty="0">
                <a:ea typeface="+mn-ea"/>
              </a:rPr>
              <a:t>Robinson (ESIP)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79450" y="1614488"/>
            <a:ext cx="290656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7588F"/>
                </a:solidFill>
              </a:rPr>
              <a:t>DLR</a:t>
            </a:r>
          </a:p>
          <a:p>
            <a:pPr lvl="1">
              <a:buFontTx/>
              <a:buChar char="•"/>
            </a:pPr>
            <a:r>
              <a:rPr lang="en-US" dirty="0"/>
              <a:t> Oleg </a:t>
            </a:r>
            <a:r>
              <a:rPr lang="en-US" dirty="0" err="1"/>
              <a:t>Goussev</a:t>
            </a:r>
            <a:endParaRPr lang="en-US" dirty="0"/>
          </a:p>
          <a:p>
            <a:pPr lvl="1"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Séverine</a:t>
            </a:r>
            <a:r>
              <a:rPr lang="en-US" dirty="0"/>
              <a:t> </a:t>
            </a:r>
            <a:r>
              <a:rPr lang="en-US" dirty="0" err="1" smtClean="0"/>
              <a:t>Bernonville</a:t>
            </a:r>
            <a:endParaRPr lang="en-US" dirty="0" smtClean="0"/>
          </a:p>
          <a:p>
            <a:pPr lvl="1">
              <a:buFontTx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Michael Bittner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8136</TotalTime>
  <Words>599</Words>
  <Application>Microsoft Office PowerPoint</Application>
  <PresentationFormat>On-screen Show (4:3)</PresentationFormat>
  <Paragraphs>104</Paragraphs>
  <Slides>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Microsoft Photo Editor 3.0 Photo</vt:lpstr>
      <vt:lpstr>CEOS Atmospheric  Composition Portal (ACP)   </vt:lpstr>
      <vt:lpstr>ACP Mission Statement</vt:lpstr>
      <vt:lpstr>ACP at the Intersection of  AC Science and Information S&amp;T</vt:lpstr>
      <vt:lpstr>Features of the ACP Framework </vt:lpstr>
      <vt:lpstr>Request your input on: which features are most useful for ACC?</vt:lpstr>
      <vt:lpstr>ACP Science Advisory Group</vt:lpstr>
      <vt:lpstr>Other ACP Collaborations</vt:lpstr>
      <vt:lpstr>ACP Technical Team</vt:lpstr>
    </vt:vector>
  </TitlesOfParts>
  <Company>NESDIS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NOAA</dc:creator>
  <cp:lastModifiedBy>sf</cp:lastModifiedBy>
  <cp:revision>137</cp:revision>
  <dcterms:created xsi:type="dcterms:W3CDTF">2007-01-09T14:46:26Z</dcterms:created>
  <dcterms:modified xsi:type="dcterms:W3CDTF">2011-06-22T18:16:04Z</dcterms:modified>
</cp:coreProperties>
</file>