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1"/>
  </p:notesMasterIdLst>
  <p:sldIdLst>
    <p:sldId id="257" r:id="rId2"/>
    <p:sldId id="338" r:id="rId3"/>
    <p:sldId id="339" r:id="rId4"/>
    <p:sldId id="302" r:id="rId5"/>
    <p:sldId id="261" r:id="rId6"/>
    <p:sldId id="279" r:id="rId7"/>
    <p:sldId id="342" r:id="rId8"/>
    <p:sldId id="317" r:id="rId9"/>
    <p:sldId id="341" r:id="rId10"/>
    <p:sldId id="312" r:id="rId11"/>
    <p:sldId id="314" r:id="rId12"/>
    <p:sldId id="330" r:id="rId13"/>
    <p:sldId id="344" r:id="rId14"/>
    <p:sldId id="343" r:id="rId15"/>
    <p:sldId id="328" r:id="rId16"/>
    <p:sldId id="329" r:id="rId17"/>
    <p:sldId id="316" r:id="rId18"/>
    <p:sldId id="336" r:id="rId19"/>
    <p:sldId id="306" r:id="rId2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33CC"/>
    <a:srgbClr val="CC3300"/>
    <a:srgbClr val="006600"/>
    <a:srgbClr val="DDDDDD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086" autoAdjust="0"/>
  </p:normalViewPr>
  <p:slideViewPr>
    <p:cSldViewPr>
      <p:cViewPr>
        <p:scale>
          <a:sx n="100" d="100"/>
          <a:sy n="100" d="100"/>
        </p:scale>
        <p:origin x="-624" y="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40892CB-F522-47D8-8B61-F63A960B4C1F}" type="datetime1">
              <a:rPr lang="de-DE"/>
              <a:pPr/>
              <a:t>4/16/12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CBEDB6B-8AF1-4A94-9901-C50A520CB8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95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C82226-CADC-4F29-94F7-438636D6536E}" type="slidenum">
              <a:rPr lang="en-CA"/>
              <a:pPr/>
              <a:t>1</a:t>
            </a:fld>
            <a:endParaRPr lang="en-CA"/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3475F3C-4FAD-4FDA-B86C-7256728706DA}" type="slidenum">
              <a:rPr lang="en-CA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n-C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B0E3D6-F91D-4FAB-B5A3-065AE3CD4435}" type="slidenum">
              <a:rPr lang="en-CA"/>
              <a:pPr/>
              <a:t>17</a:t>
            </a:fld>
            <a:endParaRPr lang="en-CA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DE7FEAF-15ED-4BEE-AA9B-D1D135059CFA}" type="slidenum">
              <a:rPr lang="en-CA" sz="1200">
                <a:solidFill>
                  <a:srgbClr val="000000"/>
                </a:solidFill>
                <a:latin typeface="Calibri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EDB6B-8AF1-4A94-9901-C50A520CB8A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FDB73F-F761-EF48-B563-1264C3CFDF38}" type="slidenum">
              <a:rPr lang="en-CA">
                <a:latin typeface="Calibri" pitchFamily="1" charset="0"/>
              </a:rPr>
              <a:pPr/>
              <a:t>2</a:t>
            </a:fld>
            <a:endParaRPr lang="en-CA">
              <a:latin typeface="Calibri" pitchFamily="1" charset="0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AA41A01-BFCA-4748-B89F-E063FF9AECF9}" type="slidenum">
              <a:rPr lang="en-CA" sz="1200">
                <a:solidFill>
                  <a:srgbClr val="000000"/>
                </a:solidFill>
                <a:latin typeface="Calibri" pitchFamily="1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en-CA" sz="1200">
              <a:solidFill>
                <a:srgbClr val="000000"/>
              </a:solidFill>
              <a:latin typeface="Calibri" pitchFamily="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Observations represent a key foundation-stone of SPARC science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60DDB9-4844-5149-AE82-CEE91879A380}" type="slidenum">
              <a:rPr lang="en-US" smtClean="0">
                <a:latin typeface="Calibri" pitchFamily="1" charset="0"/>
              </a:rPr>
              <a:pPr/>
              <a:t>3</a:t>
            </a:fld>
            <a:endParaRPr lang="en-US" smtClean="0">
              <a:latin typeface="Calibri" pitchFamily="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Add recommendation and do layouting!</a:t>
            </a:r>
          </a:p>
          <a:p>
            <a:pPr eaLnBrk="1" hangingPunct="1">
              <a:spcBef>
                <a:spcPct val="0"/>
              </a:spcBef>
            </a:pPr>
            <a:endParaRPr lang="en-CA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This includes ozone, but also other species that can be used to diagnose transport and chemistry. The current set of GCOS Essential Climate Variables is not sufficient for process-oriented validation of CCMs. </a:t>
            </a:r>
            <a:endParaRPr lang="en-CA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CB2E59-AAE5-498C-A273-738675E3DC30}" type="slidenum">
              <a:rPr lang="en-CA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4BF266-EC0B-444B-B6EC-99468D5D5348}" type="slidenum">
              <a:rPr lang="en-CA"/>
              <a:pPr/>
              <a:t>5</a:t>
            </a:fld>
            <a:endParaRPr lang="en-CA"/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15ABC34-234C-4D62-A4EF-490FE766C660}" type="slidenum">
              <a:rPr lang="en-CA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en-C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6E3B4E-FC37-4A5D-ADBE-639D4F1C0737}" type="slidenum">
              <a:rPr lang="en-CA"/>
              <a:pPr/>
              <a:t>6</a:t>
            </a:fld>
            <a:endParaRPr lang="en-CA"/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9A3D21C-E860-498E-A144-2C4866629170}" type="slidenum">
              <a:rPr lang="en-CA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en-C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2BA54B-8DF6-F946-994B-CE5368F153B0}" type="slidenum">
              <a:rPr lang="en-CA">
                <a:latin typeface="Calibri" pitchFamily="1" charset="0"/>
              </a:rPr>
              <a:pPr/>
              <a:t>7</a:t>
            </a:fld>
            <a:endParaRPr lang="en-CA">
              <a:latin typeface="Calibri" pitchFamily="1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Mention GOZCARDS and Climate Change Initiative</a:t>
            </a:r>
          </a:p>
        </p:txBody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1DF8AE4-3270-D149-93A6-49F9915E9715}" type="slidenum">
              <a:rPr lang="en-CA" sz="1200">
                <a:solidFill>
                  <a:srgbClr val="000000"/>
                </a:solidFill>
                <a:latin typeface="Calibri" pitchFamily="1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en-CA" sz="1200">
              <a:solidFill>
                <a:srgbClr val="000000"/>
              </a:solidFill>
              <a:latin typeface="Calibri" pitchFamily="1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6E3B4E-FC37-4A5D-ADBE-639D4F1C0737}" type="slidenum">
              <a:rPr lang="en-CA"/>
              <a:pPr/>
              <a:t>8</a:t>
            </a:fld>
            <a:endParaRPr lang="en-CA"/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9A3D21C-E860-498E-A144-2C4866629170}" type="slidenum">
              <a:rPr lang="en-CA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en-C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E7352A-7806-2C47-A82B-2DB4D010DE40}" type="slidenum">
              <a:rPr lang="en-CA">
                <a:latin typeface="Calibri" pitchFamily="1" charset="0"/>
              </a:rPr>
              <a:pPr/>
              <a:t>9</a:t>
            </a:fld>
            <a:endParaRPr lang="en-CA">
              <a:latin typeface="Calibri" pitchFamily="1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313B8AF-F9FC-EB4D-A16D-B935BC28B363}" type="slidenum">
              <a:rPr lang="en-CA" sz="1200">
                <a:solidFill>
                  <a:srgbClr val="000000"/>
                </a:solidFill>
                <a:latin typeface="Calibri" pitchFamily="1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en-CA" sz="1200">
              <a:solidFill>
                <a:srgbClr val="000000"/>
              </a:solidFill>
              <a:latin typeface="Calibri" pitchFamily="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F99CFD-EE3E-4E99-86D4-455387A2E5B8}" type="datetime1">
              <a:rPr lang="de-DE"/>
              <a:pPr/>
              <a:t>4/16/12</a:t>
            </a:fld>
            <a:endParaRPr lang="en-US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68FCA-0582-450E-8E8F-C3177AC871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D2C91F-34B4-41D0-B1C5-3F986D18515C}" type="datetime1">
              <a:rPr lang="de-DE"/>
              <a:pPr/>
              <a:t>4/16/12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E48A2-79F1-4709-A1C3-B78D0B2420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AED114D-6A7C-43EC-8ABF-1381CB932C3E}" type="datetime1">
              <a:rPr lang="de-DE"/>
              <a:pPr/>
              <a:t>4/16/12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E014DC9-F1EF-41B4-B0BD-CDA8EB7AF84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feld 3"/>
          <p:cNvSpPr txBox="1">
            <a:spLocks noChangeArrowheads="1"/>
          </p:cNvSpPr>
          <p:nvPr userDrawn="1"/>
        </p:nvSpPr>
        <p:spPr bwMode="auto">
          <a:xfrm rot="16200000">
            <a:off x="-3228975" y="3228975"/>
            <a:ext cx="6858000" cy="400050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Arial Black"/>
                <a:cs typeface="Arial Black"/>
              </a:rPr>
              <a:t>CEOS ACC-8 meeting, Columbia 2012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467544" y="457200"/>
            <a:ext cx="8295456" cy="2095128"/>
          </a:xfrm>
          <a:prstGeom prst="rect">
            <a:avLst/>
          </a:prstGeom>
          <a:solidFill>
            <a:srgbClr val="FFFFFF">
              <a:alpha val="36862"/>
            </a:srgbClr>
          </a:solidFill>
          <a:ln w="2556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0" y="566381"/>
            <a:ext cx="9144000" cy="63731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1313" indent="-341313" algn="ctr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4000" b="1" dirty="0" smtClean="0">
                <a:solidFill>
                  <a:srgbClr val="C00000"/>
                </a:solidFill>
                <a:latin typeface="Arial Black"/>
                <a:cs typeface="Arial Black"/>
              </a:rPr>
              <a:t>The SPARC Data Initiative</a:t>
            </a:r>
          </a:p>
          <a:p>
            <a:pPr marL="341313" indent="-341313" algn="ctr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2000" b="1" dirty="0">
              <a:solidFill>
                <a:srgbClr val="C00000"/>
              </a:solidFill>
              <a:cs typeface="Arial" pitchFamily="34" charset="0"/>
            </a:endParaRPr>
          </a:p>
          <a:p>
            <a:pPr marL="341313" indent="-341313" algn="ctr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400" b="1" dirty="0" err="1">
                <a:solidFill>
                  <a:srgbClr val="C00000"/>
                </a:solidFill>
                <a:cs typeface="Arial" pitchFamily="34" charset="0"/>
              </a:rPr>
              <a:t>Intercomparison</a:t>
            </a:r>
            <a:r>
              <a:rPr lang="en-US" sz="2400" b="1" dirty="0">
                <a:solidFill>
                  <a:srgbClr val="C00000"/>
                </a:solidFill>
                <a:cs typeface="Arial" pitchFamily="34" charset="0"/>
              </a:rPr>
              <a:t> of vertically resolved </a:t>
            </a:r>
          </a:p>
          <a:p>
            <a:pPr marL="341313" indent="-341313" algn="ctr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400" b="1" dirty="0">
                <a:solidFill>
                  <a:srgbClr val="C00000"/>
                </a:solidFill>
                <a:cs typeface="Arial" pitchFamily="34" charset="0"/>
              </a:rPr>
              <a:t>chemical trace gas and aerosol climatologies</a:t>
            </a:r>
            <a:endParaRPr lang="en-US" sz="24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marL="341313" indent="-341313" algn="ctr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28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341313" indent="-341313" algn="ctr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10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341313" indent="-341313" algn="ctr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Michaela I. Hegglin</a:t>
            </a:r>
            <a:r>
              <a:rPr lang="en-US" sz="2000" i="1" dirty="0" smtClean="0">
                <a:solidFill>
                  <a:srgbClr val="000000"/>
                </a:solidFill>
                <a:cs typeface="Arial" pitchFamily="34" charset="0"/>
              </a:rPr>
              <a:t>  </a:t>
            </a:r>
          </a:p>
          <a:p>
            <a:pPr marL="341313" indent="-341313" algn="ctr">
              <a:spcBef>
                <a:spcPts val="4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600" dirty="0" err="1" smtClean="0">
                <a:solidFill>
                  <a:srgbClr val="000000"/>
                </a:solidFill>
                <a:cs typeface="Arial" pitchFamily="34" charset="0"/>
              </a:rPr>
              <a:t>hegglin</a:t>
            </a:r>
            <a:r>
              <a:rPr lang="en-US" sz="1600" dirty="0" smtClean="0">
                <a:solidFill>
                  <a:srgbClr val="000000"/>
                </a:solidFill>
                <a:cs typeface="Arial" pitchFamily="34" charset="0"/>
              </a:rPr>
              <a:t> scientific, </a:t>
            </a:r>
            <a:r>
              <a:rPr lang="en-US" sz="1600" dirty="0" err="1" smtClean="0">
                <a:solidFill>
                  <a:srgbClr val="000000"/>
                </a:solidFill>
                <a:cs typeface="Arial" pitchFamily="34" charset="0"/>
              </a:rPr>
              <a:t>Menzingen</a:t>
            </a:r>
            <a:r>
              <a:rPr lang="en-US" sz="1600" dirty="0" smtClean="0">
                <a:solidFill>
                  <a:srgbClr val="000000"/>
                </a:solidFill>
                <a:cs typeface="Arial" pitchFamily="34" charset="0"/>
              </a:rPr>
              <a:t>, Switzerland</a:t>
            </a:r>
          </a:p>
          <a:p>
            <a:pPr marL="341313" indent="-341313" algn="ctr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  <a:p>
            <a:pPr marL="341313" indent="-341313" algn="ctr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Susann Tegtmeier</a:t>
            </a:r>
          </a:p>
          <a:p>
            <a:pPr marL="341313" indent="-341313" algn="ctr">
              <a:spcBef>
                <a:spcPts val="4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600" dirty="0" smtClean="0">
                <a:solidFill>
                  <a:srgbClr val="000000"/>
                </a:solidFill>
                <a:cs typeface="Arial" pitchFamily="34" charset="0"/>
              </a:rPr>
              <a:t>GEOMAR</a:t>
            </a:r>
            <a:r>
              <a:rPr lang="en-US" sz="1600" dirty="0">
                <a:solidFill>
                  <a:srgbClr val="000000"/>
                </a:solidFill>
                <a:cs typeface="Arial" pitchFamily="34" charset="0"/>
              </a:rPr>
              <a:t>, Kiel, </a:t>
            </a:r>
            <a:r>
              <a:rPr lang="en-US" sz="1600" dirty="0" smtClean="0">
                <a:solidFill>
                  <a:srgbClr val="000000"/>
                </a:solidFill>
                <a:cs typeface="Arial" pitchFamily="34" charset="0"/>
              </a:rPr>
              <a:t>Germany</a:t>
            </a:r>
          </a:p>
          <a:p>
            <a:pPr marL="341313" indent="-341313" algn="ctr">
              <a:spcBef>
                <a:spcPts val="4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1600" dirty="0" smtClean="0">
              <a:solidFill>
                <a:srgbClr val="000000"/>
              </a:solidFill>
              <a:cs typeface="Arial" pitchFamily="34" charset="0"/>
            </a:endParaRPr>
          </a:p>
          <a:p>
            <a:pPr algn="ctr"/>
            <a:r>
              <a:rPr lang="en-US" sz="2000" b="1" dirty="0" smtClean="0">
                <a:cs typeface="Arial" pitchFamily="34" charset="0"/>
              </a:rPr>
              <a:t>Lucien </a:t>
            </a:r>
            <a:r>
              <a:rPr lang="en-US" sz="2000" b="1" dirty="0" err="1" smtClean="0">
                <a:cs typeface="Arial" pitchFamily="34" charset="0"/>
              </a:rPr>
              <a:t>Froidevaux</a:t>
            </a:r>
            <a:r>
              <a:rPr lang="en-US" sz="2000" b="1" dirty="0" smtClean="0">
                <a:cs typeface="Arial" pitchFamily="34" charset="0"/>
              </a:rPr>
              <a:t> </a:t>
            </a:r>
          </a:p>
          <a:p>
            <a:pPr algn="ctr"/>
            <a:r>
              <a:rPr lang="en-US" sz="1600" dirty="0" smtClean="0"/>
              <a:t>Jet Propulsion Laboratory, California Institute of Technology, Pasadena, USA</a:t>
            </a:r>
            <a:r>
              <a:rPr lang="en-US" sz="1600" b="1" dirty="0" smtClean="0">
                <a:cs typeface="Arial" pitchFamily="34" charset="0"/>
              </a:rPr>
              <a:t> </a:t>
            </a:r>
          </a:p>
          <a:p>
            <a:pPr marL="341313" indent="-341313" algn="ctr">
              <a:spcBef>
                <a:spcPts val="6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2000" b="1" dirty="0" smtClean="0">
              <a:cs typeface="Arial" pitchFamily="34" charset="0"/>
            </a:endParaRPr>
          </a:p>
          <a:p>
            <a:pPr marL="341313" indent="-341313" algn="ctr">
              <a:spcBef>
                <a:spcPts val="6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 dirty="0" smtClean="0">
                <a:cs typeface="Arial" pitchFamily="34" charset="0"/>
              </a:rPr>
              <a:t>and the SPARC Data Initiative team</a:t>
            </a:r>
            <a:endParaRPr 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341313" indent="-341313" algn="ctr">
              <a:spcBef>
                <a:spcPts val="4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16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341313" indent="-341313" algn="ctr">
              <a:spcBef>
                <a:spcPts val="4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16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341313" indent="-341313" algn="ctr">
              <a:spcBef>
                <a:spcPts val="4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124" name="Textfeld 3"/>
          <p:cNvSpPr txBox="1">
            <a:spLocks noChangeArrowheads="1"/>
          </p:cNvSpPr>
          <p:nvPr/>
        </p:nvSpPr>
        <p:spPr bwMode="auto">
          <a:xfrm>
            <a:off x="0" y="6291263"/>
            <a:ext cx="914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CEOS ACC-8 meeting, Columbia 18/19 April 2012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332656"/>
            <a:ext cx="91440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800" b="1" dirty="0" smtClean="0">
                <a:solidFill>
                  <a:srgbClr val="C00000"/>
                </a:solidFill>
                <a:latin typeface="Arial Black"/>
                <a:cs typeface="Arial Black"/>
              </a:rPr>
              <a:t>Participating instrument teams</a:t>
            </a:r>
            <a:endParaRPr lang="en-US" sz="2800" b="1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31748" name="Text Box 1"/>
          <p:cNvSpPr txBox="1">
            <a:spLocks noChangeArrowheads="1"/>
          </p:cNvSpPr>
          <p:nvPr/>
        </p:nvSpPr>
        <p:spPr bwMode="auto">
          <a:xfrm>
            <a:off x="457200" y="1124744"/>
            <a:ext cx="8001000" cy="50702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54013" indent="-354013">
              <a:spcAft>
                <a:spcPts val="500"/>
              </a:spcAft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en-CA" sz="600" dirty="0">
                <a:solidFill>
                  <a:srgbClr val="000000"/>
                </a:solidFill>
                <a:cs typeface="Arial" charset="0"/>
              </a:rPr>
              <a:t>  </a:t>
            </a:r>
            <a:endParaRPr lang="en-CA" sz="1000" dirty="0">
              <a:solidFill>
                <a:srgbClr val="000000"/>
              </a:solidFill>
              <a:cs typeface="Arial" charset="0"/>
            </a:endParaRPr>
          </a:p>
          <a:p>
            <a:pPr marL="982663" lvl="1" indent="-525463">
              <a:spcBef>
                <a:spcPts val="300"/>
              </a:spcBef>
              <a:spcAft>
                <a:spcPts val="500"/>
              </a:spcAft>
              <a:buClr>
                <a:srgbClr val="C00000"/>
              </a:buClr>
              <a:buSzPct val="150000"/>
              <a:buFont typeface="Wingdings" charset="2"/>
              <a:buChar char="ü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en-CA" sz="1600" b="1" dirty="0">
                <a:solidFill>
                  <a:srgbClr val="000000"/>
                </a:solidFill>
                <a:cs typeface="Arial" charset="0"/>
              </a:rPr>
              <a:t>HALOE (UARS): </a:t>
            </a:r>
            <a:r>
              <a:rPr lang="de-DE" sz="1600" b="1" dirty="0">
                <a:cs typeface="Arial" charset="0"/>
              </a:rPr>
              <a:t>John Anderson</a:t>
            </a:r>
          </a:p>
          <a:p>
            <a:pPr marL="982663" lvl="1" indent="-525463">
              <a:spcBef>
                <a:spcPts val="300"/>
              </a:spcBef>
              <a:spcAft>
                <a:spcPts val="500"/>
              </a:spcAft>
              <a:buClr>
                <a:srgbClr val="C00000"/>
              </a:buClr>
              <a:buSzPct val="150000"/>
              <a:buFont typeface="Wingdings" charset="2"/>
              <a:buChar char="ü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en-CA" sz="1600" b="1" dirty="0">
                <a:solidFill>
                  <a:srgbClr val="000000"/>
                </a:solidFill>
                <a:cs typeface="Arial" charset="0"/>
              </a:rPr>
              <a:t>MLS (Aura/UARS): Lucien </a:t>
            </a:r>
            <a:r>
              <a:rPr lang="en-CA" sz="1600" b="1" dirty="0" smtClean="0">
                <a:solidFill>
                  <a:srgbClr val="000000"/>
                </a:solidFill>
                <a:cs typeface="Arial" charset="0"/>
              </a:rPr>
              <a:t>Froidevaux </a:t>
            </a:r>
            <a:r>
              <a:rPr lang="en-CA" sz="1600" dirty="0" smtClean="0">
                <a:solidFill>
                  <a:srgbClr val="000000"/>
                </a:solidFill>
                <a:cs typeface="Arial" charset="0"/>
              </a:rPr>
              <a:t>/ Ryan Fuller</a:t>
            </a:r>
          </a:p>
          <a:p>
            <a:pPr marL="982663" lvl="1" indent="-525463">
              <a:spcBef>
                <a:spcPts val="300"/>
              </a:spcBef>
              <a:spcAft>
                <a:spcPts val="500"/>
              </a:spcAft>
              <a:buClr>
                <a:srgbClr val="C00000"/>
              </a:buClr>
              <a:buSzPct val="150000"/>
              <a:buFont typeface="Wingdings" charset="2"/>
              <a:buChar char="ü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en-CA" sz="1600" b="1" dirty="0">
                <a:solidFill>
                  <a:srgbClr val="000000"/>
                </a:solidFill>
                <a:cs typeface="Arial" charset="0"/>
              </a:rPr>
              <a:t>TES (Aura): Jessica </a:t>
            </a:r>
            <a:r>
              <a:rPr lang="en-CA" sz="1600" b="1" dirty="0" err="1">
                <a:solidFill>
                  <a:srgbClr val="000000"/>
                </a:solidFill>
                <a:cs typeface="Arial" charset="0"/>
              </a:rPr>
              <a:t>Neu</a:t>
            </a:r>
            <a:endParaRPr lang="en-CA" sz="1600" b="1" dirty="0">
              <a:solidFill>
                <a:srgbClr val="000000"/>
              </a:solidFill>
              <a:cs typeface="Arial" charset="0"/>
            </a:endParaRPr>
          </a:p>
          <a:p>
            <a:pPr marL="982663" lvl="1" indent="-525463">
              <a:spcBef>
                <a:spcPts val="300"/>
              </a:spcBef>
              <a:spcAft>
                <a:spcPts val="500"/>
              </a:spcAft>
              <a:buClr>
                <a:srgbClr val="C00000"/>
              </a:buClr>
              <a:buSzPct val="150000"/>
              <a:buFont typeface="Wingdings" charset="2"/>
              <a:buChar char="ü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en-CA" sz="1600" b="1" dirty="0">
                <a:solidFill>
                  <a:srgbClr val="000000"/>
                </a:solidFill>
                <a:cs typeface="Arial" charset="0"/>
              </a:rPr>
              <a:t>ACE-</a:t>
            </a:r>
            <a:r>
              <a:rPr lang="en-CA" sz="1600" b="1" dirty="0" smtClean="0">
                <a:solidFill>
                  <a:srgbClr val="000000"/>
                </a:solidFill>
                <a:cs typeface="Arial" charset="0"/>
              </a:rPr>
              <a:t>FTS and ACE-MAESTRO </a:t>
            </a:r>
            <a:r>
              <a:rPr lang="en-CA" sz="1600" b="1" dirty="0">
                <a:solidFill>
                  <a:srgbClr val="000000"/>
                </a:solidFill>
                <a:cs typeface="Arial" charset="0"/>
              </a:rPr>
              <a:t>(SCISAT-1): </a:t>
            </a:r>
            <a:r>
              <a:rPr lang="en-CA" sz="1600" b="1" dirty="0" err="1">
                <a:solidFill>
                  <a:srgbClr val="000000"/>
                </a:solidFill>
                <a:cs typeface="Arial" charset="0"/>
              </a:rPr>
              <a:t>Kaley</a:t>
            </a:r>
            <a:r>
              <a:rPr lang="en-CA" sz="1600" b="1" dirty="0">
                <a:solidFill>
                  <a:srgbClr val="000000"/>
                </a:solidFill>
                <a:cs typeface="Arial" charset="0"/>
              </a:rPr>
              <a:t> Walker, Ashley Jones</a:t>
            </a:r>
            <a:endParaRPr lang="en-CA" sz="1600" b="1" dirty="0" smtClean="0">
              <a:solidFill>
                <a:srgbClr val="000000"/>
              </a:solidFill>
              <a:cs typeface="Arial" charset="0"/>
            </a:endParaRPr>
          </a:p>
          <a:p>
            <a:pPr marL="982663" lvl="1" indent="-525463">
              <a:spcBef>
                <a:spcPts val="300"/>
              </a:spcBef>
              <a:spcAft>
                <a:spcPts val="500"/>
              </a:spcAft>
              <a:buClr>
                <a:srgbClr val="C00000"/>
              </a:buClr>
              <a:buSzPct val="150000"/>
              <a:buFont typeface="Wingdings" charset="2"/>
              <a:buChar char="ü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en-CA" sz="1600" b="1" dirty="0" smtClean="0">
                <a:solidFill>
                  <a:srgbClr val="000000"/>
                </a:solidFill>
                <a:cs typeface="Arial" charset="0"/>
              </a:rPr>
              <a:t>OSIRIS </a:t>
            </a:r>
            <a:r>
              <a:rPr lang="en-CA" sz="1600" b="1" dirty="0">
                <a:solidFill>
                  <a:srgbClr val="000000"/>
                </a:solidFill>
                <a:cs typeface="Arial" charset="0"/>
              </a:rPr>
              <a:t>(Odin): </a:t>
            </a:r>
            <a:r>
              <a:rPr lang="en-CA" sz="1600" dirty="0">
                <a:solidFill>
                  <a:srgbClr val="000000"/>
                </a:solidFill>
                <a:cs typeface="Arial" charset="0"/>
              </a:rPr>
              <a:t>Doug </a:t>
            </a:r>
            <a:r>
              <a:rPr lang="en-CA" sz="1600" dirty="0" err="1">
                <a:solidFill>
                  <a:srgbClr val="000000"/>
                </a:solidFill>
                <a:cs typeface="Arial" charset="0"/>
              </a:rPr>
              <a:t>Degenstein</a:t>
            </a:r>
            <a:r>
              <a:rPr lang="en-CA" sz="1600" dirty="0" smtClean="0">
                <a:solidFill>
                  <a:srgbClr val="000000"/>
                </a:solidFill>
                <a:cs typeface="Arial" charset="0"/>
              </a:rPr>
              <a:t>,</a:t>
            </a:r>
            <a:r>
              <a:rPr lang="en-CA" sz="1600" dirty="0" smtClean="0">
                <a:cs typeface="Arial" charset="0"/>
              </a:rPr>
              <a:t> Adam Bourassa, </a:t>
            </a:r>
            <a:r>
              <a:rPr lang="en-CA" sz="1600" b="1" dirty="0" smtClean="0">
                <a:cs typeface="Arial" charset="0"/>
              </a:rPr>
              <a:t>Samuel </a:t>
            </a:r>
            <a:r>
              <a:rPr lang="en-CA" sz="1600" b="1" dirty="0" err="1">
                <a:cs typeface="Arial" charset="0"/>
              </a:rPr>
              <a:t>Brohede</a:t>
            </a:r>
            <a:endParaRPr lang="en-CA" sz="1600" b="1" dirty="0">
              <a:cs typeface="Arial" charset="0"/>
            </a:endParaRPr>
          </a:p>
          <a:p>
            <a:pPr marL="982663" lvl="1" indent="-525463">
              <a:spcBef>
                <a:spcPts val="300"/>
              </a:spcBef>
              <a:spcAft>
                <a:spcPts val="500"/>
              </a:spcAft>
              <a:buClr>
                <a:srgbClr val="C00000"/>
              </a:buClr>
              <a:buSzPct val="150000"/>
              <a:buFont typeface="Wingdings" charset="2"/>
              <a:buChar char="ü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en-CA" sz="1600" b="1" dirty="0">
                <a:solidFill>
                  <a:srgbClr val="000000"/>
                </a:solidFill>
                <a:cs typeface="Arial" charset="0"/>
              </a:rPr>
              <a:t>SMR (Odin): </a:t>
            </a:r>
            <a:r>
              <a:rPr lang="en-CA" sz="1600" b="1" dirty="0">
                <a:cs typeface="Arial" charset="0"/>
              </a:rPr>
              <a:t>Joachim Urban</a:t>
            </a:r>
          </a:p>
          <a:p>
            <a:pPr marL="982663" lvl="1" indent="-525463">
              <a:spcBef>
                <a:spcPts val="300"/>
              </a:spcBef>
              <a:spcAft>
                <a:spcPts val="500"/>
              </a:spcAft>
              <a:buClr>
                <a:srgbClr val="C00000"/>
              </a:buClr>
              <a:buSzPct val="150000"/>
              <a:buFont typeface="Wingdings" charset="2"/>
              <a:buChar char="ü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en-CA" sz="1600" b="1" dirty="0">
                <a:solidFill>
                  <a:srgbClr val="000000"/>
                </a:solidFill>
                <a:cs typeface="Arial" charset="0"/>
              </a:rPr>
              <a:t>MIPAS (ENVISAT): Thomas von </a:t>
            </a:r>
            <a:r>
              <a:rPr lang="en-CA" sz="1600" b="1" dirty="0" err="1">
                <a:solidFill>
                  <a:srgbClr val="000000"/>
                </a:solidFill>
                <a:cs typeface="Arial" charset="0"/>
              </a:rPr>
              <a:t>Clarmann</a:t>
            </a:r>
            <a:r>
              <a:rPr lang="en-CA" sz="1600" b="1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de-CH" sz="1600" b="1" dirty="0">
                <a:cs typeface="Arial" charset="0"/>
              </a:rPr>
              <a:t>Bernd Funke </a:t>
            </a:r>
            <a:endParaRPr lang="en-CA" sz="1600" b="1" dirty="0">
              <a:solidFill>
                <a:srgbClr val="000000"/>
              </a:solidFill>
              <a:cs typeface="Arial" charset="0"/>
            </a:endParaRPr>
          </a:p>
          <a:p>
            <a:pPr marL="982663" lvl="1" indent="-525463">
              <a:spcBef>
                <a:spcPts val="300"/>
              </a:spcBef>
              <a:spcAft>
                <a:spcPts val="500"/>
              </a:spcAft>
              <a:buClr>
                <a:srgbClr val="C00000"/>
              </a:buClr>
              <a:buSzPct val="150000"/>
              <a:buFont typeface="Wingdings" charset="2"/>
              <a:buChar char="ü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en-CA" sz="1600" b="1" dirty="0">
                <a:solidFill>
                  <a:srgbClr val="000000"/>
                </a:solidFill>
                <a:cs typeface="Arial" charset="0"/>
              </a:rPr>
              <a:t>SCIAMACHY (ENVISAT): </a:t>
            </a:r>
            <a:r>
              <a:rPr lang="de-CH" sz="1600" b="1" dirty="0">
                <a:cs typeface="Arial" charset="0"/>
              </a:rPr>
              <a:t>Alexei </a:t>
            </a:r>
            <a:r>
              <a:rPr lang="de-CH" sz="1600" b="1" dirty="0" err="1">
                <a:cs typeface="Arial" charset="0"/>
              </a:rPr>
              <a:t>Rozanov</a:t>
            </a:r>
            <a:endParaRPr lang="en-CA" sz="1600" b="1" dirty="0">
              <a:solidFill>
                <a:srgbClr val="000000"/>
              </a:solidFill>
              <a:cs typeface="Arial" charset="0"/>
            </a:endParaRPr>
          </a:p>
          <a:p>
            <a:pPr marL="982663" lvl="1" indent="-525463">
              <a:spcBef>
                <a:spcPts val="300"/>
              </a:spcBef>
              <a:spcAft>
                <a:spcPts val="500"/>
              </a:spcAft>
              <a:buClr>
                <a:srgbClr val="C00000"/>
              </a:buClr>
              <a:buSzPct val="150000"/>
              <a:buFont typeface="Wingdings" charset="2"/>
              <a:buChar char="ü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en-CA" sz="1600" b="1" dirty="0">
                <a:solidFill>
                  <a:srgbClr val="000000"/>
                </a:solidFill>
                <a:cs typeface="Arial" charset="0"/>
              </a:rPr>
              <a:t>GOMOS (ENVISAT): </a:t>
            </a:r>
            <a:r>
              <a:rPr lang="en-CA" sz="1600" b="1" dirty="0" err="1">
                <a:solidFill>
                  <a:srgbClr val="000000"/>
                </a:solidFill>
                <a:cs typeface="Arial" charset="0"/>
              </a:rPr>
              <a:t>Erkki</a:t>
            </a:r>
            <a:r>
              <a:rPr lang="en-CA" sz="1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CA" sz="1600" b="1" dirty="0" err="1" smtClean="0">
                <a:solidFill>
                  <a:srgbClr val="000000"/>
                </a:solidFill>
                <a:cs typeface="Arial" charset="0"/>
              </a:rPr>
              <a:t>Kyrölä</a:t>
            </a:r>
            <a:endParaRPr lang="en-CA" sz="1600" b="1" dirty="0" smtClean="0">
              <a:solidFill>
                <a:srgbClr val="000000"/>
              </a:solidFill>
              <a:cs typeface="Arial" charset="0"/>
            </a:endParaRPr>
          </a:p>
          <a:p>
            <a:pPr marL="982663" lvl="1" indent="-525463">
              <a:spcBef>
                <a:spcPts val="300"/>
              </a:spcBef>
              <a:spcAft>
                <a:spcPts val="500"/>
              </a:spcAft>
              <a:buClr>
                <a:srgbClr val="C00000"/>
              </a:buClr>
              <a:buSzPct val="150000"/>
              <a:buFont typeface="Wingdings" charset="2"/>
              <a:buChar char="ü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en-CA" sz="1600" dirty="0">
                <a:solidFill>
                  <a:srgbClr val="000000"/>
                </a:solidFill>
                <a:cs typeface="Arial" charset="0"/>
              </a:rPr>
              <a:t>SAGE I / II / </a:t>
            </a:r>
            <a:r>
              <a:rPr lang="en-CA" sz="1600" dirty="0" smtClean="0">
                <a:solidFill>
                  <a:srgbClr val="000000"/>
                </a:solidFill>
                <a:cs typeface="Arial" charset="0"/>
              </a:rPr>
              <a:t>III (AEM-2 / ERBS / Meteor-3M): </a:t>
            </a:r>
            <a:r>
              <a:rPr lang="en-CA" sz="1600" dirty="0">
                <a:solidFill>
                  <a:srgbClr val="000000"/>
                </a:solidFill>
                <a:cs typeface="Arial" charset="0"/>
              </a:rPr>
              <a:t>Ray Wang</a:t>
            </a:r>
            <a:endParaRPr lang="de-DE" sz="1600" dirty="0">
              <a:solidFill>
                <a:srgbClr val="000000"/>
              </a:solidFill>
              <a:cs typeface="Arial" charset="0"/>
            </a:endParaRPr>
          </a:p>
          <a:p>
            <a:pPr marL="982663" lvl="1" indent="-525463">
              <a:spcBef>
                <a:spcPts val="300"/>
              </a:spcBef>
              <a:spcAft>
                <a:spcPts val="500"/>
              </a:spcAft>
              <a:buClr>
                <a:srgbClr val="C00000"/>
              </a:buClr>
              <a:buSzPct val="150000"/>
              <a:buFont typeface="Wingdings" charset="2"/>
              <a:buChar char="ü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en-CA" sz="1600" dirty="0">
                <a:solidFill>
                  <a:srgbClr val="000000"/>
                </a:solidFill>
                <a:cs typeface="Arial" charset="0"/>
              </a:rPr>
              <a:t>HIRDLS (AURA): John </a:t>
            </a:r>
            <a:r>
              <a:rPr lang="en-CA" sz="1600" dirty="0" err="1" smtClean="0">
                <a:solidFill>
                  <a:srgbClr val="000000"/>
                </a:solidFill>
                <a:cs typeface="Arial" charset="0"/>
              </a:rPr>
              <a:t>Gille</a:t>
            </a:r>
            <a:r>
              <a:rPr lang="en-CA" sz="1600" dirty="0" smtClean="0">
                <a:solidFill>
                  <a:srgbClr val="000000"/>
                </a:solidFill>
                <a:cs typeface="Arial" charset="0"/>
              </a:rPr>
              <a:t> / Lesley Smith</a:t>
            </a:r>
          </a:p>
          <a:p>
            <a:pPr marL="982663" lvl="1" indent="-525463">
              <a:spcBef>
                <a:spcPts val="300"/>
              </a:spcBef>
              <a:spcAft>
                <a:spcPts val="500"/>
              </a:spcAft>
              <a:buClr>
                <a:srgbClr val="C00000"/>
              </a:buClr>
              <a:buSzPct val="150000"/>
              <a:buFont typeface="Wingdings" charset="2"/>
              <a:buChar char="ü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en-CA" sz="1600" dirty="0">
                <a:solidFill>
                  <a:srgbClr val="000000"/>
                </a:solidFill>
                <a:cs typeface="Arial" charset="0"/>
              </a:rPr>
              <a:t>SMILES (ISS):  Yasuko Kasai</a:t>
            </a:r>
          </a:p>
          <a:p>
            <a:pPr marL="982663" lvl="1" indent="-525463">
              <a:spcBef>
                <a:spcPts val="300"/>
              </a:spcBef>
              <a:spcAft>
                <a:spcPts val="500"/>
              </a:spcAft>
              <a:buClr>
                <a:srgbClr val="C00000"/>
              </a:buClr>
              <a:buSzPct val="150000"/>
              <a:buFont typeface="Wingdings" charset="2"/>
              <a:buChar char="ü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en-CA" sz="1600" dirty="0">
                <a:solidFill>
                  <a:srgbClr val="000000"/>
                </a:solidFill>
                <a:cs typeface="Arial" charset="0"/>
              </a:rPr>
              <a:t>LIMS (NIMBUS-7): Ellis </a:t>
            </a:r>
            <a:r>
              <a:rPr lang="en-CA" sz="1600" dirty="0" err="1" smtClean="0">
                <a:solidFill>
                  <a:srgbClr val="000000"/>
                </a:solidFill>
                <a:cs typeface="Arial" charset="0"/>
              </a:rPr>
              <a:t>Remsberg</a:t>
            </a:r>
            <a:r>
              <a:rPr lang="en-CA" sz="1600" dirty="0" smtClean="0">
                <a:solidFill>
                  <a:srgbClr val="000000"/>
                </a:solidFill>
                <a:cs typeface="Arial" charset="0"/>
              </a:rPr>
              <a:t> / Gretchen </a:t>
            </a:r>
            <a:r>
              <a:rPr lang="en-CA" sz="1600" dirty="0" err="1" smtClean="0">
                <a:solidFill>
                  <a:srgbClr val="000000"/>
                </a:solidFill>
                <a:cs typeface="Arial" charset="0"/>
              </a:rPr>
              <a:t>Lingenfelser</a:t>
            </a:r>
            <a:endParaRPr lang="en-CA" sz="1600" dirty="0" smtClean="0">
              <a:solidFill>
                <a:srgbClr val="000000"/>
              </a:solidFill>
              <a:cs typeface="Arial" charset="0"/>
            </a:endParaRPr>
          </a:p>
          <a:p>
            <a:pPr marL="982663" lvl="1" indent="-525463">
              <a:spcBef>
                <a:spcPts val="300"/>
              </a:spcBef>
              <a:spcAft>
                <a:spcPts val="500"/>
              </a:spcAft>
              <a:buClr>
                <a:srgbClr val="C00000"/>
              </a:buClr>
              <a:buSzPct val="150000"/>
              <a:buFont typeface="Wingdings" charset="2"/>
              <a:buChar char="ü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en-CA" sz="1600" dirty="0">
                <a:cs typeface="Arial" charset="0"/>
              </a:rPr>
              <a:t>POAM II / </a:t>
            </a:r>
            <a:r>
              <a:rPr lang="en-CA" sz="1600" dirty="0" smtClean="0">
                <a:cs typeface="Arial" charset="0"/>
              </a:rPr>
              <a:t>III (SPOT-3/4): </a:t>
            </a:r>
            <a:r>
              <a:rPr lang="en-CA" sz="1600" dirty="0">
                <a:cs typeface="Arial" charset="0"/>
              </a:rPr>
              <a:t>Jerry </a:t>
            </a:r>
            <a:r>
              <a:rPr lang="en-CA" sz="1600" dirty="0" err="1">
                <a:cs typeface="Arial" charset="0"/>
              </a:rPr>
              <a:t>Lumpe</a:t>
            </a:r>
            <a:r>
              <a:rPr lang="en-CA" sz="1600" dirty="0"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1187633" y="-27384"/>
          <a:ext cx="7920872" cy="6885382"/>
        </p:xfrm>
        <a:graphic>
          <a:graphicData uri="http://schemas.openxmlformats.org/drawingml/2006/table">
            <a:tbl>
              <a:tblPr/>
              <a:tblGrid>
                <a:gridCol w="1245568"/>
                <a:gridCol w="266696"/>
                <a:gridCol w="266696"/>
                <a:gridCol w="266696"/>
                <a:gridCol w="267684"/>
                <a:gridCol w="266696"/>
                <a:gridCol w="266696"/>
                <a:gridCol w="267684"/>
                <a:gridCol w="266696"/>
                <a:gridCol w="266696"/>
                <a:gridCol w="267684"/>
                <a:gridCol w="266696"/>
                <a:gridCol w="266696"/>
                <a:gridCol w="267684"/>
                <a:gridCol w="266696"/>
                <a:gridCol w="266696"/>
                <a:gridCol w="267684"/>
                <a:gridCol w="266696"/>
                <a:gridCol w="266696"/>
                <a:gridCol w="267684"/>
                <a:gridCol w="266696"/>
                <a:gridCol w="266696"/>
                <a:gridCol w="267684"/>
                <a:gridCol w="266696"/>
                <a:gridCol w="266696"/>
                <a:gridCol w="267684"/>
              </a:tblGrid>
              <a:tr h="1025630"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endParaRPr lang="de-DE" sz="12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b="1" dirty="0">
                          <a:latin typeface="Arial"/>
                          <a:ea typeface="Cambria"/>
                          <a:cs typeface="Times New Roman"/>
                        </a:rPr>
                        <a:t>O</a:t>
                      </a:r>
                      <a:r>
                        <a:rPr lang="en-US" sz="1400" b="1" baseline="-25000" dirty="0">
                          <a:latin typeface="Arial"/>
                          <a:ea typeface="Cambria"/>
                          <a:cs typeface="Times New Roman"/>
                        </a:rPr>
                        <a:t>3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vert="vert27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b="1" dirty="0">
                          <a:latin typeface="Arial"/>
                          <a:ea typeface="Cambria"/>
                          <a:cs typeface="Times New Roman"/>
                        </a:rPr>
                        <a:t>H</a:t>
                      </a:r>
                      <a:r>
                        <a:rPr lang="en-US" sz="1400" b="1" baseline="-25000" dirty="0">
                          <a:latin typeface="Arial"/>
                          <a:ea typeface="Cambria"/>
                          <a:cs typeface="Times New Roman"/>
                        </a:rPr>
                        <a:t>2</a:t>
                      </a:r>
                      <a:r>
                        <a:rPr lang="en-US" sz="1400" b="1" dirty="0">
                          <a:latin typeface="Arial"/>
                          <a:ea typeface="Cambria"/>
                          <a:cs typeface="Times New Roman"/>
                        </a:rPr>
                        <a:t>O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b="1" dirty="0">
                          <a:latin typeface="Arial"/>
                          <a:ea typeface="Cambria"/>
                          <a:cs typeface="Times New Roman"/>
                        </a:rPr>
                        <a:t>CH</a:t>
                      </a:r>
                      <a:r>
                        <a:rPr lang="en-US" sz="1400" b="1" baseline="-25000" dirty="0">
                          <a:latin typeface="Arial"/>
                          <a:ea typeface="Cambria"/>
                          <a:cs typeface="Times New Roman"/>
                        </a:rPr>
                        <a:t>4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b="1" dirty="0">
                          <a:latin typeface="Arial"/>
                          <a:ea typeface="Cambria"/>
                          <a:cs typeface="Times New Roman"/>
                        </a:rPr>
                        <a:t>N</a:t>
                      </a:r>
                      <a:r>
                        <a:rPr lang="en-US" sz="1400" b="1" baseline="-25000" dirty="0">
                          <a:latin typeface="Arial"/>
                          <a:ea typeface="Cambria"/>
                          <a:cs typeface="Times New Roman"/>
                        </a:rPr>
                        <a:t>2</a:t>
                      </a:r>
                      <a:r>
                        <a:rPr lang="en-US" sz="1400" b="1" dirty="0">
                          <a:latin typeface="Arial"/>
                          <a:ea typeface="Cambria"/>
                          <a:cs typeface="Times New Roman"/>
                        </a:rPr>
                        <a:t>O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b="1" dirty="0">
                          <a:latin typeface="Arial"/>
                          <a:ea typeface="Cambria"/>
                          <a:cs typeface="Times New Roman"/>
                        </a:rPr>
                        <a:t>CCl</a:t>
                      </a:r>
                      <a:r>
                        <a:rPr lang="en-US" sz="1400" b="1" baseline="-25000" dirty="0">
                          <a:latin typeface="Arial"/>
                          <a:ea typeface="Cambria"/>
                          <a:cs typeface="Times New Roman"/>
                        </a:rPr>
                        <a:t>3</a:t>
                      </a:r>
                      <a:r>
                        <a:rPr lang="en-US" sz="1400" b="1" dirty="0">
                          <a:latin typeface="Arial"/>
                          <a:ea typeface="Cambria"/>
                          <a:cs typeface="Times New Roman"/>
                        </a:rPr>
                        <a:t>F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b="1" dirty="0">
                          <a:latin typeface="Arial"/>
                          <a:ea typeface="Cambria"/>
                          <a:cs typeface="Times New Roman"/>
                        </a:rPr>
                        <a:t>CCl</a:t>
                      </a:r>
                      <a:r>
                        <a:rPr lang="en-US" sz="1400" b="1" baseline="-25000" dirty="0">
                          <a:latin typeface="Arial"/>
                          <a:ea typeface="Cambria"/>
                          <a:cs typeface="Times New Roman"/>
                        </a:rPr>
                        <a:t>2</a:t>
                      </a:r>
                      <a:r>
                        <a:rPr lang="en-US" sz="1400" b="1" dirty="0">
                          <a:latin typeface="Arial"/>
                          <a:ea typeface="Cambria"/>
                          <a:cs typeface="Times New Roman"/>
                        </a:rPr>
                        <a:t>F</a:t>
                      </a:r>
                      <a:r>
                        <a:rPr lang="en-US" sz="1400" b="1" baseline="-25000" dirty="0">
                          <a:latin typeface="Arial"/>
                          <a:ea typeface="Cambria"/>
                          <a:cs typeface="Times New Roman"/>
                        </a:rPr>
                        <a:t>2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b="1" dirty="0">
                          <a:latin typeface="Arial"/>
                          <a:ea typeface="Cambria"/>
                          <a:cs typeface="Times New Roman"/>
                        </a:rPr>
                        <a:t>CO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b="1">
                          <a:latin typeface="Arial"/>
                          <a:ea typeface="Cambria"/>
                          <a:cs typeface="Times New Roman"/>
                        </a:rPr>
                        <a:t>HF</a:t>
                      </a:r>
                      <a:endParaRPr lang="de-DE" sz="14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b="1" dirty="0">
                          <a:latin typeface="Arial"/>
                          <a:ea typeface="Cambria"/>
                          <a:cs typeface="Times New Roman"/>
                        </a:rPr>
                        <a:t>SF</a:t>
                      </a:r>
                      <a:r>
                        <a:rPr lang="en-US" sz="1400" b="1" baseline="-25000" dirty="0">
                          <a:latin typeface="Arial"/>
                          <a:ea typeface="Cambria"/>
                          <a:cs typeface="Times New Roman"/>
                        </a:rPr>
                        <a:t>6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b="1" dirty="0">
                          <a:latin typeface="Arial"/>
                          <a:ea typeface="Cambria"/>
                          <a:cs typeface="Times New Roman"/>
                        </a:rPr>
                        <a:t>NO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b="1" dirty="0">
                          <a:latin typeface="Arial"/>
                          <a:ea typeface="Cambria"/>
                          <a:cs typeface="Times New Roman"/>
                        </a:rPr>
                        <a:t>NO</a:t>
                      </a:r>
                      <a:r>
                        <a:rPr lang="en-US" sz="1400" b="1" baseline="-25000" dirty="0">
                          <a:latin typeface="Arial"/>
                          <a:ea typeface="Cambria"/>
                          <a:cs typeface="Times New Roman"/>
                        </a:rPr>
                        <a:t>2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b="1" dirty="0">
                          <a:latin typeface="Arial"/>
                          <a:ea typeface="Cambria"/>
                          <a:cs typeface="Times New Roman"/>
                        </a:rPr>
                        <a:t>NO</a:t>
                      </a:r>
                      <a:r>
                        <a:rPr lang="en-US" sz="1400" b="1" baseline="-25000" dirty="0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b="1" dirty="0">
                          <a:latin typeface="Arial"/>
                          <a:ea typeface="Cambria"/>
                          <a:cs typeface="Times New Roman"/>
                        </a:rPr>
                        <a:t>HNO</a:t>
                      </a:r>
                      <a:r>
                        <a:rPr lang="en-US" sz="1400" b="1" baseline="-25000" dirty="0">
                          <a:latin typeface="Arial"/>
                          <a:ea typeface="Cambria"/>
                          <a:cs typeface="Times New Roman"/>
                        </a:rPr>
                        <a:t>3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b="1" dirty="0">
                          <a:latin typeface="Arial"/>
                          <a:ea typeface="Cambria"/>
                          <a:cs typeface="Times New Roman"/>
                        </a:rPr>
                        <a:t>HNO</a:t>
                      </a:r>
                      <a:r>
                        <a:rPr lang="en-US" sz="1400" b="1" baseline="-25000" dirty="0">
                          <a:latin typeface="Arial"/>
                          <a:ea typeface="Cambria"/>
                          <a:cs typeface="Times New Roman"/>
                        </a:rPr>
                        <a:t>4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b="1" dirty="0">
                          <a:latin typeface="Arial"/>
                          <a:ea typeface="Cambria"/>
                          <a:cs typeface="Times New Roman"/>
                        </a:rPr>
                        <a:t>N</a:t>
                      </a:r>
                      <a:r>
                        <a:rPr lang="en-US" sz="1400" b="1" baseline="-25000" dirty="0">
                          <a:latin typeface="Arial"/>
                          <a:ea typeface="Cambria"/>
                          <a:cs typeface="Times New Roman"/>
                        </a:rPr>
                        <a:t>2</a:t>
                      </a:r>
                      <a:r>
                        <a:rPr lang="en-US" sz="1400" b="1" dirty="0">
                          <a:latin typeface="Arial"/>
                          <a:ea typeface="Cambria"/>
                          <a:cs typeface="Times New Roman"/>
                        </a:rPr>
                        <a:t>O</a:t>
                      </a:r>
                      <a:r>
                        <a:rPr lang="en-US" sz="1400" b="1" baseline="-25000" dirty="0">
                          <a:latin typeface="Arial"/>
                          <a:ea typeface="Cambria"/>
                          <a:cs typeface="Times New Roman"/>
                        </a:rPr>
                        <a:t>5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b="1" dirty="0">
                          <a:latin typeface="Arial"/>
                          <a:ea typeface="Cambria"/>
                          <a:cs typeface="Times New Roman"/>
                        </a:rPr>
                        <a:t>ClONO</a:t>
                      </a:r>
                      <a:r>
                        <a:rPr lang="en-US" sz="1400" b="1" baseline="-25000" dirty="0">
                          <a:latin typeface="Arial"/>
                          <a:ea typeface="Cambria"/>
                          <a:cs typeface="Times New Roman"/>
                        </a:rPr>
                        <a:t>2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b="1" dirty="0">
                          <a:latin typeface="Arial"/>
                          <a:ea typeface="Cambria"/>
                          <a:cs typeface="Times New Roman"/>
                        </a:rPr>
                        <a:t>NO</a:t>
                      </a:r>
                      <a:r>
                        <a:rPr lang="en-US" sz="1400" b="1" baseline="-25000" dirty="0">
                          <a:latin typeface="Arial"/>
                          <a:ea typeface="Cambria"/>
                          <a:cs typeface="Times New Roman"/>
                        </a:rPr>
                        <a:t>y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b="1" dirty="0">
                          <a:latin typeface="Arial"/>
                          <a:ea typeface="Cambria"/>
                          <a:cs typeface="Times New Roman"/>
                        </a:rPr>
                        <a:t>HCl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b="1" dirty="0">
                          <a:latin typeface="Arial"/>
                          <a:ea typeface="Cambria"/>
                          <a:cs typeface="Times New Roman"/>
                        </a:rPr>
                        <a:t>ClO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b="1" dirty="0">
                          <a:latin typeface="Arial"/>
                          <a:ea typeface="Cambria"/>
                          <a:cs typeface="Times New Roman"/>
                        </a:rPr>
                        <a:t>HOCl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b="1" dirty="0">
                          <a:latin typeface="Arial"/>
                          <a:ea typeface="Cambria"/>
                          <a:cs typeface="Times New Roman"/>
                        </a:rPr>
                        <a:t>BrO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b="1" dirty="0">
                          <a:latin typeface="Arial"/>
                          <a:ea typeface="Cambria"/>
                          <a:cs typeface="Times New Roman"/>
                        </a:rPr>
                        <a:t>OH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b="1" dirty="0">
                          <a:latin typeface="Arial"/>
                          <a:ea typeface="Cambria"/>
                          <a:cs typeface="Times New Roman"/>
                        </a:rPr>
                        <a:t>HO</a:t>
                      </a:r>
                      <a:r>
                        <a:rPr lang="en-US" sz="1400" b="1" baseline="-25000" dirty="0">
                          <a:latin typeface="Arial"/>
                          <a:ea typeface="Cambria"/>
                          <a:cs typeface="Times New Roman"/>
                        </a:rPr>
                        <a:t>2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b="1" dirty="0">
                          <a:latin typeface="Arial"/>
                          <a:ea typeface="Cambria"/>
                          <a:cs typeface="Times New Roman"/>
                        </a:rPr>
                        <a:t>CH</a:t>
                      </a:r>
                      <a:r>
                        <a:rPr lang="en-US" sz="1400" b="1" baseline="-25000" dirty="0">
                          <a:latin typeface="Arial"/>
                          <a:ea typeface="Cambria"/>
                          <a:cs typeface="Times New Roman"/>
                        </a:rPr>
                        <a:t>2</a:t>
                      </a:r>
                      <a:r>
                        <a:rPr lang="en-US" sz="1400" b="1" dirty="0">
                          <a:latin typeface="Arial"/>
                          <a:ea typeface="Cambria"/>
                          <a:cs typeface="Times New Roman"/>
                        </a:rPr>
                        <a:t>O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b="1" dirty="0">
                          <a:latin typeface="Arial"/>
                          <a:ea typeface="Cambria"/>
                          <a:cs typeface="Times New Roman"/>
                        </a:rPr>
                        <a:t>aerosol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08408">
                <a:tc>
                  <a:txBody>
                    <a:bodyPr/>
                    <a:lstStyle/>
                    <a:p>
                      <a:pPr algn="just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mbria"/>
                          <a:cs typeface="Times New Roman"/>
                        </a:rPr>
                        <a:t>ACE-FTS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 dirty="0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 dirty="0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 dirty="0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solidFill>
                          <a:srgbClr val="FF0000"/>
                        </a:solidFill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08408">
                <a:tc>
                  <a:txBody>
                    <a:bodyPr/>
                    <a:lstStyle/>
                    <a:p>
                      <a:pPr algn="just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mbria"/>
                          <a:cs typeface="Times New Roman"/>
                        </a:rPr>
                        <a:t>Aura-MLS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08408">
                <a:tc>
                  <a:txBody>
                    <a:bodyPr/>
                    <a:lstStyle/>
                    <a:p>
                      <a:pPr algn="just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mbria"/>
                          <a:cs typeface="Times New Roman"/>
                        </a:rPr>
                        <a:t>GOMOS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08408">
                <a:tc>
                  <a:txBody>
                    <a:bodyPr/>
                    <a:lstStyle/>
                    <a:p>
                      <a:pPr algn="just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Arial"/>
                          <a:ea typeface="Cambria"/>
                          <a:cs typeface="Times New Roman"/>
                        </a:rPr>
                        <a:t>HALOE</a:t>
                      </a:r>
                      <a:endParaRPr lang="de-DE" sz="14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08408">
                <a:tc>
                  <a:txBody>
                    <a:bodyPr/>
                    <a:lstStyle/>
                    <a:p>
                      <a:pPr algn="just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mbria"/>
                          <a:cs typeface="Times New Roman"/>
                        </a:rPr>
                        <a:t>HIRDLS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solidFill>
                          <a:srgbClr val="FF0000"/>
                        </a:solidFill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08408">
                <a:tc>
                  <a:txBody>
                    <a:bodyPr/>
                    <a:lstStyle/>
                    <a:p>
                      <a:pPr algn="just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mbria"/>
                          <a:cs typeface="Times New Roman"/>
                        </a:rPr>
                        <a:t>LIMS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 dirty="0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08408">
                <a:tc>
                  <a:txBody>
                    <a:bodyPr/>
                    <a:lstStyle/>
                    <a:p>
                      <a:pPr algn="just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Arial"/>
                          <a:ea typeface="Cambria"/>
                          <a:cs typeface="Times New Roman"/>
                        </a:rPr>
                        <a:t>MAESTRO</a:t>
                      </a:r>
                      <a:endParaRPr lang="de-DE" sz="14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08408">
                <a:tc>
                  <a:txBody>
                    <a:bodyPr/>
                    <a:lstStyle/>
                    <a:p>
                      <a:pPr algn="just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mbria"/>
                          <a:cs typeface="Times New Roman"/>
                        </a:rPr>
                        <a:t>MIPAS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 dirty="0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 dirty="0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 dirty="0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08408">
                <a:tc>
                  <a:txBody>
                    <a:bodyPr/>
                    <a:lstStyle/>
                    <a:p>
                      <a:pPr algn="just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mbria"/>
                          <a:cs typeface="Times New Roman"/>
                        </a:rPr>
                        <a:t>OSIRIS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r>
                        <a:rPr lang="en-US" sz="1600" b="1" baseline="-25000">
                          <a:latin typeface="Arial"/>
                          <a:ea typeface="Cambria"/>
                          <a:cs typeface="Times New Roman"/>
                        </a:rPr>
                        <a:t>d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r>
                        <a:rPr lang="en-US" sz="1600" b="1" baseline="-25000">
                          <a:latin typeface="Arial"/>
                          <a:ea typeface="Cambria"/>
                          <a:cs typeface="Times New Roman"/>
                        </a:rPr>
                        <a:t>d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08408">
                <a:tc>
                  <a:txBody>
                    <a:bodyPr/>
                    <a:lstStyle/>
                    <a:p>
                      <a:pPr algn="just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mbria"/>
                          <a:cs typeface="Times New Roman"/>
                        </a:rPr>
                        <a:t>POAM II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 dirty="0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08408">
                <a:tc>
                  <a:txBody>
                    <a:bodyPr/>
                    <a:lstStyle/>
                    <a:p>
                      <a:pPr algn="just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mbria"/>
                          <a:cs typeface="Times New Roman"/>
                        </a:rPr>
                        <a:t>POAM III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08408">
                <a:tc>
                  <a:txBody>
                    <a:bodyPr/>
                    <a:lstStyle/>
                    <a:p>
                      <a:pPr algn="just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mbria"/>
                          <a:cs typeface="Times New Roman"/>
                        </a:rPr>
                        <a:t>SAGE I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solidFill>
                          <a:srgbClr val="FF0000"/>
                        </a:solidFill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08408">
                <a:tc>
                  <a:txBody>
                    <a:bodyPr/>
                    <a:lstStyle/>
                    <a:p>
                      <a:pPr algn="just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mbria"/>
                          <a:cs typeface="Times New Roman"/>
                        </a:rPr>
                        <a:t>SAGE II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08408">
                <a:tc>
                  <a:txBody>
                    <a:bodyPr/>
                    <a:lstStyle/>
                    <a:p>
                      <a:pPr algn="just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mbria"/>
                          <a:cs typeface="Times New Roman"/>
                        </a:rPr>
                        <a:t>SAGE III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08408">
                <a:tc>
                  <a:txBody>
                    <a:bodyPr/>
                    <a:lstStyle/>
                    <a:p>
                      <a:pPr algn="just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mbria"/>
                          <a:cs typeface="Times New Roman"/>
                        </a:rPr>
                        <a:t>SCIAMACHY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de-DE" sz="16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r>
                        <a:rPr lang="en-US" sz="1600" b="1" baseline="-25000">
                          <a:latin typeface="Arial"/>
                          <a:ea typeface="Cambria"/>
                          <a:cs typeface="Times New Roman"/>
                        </a:rPr>
                        <a:t>d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08408">
                <a:tc>
                  <a:txBody>
                    <a:bodyPr/>
                    <a:lstStyle/>
                    <a:p>
                      <a:pPr algn="just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mbria"/>
                          <a:cs typeface="Times New Roman"/>
                        </a:rPr>
                        <a:t>SMILES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08408">
                <a:tc>
                  <a:txBody>
                    <a:bodyPr/>
                    <a:lstStyle/>
                    <a:p>
                      <a:pPr algn="just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mbria"/>
                          <a:cs typeface="Times New Roman"/>
                        </a:rPr>
                        <a:t>SMR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 dirty="0" err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r>
                        <a:rPr lang="en-US" sz="1600" b="1" baseline="-25000" dirty="0" err="1">
                          <a:latin typeface="Arial"/>
                          <a:ea typeface="Cambria"/>
                          <a:cs typeface="Times New Roman"/>
                        </a:rPr>
                        <a:t>d</a:t>
                      </a:r>
                      <a:endParaRPr lang="de-DE" sz="16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 dirty="0" err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r>
                        <a:rPr lang="en-US" sz="1600" b="1" baseline="-25000" dirty="0" err="1">
                          <a:latin typeface="Arial"/>
                          <a:ea typeface="Cambria"/>
                          <a:cs typeface="Times New Roman"/>
                        </a:rPr>
                        <a:t>lc</a:t>
                      </a:r>
                      <a:endParaRPr lang="de-DE" sz="16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08408">
                <a:tc>
                  <a:txBody>
                    <a:bodyPr/>
                    <a:lstStyle/>
                    <a:p>
                      <a:pPr algn="just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mbria"/>
                          <a:cs typeface="Times New Roman"/>
                        </a:rPr>
                        <a:t>TES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r>
                        <a:rPr lang="en-US" sz="1600" b="1" baseline="-25000">
                          <a:latin typeface="Arial"/>
                          <a:ea typeface="Cambria"/>
                          <a:cs typeface="Times New Roman"/>
                        </a:rPr>
                        <a:t>t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r>
                        <a:rPr lang="en-US" sz="1600" b="1" baseline="-25000">
                          <a:latin typeface="Arial"/>
                          <a:ea typeface="Cambria"/>
                          <a:cs typeface="Times New Roman"/>
                        </a:rPr>
                        <a:t>t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08408">
                <a:tc>
                  <a:txBody>
                    <a:bodyPr/>
                    <a:lstStyle/>
                    <a:p>
                      <a:pPr algn="just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mbria"/>
                          <a:cs typeface="Times New Roman"/>
                        </a:rPr>
                        <a:t>UARS-MLS</a:t>
                      </a:r>
                      <a:endParaRPr lang="de-DE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r>
                        <a:rPr lang="en-US" sz="1600" b="1">
                          <a:latin typeface="Arial"/>
                          <a:ea typeface="Cambria"/>
                          <a:cs typeface="Times New Roman"/>
                        </a:rPr>
                        <a:t>x</a:t>
                      </a:r>
                      <a:endParaRPr lang="de-DE" sz="16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3690620" algn="l"/>
                        </a:tabLst>
                      </a:pPr>
                      <a:endParaRPr lang="en-US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9" name="Rechteck 8"/>
          <p:cNvSpPr/>
          <p:nvPr/>
        </p:nvSpPr>
        <p:spPr>
          <a:xfrm>
            <a:off x="0" y="0"/>
            <a:ext cx="2411760" cy="980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-329767" y="0"/>
            <a:ext cx="2768167" cy="95628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800" b="1" dirty="0">
                <a:solidFill>
                  <a:srgbClr val="C00000"/>
                </a:solidFill>
                <a:cs typeface="Arial" pitchFamily="34" charset="0"/>
              </a:rPr>
              <a:t>Updated</a:t>
            </a:r>
            <a:r>
              <a:rPr lang="en-US" sz="28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</a:p>
          <a:p>
            <a:pPr algn="ctr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800" b="1" dirty="0" smtClean="0">
                <a:solidFill>
                  <a:srgbClr val="C00000"/>
                </a:solidFill>
                <a:cs typeface="Arial" pitchFamily="34" charset="0"/>
              </a:rPr>
              <a:t>tracer </a:t>
            </a:r>
            <a:r>
              <a:rPr lang="en-US" sz="2800" b="1" dirty="0">
                <a:solidFill>
                  <a:srgbClr val="C00000"/>
                </a:solidFill>
                <a:cs typeface="Arial" pitchFamily="34" charset="0"/>
              </a:rPr>
              <a:t>list</a:t>
            </a:r>
            <a:r>
              <a:rPr lang="en-US" sz="2800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1306137"/>
            <a:ext cx="9144000" cy="181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800" b="1" dirty="0" smtClean="0">
                <a:solidFill>
                  <a:srgbClr val="C00000"/>
                </a:solidFill>
                <a:latin typeface="Arial Black"/>
                <a:cs typeface="Arial Black"/>
              </a:rPr>
              <a:t>Some example evaluations</a:t>
            </a:r>
          </a:p>
          <a:p>
            <a:pPr algn="ctr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2800" b="1" dirty="0" smtClean="0">
              <a:solidFill>
                <a:srgbClr val="C00000"/>
              </a:solidFill>
              <a:latin typeface="Arial Black"/>
              <a:cs typeface="Arial Black"/>
            </a:endParaRPr>
          </a:p>
          <a:p>
            <a:pPr algn="ctr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2800" b="1" dirty="0" smtClean="0">
              <a:solidFill>
                <a:srgbClr val="C00000"/>
              </a:solidFill>
              <a:latin typeface="Arial Black"/>
              <a:cs typeface="Arial Black"/>
            </a:endParaRPr>
          </a:p>
          <a:p>
            <a:pPr algn="ctr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800" b="1" dirty="0" smtClean="0">
                <a:latin typeface="Arial Black"/>
                <a:cs typeface="Arial Black"/>
              </a:rPr>
              <a:t> </a:t>
            </a:r>
            <a:endParaRPr lang="en-US" sz="2800" b="1" dirty="0">
              <a:latin typeface="Arial Black"/>
              <a:cs typeface="Arial Blac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2806005"/>
            <a:ext cx="670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800" b="1" dirty="0" smtClean="0">
                <a:solidFill>
                  <a:prstClr val="black"/>
                </a:solidFill>
                <a:latin typeface="Arial Black"/>
                <a:cs typeface="Arial Black"/>
              </a:rPr>
              <a:t>Preliminary results!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3400"/>
            <a:ext cx="8077200" cy="403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495800"/>
            <a:ext cx="8077200" cy="20016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71735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rgbClr val="C00000"/>
                </a:solidFill>
                <a:latin typeface="Arial Black"/>
                <a:cs typeface="Arial Black"/>
              </a:rPr>
              <a:t>Carbon monoxide annual zonal mean cross sections</a:t>
            </a:r>
          </a:p>
        </p:txBody>
      </p:sp>
      <p:sp>
        <p:nvSpPr>
          <p:cNvPr id="6" name="Textfeld 7"/>
          <p:cNvSpPr txBox="1"/>
          <p:nvPr/>
        </p:nvSpPr>
        <p:spPr>
          <a:xfrm>
            <a:off x="3657600" y="762000"/>
            <a:ext cx="4876800" cy="175432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68288" indent="-268288">
              <a:buFont typeface="Wingdings" pitchFamily="2" charset="2"/>
              <a:buChar char="Ø"/>
            </a:pPr>
            <a:r>
              <a:rPr lang="en-US" dirty="0" smtClean="0"/>
              <a:t>Large differences exist in some of the species in the annual zonal means. Nevertheless the instruments agree well in their </a:t>
            </a:r>
            <a:r>
              <a:rPr lang="en-US" dirty="0" err="1" smtClean="0"/>
              <a:t>interannual</a:t>
            </a:r>
            <a:r>
              <a:rPr lang="en-US" dirty="0" smtClean="0"/>
              <a:t> variability. Further retrieval studies are suggested to get at the cause of this discrepancy.  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9"/>
          <p:cNvGraphicFramePr>
            <a:graphicFrameLocks noChangeAspect="1"/>
          </p:cNvGraphicFramePr>
          <p:nvPr/>
        </p:nvGraphicFramePr>
        <p:xfrm>
          <a:off x="3041809" y="2667000"/>
          <a:ext cx="5873591" cy="4022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2" name="Document" r:id="rId3" imgW="21028571" imgH="14831746" progId="Word.Document.12">
                  <p:link updateAutomatic="1"/>
                </p:oleObj>
              </mc:Choice>
              <mc:Fallback>
                <p:oleObj name="Document" r:id="rId3" imgW="21028571" imgH="14831746" progId="Word.Document.12">
                  <p:link updateAutomatic="1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913"/>
                      <a:stretch>
                        <a:fillRect/>
                      </a:stretch>
                    </p:blipFill>
                    <p:spPr bwMode="auto">
                      <a:xfrm>
                        <a:off x="3041809" y="2667000"/>
                        <a:ext cx="5873591" cy="4022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vortex_dehydration_MIM_2002-2009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527" y="304800"/>
            <a:ext cx="5222511" cy="2433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104" y="-76200"/>
            <a:ext cx="282749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400" b="1" dirty="0" smtClean="0">
                <a:solidFill>
                  <a:srgbClr val="C00000"/>
                </a:solidFill>
                <a:latin typeface="Arial Black"/>
                <a:cs typeface="Arial Black"/>
              </a:rPr>
              <a:t>SH polar vortex dehydration</a:t>
            </a:r>
            <a:r>
              <a:rPr lang="en-US" sz="2400" dirty="0" smtClean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</a:p>
          <a:p>
            <a:endParaRPr lang="en-US" sz="1000" dirty="0" smtClean="0">
              <a:solidFill>
                <a:srgbClr val="C00000"/>
              </a:solidFill>
              <a:latin typeface="Arial Black"/>
              <a:cs typeface="Arial Black"/>
            </a:endParaRPr>
          </a:p>
          <a:p>
            <a:r>
              <a:rPr lang="en-US" sz="2000" dirty="0" smtClean="0"/>
              <a:t>Multi-instrument mean and deviations from it in a subset of the available instruments. </a:t>
            </a:r>
          </a:p>
        </p:txBody>
      </p:sp>
      <p:sp>
        <p:nvSpPr>
          <p:cNvPr id="6" name="Textfeld 7"/>
          <p:cNvSpPr txBox="1"/>
          <p:nvPr/>
        </p:nvSpPr>
        <p:spPr>
          <a:xfrm>
            <a:off x="457200" y="3309877"/>
            <a:ext cx="2438400" cy="23083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Instruments capture dehydration in the SH polar vortex. Geographical sampling and different vertical resolutions may affect captured signal.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717032"/>
            <a:ext cx="6192688" cy="290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64704"/>
            <a:ext cx="6172116" cy="288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6804248" y="1412776"/>
            <a:ext cx="2160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Time series</a:t>
            </a:r>
            <a:r>
              <a:rPr lang="en-US" sz="2000" dirty="0" smtClean="0"/>
              <a:t> of deseasonalized 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 for 20S–20N at 100 and </a:t>
            </a:r>
            <a:br>
              <a:rPr lang="en-US" sz="2000" dirty="0" smtClean="0"/>
            </a:br>
            <a:r>
              <a:rPr lang="en-US" sz="2000" dirty="0" smtClean="0"/>
              <a:t>10 hPa. </a:t>
            </a:r>
            <a:endParaRPr lang="de-DE" sz="20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6766720" y="3789040"/>
            <a:ext cx="2377280" cy="28623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Instruments agree well at 10 </a:t>
            </a:r>
            <a:r>
              <a:rPr lang="en-US" sz="2000" dirty="0" err="1" smtClean="0"/>
              <a:t>hPa</a:t>
            </a:r>
            <a:r>
              <a:rPr lang="en-US" sz="2000" dirty="0" smtClean="0"/>
              <a:t>, displaying a strong QBO signal but do not capture the interannual variability at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100 </a:t>
            </a:r>
            <a:r>
              <a:rPr lang="en-US" sz="2000" dirty="0" err="1" smtClean="0"/>
              <a:t>hPa</a:t>
            </a:r>
            <a:r>
              <a:rPr lang="en-US" sz="2000" dirty="0"/>
              <a:t> </a:t>
            </a:r>
            <a:r>
              <a:rPr lang="en-US" sz="2000" dirty="0" smtClean="0"/>
              <a:t>coherently.</a:t>
            </a:r>
            <a:endParaRPr lang="en-US" sz="2000" dirty="0"/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95536" y="116632"/>
            <a:ext cx="8424936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400" dirty="0" smtClean="0">
                <a:solidFill>
                  <a:srgbClr val="C00000"/>
                </a:solidFill>
                <a:latin typeface="Arial Black"/>
                <a:cs typeface="Arial Black"/>
              </a:rPr>
              <a:t>N</a:t>
            </a:r>
            <a:r>
              <a:rPr lang="en-US" sz="2400" baseline="-25000" dirty="0" smtClean="0">
                <a:solidFill>
                  <a:srgbClr val="C00000"/>
                </a:solidFill>
                <a:latin typeface="Arial Black"/>
                <a:cs typeface="Arial Black"/>
              </a:rPr>
              <a:t>2</a:t>
            </a:r>
            <a:r>
              <a:rPr lang="en-US" sz="2400" dirty="0" smtClean="0">
                <a:solidFill>
                  <a:srgbClr val="C00000"/>
                </a:solidFill>
                <a:latin typeface="Arial Black"/>
                <a:cs typeface="Arial Black"/>
              </a:rPr>
              <a:t>O interannual variability  2002-2010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685800"/>
            <a:ext cx="1114425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95536" y="116632"/>
            <a:ext cx="8424936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400" dirty="0" smtClean="0">
                <a:solidFill>
                  <a:srgbClr val="C00000"/>
                </a:solidFill>
                <a:latin typeface="Arial Black"/>
                <a:cs typeface="Arial Black"/>
              </a:rPr>
              <a:t>NO</a:t>
            </a:r>
            <a:r>
              <a:rPr lang="en-US" sz="2400" baseline="-25000" dirty="0" smtClean="0">
                <a:solidFill>
                  <a:srgbClr val="C00000"/>
                </a:solidFill>
                <a:latin typeface="Arial Black"/>
                <a:cs typeface="Arial Black"/>
              </a:rPr>
              <a:t>2</a:t>
            </a:r>
            <a:r>
              <a:rPr lang="en-US" sz="2400" dirty="0" smtClean="0">
                <a:solidFill>
                  <a:srgbClr val="C00000"/>
                </a:solidFill>
                <a:latin typeface="Arial Black"/>
                <a:cs typeface="Arial Black"/>
              </a:rPr>
              <a:t> QBO signal 2002-2010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09600" y="5534561"/>
            <a:ext cx="8382000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Most instruments agree well in the tropics and display the expected downward propagating QBO signal, but show less consistent results in the extra-tropics possibly due to higher natural variability in this region.</a:t>
            </a:r>
            <a:endParaRPr lang="en-US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971600" y="827420"/>
            <a:ext cx="766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Altitude-time sections of deseasonalized NO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anomalies for 10S-10N.</a:t>
            </a:r>
            <a:endParaRPr lang="en-US" sz="1800" dirty="0"/>
          </a:p>
        </p:txBody>
      </p:sp>
      <p:pic>
        <p:nvPicPr>
          <p:cNvPr id="13" name="Grafik 12" descr="qbo-abs-ts3-pm.png"/>
          <p:cNvPicPr>
            <a:picLocks noChangeAspect="1"/>
          </p:cNvPicPr>
          <p:nvPr/>
        </p:nvPicPr>
        <p:blipFill>
          <a:blip r:embed="rId2" cstate="print"/>
          <a:srcRect t="33074" b="3927"/>
          <a:stretch>
            <a:fillRect/>
          </a:stretch>
        </p:blipFill>
        <p:spPr>
          <a:xfrm>
            <a:off x="539553" y="1675781"/>
            <a:ext cx="8424936" cy="3625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576064" y="990600"/>
            <a:ext cx="8964488" cy="557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Executive Summary   </a:t>
            </a:r>
            <a:r>
              <a:rPr lang="en-US" dirty="0" smtClean="0"/>
              <a:t>Preface - Key Findings - Key Recommendations</a:t>
            </a:r>
            <a:endParaRPr lang="en-US" sz="1000" b="1" dirty="0" smtClean="0"/>
          </a:p>
          <a:p>
            <a:pPr marL="1079500" indent="355600"/>
            <a:endParaRPr lang="en-US" sz="1200" b="1" dirty="0" smtClean="0"/>
          </a:p>
          <a:p>
            <a:pPr marL="1079500" indent="-1079500"/>
            <a:r>
              <a:rPr lang="en-US" b="1" dirty="0" smtClean="0"/>
              <a:t>Chapter 0		</a:t>
            </a:r>
            <a:r>
              <a:rPr lang="en-US" dirty="0" smtClean="0"/>
              <a:t>Abbreviations and Definitions</a:t>
            </a:r>
            <a:endParaRPr lang="en-US" i="1" dirty="0" smtClean="0"/>
          </a:p>
          <a:p>
            <a:pPr marL="1079500" indent="355600"/>
            <a:endParaRPr lang="en-US" sz="1000" b="1" dirty="0" smtClean="0"/>
          </a:p>
          <a:p>
            <a:r>
              <a:rPr lang="en-US" b="1" dirty="0" smtClean="0"/>
              <a:t>Chapter </a:t>
            </a:r>
            <a:r>
              <a:rPr lang="en-US" b="1" dirty="0"/>
              <a:t>1</a:t>
            </a:r>
            <a:r>
              <a:rPr lang="en-US" dirty="0"/>
              <a:t>	</a:t>
            </a:r>
            <a:r>
              <a:rPr lang="en-US" dirty="0" smtClean="0"/>
              <a:t>Introduction </a:t>
            </a:r>
            <a:r>
              <a:rPr lang="en-US" dirty="0"/>
              <a:t>/ scope of the SPARC Data </a:t>
            </a:r>
            <a:r>
              <a:rPr lang="en-US" dirty="0" smtClean="0"/>
              <a:t>Initiative</a:t>
            </a:r>
            <a:endParaRPr lang="en-US" sz="1600" i="1" dirty="0"/>
          </a:p>
          <a:p>
            <a:endParaRPr lang="en-US" sz="1000" b="1" dirty="0"/>
          </a:p>
          <a:p>
            <a:r>
              <a:rPr lang="en-US" b="1" dirty="0"/>
              <a:t>Chapter 2	</a:t>
            </a:r>
            <a:r>
              <a:rPr lang="en-US" dirty="0" smtClean="0"/>
              <a:t>Satellite instruments and data sets	</a:t>
            </a:r>
            <a:endParaRPr lang="en-US" sz="1000" dirty="0" smtClean="0"/>
          </a:p>
          <a:p>
            <a:endParaRPr lang="en-US" sz="1000" b="1" dirty="0" smtClean="0"/>
          </a:p>
          <a:p>
            <a:r>
              <a:rPr lang="en-US" b="1" dirty="0"/>
              <a:t>Chapter </a:t>
            </a:r>
            <a:r>
              <a:rPr lang="en-US" b="1" dirty="0" smtClean="0"/>
              <a:t>3	</a:t>
            </a:r>
            <a:r>
              <a:rPr lang="en-US" dirty="0" smtClean="0"/>
              <a:t>Climatologies / Methods</a:t>
            </a:r>
          </a:p>
          <a:p>
            <a:pPr marL="1790700"/>
            <a:r>
              <a:rPr lang="en-US" sz="1000" dirty="0" smtClean="0"/>
              <a:t> </a:t>
            </a:r>
            <a:endParaRPr lang="en-US" sz="1000" b="1" dirty="0" smtClean="0"/>
          </a:p>
          <a:p>
            <a:r>
              <a:rPr lang="en-US" b="1" dirty="0"/>
              <a:t>Chapter 4	</a:t>
            </a:r>
            <a:r>
              <a:rPr lang="en-US" dirty="0" smtClean="0"/>
              <a:t>Evaluations</a:t>
            </a:r>
            <a:endParaRPr lang="en-US" sz="800" dirty="0" smtClean="0"/>
          </a:p>
          <a:p>
            <a:r>
              <a:rPr lang="en-US" b="1" dirty="0"/>
              <a:t>		</a:t>
            </a:r>
            <a:r>
              <a:rPr lang="en-US" sz="1600" dirty="0" smtClean="0"/>
              <a:t>4.1   Ozone - O</a:t>
            </a:r>
            <a:r>
              <a:rPr lang="en-US" sz="1600" baseline="-25000" dirty="0" smtClean="0"/>
              <a:t>3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4.2   Water </a:t>
            </a:r>
            <a:r>
              <a:rPr lang="en-US" sz="1600" dirty="0" err="1" smtClean="0"/>
              <a:t>vapour</a:t>
            </a:r>
            <a:r>
              <a:rPr lang="en-US" sz="1600" dirty="0" smtClean="0"/>
              <a:t> - 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4.3   Methane – CH</a:t>
            </a:r>
            <a:r>
              <a:rPr lang="en-US" sz="1600" baseline="-25000" dirty="0" smtClean="0"/>
              <a:t>4 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…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4.24 Formaldehyde – CH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 </a:t>
            </a:r>
            <a:r>
              <a:rPr lang="en-US" sz="1600" dirty="0"/>
              <a:t>	</a:t>
            </a:r>
          </a:p>
          <a:p>
            <a:r>
              <a:rPr lang="en-US" sz="1600" dirty="0"/>
              <a:t>		</a:t>
            </a:r>
            <a:r>
              <a:rPr lang="en-US" sz="1600" dirty="0" smtClean="0"/>
              <a:t>4.25 Aerosol</a:t>
            </a:r>
          </a:p>
          <a:p>
            <a:r>
              <a:rPr lang="en-US" sz="1600" dirty="0" smtClean="0"/>
              <a:t>                                4.26 Evaluations in UTLS based on TES averaging kernels</a:t>
            </a:r>
            <a:endParaRPr lang="en-US" sz="1600" dirty="0"/>
          </a:p>
          <a:p>
            <a:endParaRPr lang="en-US" sz="1000" b="1" dirty="0"/>
          </a:p>
          <a:p>
            <a:r>
              <a:rPr lang="en-US" b="1" dirty="0"/>
              <a:t>Chapter </a:t>
            </a:r>
            <a:r>
              <a:rPr lang="en-US" b="1" dirty="0" smtClean="0"/>
              <a:t>5</a:t>
            </a:r>
            <a:r>
              <a:rPr lang="en-US" b="1" dirty="0"/>
              <a:t>	</a:t>
            </a:r>
            <a:r>
              <a:rPr lang="en-US" dirty="0" smtClean="0"/>
              <a:t>Discussion and Summary</a:t>
            </a:r>
          </a:p>
          <a:p>
            <a:endParaRPr lang="en-US" sz="1000" b="1" dirty="0" smtClean="0"/>
          </a:p>
          <a:p>
            <a:r>
              <a:rPr lang="en-US" b="1" dirty="0" smtClean="0"/>
              <a:t>Chapter 6	</a:t>
            </a:r>
            <a:r>
              <a:rPr lang="en-US" dirty="0" smtClean="0"/>
              <a:t>Recommendations</a:t>
            </a:r>
          </a:p>
          <a:p>
            <a:endParaRPr lang="en-US" dirty="0" smtClean="0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0" y="228600"/>
            <a:ext cx="9144000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800" b="1" dirty="0" smtClean="0">
                <a:solidFill>
                  <a:srgbClr val="C00000"/>
                </a:solidFill>
                <a:latin typeface="Arial Black"/>
                <a:cs typeface="Arial Black"/>
              </a:rPr>
              <a:t>Report structure</a:t>
            </a:r>
          </a:p>
          <a:p>
            <a:pPr algn="ctr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76200"/>
            <a:ext cx="91440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800" b="1" dirty="0" smtClean="0">
                <a:solidFill>
                  <a:srgbClr val="C00000"/>
                </a:solidFill>
                <a:latin typeface="Arial Black"/>
                <a:cs typeface="Arial Black"/>
              </a:rPr>
              <a:t>Recommendations: follow-on activities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990600"/>
            <a:ext cx="8532440" cy="536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0" indent="-361950">
              <a:buFont typeface="Wingdings" pitchFamily="2" charset="2"/>
              <a:buChar char="ü"/>
            </a:pPr>
            <a:r>
              <a:rPr lang="en-US" sz="2000" dirty="0" smtClean="0"/>
              <a:t>SDI should coordinate a follow-on activity with specific focus on the </a:t>
            </a:r>
            <a:r>
              <a:rPr lang="en-US" sz="2000" b="1" dirty="0" smtClean="0"/>
              <a:t>UTLS</a:t>
            </a:r>
            <a:r>
              <a:rPr lang="en-US" sz="2000" dirty="0" smtClean="0"/>
              <a:t> (include diagnostics that take into account geophysical variability, available in-situ measurements, nadir sounders)</a:t>
            </a:r>
            <a:endParaRPr lang="de-DE" sz="2000" dirty="0" smtClean="0"/>
          </a:p>
          <a:p>
            <a:r>
              <a:rPr lang="en-US" sz="1000" dirty="0" smtClean="0"/>
              <a:t>  </a:t>
            </a:r>
            <a:endParaRPr lang="de-DE" sz="1000" dirty="0" smtClean="0"/>
          </a:p>
          <a:p>
            <a:pPr marL="361950" lvl="0" indent="-361950">
              <a:buFont typeface="Wingdings" pitchFamily="2" charset="2"/>
              <a:buChar char="ü"/>
            </a:pPr>
            <a:r>
              <a:rPr lang="en-US" sz="2000" dirty="0" smtClean="0"/>
              <a:t>SDI should coordinate a follow-on activity with specific focus on the </a:t>
            </a:r>
            <a:r>
              <a:rPr lang="en-US" sz="2000" b="1" dirty="0" smtClean="0"/>
              <a:t>mesosphere</a:t>
            </a:r>
            <a:endParaRPr lang="de-DE" sz="2000" b="1" dirty="0" smtClean="0"/>
          </a:p>
          <a:p>
            <a:r>
              <a:rPr lang="en-US" sz="1000" dirty="0" smtClean="0"/>
              <a:t>  </a:t>
            </a:r>
            <a:endParaRPr lang="de-DE" sz="1000" dirty="0" smtClean="0"/>
          </a:p>
          <a:p>
            <a:pPr marL="361950" lvl="0" indent="-361950">
              <a:buFont typeface="Wingdings" pitchFamily="2" charset="2"/>
              <a:buChar char="ü"/>
            </a:pPr>
            <a:r>
              <a:rPr lang="en-US" sz="2000" dirty="0"/>
              <a:t>G</a:t>
            </a:r>
            <a:r>
              <a:rPr lang="en-US" sz="2000" dirty="0" smtClean="0"/>
              <a:t>eneration of specific </a:t>
            </a:r>
            <a:r>
              <a:rPr lang="en-US" sz="2000" b="1" dirty="0" smtClean="0"/>
              <a:t>model validation diagnostics </a:t>
            </a:r>
          </a:p>
          <a:p>
            <a:pPr marL="819150" lvl="1" indent="-3619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Mixed team of scientists from the SDI and the model analysis community </a:t>
            </a:r>
          </a:p>
          <a:p>
            <a:pPr marL="819150" lvl="1" indent="-361950">
              <a:spcBef>
                <a:spcPts val="200"/>
              </a:spcBef>
              <a:buFont typeface="Arial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ncludes a ‘best’ estimate and its uncertainty range</a:t>
            </a:r>
            <a:endParaRPr lang="de-DE" dirty="0" smtClean="0"/>
          </a:p>
          <a:p>
            <a:r>
              <a:rPr lang="en-US" sz="1000" dirty="0"/>
              <a:t> </a:t>
            </a:r>
          </a:p>
          <a:p>
            <a:pPr marL="361950" lvl="0" indent="-361950">
              <a:buFont typeface="Wingdings" pitchFamily="2" charset="2"/>
              <a:buChar char="ü"/>
            </a:pPr>
            <a:r>
              <a:rPr lang="en-US" sz="2000" dirty="0" smtClean="0"/>
              <a:t>Include </a:t>
            </a:r>
            <a:r>
              <a:rPr lang="en-US" sz="2000" b="1" dirty="0" smtClean="0"/>
              <a:t>additional instruments </a:t>
            </a:r>
            <a:r>
              <a:rPr lang="en-US" sz="2000" dirty="0" smtClean="0"/>
              <a:t>(SAMS, </a:t>
            </a:r>
            <a:r>
              <a:rPr lang="en-US" sz="2000" dirty="0" err="1" smtClean="0"/>
              <a:t>iSAMS</a:t>
            </a:r>
            <a:r>
              <a:rPr lang="en-US" sz="2000" dirty="0" smtClean="0"/>
              <a:t>, CLAES, ILAS, and ATMOS) </a:t>
            </a:r>
            <a:r>
              <a:rPr lang="en-US" sz="2000" dirty="0"/>
              <a:t>in future </a:t>
            </a:r>
            <a:r>
              <a:rPr lang="en-US" sz="2000" dirty="0" smtClean="0"/>
              <a:t>and follow on SDI activities</a:t>
            </a:r>
            <a:endParaRPr lang="de-DE" sz="2000" dirty="0"/>
          </a:p>
          <a:p>
            <a:r>
              <a:rPr lang="en-US" sz="1000" dirty="0"/>
              <a:t> </a:t>
            </a:r>
            <a:endParaRPr lang="de-DE" sz="1000" dirty="0"/>
          </a:p>
          <a:p>
            <a:pPr marL="361950" lvl="0" indent="-361950">
              <a:buFont typeface="Wingdings" pitchFamily="2" charset="2"/>
              <a:buChar char="ü"/>
            </a:pPr>
            <a:r>
              <a:rPr lang="en-US" sz="2000" dirty="0"/>
              <a:t>I</a:t>
            </a:r>
            <a:r>
              <a:rPr lang="en-US" sz="2000" dirty="0" smtClean="0"/>
              <a:t>nclude </a:t>
            </a:r>
            <a:r>
              <a:rPr lang="en-US" sz="2000" b="1" dirty="0" smtClean="0"/>
              <a:t>different retrieval products</a:t>
            </a:r>
            <a:r>
              <a:rPr lang="en-US" sz="2000" dirty="0" smtClean="0"/>
              <a:t> obtained for the same satellite instrument data in future and follow on SDI activities</a:t>
            </a:r>
          </a:p>
          <a:p>
            <a:pPr marL="361950" lvl="0" indent="-361950">
              <a:buFont typeface="Wingdings" pitchFamily="2" charset="2"/>
              <a:buChar char="ü"/>
            </a:pPr>
            <a:endParaRPr lang="en-US" sz="1000" dirty="0" smtClean="0"/>
          </a:p>
          <a:p>
            <a:pPr marL="361950" lvl="0" indent="-361950">
              <a:buFont typeface="Wingdings" pitchFamily="2" charset="2"/>
              <a:buChar char="ü"/>
            </a:pPr>
            <a:r>
              <a:rPr lang="en-US" sz="2000" dirty="0" smtClean="0"/>
              <a:t>Establish better knowledge of bottom-up, absolute measurement uncertainty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feld 4"/>
          <p:cNvSpPr txBox="1">
            <a:spLocks noChangeArrowheads="1"/>
          </p:cNvSpPr>
          <p:nvPr/>
        </p:nvSpPr>
        <p:spPr bwMode="auto">
          <a:xfrm>
            <a:off x="381000" y="31498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 Black"/>
                <a:cs typeface="Arial Black"/>
              </a:rPr>
              <a:t>Acknowledgments</a:t>
            </a:r>
            <a:endParaRPr lang="en-US" sz="2800" b="1" baseline="-25000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465138" y="295741"/>
            <a:ext cx="8678862" cy="643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20675">
              <a:lnSpc>
                <a:spcPct val="150000"/>
              </a:lnSpc>
              <a:buClr>
                <a:srgbClr val="C00000"/>
              </a:buClr>
              <a:buSzPct val="150000"/>
              <a:tabLst>
                <a:tab pos="273050" algn="l"/>
              </a:tabLst>
            </a:pPr>
            <a:endParaRPr lang="en-CA" sz="2000" b="1" dirty="0" smtClean="0"/>
          </a:p>
          <a:p>
            <a:pPr marL="355600" indent="-320675">
              <a:lnSpc>
                <a:spcPct val="150000"/>
              </a:lnSpc>
              <a:buClr>
                <a:srgbClr val="C00000"/>
              </a:buClr>
              <a:buSzPct val="150000"/>
              <a:buFont typeface="Wingdings" pitchFamily="2" charset="2"/>
              <a:buChar char="ü"/>
              <a:tabLst>
                <a:tab pos="273050" algn="l"/>
              </a:tabLst>
            </a:pPr>
            <a:r>
              <a:rPr lang="en-CA" sz="2000" b="1" dirty="0" smtClean="0"/>
              <a:t>The different space agencies </a:t>
            </a:r>
            <a:r>
              <a:rPr lang="en-CA" sz="2000" dirty="0" smtClean="0"/>
              <a:t>for their support of the instrument teams and for providing great data! </a:t>
            </a:r>
            <a:endParaRPr lang="en-CA" sz="2000" b="1" dirty="0" smtClean="0"/>
          </a:p>
          <a:p>
            <a:pPr marL="355600" indent="-320675">
              <a:lnSpc>
                <a:spcPct val="150000"/>
              </a:lnSpc>
              <a:buClr>
                <a:srgbClr val="C00000"/>
              </a:buClr>
              <a:buSzPct val="150000"/>
              <a:buFont typeface="Wingdings" pitchFamily="2" charset="2"/>
              <a:buChar char="ü"/>
              <a:tabLst>
                <a:tab pos="273050" algn="l"/>
              </a:tabLst>
            </a:pPr>
            <a:r>
              <a:rPr lang="en-CA" sz="2000" b="1" dirty="0" smtClean="0"/>
              <a:t>International Space Science Institute </a:t>
            </a:r>
            <a:r>
              <a:rPr lang="en-CA" sz="2000" dirty="0" smtClean="0"/>
              <a:t>(ISSI, Bern, Switzerland)</a:t>
            </a:r>
          </a:p>
          <a:p>
            <a:pPr marL="1270000" lvl="2" indent="-320675">
              <a:lnSpc>
                <a:spcPct val="150000"/>
              </a:lnSpc>
              <a:buClr>
                <a:srgbClr val="C00000"/>
              </a:buClr>
              <a:buSzPct val="150000"/>
              <a:buFont typeface="Wingdings" pitchFamily="2" charset="2"/>
              <a:buChar char="ü"/>
              <a:tabLst>
                <a:tab pos="273050" algn="l"/>
              </a:tabLst>
            </a:pPr>
            <a:r>
              <a:rPr lang="en-CA" dirty="0" smtClean="0"/>
              <a:t>Local costs </a:t>
            </a:r>
            <a:r>
              <a:rPr lang="en-CA" smtClean="0"/>
              <a:t>and location for </a:t>
            </a:r>
            <a:r>
              <a:rPr lang="en-CA" dirty="0" smtClean="0"/>
              <a:t>2 working meetings at ISSI in Bern</a:t>
            </a:r>
            <a:endParaRPr lang="en-CA" sz="800" dirty="0" smtClean="0"/>
          </a:p>
          <a:p>
            <a:pPr marL="355600" indent="-320675">
              <a:lnSpc>
                <a:spcPct val="150000"/>
              </a:lnSpc>
              <a:buClr>
                <a:srgbClr val="C00000"/>
              </a:buClr>
              <a:buSzPct val="150000"/>
              <a:buFont typeface="Wingdings" pitchFamily="2" charset="2"/>
              <a:buChar char="ü"/>
              <a:tabLst>
                <a:tab pos="273050" algn="l"/>
              </a:tabLst>
            </a:pPr>
            <a:r>
              <a:rPr lang="en-CA" sz="2000" b="1" dirty="0" smtClean="0"/>
              <a:t>SPARC office Toronto</a:t>
            </a:r>
          </a:p>
          <a:p>
            <a:pPr marL="1270000" lvl="2" indent="-320675">
              <a:lnSpc>
                <a:spcPct val="150000"/>
              </a:lnSpc>
              <a:buClr>
                <a:srgbClr val="C00000"/>
              </a:buClr>
              <a:buSzPct val="150000"/>
              <a:buFont typeface="Wingdings" pitchFamily="2" charset="2"/>
              <a:buChar char="ü"/>
              <a:tabLst>
                <a:tab pos="273050" algn="l"/>
              </a:tabLst>
            </a:pPr>
            <a:r>
              <a:rPr lang="en-CA" dirty="0" smtClean="0"/>
              <a:t>Local host for review meeting in December 2011</a:t>
            </a:r>
          </a:p>
          <a:p>
            <a:pPr marL="1270000" lvl="2" indent="-320675">
              <a:lnSpc>
                <a:spcPct val="150000"/>
              </a:lnSpc>
              <a:buClr>
                <a:srgbClr val="C00000"/>
              </a:buClr>
              <a:buSzPct val="150000"/>
              <a:buFont typeface="Wingdings" pitchFamily="2" charset="2"/>
              <a:buChar char="ü"/>
              <a:tabLst>
                <a:tab pos="273050" algn="l"/>
              </a:tabLst>
            </a:pPr>
            <a:r>
              <a:rPr lang="en-CA" dirty="0" smtClean="0"/>
              <a:t>Travel support for team members, invited experts and reviewers</a:t>
            </a:r>
          </a:p>
          <a:p>
            <a:pPr marL="1270000" lvl="2" indent="-320675">
              <a:lnSpc>
                <a:spcPct val="150000"/>
              </a:lnSpc>
              <a:buClr>
                <a:srgbClr val="C00000"/>
              </a:buClr>
              <a:buSzPct val="150000"/>
              <a:buFont typeface="Wingdings" pitchFamily="2" charset="2"/>
              <a:buChar char="ü"/>
              <a:tabLst>
                <a:tab pos="273050" algn="l"/>
              </a:tabLst>
            </a:pPr>
            <a:r>
              <a:rPr lang="en-CA" dirty="0" smtClean="0"/>
              <a:t>Production of the report</a:t>
            </a:r>
          </a:p>
          <a:p>
            <a:pPr marL="355600" indent="-320675">
              <a:lnSpc>
                <a:spcPct val="150000"/>
              </a:lnSpc>
              <a:buClr>
                <a:srgbClr val="C00000"/>
              </a:buClr>
              <a:buSzPct val="150000"/>
              <a:buFont typeface="Wingdings" pitchFamily="2" charset="2"/>
              <a:buChar char="ü"/>
              <a:tabLst>
                <a:tab pos="273050" algn="l"/>
              </a:tabLst>
            </a:pPr>
            <a:r>
              <a:rPr lang="en-CA" sz="2000" b="1" dirty="0" smtClean="0"/>
              <a:t>World Climate Research Programme </a:t>
            </a:r>
            <a:r>
              <a:rPr lang="en-CA" sz="2000" dirty="0" smtClean="0"/>
              <a:t>(WCRP)</a:t>
            </a:r>
          </a:p>
          <a:p>
            <a:pPr marL="1270000" lvl="2" indent="-320675">
              <a:lnSpc>
                <a:spcPct val="150000"/>
              </a:lnSpc>
              <a:buClr>
                <a:srgbClr val="C00000"/>
              </a:buClr>
              <a:buSzPct val="150000"/>
              <a:buFont typeface="Wingdings" pitchFamily="2" charset="2"/>
              <a:buChar char="ü"/>
              <a:tabLst>
                <a:tab pos="273050" algn="l"/>
              </a:tabLst>
            </a:pPr>
            <a:r>
              <a:rPr lang="en-CA" dirty="0" smtClean="0"/>
              <a:t>Generous travel support for team members, reviewers and invited experts</a:t>
            </a:r>
          </a:p>
          <a:p>
            <a:pPr marL="355600" indent="-320675">
              <a:lnSpc>
                <a:spcPct val="150000"/>
              </a:lnSpc>
              <a:buClr>
                <a:srgbClr val="C00000"/>
              </a:buClr>
              <a:buSzPct val="150000"/>
              <a:buFont typeface="Wingdings" pitchFamily="2" charset="2"/>
              <a:buChar char="ü"/>
              <a:tabLst>
                <a:tab pos="273050" algn="l"/>
              </a:tabLst>
            </a:pPr>
            <a:r>
              <a:rPr lang="en-CA" sz="2000" b="1" dirty="0" smtClean="0"/>
              <a:t>CSA &amp; ESA</a:t>
            </a:r>
          </a:p>
          <a:p>
            <a:pPr marL="1270000" lvl="2" indent="-320675">
              <a:lnSpc>
                <a:spcPct val="150000"/>
              </a:lnSpc>
              <a:buClr>
                <a:srgbClr val="C00000"/>
              </a:buClr>
              <a:buSzPct val="150000"/>
              <a:buFont typeface="Wingdings" pitchFamily="2" charset="2"/>
              <a:buChar char="ü"/>
              <a:tabLst>
                <a:tab pos="273050" algn="l"/>
              </a:tabLst>
            </a:pPr>
            <a:r>
              <a:rPr lang="en-CA" dirty="0" smtClean="0"/>
              <a:t>Funding of team leader ( MIH </a:t>
            </a:r>
            <a:r>
              <a:rPr lang="en-US" dirty="0" err="1" smtClean="0">
                <a:sym typeface="Wingdings"/>
              </a:rPr>
              <a:t></a:t>
            </a:r>
            <a:r>
              <a:rPr lang="en-US" dirty="0" smtClean="0">
                <a:sym typeface="Wingdings"/>
              </a:rPr>
              <a:t> )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65138" y="1371600"/>
            <a:ext cx="8069262" cy="5608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spcBef>
                <a:spcPts val="600"/>
              </a:spcBef>
              <a:buClr>
                <a:srgbClr val="26262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ea typeface="Arial" pitchFamily="1" charset="0"/>
                <a:cs typeface="Arial" pitchFamily="1" charset="0"/>
              </a:rPr>
              <a:t>SPARC - Stratospheric Processes And their Role in </a:t>
            </a:r>
            <a:r>
              <a:rPr lang="en-US" sz="2000" b="1" dirty="0" smtClean="0">
                <a:ea typeface="Arial" pitchFamily="1" charset="0"/>
                <a:cs typeface="Arial" pitchFamily="1" charset="0"/>
              </a:rPr>
              <a:t>Climate</a:t>
            </a:r>
            <a:endParaRPr lang="en-US" sz="800" dirty="0" smtClean="0">
              <a:latin typeface="Calibri" pitchFamily="1" charset="0"/>
            </a:endParaRPr>
          </a:p>
          <a:p>
            <a:pPr>
              <a:spcBef>
                <a:spcPts val="800"/>
              </a:spcBef>
              <a:buClr>
                <a:srgbClr val="262626"/>
              </a:buClr>
              <a:buFont typeface="Arial" pitchFamily="1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latin typeface="Calibri" pitchFamily="1" charset="0"/>
              </a:rPr>
              <a:t> </a:t>
            </a:r>
            <a:r>
              <a:rPr lang="en-US" dirty="0" smtClean="0">
                <a:latin typeface="Calibri" pitchFamily="1" charset="0"/>
              </a:rPr>
              <a:t> </a:t>
            </a:r>
            <a:r>
              <a:rPr lang="en-US" dirty="0" smtClean="0">
                <a:ea typeface="Arial" pitchFamily="1" charset="0"/>
                <a:cs typeface="Arial" pitchFamily="1" charset="0"/>
              </a:rPr>
              <a:t>A </a:t>
            </a:r>
            <a:r>
              <a:rPr lang="en-US" dirty="0">
                <a:ea typeface="Arial" pitchFamily="1" charset="0"/>
                <a:cs typeface="Arial" pitchFamily="1" charset="0"/>
              </a:rPr>
              <a:t>core project of the World Climate Research </a:t>
            </a:r>
            <a:r>
              <a:rPr lang="en-US" dirty="0" err="1">
                <a:ea typeface="Arial" pitchFamily="1" charset="0"/>
                <a:cs typeface="Arial" pitchFamily="1" charset="0"/>
              </a:rPr>
              <a:t>Programme</a:t>
            </a:r>
            <a:r>
              <a:rPr lang="en-US" dirty="0">
                <a:ea typeface="Arial" pitchFamily="1" charset="0"/>
                <a:cs typeface="Arial" pitchFamily="1" charset="0"/>
              </a:rPr>
              <a:t> (WCRP) </a:t>
            </a:r>
          </a:p>
          <a:p>
            <a:pPr marL="177800" indent="-177800">
              <a:spcBef>
                <a:spcPts val="800"/>
              </a:spcBef>
              <a:buClr>
                <a:srgbClr val="262626"/>
              </a:buClr>
              <a:buFont typeface="Arial" pitchFamily="1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ea typeface="Arial" pitchFamily="1" charset="0"/>
                <a:cs typeface="Arial" pitchFamily="1" charset="0"/>
              </a:rPr>
              <a:t>Objective: engage and facilitate the stratospheric research community to focus on </a:t>
            </a:r>
            <a:r>
              <a:rPr lang="en-US" b="1" dirty="0">
                <a:ea typeface="Arial" pitchFamily="1" charset="0"/>
                <a:cs typeface="Arial" pitchFamily="1" charset="0"/>
              </a:rPr>
              <a:t>gaps</a:t>
            </a:r>
            <a:r>
              <a:rPr lang="en-US" dirty="0">
                <a:ea typeface="Arial" pitchFamily="1" charset="0"/>
                <a:cs typeface="Arial" pitchFamily="1" charset="0"/>
              </a:rPr>
              <a:t> in knowledge of particular relevance for climate, </a:t>
            </a:r>
            <a:r>
              <a:rPr lang="en-US" b="1" dirty="0">
                <a:ea typeface="Arial" pitchFamily="1" charset="0"/>
                <a:cs typeface="Arial" pitchFamily="1" charset="0"/>
              </a:rPr>
              <a:t>in coordination with relevant partners</a:t>
            </a:r>
          </a:p>
          <a:p>
            <a:pPr marL="177800" indent="-177800">
              <a:spcBef>
                <a:spcPts val="800"/>
              </a:spcBef>
              <a:buClr>
                <a:srgbClr val="262626"/>
              </a:buClr>
              <a:buFont typeface="Arial" pitchFamily="1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ea typeface="Arial" pitchFamily="1" charset="0"/>
                <a:cs typeface="Arial" pitchFamily="1" charset="0"/>
              </a:rPr>
              <a:t>Organization: Scientific Steering Group (SSG) and SPARC International Project Office </a:t>
            </a:r>
            <a:r>
              <a:rPr lang="en-US" dirty="0" smtClean="0">
                <a:ea typeface="Arial" pitchFamily="1" charset="0"/>
                <a:cs typeface="Arial" pitchFamily="1" charset="0"/>
              </a:rPr>
              <a:t>(Zurich) </a:t>
            </a:r>
          </a:p>
          <a:p>
            <a:pPr marL="1092200" lvl="2" indent="-177800">
              <a:spcBef>
                <a:spcPts val="800"/>
              </a:spcBef>
              <a:buClr>
                <a:srgbClr val="262626"/>
              </a:buCl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dirty="0" smtClean="0">
                <a:ea typeface="Arial" pitchFamily="1" charset="0"/>
                <a:cs typeface="Arial" pitchFamily="1" charset="0"/>
              </a:rPr>
              <a:t>New website:</a:t>
            </a:r>
            <a:r>
              <a:rPr lang="en-US" dirty="0" smtClean="0">
                <a:ea typeface="Arial" pitchFamily="1" charset="0"/>
                <a:cs typeface="Arial" pitchFamily="1" charset="0"/>
              </a:rPr>
              <a:t> </a:t>
            </a:r>
            <a:r>
              <a:rPr lang="en-US" dirty="0" err="1" smtClean="0">
                <a:ea typeface="Arial" pitchFamily="1" charset="0"/>
                <a:cs typeface="Arial" pitchFamily="1" charset="0"/>
              </a:rPr>
              <a:t>http://www.sparc-climate.org/organisation/sparc-office</a:t>
            </a:r>
            <a:r>
              <a:rPr lang="en-US" dirty="0" smtClean="0">
                <a:ea typeface="Arial" pitchFamily="1" charset="0"/>
                <a:cs typeface="Arial" pitchFamily="1" charset="0"/>
              </a:rPr>
              <a:t>/</a:t>
            </a:r>
          </a:p>
          <a:p>
            <a:pPr>
              <a:spcBef>
                <a:spcPts val="800"/>
              </a:spcBef>
              <a:buClr>
                <a:srgbClr val="262626"/>
              </a:buClr>
              <a:buFont typeface="Arial" pitchFamily="1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ea typeface="Arial" pitchFamily="1" charset="0"/>
                <a:cs typeface="Arial" pitchFamily="1" charset="0"/>
              </a:rPr>
              <a:t>  Themes:</a:t>
            </a:r>
          </a:p>
          <a:p>
            <a:pPr lvl="1">
              <a:spcBef>
                <a:spcPts val="800"/>
              </a:spcBef>
              <a:buClr>
                <a:srgbClr val="C00000"/>
              </a:buClr>
              <a:buSzPct val="150000"/>
              <a:buFont typeface="Wingdings" pitchFamily="1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ea typeface="Arial" pitchFamily="1" charset="0"/>
                <a:cs typeface="Arial" pitchFamily="1" charset="0"/>
              </a:rPr>
              <a:t>Climate-Chemistry Interactions</a:t>
            </a:r>
          </a:p>
          <a:p>
            <a:pPr lvl="1">
              <a:spcBef>
                <a:spcPts val="800"/>
              </a:spcBef>
              <a:buClr>
                <a:srgbClr val="C00000"/>
              </a:buClr>
              <a:buSzPct val="150000"/>
              <a:buFont typeface="Wingdings" pitchFamily="1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ea typeface="Arial" pitchFamily="1" charset="0"/>
                <a:cs typeface="Arial" pitchFamily="1" charset="0"/>
              </a:rPr>
              <a:t>Detection, Attribution, and Prediction of Stratospheric Change</a:t>
            </a:r>
          </a:p>
          <a:p>
            <a:pPr lvl="1">
              <a:spcBef>
                <a:spcPts val="800"/>
              </a:spcBef>
              <a:buClr>
                <a:srgbClr val="C00000"/>
              </a:buClr>
              <a:buSzPct val="150000"/>
              <a:buFont typeface="Wingdings" pitchFamily="1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ea typeface="Arial" pitchFamily="1" charset="0"/>
                <a:cs typeface="Arial" pitchFamily="1" charset="0"/>
              </a:rPr>
              <a:t>Stratosphere-Troposphere Dynamical Coupling </a:t>
            </a:r>
          </a:p>
          <a:p>
            <a:pPr>
              <a:spcBef>
                <a:spcPts val="800"/>
              </a:spcBef>
              <a:buClr>
                <a:srgbClr val="262626"/>
              </a:buClr>
              <a:buFont typeface="Arial" pitchFamily="1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ea typeface="Arial" pitchFamily="1" charset="0"/>
                <a:cs typeface="Arial" pitchFamily="1" charset="0"/>
              </a:rPr>
              <a:t>  Several activities</a:t>
            </a:r>
            <a:r>
              <a:rPr lang="en-US" dirty="0" smtClean="0">
                <a:ea typeface="Arial" pitchFamily="1" charset="0"/>
                <a:cs typeface="Arial" pitchFamily="1" charset="0"/>
              </a:rPr>
              <a:t> (e.g</a:t>
            </a:r>
            <a:r>
              <a:rPr lang="en-US" dirty="0">
                <a:ea typeface="Arial" pitchFamily="1" charset="0"/>
                <a:cs typeface="Arial" pitchFamily="1" charset="0"/>
              </a:rPr>
              <a:t>., </a:t>
            </a:r>
            <a:r>
              <a:rPr lang="en-US" dirty="0" err="1">
                <a:ea typeface="Arial" pitchFamily="1" charset="0"/>
                <a:cs typeface="Arial" pitchFamily="1" charset="0"/>
              </a:rPr>
              <a:t>CCMVal</a:t>
            </a:r>
            <a:r>
              <a:rPr lang="en-US" dirty="0">
                <a:ea typeface="Arial" pitchFamily="1" charset="0"/>
                <a:cs typeface="Arial" pitchFamily="1" charset="0"/>
              </a:rPr>
              <a:t>, Gravity </a:t>
            </a:r>
            <a:r>
              <a:rPr lang="en-US" dirty="0" smtClean="0">
                <a:ea typeface="Arial" pitchFamily="1" charset="0"/>
                <a:cs typeface="Arial" pitchFamily="1" charset="0"/>
              </a:rPr>
              <a:t>Waves, Data Initiative)</a:t>
            </a:r>
          </a:p>
          <a:p>
            <a:pPr>
              <a:spcBef>
                <a:spcPts val="800"/>
              </a:spcBef>
              <a:buClr>
                <a:srgbClr val="262626"/>
              </a:buClr>
              <a:buFont typeface="Arial" pitchFamily="1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ea typeface="Arial" pitchFamily="1" charset="0"/>
                <a:cs typeface="Arial" pitchFamily="1" charset="0"/>
              </a:rPr>
              <a:t>  SPARC reports, newsletters, meetings</a:t>
            </a:r>
          </a:p>
          <a:p>
            <a:pPr>
              <a:spcBef>
                <a:spcPts val="800"/>
              </a:spcBef>
              <a:buClr>
                <a:srgbClr val="262626"/>
              </a:buClr>
              <a:buFont typeface="Arial" pitchFamily="1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ea typeface="Arial" pitchFamily="1" charset="0"/>
                <a:cs typeface="Arial" pitchFamily="1" charset="0"/>
              </a:rPr>
              <a:t>  SPARC Data </a:t>
            </a:r>
            <a:r>
              <a:rPr lang="en-US" dirty="0" smtClean="0">
                <a:ea typeface="Arial" pitchFamily="1" charset="0"/>
                <a:cs typeface="Arial" pitchFamily="1" charset="0"/>
              </a:rPr>
              <a:t>Center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800" b="1" dirty="0">
                <a:solidFill>
                  <a:srgbClr val="C00000"/>
                </a:solidFill>
                <a:latin typeface="Arial Black" pitchFamily="1" charset="0"/>
              </a:rPr>
              <a:t>What is</a:t>
            </a:r>
            <a:r>
              <a:rPr lang="en-US" sz="2800" b="1" dirty="0" smtClean="0">
                <a:solidFill>
                  <a:srgbClr val="C00000"/>
                </a:solidFill>
                <a:latin typeface="Arial Black" pitchFamily="1" charset="0"/>
              </a:rPr>
              <a:t> SPARC and </a:t>
            </a:r>
          </a:p>
          <a:p>
            <a:pPr algn="ctr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800" b="1" dirty="0" smtClean="0">
                <a:solidFill>
                  <a:srgbClr val="C00000"/>
                </a:solidFill>
                <a:latin typeface="Arial Black" pitchFamily="1" charset="0"/>
              </a:rPr>
              <a:t>where does the Data Initiative fit in?</a:t>
            </a:r>
            <a:endParaRPr lang="en-US" sz="2800" b="1" dirty="0">
              <a:solidFill>
                <a:srgbClr val="C00000"/>
              </a:solidFill>
              <a:latin typeface="Arial Black" pitchFamily="1" charset="0"/>
            </a:endParaRP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200459"/>
            <a:ext cx="1600200" cy="165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2000" contrast="52000"/>
          </a:blip>
          <a:srcRect/>
          <a:stretch>
            <a:fillRect/>
          </a:stretch>
        </p:blipFill>
        <p:spPr bwMode="auto">
          <a:xfrm>
            <a:off x="1295400" y="101600"/>
            <a:ext cx="6934200" cy="6481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5105400" y="5638800"/>
            <a:ext cx="1066800" cy="457200"/>
          </a:xfrm>
          <a:prstGeom prst="ellipse">
            <a:avLst/>
          </a:prstGeom>
          <a:solidFill>
            <a:srgbClr val="FF0000">
              <a:alpha val="16000"/>
            </a:srgbClr>
          </a:solidFill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anchor="ctr"/>
          <a:lstStyle/>
          <a:p>
            <a:pPr algn="ctr">
              <a:defRPr/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5205413" y="5562600"/>
            <a:ext cx="915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Data </a:t>
            </a:r>
          </a:p>
          <a:p>
            <a:pPr algn="ctr"/>
            <a:r>
              <a:rPr lang="en-US" sz="1400" b="1"/>
              <a:t>initiative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4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0" y="2286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2800" b="1" dirty="0">
                <a:solidFill>
                  <a:srgbClr val="C00000"/>
                </a:solidFill>
                <a:latin typeface="Arial Black"/>
                <a:cs typeface="Arial Black"/>
              </a:rPr>
              <a:t>Motivation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465138" y="920035"/>
            <a:ext cx="8374062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20675">
              <a:spcBef>
                <a:spcPts val="300"/>
              </a:spcBef>
              <a:buClr>
                <a:srgbClr val="C00000"/>
              </a:buClr>
              <a:buSzPct val="150000"/>
              <a:buFont typeface="Arial" pitchFamily="34" charset="0"/>
              <a:buChar char="•"/>
              <a:tabLst>
                <a:tab pos="273050" algn="l"/>
              </a:tabLst>
            </a:pPr>
            <a:r>
              <a:rPr lang="en-CA" sz="2000" dirty="0"/>
              <a:t>Knowledge of quality of different satellite data sets needs to be improved for different applications:</a:t>
            </a:r>
          </a:p>
          <a:p>
            <a:pPr marL="1270000" lvl="2" indent="-320675"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q"/>
              <a:tabLst>
                <a:tab pos="273050" algn="l"/>
              </a:tabLst>
            </a:pPr>
            <a:r>
              <a:rPr lang="en-CA" dirty="0"/>
              <a:t>Tracer scenario validation (Montreal Protocol, </a:t>
            </a:r>
            <a:r>
              <a:rPr lang="en-CA" dirty="0" err="1"/>
              <a:t>Cl</a:t>
            </a:r>
            <a:r>
              <a:rPr lang="en-CA" baseline="-25000" dirty="0" err="1"/>
              <a:t>y</a:t>
            </a:r>
            <a:r>
              <a:rPr lang="en-CA" dirty="0" smtClean="0"/>
              <a:t>)</a:t>
            </a:r>
          </a:p>
          <a:p>
            <a:pPr marL="1270000" lvl="2" indent="-320675"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q"/>
              <a:tabLst>
                <a:tab pos="273050" algn="l"/>
              </a:tabLst>
            </a:pPr>
            <a:r>
              <a:rPr lang="en-US" dirty="0" smtClean="0"/>
              <a:t>Empirical </a:t>
            </a:r>
            <a:r>
              <a:rPr lang="en-US" dirty="0"/>
              <a:t>studies of stratospheric </a:t>
            </a:r>
            <a:r>
              <a:rPr lang="en-US" dirty="0" smtClean="0"/>
              <a:t>climate </a:t>
            </a:r>
            <a:r>
              <a:rPr lang="en-US" dirty="0"/>
              <a:t>and variability</a:t>
            </a:r>
            <a:endParaRPr lang="en-CA" dirty="0"/>
          </a:p>
          <a:p>
            <a:pPr marL="1270000" lvl="2" indent="-320675"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q"/>
              <a:tabLst>
                <a:tab pos="273050" algn="l"/>
              </a:tabLst>
            </a:pPr>
            <a:r>
              <a:rPr lang="en-CA" dirty="0"/>
              <a:t>Trend analyses (e.g., stratospheric water vapour)</a:t>
            </a:r>
          </a:p>
          <a:p>
            <a:pPr marL="1270000" lvl="2" indent="-320675"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q"/>
              <a:tabLst>
                <a:tab pos="273050" algn="l"/>
              </a:tabLst>
            </a:pPr>
            <a:r>
              <a:rPr lang="en-CA" dirty="0"/>
              <a:t>Model validation projects (</a:t>
            </a:r>
            <a:r>
              <a:rPr lang="en-CA" dirty="0" err="1"/>
              <a:t>CCMVal</a:t>
            </a:r>
            <a:r>
              <a:rPr lang="en-CA" dirty="0"/>
              <a:t>, IPCC)</a:t>
            </a:r>
          </a:p>
          <a:p>
            <a:pPr marL="1270000" lvl="2" indent="-320675">
              <a:spcBef>
                <a:spcPts val="600"/>
              </a:spcBef>
              <a:buSzPct val="150000"/>
              <a:tabLst>
                <a:tab pos="273050" algn="l"/>
              </a:tabLst>
            </a:pPr>
            <a:r>
              <a:rPr lang="en-CA" b="1" dirty="0"/>
              <a:t>	</a:t>
            </a:r>
            <a:r>
              <a:rPr lang="en-CA" dirty="0"/>
              <a:t>→   model performance dependent on </a:t>
            </a:r>
            <a:r>
              <a:rPr lang="en-US" dirty="0"/>
              <a:t>data quality</a:t>
            </a:r>
            <a:endParaRPr lang="en-CA" dirty="0"/>
          </a:p>
          <a:p>
            <a:pPr marL="1270000" lvl="2" indent="-320675">
              <a:spcBef>
                <a:spcPts val="200"/>
              </a:spcBef>
              <a:buSzPct val="150000"/>
              <a:tabLst>
                <a:tab pos="273050" algn="l"/>
              </a:tabLst>
            </a:pPr>
            <a:r>
              <a:rPr lang="en-CA" dirty="0"/>
              <a:t>	→  </a:t>
            </a:r>
            <a:r>
              <a:rPr lang="en-CA" dirty="0" smtClean="0"/>
              <a:t> data </a:t>
            </a:r>
            <a:r>
              <a:rPr lang="en-CA" dirty="0"/>
              <a:t>knowledge makes comparison more meaningful</a:t>
            </a:r>
            <a:endParaRPr lang="en-CA" b="1" dirty="0"/>
          </a:p>
          <a:p>
            <a:pPr marL="355600" indent="-320675">
              <a:spcBef>
                <a:spcPts val="600"/>
              </a:spcBef>
              <a:buSzPct val="150000"/>
              <a:tabLst>
                <a:tab pos="273050" algn="l"/>
              </a:tabLst>
            </a:pPr>
            <a:r>
              <a:rPr lang="en-CA" sz="2000" dirty="0"/>
              <a:t>	</a:t>
            </a:r>
            <a:endParaRPr lang="en-US" sz="800" dirty="0"/>
          </a:p>
          <a:p>
            <a:pPr marL="1406525" lvl="3">
              <a:spcBef>
                <a:spcPts val="200"/>
              </a:spcBef>
              <a:buSzPct val="150000"/>
              <a:tabLst>
                <a:tab pos="273050" algn="l"/>
              </a:tabLst>
            </a:pPr>
            <a:r>
              <a:rPr lang="en-US" b="1" i="1" dirty="0"/>
              <a:t>CCMVal-2 recommendations: </a:t>
            </a:r>
          </a:p>
          <a:p>
            <a:pPr marL="1406525" lvl="3">
              <a:spcBef>
                <a:spcPts val="200"/>
              </a:spcBef>
              <a:buSzPct val="150000"/>
              <a:tabLst>
                <a:tab pos="273050" algn="l"/>
              </a:tabLst>
            </a:pPr>
            <a:endParaRPr lang="en-US" sz="800" dirty="0"/>
          </a:p>
          <a:p>
            <a:pPr marL="1406525" lvl="3">
              <a:spcBef>
                <a:spcPts val="200"/>
              </a:spcBef>
              <a:buSzPct val="150000"/>
              <a:tabLst>
                <a:tab pos="273050" algn="l"/>
              </a:tabLst>
            </a:pPr>
            <a:r>
              <a:rPr lang="en-US" dirty="0"/>
              <a:t>Long-term vertically resolved data sets of constituent observations in the stratosphere are required to assess model </a:t>
            </a:r>
            <a:r>
              <a:rPr lang="en-US" dirty="0" smtClean="0"/>
              <a:t>behavior </a:t>
            </a:r>
            <a:r>
              <a:rPr lang="en-US" dirty="0"/>
              <a:t>and test model predictions. </a:t>
            </a:r>
          </a:p>
          <a:p>
            <a:pPr marL="1406525" lvl="3">
              <a:spcBef>
                <a:spcPts val="200"/>
              </a:spcBef>
              <a:buSzPct val="150000"/>
              <a:tabLst>
                <a:tab pos="273050" algn="l"/>
              </a:tabLst>
            </a:pPr>
            <a:endParaRPr lang="en-US" sz="800" dirty="0"/>
          </a:p>
          <a:p>
            <a:pPr marL="1406525" lvl="3">
              <a:spcBef>
                <a:spcPts val="200"/>
              </a:spcBef>
              <a:buSzPct val="150000"/>
              <a:tabLst>
                <a:tab pos="273050" algn="l"/>
              </a:tabLst>
            </a:pPr>
            <a:r>
              <a:rPr lang="en-US" dirty="0"/>
              <a:t>A systematic comparison of existing observations is required in order to underpin future model evaluation efforts, by providing a more accurate assessment of measurement uncertainties.</a:t>
            </a:r>
          </a:p>
          <a:p>
            <a:pPr marL="355600" indent="-320675">
              <a:spcBef>
                <a:spcPts val="600"/>
              </a:spcBef>
              <a:buSzPct val="150000"/>
              <a:tabLst>
                <a:tab pos="273050" algn="l"/>
              </a:tabLst>
            </a:pPr>
            <a:r>
              <a:rPr lang="en-CA" sz="2000" dirty="0"/>
              <a:t> 	</a:t>
            </a:r>
            <a:endParaRPr lang="en-CA" sz="20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52600" y="4117731"/>
            <a:ext cx="7162800" cy="25146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0" y="312738"/>
            <a:ext cx="91440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800" b="1" dirty="0">
                <a:solidFill>
                  <a:srgbClr val="C00000"/>
                </a:solidFill>
                <a:latin typeface="Arial Black"/>
                <a:cs typeface="Arial Black"/>
              </a:rPr>
              <a:t>Objectives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676275" y="1219200"/>
            <a:ext cx="8143875" cy="4449552"/>
          </a:xfrm>
          <a:prstGeom prst="rect">
            <a:avLst/>
          </a:prstGeom>
          <a:noFill/>
          <a:ln w="31680">
            <a:solidFill>
              <a:srgbClr val="C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C00000"/>
              </a:buClr>
              <a:buSzPct val="15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CA" sz="2000" dirty="0">
              <a:solidFill>
                <a:srgbClr val="C00000"/>
              </a:solidFill>
              <a:cs typeface="Arial" pitchFamily="34" charset="0"/>
            </a:endParaRPr>
          </a:p>
          <a:p>
            <a:pPr marL="896938" lvl="1" indent="-439738">
              <a:buClr>
                <a:srgbClr val="C00000"/>
              </a:buClr>
              <a:buSzPct val="150000"/>
              <a:buFont typeface="Wingdings" pitchFamily="2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2000" dirty="0">
                <a:solidFill>
                  <a:srgbClr val="000000"/>
                </a:solidFill>
                <a:cs typeface="Arial" pitchFamily="34" charset="0"/>
              </a:rPr>
              <a:t>Assessing state of data availability 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from the multi-national suite of </a:t>
            </a:r>
            <a:r>
              <a:rPr lang="en-US" sz="2000" b="1" dirty="0">
                <a:solidFill>
                  <a:srgbClr val="000000"/>
                </a:solidFill>
                <a:cs typeface="Arial" pitchFamily="34" charset="0"/>
              </a:rPr>
              <a:t>space-based 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instruments </a:t>
            </a:r>
            <a:endParaRPr lang="en-CA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CA" sz="2000" dirty="0" smtClean="0">
              <a:solidFill>
                <a:srgbClr val="C00000"/>
              </a:solidFill>
              <a:cs typeface="Arial" pitchFamily="34" charset="0"/>
            </a:endParaRPr>
          </a:p>
          <a:p>
            <a:pPr marL="896938" lvl="1" indent="-439738">
              <a:buClr>
                <a:srgbClr val="C00000"/>
              </a:buClr>
              <a:buSzPct val="150000"/>
              <a:buFont typeface="Wingdings" pitchFamily="2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2000" dirty="0">
                <a:solidFill>
                  <a:srgbClr val="000000"/>
                </a:solidFill>
                <a:cs typeface="Arial" pitchFamily="34" charset="0"/>
              </a:rPr>
              <a:t>Compiling climatologies of chemical trace gases in collaboration with instrument </a:t>
            </a:r>
            <a:r>
              <a:rPr lang="en-CA" sz="2000" dirty="0" smtClean="0">
                <a:solidFill>
                  <a:srgbClr val="000000"/>
                </a:solidFill>
                <a:cs typeface="Arial" pitchFamily="34" charset="0"/>
              </a:rPr>
              <a:t>PIs </a:t>
            </a:r>
            <a:endParaRPr lang="en-CA" sz="2000" dirty="0">
              <a:solidFill>
                <a:srgbClr val="000000"/>
              </a:solidFill>
              <a:cs typeface="Arial" pitchFamily="34" charset="0"/>
            </a:endParaRPr>
          </a:p>
          <a:p>
            <a:pPr marL="896938" lvl="1" indent="-439738">
              <a:buClr>
                <a:srgbClr val="C00000"/>
              </a:buClr>
              <a:buSzPct val="15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CA" sz="2000" dirty="0">
              <a:solidFill>
                <a:srgbClr val="C00000"/>
              </a:solidFill>
              <a:cs typeface="Arial" pitchFamily="34" charset="0"/>
            </a:endParaRPr>
          </a:p>
          <a:p>
            <a:pPr marL="896938" lvl="1" indent="-439738">
              <a:buClr>
                <a:srgbClr val="C00000"/>
              </a:buClr>
              <a:buSzPct val="150000"/>
              <a:buFont typeface="Wingdings" pitchFamily="2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2000" b="1" dirty="0">
                <a:cs typeface="Arial" pitchFamily="34" charset="0"/>
              </a:rPr>
              <a:t>Main objective</a:t>
            </a:r>
            <a:r>
              <a:rPr lang="en-CA" sz="2000" dirty="0">
                <a:cs typeface="Arial" pitchFamily="34" charset="0"/>
              </a:rPr>
              <a:t>: </a:t>
            </a:r>
            <a:r>
              <a:rPr lang="en-CA" sz="2000" dirty="0">
                <a:solidFill>
                  <a:srgbClr val="000000"/>
                </a:solidFill>
                <a:cs typeface="Arial" pitchFamily="34" charset="0"/>
              </a:rPr>
              <a:t>detailed inter-comparison of climatologies</a:t>
            </a:r>
            <a:r>
              <a:rPr lang="en-CA" sz="20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marL="896938" lvl="1" indent="-439738">
              <a:buClr>
                <a:srgbClr val="C00000"/>
              </a:buClr>
              <a:buSzPct val="15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CA" sz="8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168400" lvl="2" indent="-254000">
              <a:spcBef>
                <a:spcPts val="600"/>
              </a:spcBef>
              <a:buClr>
                <a:srgbClr val="C00000"/>
              </a:buClr>
              <a:buSzPct val="15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2000" dirty="0">
                <a:solidFill>
                  <a:srgbClr val="000000"/>
                </a:solidFill>
                <a:cs typeface="Arial" pitchFamily="34" charset="0"/>
              </a:rPr>
              <a:t>Will summarize 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useful information </a:t>
            </a:r>
            <a:r>
              <a:rPr lang="en-CA" sz="2000" dirty="0">
                <a:solidFill>
                  <a:srgbClr val="000000"/>
                </a:solidFill>
                <a:cs typeface="Arial" pitchFamily="34" charset="0"/>
              </a:rPr>
              <a:t>and highlight differences between data sets</a:t>
            </a:r>
          </a:p>
          <a:p>
            <a:pPr marL="1168400" lvl="2" indent="-254000">
              <a:spcBef>
                <a:spcPts val="600"/>
              </a:spcBef>
              <a:buClr>
                <a:srgbClr val="C00000"/>
              </a:buClr>
              <a:buSzPct val="15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2000" dirty="0">
                <a:solidFill>
                  <a:srgbClr val="000000"/>
                </a:solidFill>
                <a:cs typeface="Arial" pitchFamily="34" charset="0"/>
              </a:rPr>
              <a:t>Will be published as a peer-reviewed SPARC report, as well as in journal publications</a:t>
            </a:r>
          </a:p>
          <a:p>
            <a:pPr marL="1168400" lvl="2" indent="-254000">
              <a:spcBef>
                <a:spcPts val="600"/>
              </a:spcBef>
              <a:buClr>
                <a:srgbClr val="C00000"/>
              </a:buClr>
              <a:buSzPct val="15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20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0" y="357188"/>
            <a:ext cx="91440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800" b="1" dirty="0">
                <a:solidFill>
                  <a:srgbClr val="C00000"/>
                </a:solidFill>
                <a:latin typeface="Arial Black"/>
                <a:cs typeface="Arial Black"/>
              </a:rPr>
              <a:t>Scope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42938" y="1314450"/>
            <a:ext cx="8143875" cy="3326168"/>
          </a:xfrm>
          <a:prstGeom prst="rect">
            <a:avLst/>
          </a:prstGeom>
          <a:noFill/>
          <a:ln w="31680">
            <a:solidFill>
              <a:srgbClr val="C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CA" sz="1000" dirty="0">
              <a:solidFill>
                <a:srgbClr val="C00000"/>
              </a:solidFill>
              <a:latin typeface="Calibri" charset="0"/>
              <a:cs typeface="ＭＳ Ｐゴシック" charset="-128"/>
            </a:endParaRPr>
          </a:p>
          <a:p>
            <a:pPr marL="896938" lvl="1" indent="-439738">
              <a:buClr>
                <a:srgbClr val="C00000"/>
              </a:buClr>
              <a:buSzPct val="150000"/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Vertically resolved measurements of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atmospheric constituents from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the upper troposphere to the lower mesosphere (approximately 5-65 km)</a:t>
            </a:r>
            <a:r>
              <a:rPr lang="en-CA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896938" lvl="1" indent="-439738">
              <a:buClr>
                <a:srgbClr val="C00000"/>
              </a:buClr>
              <a:buSzPct val="150000"/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CA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896938" lvl="1" indent="-439738">
              <a:buClr>
                <a:srgbClr val="C00000"/>
              </a:buClr>
              <a:buSzPct val="150000"/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The main focus is on satellite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measurements.</a:t>
            </a:r>
            <a:endParaRPr lang="en-CA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CA" sz="20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896938" lvl="1" indent="-439738">
              <a:buClr>
                <a:srgbClr val="C00000"/>
              </a:buClr>
              <a:buSzPct val="150000"/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CA" sz="2000" dirty="0">
                <a:solidFill>
                  <a:srgbClr val="000000"/>
                </a:solidFill>
                <a:cs typeface="Arial" charset="0"/>
              </a:rPr>
              <a:t>The report is targeted at </a:t>
            </a:r>
            <a:r>
              <a:rPr lang="en-CA" sz="2000" dirty="0" smtClean="0">
                <a:solidFill>
                  <a:srgbClr val="000000"/>
                </a:solidFill>
                <a:cs typeface="Arial" charset="0"/>
              </a:rPr>
              <a:t>25 </a:t>
            </a:r>
            <a:r>
              <a:rPr lang="en-CA" sz="2000" dirty="0">
                <a:solidFill>
                  <a:srgbClr val="000000"/>
                </a:solidFill>
                <a:cs typeface="Arial" charset="0"/>
              </a:rPr>
              <a:t>different long-lived and short-lived trace gas species </a:t>
            </a:r>
            <a:r>
              <a:rPr lang="en-CA" sz="2000" dirty="0" smtClean="0">
                <a:solidFill>
                  <a:srgbClr val="000000"/>
                </a:solidFill>
                <a:cs typeface="Arial" charset="0"/>
              </a:rPr>
              <a:t>(O</a:t>
            </a:r>
            <a:r>
              <a:rPr lang="en-CA" sz="2000" baseline="-25000" dirty="0" smtClean="0">
                <a:solidFill>
                  <a:srgbClr val="000000"/>
                </a:solidFill>
                <a:cs typeface="Arial" charset="0"/>
              </a:rPr>
              <a:t>3</a:t>
            </a:r>
            <a:r>
              <a:rPr lang="en-CA" sz="2000" dirty="0" smtClean="0">
                <a:solidFill>
                  <a:srgbClr val="000000"/>
                </a:solidFill>
                <a:cs typeface="Arial" charset="0"/>
              </a:rPr>
              <a:t>, H</a:t>
            </a:r>
            <a:r>
              <a:rPr lang="en-CA" sz="2000" baseline="-25000" dirty="0" smtClean="0">
                <a:solidFill>
                  <a:srgbClr val="000000"/>
                </a:solidFill>
                <a:cs typeface="Arial" charset="0"/>
              </a:rPr>
              <a:t>2</a:t>
            </a:r>
            <a:r>
              <a:rPr lang="en-CA" sz="2000" dirty="0" smtClean="0">
                <a:solidFill>
                  <a:srgbClr val="000000"/>
                </a:solidFill>
                <a:cs typeface="Arial" charset="0"/>
              </a:rPr>
              <a:t>O,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CH</a:t>
            </a:r>
            <a:r>
              <a:rPr lang="en-US" sz="2000" baseline="-25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N</a:t>
            </a:r>
            <a:r>
              <a:rPr lang="en-US" sz="20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O, HNO</a:t>
            </a:r>
            <a:r>
              <a:rPr lang="en-US" sz="20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N</a:t>
            </a:r>
            <a:r>
              <a:rPr lang="en-US" sz="20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20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NO</a:t>
            </a:r>
            <a:r>
              <a:rPr lang="en-US" sz="20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HCl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ClO,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OClO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HOCl, HF, BrO, </a:t>
            </a:r>
            <a:r>
              <a:rPr lang="de-DE" sz="2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SF</a:t>
            </a:r>
            <a:r>
              <a:rPr lang="de-DE" sz="2000" baseline="-25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r>
              <a:rPr lang="de-DE" sz="2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CO, … ) </a:t>
            </a:r>
            <a:r>
              <a:rPr lang="en-CA" sz="2000" dirty="0" smtClean="0">
                <a:solidFill>
                  <a:srgbClr val="000000"/>
                </a:solidFill>
                <a:cs typeface="Arial" charset="0"/>
              </a:rPr>
              <a:t>and aerosol.</a:t>
            </a:r>
            <a:endParaRPr lang="en-US" sz="200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896938" lvl="1" indent="-439738">
              <a:buClr>
                <a:srgbClr val="C00000"/>
              </a:buClr>
              <a:buSzPct val="15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00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0" y="357188"/>
            <a:ext cx="91440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800" b="1" dirty="0">
                <a:solidFill>
                  <a:srgbClr val="C00000"/>
                </a:solidFill>
                <a:latin typeface="Arial Black" pitchFamily="1" charset="0"/>
              </a:rPr>
              <a:t>Timeliness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685800" y="1128713"/>
            <a:ext cx="8215312" cy="2949142"/>
          </a:xfrm>
          <a:prstGeom prst="rect">
            <a:avLst/>
          </a:prstGeom>
          <a:noFill/>
          <a:ln w="41275">
            <a:solidFill>
              <a:srgbClr val="C00000"/>
            </a:solidFill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CA" sz="1000" dirty="0">
              <a:solidFill>
                <a:srgbClr val="000000"/>
              </a:solidFill>
              <a:latin typeface="Calibri" pitchFamily="1" charset="0"/>
            </a:endParaRPr>
          </a:p>
          <a:p>
            <a:pPr>
              <a:buClr>
                <a:srgbClr val="C00000"/>
              </a:buClr>
              <a:buSzPct val="150000"/>
              <a:buFont typeface="Arial" pitchFamily="1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dirty="0">
                <a:solidFill>
                  <a:srgbClr val="C00000"/>
                </a:solidFill>
                <a:latin typeface="Calibri" pitchFamily="1" charset="0"/>
              </a:rPr>
              <a:t>  </a:t>
            </a:r>
            <a:r>
              <a:rPr lang="en-CA" sz="2000" dirty="0">
                <a:solidFill>
                  <a:srgbClr val="000000"/>
                </a:solidFill>
                <a:ea typeface="Arial" pitchFamily="1" charset="0"/>
                <a:cs typeface="Arial" pitchFamily="1" charset="0"/>
              </a:rPr>
              <a:t>The initiative is very timely given the fact that</a:t>
            </a:r>
          </a:p>
          <a:p>
            <a:pPr>
              <a:buSzPct val="150000"/>
              <a:buFont typeface="Arial" pitchFamily="1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CA" sz="1000" dirty="0">
              <a:solidFill>
                <a:srgbClr val="000000"/>
              </a:solidFill>
              <a:ea typeface="Arial" pitchFamily="1" charset="0"/>
              <a:cs typeface="Arial" pitchFamily="1" charset="0"/>
            </a:endParaRPr>
          </a:p>
          <a:p>
            <a:pPr marL="1328738" lvl="2" indent="-414338">
              <a:spcBef>
                <a:spcPts val="600"/>
              </a:spcBef>
              <a:spcAft>
                <a:spcPts val="300"/>
              </a:spcAft>
              <a:buClr>
                <a:srgbClr val="C00000"/>
              </a:buClr>
              <a:buSzPct val="150000"/>
              <a:buFont typeface="Wingdings" pitchFamily="1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dirty="0">
                <a:solidFill>
                  <a:srgbClr val="000000"/>
                </a:solidFill>
                <a:ea typeface="Arial" pitchFamily="1" charset="0"/>
                <a:cs typeface="Arial" pitchFamily="1" charset="0"/>
              </a:rPr>
              <a:t>the “golden age” of stratospheric composition measurements of the past three decades is about to come to an end,</a:t>
            </a:r>
          </a:p>
          <a:p>
            <a:pPr marL="1328738" lvl="2" indent="-414338">
              <a:spcBef>
                <a:spcPts val="600"/>
              </a:spcBef>
              <a:spcAft>
                <a:spcPts val="300"/>
              </a:spcAft>
              <a:buClr>
                <a:srgbClr val="C00000"/>
              </a:buClr>
              <a:buSzPct val="150000"/>
              <a:buFont typeface="Wingdings" pitchFamily="1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dirty="0">
                <a:solidFill>
                  <a:srgbClr val="000000"/>
                </a:solidFill>
                <a:ea typeface="Arial" pitchFamily="1" charset="0"/>
                <a:cs typeface="Arial" pitchFamily="1" charset="0"/>
              </a:rPr>
              <a:t>it is highly likely that there will be much</a:t>
            </a:r>
            <a:r>
              <a:rPr lang="en-CA" dirty="0" smtClean="0">
                <a:solidFill>
                  <a:srgbClr val="000000"/>
                </a:solidFill>
                <a:ea typeface="Arial" pitchFamily="1" charset="0"/>
                <a:cs typeface="Arial" pitchFamily="1" charset="0"/>
              </a:rPr>
              <a:t> fewer measurements </a:t>
            </a:r>
            <a:r>
              <a:rPr lang="en-CA" dirty="0">
                <a:solidFill>
                  <a:srgbClr val="000000"/>
                </a:solidFill>
                <a:ea typeface="Arial" pitchFamily="1" charset="0"/>
                <a:cs typeface="Arial" pitchFamily="1" charset="0"/>
              </a:rPr>
              <a:t>in the future,</a:t>
            </a:r>
          </a:p>
          <a:p>
            <a:pPr marL="1328738" lvl="2" indent="-414338">
              <a:spcBef>
                <a:spcPts val="600"/>
              </a:spcBef>
              <a:spcAft>
                <a:spcPts val="300"/>
              </a:spcAft>
              <a:buClr>
                <a:srgbClr val="C00000"/>
              </a:buClr>
              <a:buSzPct val="150000"/>
              <a:buFont typeface="Wingdings" pitchFamily="1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dirty="0">
                <a:solidFill>
                  <a:srgbClr val="000000"/>
                </a:solidFill>
                <a:ea typeface="Arial" pitchFamily="1" charset="0"/>
                <a:cs typeface="Arial" pitchFamily="1" charset="0"/>
              </a:rPr>
              <a:t>we need to capture existing knowledge on current and recent instruments before this knowledge is lost.</a:t>
            </a:r>
            <a:endParaRPr lang="en-CA" dirty="0" smtClean="0">
              <a:solidFill>
                <a:srgbClr val="000000"/>
              </a:solidFill>
              <a:ea typeface="Arial" pitchFamily="1" charset="0"/>
              <a:cs typeface="Arial" pitchFamily="1" charset="0"/>
            </a:endParaRPr>
          </a:p>
          <a:p>
            <a:pPr>
              <a:buSzPct val="15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CA" sz="1000" dirty="0">
              <a:solidFill>
                <a:srgbClr val="000000"/>
              </a:solidFill>
              <a:ea typeface="Arial" pitchFamily="1" charset="0"/>
              <a:cs typeface="Arial" pitchFamily="1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0" y="76200"/>
            <a:ext cx="91440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800" b="1" dirty="0" smtClean="0">
                <a:solidFill>
                  <a:srgbClr val="C00000"/>
                </a:solidFill>
                <a:latin typeface="Arial Black"/>
                <a:cs typeface="Arial Black"/>
              </a:rPr>
              <a:t>Projected value</a:t>
            </a:r>
            <a:endParaRPr lang="en-US" sz="2800" b="1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535360" y="701776"/>
            <a:ext cx="8532440" cy="6003824"/>
          </a:xfrm>
          <a:prstGeom prst="rect">
            <a:avLst/>
          </a:prstGeom>
          <a:noFill/>
          <a:ln w="31680">
            <a:solidFill>
              <a:srgbClr val="C000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CA" sz="1000" dirty="0" smtClean="0">
              <a:solidFill>
                <a:srgbClr val="C00000"/>
              </a:solidFill>
              <a:latin typeface="Calibri" charset="0"/>
              <a:cs typeface="ＭＳ Ｐゴシック" charset="-128"/>
            </a:endParaRPr>
          </a:p>
          <a:p>
            <a:pPr marL="540000" lvl="1" indent="-439738">
              <a:buClr>
                <a:srgbClr val="C00000"/>
              </a:buClr>
              <a:buSzPct val="150000"/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 smtClean="0"/>
              <a:t>Introduction and overview </a:t>
            </a:r>
            <a:r>
              <a:rPr lang="en-CA" dirty="0" smtClean="0"/>
              <a:t>on current and recent instruments, measurement and retrieval techniques</a:t>
            </a:r>
          </a:p>
          <a:p>
            <a:pPr marL="540000" lvl="1" indent="-439738">
              <a:buClr>
                <a:srgbClr val="C00000"/>
              </a:buClr>
              <a:buSzPct val="150000"/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200" dirty="0" smtClean="0"/>
          </a:p>
          <a:p>
            <a:pPr marL="540000" lvl="1" indent="-439738">
              <a:buClr>
                <a:srgbClr val="C00000"/>
              </a:buClr>
              <a:buSzPct val="150000"/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 smtClean="0"/>
              <a:t>Better knowledge of the quality of available data products</a:t>
            </a:r>
          </a:p>
          <a:p>
            <a:pPr marL="1454400" lvl="3" indent="-439738">
              <a:spcBef>
                <a:spcPts val="400"/>
              </a:spcBef>
              <a:buClr>
                <a:srgbClr val="C00000"/>
              </a:buClr>
              <a:buSzPct val="15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 smtClean="0"/>
              <a:t>Information on where various data products are consistent</a:t>
            </a:r>
          </a:p>
          <a:p>
            <a:pPr marL="1454400" lvl="3" indent="-439738">
              <a:spcBef>
                <a:spcPts val="400"/>
              </a:spcBef>
              <a:buClr>
                <a:srgbClr val="C00000"/>
              </a:buClr>
              <a:buSzPct val="15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 smtClean="0"/>
              <a:t>Information on unphysical features or strong deviations</a:t>
            </a:r>
          </a:p>
          <a:p>
            <a:pPr marL="997200" lvl="2" indent="-439738">
              <a:buClr>
                <a:srgbClr val="C00000"/>
              </a:buClr>
              <a:buSzPct val="15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200" dirty="0" smtClean="0"/>
          </a:p>
          <a:p>
            <a:pPr marL="540000" lvl="1" indent="-439738">
              <a:buClr>
                <a:srgbClr val="C00000"/>
              </a:buClr>
              <a:buSzPct val="150000"/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 smtClean="0"/>
              <a:t>SDI report is direct input for</a:t>
            </a:r>
            <a:r>
              <a:rPr lang="en-US" sz="2000" dirty="0" smtClean="0"/>
              <a:t> </a:t>
            </a:r>
          </a:p>
          <a:p>
            <a:pPr marL="1454400" lvl="3" indent="-439738">
              <a:spcBef>
                <a:spcPts val="400"/>
              </a:spcBef>
              <a:buClr>
                <a:srgbClr val="C00000"/>
              </a:buClr>
              <a:buSzPct val="15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 smtClean="0"/>
              <a:t>Data merging exercises and trend evaluations (SI2N, WAVAS II, CCI)</a:t>
            </a:r>
          </a:p>
          <a:p>
            <a:pPr marL="1454400" lvl="3" indent="-439738">
              <a:spcBef>
                <a:spcPts val="400"/>
              </a:spcBef>
              <a:buClr>
                <a:srgbClr val="C00000"/>
              </a:buClr>
              <a:buSzPct val="15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 smtClean="0"/>
              <a:t>CCM-measurement comparisons (</a:t>
            </a:r>
            <a:r>
              <a:rPr lang="en-US" sz="1600" dirty="0" err="1" smtClean="0"/>
              <a:t>CCMVal</a:t>
            </a:r>
            <a:r>
              <a:rPr lang="en-US" sz="1600" dirty="0" smtClean="0"/>
              <a:t>)</a:t>
            </a:r>
          </a:p>
          <a:p>
            <a:pPr marL="540000" lvl="1" indent="-439738">
              <a:buClr>
                <a:srgbClr val="C00000"/>
              </a:buClr>
              <a:buSzPct val="15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200" dirty="0" smtClean="0"/>
          </a:p>
          <a:p>
            <a:pPr marL="540000" lvl="1" indent="-439738">
              <a:buClr>
                <a:srgbClr val="C00000"/>
              </a:buClr>
              <a:buSzPct val="150000"/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 smtClean="0"/>
              <a:t>Based on the spread in the climatologies an estimate of the overall systematic uncertainty in our knowledge of the atmospheric state is achieved</a:t>
            </a:r>
            <a:endParaRPr lang="de-DE" dirty="0" smtClean="0"/>
          </a:p>
          <a:p>
            <a:pPr marL="540000" lvl="1" indent="-439738">
              <a:buClr>
                <a:srgbClr val="C00000"/>
              </a:buClr>
              <a:buSzPct val="15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200" dirty="0" smtClean="0"/>
          </a:p>
          <a:p>
            <a:pPr marL="540000" lvl="1" indent="-439738">
              <a:buClr>
                <a:srgbClr val="C00000"/>
              </a:buClr>
              <a:buSzPct val="150000"/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 smtClean="0"/>
              <a:t>Monthly zonal mean time series of the observations are provided to the end user in a common format</a:t>
            </a:r>
          </a:p>
          <a:p>
            <a:pPr marL="540000" lvl="1" indent="-439738">
              <a:buClr>
                <a:srgbClr val="C00000"/>
              </a:buClr>
              <a:buSzPct val="150000"/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200" dirty="0" smtClean="0"/>
          </a:p>
          <a:p>
            <a:pPr marL="540000" lvl="1" indent="-439738">
              <a:buClr>
                <a:srgbClr val="C00000"/>
              </a:buClr>
              <a:buSzPct val="150000"/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 smtClean="0"/>
              <a:t>Guidance and feedback to space agencies about desired improvements in existing data sets and future observations</a:t>
            </a:r>
            <a:r>
              <a:rPr lang="en-CA" dirty="0" smtClean="0">
                <a:solidFill>
                  <a:srgbClr val="C00000"/>
                </a:solidFill>
                <a:ea typeface="Arial" pitchFamily="1" charset="0"/>
                <a:cs typeface="Arial" pitchFamily="1" charset="0"/>
              </a:rPr>
              <a:t> </a:t>
            </a:r>
            <a:endParaRPr lang="en-US" sz="2000" dirty="0" smtClean="0"/>
          </a:p>
          <a:p>
            <a:pPr marL="1454400" lvl="3" indent="-439738">
              <a:spcBef>
                <a:spcPts val="400"/>
              </a:spcBef>
              <a:buClr>
                <a:srgbClr val="C00000"/>
              </a:buClr>
              <a:buSzPct val="15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 smtClean="0"/>
              <a:t>identify </a:t>
            </a:r>
            <a:r>
              <a:rPr lang="en-CA" sz="1600" dirty="0" smtClean="0">
                <a:solidFill>
                  <a:srgbClr val="000000"/>
                </a:solidFill>
                <a:ea typeface="Arial" pitchFamily="1" charset="0"/>
                <a:cs typeface="Arial" pitchFamily="1" charset="0"/>
              </a:rPr>
              <a:t>priorities for reprocessing data or enhanced validation efforts</a:t>
            </a:r>
          </a:p>
          <a:p>
            <a:pPr marL="1454400" lvl="3" indent="-439738">
              <a:spcBef>
                <a:spcPts val="400"/>
              </a:spcBef>
              <a:buClr>
                <a:srgbClr val="C00000"/>
              </a:buClr>
              <a:buSzPct val="15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CA" sz="1600" dirty="0" smtClean="0">
                <a:solidFill>
                  <a:srgbClr val="000000"/>
                </a:solidFill>
                <a:ea typeface="Arial" pitchFamily="1" charset="0"/>
                <a:cs typeface="Arial" pitchFamily="1" charset="0"/>
              </a:rPr>
              <a:t>Identify measurement gaps, which could motivate and provide support for future missions.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304800" y="533400"/>
            <a:ext cx="91440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400" b="1" dirty="0" smtClean="0">
                <a:solidFill>
                  <a:srgbClr val="C00000"/>
                </a:solidFill>
                <a:latin typeface="Arial Black" pitchFamily="1" charset="0"/>
              </a:rPr>
              <a:t>Timeline</a:t>
            </a:r>
            <a:endParaRPr lang="en-US" sz="2400" b="1" dirty="0">
              <a:solidFill>
                <a:srgbClr val="C00000"/>
              </a:solidFill>
              <a:latin typeface="Arial Black" pitchFamily="1" charset="0"/>
            </a:endParaRP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762000" y="1249473"/>
            <a:ext cx="8072438" cy="3816046"/>
          </a:xfrm>
          <a:prstGeom prst="rect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354013" indent="-354013">
              <a:spcAft>
                <a:spcPts val="500"/>
              </a:spcAft>
              <a:buClr>
                <a:srgbClr val="C00000"/>
              </a:buClr>
              <a:buSzPct val="150000"/>
              <a:buFont typeface="Wingdings" pitchFamily="1" charset="2"/>
              <a:buChar char="ü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endParaRPr lang="en-US" sz="800" dirty="0" smtClean="0">
              <a:solidFill>
                <a:srgbClr val="000000"/>
              </a:solidFill>
              <a:ea typeface="Arial" pitchFamily="1" charset="0"/>
              <a:cs typeface="Arial" pitchFamily="1" charset="0"/>
            </a:endParaRPr>
          </a:p>
          <a:p>
            <a:pPr marL="354013" indent="-354013">
              <a:spcAft>
                <a:spcPts val="500"/>
              </a:spcAft>
              <a:buClr>
                <a:srgbClr val="C00000"/>
              </a:buClr>
              <a:buSzPct val="150000"/>
              <a:buFont typeface="Wingdings" pitchFamily="1" charset="2"/>
              <a:buChar char="ü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en-US" dirty="0" smtClean="0">
                <a:solidFill>
                  <a:srgbClr val="000000"/>
                </a:solidFill>
                <a:ea typeface="Arial" pitchFamily="1" charset="0"/>
                <a:cs typeface="Arial" pitchFamily="1" charset="0"/>
              </a:rPr>
              <a:t>Author </a:t>
            </a:r>
            <a:r>
              <a:rPr lang="en-US" dirty="0">
                <a:solidFill>
                  <a:srgbClr val="000000"/>
                </a:solidFill>
                <a:ea typeface="Arial" pitchFamily="1" charset="0"/>
                <a:cs typeface="Arial" pitchFamily="1" charset="0"/>
              </a:rPr>
              <a:t>team defined by March 2010</a:t>
            </a:r>
            <a:endParaRPr lang="en-US" dirty="0" smtClean="0">
              <a:solidFill>
                <a:srgbClr val="000000"/>
              </a:solidFill>
              <a:ea typeface="Arial" pitchFamily="1" charset="0"/>
              <a:cs typeface="Arial" pitchFamily="1" charset="0"/>
            </a:endParaRPr>
          </a:p>
          <a:p>
            <a:pPr marL="354013" indent="-354013">
              <a:spcAft>
                <a:spcPts val="500"/>
              </a:spcAft>
              <a:buClr>
                <a:srgbClr val="C00000"/>
              </a:buClr>
              <a:buSzPct val="150000"/>
              <a:buFont typeface="Wingdings" pitchFamily="1" charset="2"/>
              <a:buChar char="ü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en-US" dirty="0" smtClean="0">
                <a:solidFill>
                  <a:srgbClr val="000000"/>
                </a:solidFill>
                <a:ea typeface="Arial" pitchFamily="1" charset="0"/>
                <a:cs typeface="Arial" pitchFamily="1" charset="0"/>
              </a:rPr>
              <a:t>Successful proposal to </a:t>
            </a:r>
            <a:r>
              <a:rPr lang="en-US" b="1" dirty="0" smtClean="0">
                <a:solidFill>
                  <a:srgbClr val="000000"/>
                </a:solidFill>
                <a:ea typeface="Arial" pitchFamily="1" charset="0"/>
                <a:cs typeface="Arial" pitchFamily="1" charset="0"/>
              </a:rPr>
              <a:t>ISSI </a:t>
            </a:r>
            <a:r>
              <a:rPr lang="en-US" dirty="0" smtClean="0">
                <a:solidFill>
                  <a:srgbClr val="000000"/>
                </a:solidFill>
                <a:ea typeface="Arial" pitchFamily="1" charset="0"/>
                <a:cs typeface="Arial" pitchFamily="1" charset="0"/>
              </a:rPr>
              <a:t>May 2010</a:t>
            </a:r>
          </a:p>
          <a:p>
            <a:pPr marL="354013" indent="-354013">
              <a:spcAft>
                <a:spcPts val="500"/>
              </a:spcAft>
              <a:buClr>
                <a:srgbClr val="C00000"/>
              </a:buClr>
              <a:buSzPct val="150000"/>
              <a:buFont typeface="Wingdings" charset="2"/>
              <a:buChar char="ü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en-US" b="1" dirty="0" smtClean="0">
                <a:solidFill>
                  <a:srgbClr val="000000"/>
                </a:solidFill>
                <a:ea typeface="Arial" pitchFamily="1" charset="0"/>
                <a:cs typeface="Arial" pitchFamily="1" charset="0"/>
              </a:rPr>
              <a:t>Workshop</a:t>
            </a:r>
            <a:r>
              <a:rPr lang="en-US" dirty="0" smtClean="0">
                <a:solidFill>
                  <a:srgbClr val="000000"/>
                </a:solidFill>
                <a:ea typeface="Arial" pitchFamily="1" charset="0"/>
                <a:cs typeface="Arial" pitchFamily="1" charset="0"/>
              </a:rPr>
              <a:t> </a:t>
            </a:r>
            <a:r>
              <a:rPr lang="en-US" b="1" dirty="0">
                <a:solidFill>
                  <a:srgbClr val="000000"/>
                </a:solidFill>
                <a:ea typeface="Arial" pitchFamily="1" charset="0"/>
                <a:cs typeface="Arial" pitchFamily="1" charset="0"/>
              </a:rPr>
              <a:t>I</a:t>
            </a:r>
            <a:r>
              <a:rPr lang="en-US" dirty="0">
                <a:solidFill>
                  <a:srgbClr val="000000"/>
                </a:solidFill>
                <a:ea typeface="Arial" pitchFamily="1" charset="0"/>
                <a:cs typeface="Arial" pitchFamily="1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Arial" pitchFamily="1" charset="0"/>
                <a:cs typeface="Arial" pitchFamily="1" charset="0"/>
              </a:rPr>
              <a:t>(November </a:t>
            </a:r>
            <a:r>
              <a:rPr lang="en-US" dirty="0">
                <a:solidFill>
                  <a:srgbClr val="000000"/>
                </a:solidFill>
                <a:ea typeface="Arial" pitchFamily="1" charset="0"/>
                <a:cs typeface="Arial" pitchFamily="1" charset="0"/>
              </a:rPr>
              <a:t>2010</a:t>
            </a:r>
            <a:r>
              <a:rPr lang="en-US" dirty="0" smtClean="0">
                <a:solidFill>
                  <a:srgbClr val="000000"/>
                </a:solidFill>
                <a:ea typeface="Arial" pitchFamily="1" charset="0"/>
                <a:cs typeface="Arial" pitchFamily="1" charset="0"/>
              </a:rPr>
              <a:t>)</a:t>
            </a:r>
          </a:p>
          <a:p>
            <a:pPr marL="354013" indent="-354013">
              <a:spcAft>
                <a:spcPts val="500"/>
              </a:spcAft>
              <a:buClr>
                <a:srgbClr val="C00000"/>
              </a:buClr>
              <a:buSzPct val="150000"/>
              <a:buFont typeface="Wingdings" charset="2"/>
              <a:buChar char="ü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en-US" dirty="0" smtClean="0">
                <a:solidFill>
                  <a:srgbClr val="000000"/>
                </a:solidFill>
                <a:ea typeface="Arial" pitchFamily="1" charset="0"/>
                <a:cs typeface="Arial" pitchFamily="1" charset="0"/>
              </a:rPr>
              <a:t>Assembling zonal monthly mean time series (spring 2010)</a:t>
            </a:r>
          </a:p>
          <a:p>
            <a:pPr marL="354013" indent="-354013">
              <a:spcAft>
                <a:spcPts val="500"/>
              </a:spcAft>
              <a:buClr>
                <a:srgbClr val="C00000"/>
              </a:buClr>
              <a:buSzPct val="150000"/>
              <a:buFont typeface="Wingdings" charset="2"/>
              <a:buChar char="ü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en-US" b="1" dirty="0">
                <a:solidFill>
                  <a:srgbClr val="000000"/>
                </a:solidFill>
                <a:ea typeface="Arial" pitchFamily="1" charset="0"/>
                <a:cs typeface="Arial" pitchFamily="1" charset="0"/>
              </a:rPr>
              <a:t>Workshop II </a:t>
            </a:r>
            <a:r>
              <a:rPr lang="en-US" dirty="0" smtClean="0">
                <a:solidFill>
                  <a:srgbClr val="000000"/>
                </a:solidFill>
                <a:ea typeface="Arial" pitchFamily="1" charset="0"/>
                <a:cs typeface="Arial" pitchFamily="1" charset="0"/>
              </a:rPr>
              <a:t>(June 2011)</a:t>
            </a:r>
          </a:p>
          <a:p>
            <a:pPr marL="354013" indent="-354013">
              <a:spcAft>
                <a:spcPts val="500"/>
              </a:spcAft>
              <a:buClr>
                <a:srgbClr val="C00000"/>
              </a:buClr>
              <a:buSzPct val="150000"/>
              <a:buFont typeface="Wingdings" charset="2"/>
              <a:buChar char="ü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en-US" dirty="0" smtClean="0">
                <a:solidFill>
                  <a:srgbClr val="000000"/>
                </a:solidFill>
                <a:ea typeface="Arial" pitchFamily="1" charset="0"/>
                <a:cs typeface="Arial" pitchFamily="1" charset="0"/>
              </a:rPr>
              <a:t>Evaluations and comparisons (summer/autumn 2011)</a:t>
            </a:r>
          </a:p>
          <a:p>
            <a:pPr marL="354013" indent="-354013">
              <a:spcAft>
                <a:spcPts val="500"/>
              </a:spcAft>
              <a:buClr>
                <a:srgbClr val="C00000"/>
              </a:buClr>
              <a:buSzPct val="150000"/>
              <a:buFont typeface="Wingdings" charset="2"/>
              <a:buChar char="ü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en-US" b="1" dirty="0" smtClean="0">
                <a:solidFill>
                  <a:srgbClr val="000000"/>
                </a:solidFill>
                <a:ea typeface="Arial" pitchFamily="1" charset="0"/>
                <a:cs typeface="Arial" pitchFamily="1" charset="0"/>
              </a:rPr>
              <a:t>Review meeting</a:t>
            </a:r>
            <a:r>
              <a:rPr lang="en-US" dirty="0" smtClean="0">
                <a:solidFill>
                  <a:srgbClr val="000000"/>
                </a:solidFill>
                <a:ea typeface="Arial" pitchFamily="1" charset="0"/>
                <a:cs typeface="Arial" pitchFamily="1" charset="0"/>
              </a:rPr>
              <a:t> (December 2011)</a:t>
            </a:r>
            <a:endParaRPr lang="en-US" b="1" dirty="0" smtClean="0">
              <a:solidFill>
                <a:srgbClr val="000000"/>
              </a:solidFill>
              <a:ea typeface="Arial" pitchFamily="1" charset="0"/>
              <a:cs typeface="Arial" pitchFamily="1" charset="0"/>
            </a:endParaRPr>
          </a:p>
          <a:p>
            <a:pPr marL="354013" indent="-354013">
              <a:spcAft>
                <a:spcPts val="500"/>
              </a:spcAft>
              <a:buClr>
                <a:srgbClr val="C00000"/>
              </a:buClr>
              <a:buSzPct val="150000"/>
              <a:buFont typeface="Arial"/>
              <a:buChar char="•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en-US" dirty="0" smtClean="0">
                <a:solidFill>
                  <a:srgbClr val="000000"/>
                </a:solidFill>
                <a:ea typeface="Arial" pitchFamily="1" charset="0"/>
                <a:cs typeface="Arial" pitchFamily="1" charset="0"/>
              </a:rPr>
              <a:t>Revisions, further evaluations, and second round of external reviews</a:t>
            </a:r>
          </a:p>
          <a:p>
            <a:pPr marL="354013" indent="-354013">
              <a:spcAft>
                <a:spcPts val="500"/>
              </a:spcAft>
              <a:buClr>
                <a:srgbClr val="C00000"/>
              </a:buClr>
              <a:buSzPct val="150000"/>
              <a:buFont typeface="Arial"/>
              <a:buChar char="•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en-US" dirty="0" smtClean="0">
                <a:solidFill>
                  <a:srgbClr val="000000"/>
                </a:solidFill>
                <a:ea typeface="Arial" pitchFamily="1" charset="0"/>
                <a:cs typeface="Arial" pitchFamily="1" charset="0"/>
              </a:rPr>
              <a:t>Start production of SPARC report end of May</a:t>
            </a:r>
          </a:p>
          <a:p>
            <a:pPr marL="354013" indent="-354013">
              <a:spcAft>
                <a:spcPts val="500"/>
              </a:spcAft>
              <a:buClr>
                <a:srgbClr val="C00000"/>
              </a:buClr>
              <a:buSzPct val="150000"/>
              <a:buFont typeface="Arial"/>
              <a:buChar char="•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en-US" b="1" dirty="0" smtClean="0">
                <a:solidFill>
                  <a:srgbClr val="000000"/>
                </a:solidFill>
                <a:ea typeface="Arial" pitchFamily="1" charset="0"/>
                <a:cs typeface="Arial" pitchFamily="1" charset="0"/>
              </a:rPr>
              <a:t>SPARC </a:t>
            </a:r>
            <a:r>
              <a:rPr lang="en-US" b="1" dirty="0">
                <a:solidFill>
                  <a:srgbClr val="000000"/>
                </a:solidFill>
                <a:ea typeface="Arial" pitchFamily="1" charset="0"/>
                <a:cs typeface="Arial" pitchFamily="1" charset="0"/>
              </a:rPr>
              <a:t>Report </a:t>
            </a:r>
            <a:r>
              <a:rPr lang="en-US" dirty="0">
                <a:solidFill>
                  <a:srgbClr val="000000"/>
                </a:solidFill>
                <a:ea typeface="Arial" pitchFamily="1" charset="0"/>
                <a:cs typeface="Arial" pitchFamily="1" charset="0"/>
              </a:rPr>
              <a:t>to be completed by</a:t>
            </a:r>
            <a:r>
              <a:rPr lang="en-US" dirty="0" smtClean="0">
                <a:solidFill>
                  <a:srgbClr val="000000"/>
                </a:solidFill>
                <a:ea typeface="Arial" pitchFamily="1" charset="0"/>
                <a:cs typeface="Arial" pitchFamily="1" charset="0"/>
              </a:rPr>
              <a:t> Autumn 2012</a:t>
            </a:r>
          </a:p>
          <a:p>
            <a:pPr marL="354013" indent="-354013">
              <a:spcAft>
                <a:spcPts val="500"/>
              </a:spcAft>
              <a:buClr>
                <a:srgbClr val="C00000"/>
              </a:buClr>
              <a:buSzPct val="15000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endParaRPr lang="en-US" sz="800" dirty="0">
              <a:solidFill>
                <a:srgbClr val="000000"/>
              </a:solidFill>
              <a:ea typeface="Arial" pitchFamily="1" charset="0"/>
              <a:cs typeface="Arial" pitchFamily="1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6716</TotalTime>
  <Words>1436</Words>
  <Application>Microsoft Macintosh PowerPoint</Application>
  <PresentationFormat>On-screen Show (4:3)</PresentationFormat>
  <Paragraphs>379</Paragraphs>
  <Slides>19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1_Larissa-Design</vt:lpstr>
      <vt:lpstr>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IFM-GEOMAR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Tegtmeier, Susann</dc:creator>
  <cp:lastModifiedBy>Lucien Froidevaux</cp:lastModifiedBy>
  <cp:revision>323</cp:revision>
  <dcterms:created xsi:type="dcterms:W3CDTF">2012-04-15T23:02:18Z</dcterms:created>
  <dcterms:modified xsi:type="dcterms:W3CDTF">2012-04-16T11:51:12Z</dcterms:modified>
</cp:coreProperties>
</file>