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60" r:id="rId2"/>
    <p:sldId id="353" r:id="rId3"/>
    <p:sldId id="352" r:id="rId4"/>
    <p:sldId id="328" r:id="rId5"/>
    <p:sldId id="340" r:id="rId6"/>
    <p:sldId id="341" r:id="rId7"/>
    <p:sldId id="342" r:id="rId8"/>
    <p:sldId id="343" r:id="rId9"/>
    <p:sldId id="354" r:id="rId10"/>
    <p:sldId id="357" r:id="rId11"/>
    <p:sldId id="387" r:id="rId12"/>
    <p:sldId id="388" r:id="rId13"/>
    <p:sldId id="389" r:id="rId14"/>
    <p:sldId id="377" r:id="rId15"/>
    <p:sldId id="395" r:id="rId16"/>
    <p:sldId id="396" r:id="rId17"/>
    <p:sldId id="391" r:id="rId18"/>
    <p:sldId id="382" r:id="rId19"/>
    <p:sldId id="390" r:id="rId20"/>
    <p:sldId id="397" r:id="rId21"/>
    <p:sldId id="398" r:id="rId22"/>
    <p:sldId id="339" r:id="rId23"/>
    <p:sldId id="344" r:id="rId24"/>
    <p:sldId id="399" r:id="rId25"/>
    <p:sldId id="346" r:id="rId26"/>
    <p:sldId id="336" r:id="rId27"/>
    <p:sldId id="392" r:id="rId28"/>
    <p:sldId id="393" r:id="rId29"/>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CCFF66"/>
    <a:srgbClr val="CC0066"/>
    <a:srgbClr val="32928D"/>
    <a:srgbClr val="261416"/>
    <a:srgbClr val="050715"/>
    <a:srgbClr val="333399"/>
    <a:srgbClr val="339966"/>
    <a:srgbClr val="2E868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41" autoAdjust="0"/>
    <p:restoredTop sz="78798" autoAdjust="0"/>
  </p:normalViewPr>
  <p:slideViewPr>
    <p:cSldViewPr>
      <p:cViewPr>
        <p:scale>
          <a:sx n="90" d="100"/>
          <a:sy n="90" d="100"/>
        </p:scale>
        <p:origin x="-55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666" y="-82"/>
      </p:cViewPr>
      <p:guideLst>
        <p:guide orient="horz" pos="2909"/>
        <p:guide pos="218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D1AD0AC2-65A2-4B77-867B-0D89E1D2136C}" type="datetimeFigureOut">
              <a:rPr lang="en-US" smtClean="0"/>
              <a:pPr/>
              <a:t>4/18/2012</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41089F40-F125-4D3E-8869-87693BE1EB4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12018" cy="461168"/>
          </a:xfrm>
          <a:prstGeom prst="rect">
            <a:avLst/>
          </a:prstGeom>
          <a:noFill/>
          <a:ln w="9525">
            <a:noFill/>
            <a:miter lim="800000"/>
            <a:headEnd/>
            <a:tailEnd/>
          </a:ln>
          <a:effectLst/>
        </p:spPr>
        <p:txBody>
          <a:bodyPr vert="horz" wrap="square" lIns="92484" tIns="46242" rIns="92484" bIns="46242" numCol="1" anchor="t" anchorCtr="0" compatLnSpc="1">
            <a:prstTxWarp prst="textNoShape">
              <a:avLst/>
            </a:prstTxWarp>
          </a:bodyPr>
          <a:lstStyle>
            <a:lvl1pPr defTabSz="924090">
              <a:defRPr sz="1200"/>
            </a:lvl1pPr>
          </a:lstStyle>
          <a:p>
            <a:endParaRPr lang="en-US"/>
          </a:p>
        </p:txBody>
      </p:sp>
      <p:sp>
        <p:nvSpPr>
          <p:cNvPr id="9219" name="Rectangle 3"/>
          <p:cNvSpPr>
            <a:spLocks noGrp="1" noChangeArrowheads="1"/>
          </p:cNvSpPr>
          <p:nvPr>
            <p:ph type="dt" idx="1"/>
          </p:nvPr>
        </p:nvSpPr>
        <p:spPr bwMode="auto">
          <a:xfrm>
            <a:off x="3936466" y="0"/>
            <a:ext cx="3012018" cy="461168"/>
          </a:xfrm>
          <a:prstGeom prst="rect">
            <a:avLst/>
          </a:prstGeom>
          <a:noFill/>
          <a:ln w="9525">
            <a:noFill/>
            <a:miter lim="800000"/>
            <a:headEnd/>
            <a:tailEnd/>
          </a:ln>
          <a:effectLst/>
        </p:spPr>
        <p:txBody>
          <a:bodyPr vert="horz" wrap="square" lIns="92484" tIns="46242" rIns="92484" bIns="46242" numCol="1" anchor="t" anchorCtr="0" compatLnSpc="1">
            <a:prstTxWarp prst="textNoShape">
              <a:avLst/>
            </a:prstTxWarp>
          </a:bodyPr>
          <a:lstStyle>
            <a:lvl1pPr algn="r" defTabSz="924090">
              <a:defRPr sz="1200"/>
            </a:lvl1pPr>
          </a:lstStyle>
          <a:p>
            <a:endParaRPr lang="en-US"/>
          </a:p>
        </p:txBody>
      </p:sp>
      <p:sp>
        <p:nvSpPr>
          <p:cNvPr id="9220" name="Rectangle 4"/>
          <p:cNvSpPr>
            <a:spLocks noGrp="1" noRot="1" noChangeAspect="1" noChangeArrowheads="1" noTextEdit="1"/>
          </p:cNvSpPr>
          <p:nvPr>
            <p:ph type="sldImg" idx="2"/>
          </p:nvPr>
        </p:nvSpPr>
        <p:spPr bwMode="auto">
          <a:xfrm>
            <a:off x="1165225" y="693738"/>
            <a:ext cx="4619625" cy="3463925"/>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95327" y="4387455"/>
            <a:ext cx="5559424" cy="4155279"/>
          </a:xfrm>
          <a:prstGeom prst="rect">
            <a:avLst/>
          </a:prstGeom>
          <a:noFill/>
          <a:ln w="9525">
            <a:noFill/>
            <a:miter lim="800000"/>
            <a:headEnd/>
            <a:tailEnd/>
          </a:ln>
          <a:effectLst/>
        </p:spPr>
        <p:txBody>
          <a:bodyPr vert="horz" wrap="square" lIns="92484" tIns="46242" rIns="92484" bIns="4624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773318"/>
            <a:ext cx="3012018" cy="461168"/>
          </a:xfrm>
          <a:prstGeom prst="rect">
            <a:avLst/>
          </a:prstGeom>
          <a:noFill/>
          <a:ln w="9525">
            <a:noFill/>
            <a:miter lim="800000"/>
            <a:headEnd/>
            <a:tailEnd/>
          </a:ln>
          <a:effectLst/>
        </p:spPr>
        <p:txBody>
          <a:bodyPr vert="horz" wrap="square" lIns="92484" tIns="46242" rIns="92484" bIns="46242" numCol="1" anchor="b" anchorCtr="0" compatLnSpc="1">
            <a:prstTxWarp prst="textNoShape">
              <a:avLst/>
            </a:prstTxWarp>
          </a:bodyPr>
          <a:lstStyle>
            <a:lvl1pPr defTabSz="924090">
              <a:defRPr sz="1200"/>
            </a:lvl1pPr>
          </a:lstStyle>
          <a:p>
            <a:endParaRPr lang="en-US"/>
          </a:p>
        </p:txBody>
      </p:sp>
      <p:sp>
        <p:nvSpPr>
          <p:cNvPr id="9223" name="Rectangle 7"/>
          <p:cNvSpPr>
            <a:spLocks noGrp="1" noChangeArrowheads="1"/>
          </p:cNvSpPr>
          <p:nvPr>
            <p:ph type="sldNum" sz="quarter" idx="5"/>
          </p:nvPr>
        </p:nvSpPr>
        <p:spPr bwMode="auto">
          <a:xfrm>
            <a:off x="3936466" y="8773318"/>
            <a:ext cx="3012018" cy="461168"/>
          </a:xfrm>
          <a:prstGeom prst="rect">
            <a:avLst/>
          </a:prstGeom>
          <a:noFill/>
          <a:ln w="9525">
            <a:noFill/>
            <a:miter lim="800000"/>
            <a:headEnd/>
            <a:tailEnd/>
          </a:ln>
          <a:effectLst/>
        </p:spPr>
        <p:txBody>
          <a:bodyPr vert="horz" wrap="square" lIns="92484" tIns="46242" rIns="92484" bIns="46242" numCol="1" anchor="b" anchorCtr="0" compatLnSpc="1">
            <a:prstTxWarp prst="textNoShape">
              <a:avLst/>
            </a:prstTxWarp>
          </a:bodyPr>
          <a:lstStyle>
            <a:lvl1pPr algn="r" defTabSz="924090">
              <a:defRPr sz="1200"/>
            </a:lvl1pPr>
          </a:lstStyle>
          <a:p>
            <a:fld id="{B7D0C9C3-9C34-4707-BB37-AD785BB16E1C}" type="slidenum">
              <a:rPr lang="en-US"/>
              <a:pPr/>
              <a:t>‹#›</a:t>
            </a:fld>
            <a:endParaRPr lang="en-US"/>
          </a:p>
        </p:txBody>
      </p:sp>
    </p:spTree>
    <p:extLst>
      <p:ext uri="{BB962C8B-B14F-4D97-AF65-F5344CB8AC3E}">
        <p14:creationId xmlns:p14="http://schemas.microsoft.com/office/powerpoint/2010/main" xmlns="" val="42689127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ceos.org/"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629844" lvl="1" indent="-171776">
              <a:buFont typeface="Arial" pitchFamily="34" charset="0"/>
              <a:buChar char="•"/>
            </a:pPr>
            <a:endParaRPr lang="en-US" sz="1800" dirty="0"/>
          </a:p>
        </p:txBody>
      </p:sp>
      <p:sp>
        <p:nvSpPr>
          <p:cNvPr id="16388" name="Slide Number Placeholder 3"/>
          <p:cNvSpPr>
            <a:spLocks noGrp="1"/>
          </p:cNvSpPr>
          <p:nvPr>
            <p:ph type="sldNum" sz="quarter" idx="5"/>
          </p:nvPr>
        </p:nvSpPr>
        <p:spPr>
          <a:noFill/>
        </p:spPr>
        <p:txBody>
          <a:bodyPr/>
          <a:lstStyle/>
          <a:p>
            <a:fld id="{D283DF61-A367-4BFE-BD5C-58F10F1D88FB}" type="slidenum">
              <a:rPr lang="en-US" smtClean="0">
                <a:latin typeface="Times New Roman" pitchFamily="18" charset="0"/>
                <a:ea typeface="ＭＳ Ｐゴシック" charset="-128"/>
              </a:rPr>
              <a:pPr/>
              <a:t>4</a:t>
            </a:fld>
            <a:endParaRPr lang="en-US" smtClean="0">
              <a:latin typeface="Times New Roman" pitchFamily="18" charset="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137">
              <a:defRPr/>
            </a:pPr>
            <a:r>
              <a:rPr lang="en-US" dirty="0" smtClean="0"/>
              <a:t>Disconnect between Plenary and the WGs – you can communicate the CEOS priorities to the group but it is sometimes difficult to direct the WG to address these priorities.</a:t>
            </a:r>
          </a:p>
        </p:txBody>
      </p:sp>
      <p:sp>
        <p:nvSpPr>
          <p:cNvPr id="4" name="Slide Number Placeholder 3"/>
          <p:cNvSpPr>
            <a:spLocks noGrp="1"/>
          </p:cNvSpPr>
          <p:nvPr>
            <p:ph type="sldNum" sz="quarter" idx="10"/>
          </p:nvPr>
        </p:nvSpPr>
        <p:spPr/>
        <p:txBody>
          <a:bodyPr/>
          <a:lstStyle/>
          <a:p>
            <a:fld id="{B7D0C9C3-9C34-4707-BB37-AD785BB16E1C}" type="slidenum">
              <a:rPr lang="en-US" smtClean="0"/>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 reported that resources</a:t>
            </a:r>
            <a:r>
              <a:rPr lang="en-US" baseline="0" dirty="0" smtClean="0"/>
              <a:t> are a serious concern</a:t>
            </a:r>
          </a:p>
          <a:p>
            <a:r>
              <a:rPr lang="en-US" baseline="0" dirty="0" smtClean="0"/>
              <a:t>Clear direction and justification are needed to advocate for alignment of existing agency resources via VC activities</a:t>
            </a:r>
          </a:p>
          <a:p>
            <a:r>
              <a:rPr lang="en-US" baseline="0" dirty="0" smtClean="0"/>
              <a:t>Existing work is important and should not be sidetracked</a:t>
            </a:r>
            <a:endParaRPr lang="en-US" dirty="0"/>
          </a:p>
        </p:txBody>
      </p:sp>
      <p:sp>
        <p:nvSpPr>
          <p:cNvPr id="4" name="Slide Number Placeholder 3"/>
          <p:cNvSpPr>
            <a:spLocks noGrp="1"/>
          </p:cNvSpPr>
          <p:nvPr>
            <p:ph type="sldNum" sz="quarter" idx="10"/>
          </p:nvPr>
        </p:nvSpPr>
        <p:spPr/>
        <p:txBody>
          <a:bodyPr/>
          <a:lstStyle/>
          <a:p>
            <a:fld id="{B7D0C9C3-9C34-4707-BB37-AD785BB16E1C}" type="slidenum">
              <a:rPr lang="en-US" smtClean="0"/>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0A29223-CF21-400D-813A-8B52F62C31F9}" type="slidenum">
              <a:rPr lang="en-US"/>
              <a:pPr/>
              <a:t>23</a:t>
            </a:fld>
            <a:endParaRPr lang="en-US"/>
          </a:p>
        </p:txBody>
      </p:sp>
      <p:sp>
        <p:nvSpPr>
          <p:cNvPr id="83970" name="Rectangle 7"/>
          <p:cNvSpPr txBox="1">
            <a:spLocks noGrp="1" noChangeArrowheads="1"/>
          </p:cNvSpPr>
          <p:nvPr/>
        </p:nvSpPr>
        <p:spPr bwMode="auto">
          <a:xfrm>
            <a:off x="3936466" y="8773318"/>
            <a:ext cx="3012018" cy="461168"/>
          </a:xfrm>
          <a:prstGeom prst="rect">
            <a:avLst/>
          </a:prstGeom>
          <a:noFill/>
          <a:ln w="9525">
            <a:noFill/>
            <a:miter lim="800000"/>
            <a:headEnd/>
            <a:tailEnd/>
          </a:ln>
        </p:spPr>
        <p:txBody>
          <a:bodyPr lIns="92476" tIns="46238" rIns="92476" bIns="46238" anchor="b"/>
          <a:lstStyle/>
          <a:p>
            <a:pPr algn="r" defTabSz="922499"/>
            <a:fld id="{85DECFAE-D33D-4372-BDBF-09A98E67BF3A}" type="slidenum">
              <a:rPr lang="ja-JP" altLang="en-US" sz="1200"/>
              <a:pPr algn="r" defTabSz="922499"/>
              <a:t>23</a:t>
            </a:fld>
            <a:endParaRPr lang="en-US" altLang="ja-JP" sz="1200" dirty="0"/>
          </a:p>
        </p:txBody>
      </p:sp>
      <p:sp>
        <p:nvSpPr>
          <p:cNvPr id="83971" name="Rectangle 2"/>
          <p:cNvSpPr>
            <a:spLocks noGrp="1" noRot="1" noChangeAspect="1" noChangeArrowheads="1" noTextEdit="1"/>
          </p:cNvSpPr>
          <p:nvPr>
            <p:ph type="sldImg"/>
          </p:nvPr>
        </p:nvSpPr>
        <p:spPr>
          <a:xfrm>
            <a:off x="1192213" y="649288"/>
            <a:ext cx="4579937" cy="3435350"/>
          </a:xfrm>
          <a:ln/>
        </p:spPr>
      </p:sp>
      <p:sp>
        <p:nvSpPr>
          <p:cNvPr id="83972" name="Rectangle 3"/>
          <p:cNvSpPr>
            <a:spLocks noGrp="1" noChangeArrowheads="1"/>
          </p:cNvSpPr>
          <p:nvPr>
            <p:ph type="body" idx="1"/>
          </p:nvPr>
        </p:nvSpPr>
        <p:spPr>
          <a:xfrm>
            <a:off x="1107429" y="4236382"/>
            <a:ext cx="4887965" cy="4350878"/>
          </a:xfrm>
        </p:spPr>
        <p:txBody>
          <a:bodyPr lIns="92476" tIns="46238" rIns="92476" bIns="46238"/>
          <a:lstStyle/>
          <a:p>
            <a:endParaRPr lang="ja-JP" altLang="en-US"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8C7BDD-8878-4D24-867B-5238DA4B113A}" type="slidenum">
              <a:rPr lang="en-US"/>
              <a:pPr/>
              <a:t>25</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sz="10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16137">
              <a:defRPr/>
            </a:pPr>
            <a:r>
              <a:rPr lang="en-US" dirty="0" smtClean="0"/>
              <a:t>We focused specifically on those Components where CEOS is already identified as a Component Lead and identified other CEOS Actions that could be accomplished for Components where CEOS is a Contributing Agency.  Additional criteria included identifying synergies between CEOS and GEO, prioritizing CEOS and GEO demands, and highlighting how an identified Action could support CEOS Priorities/Expected Outcomes from the 2012 CEOS Work Plan</a:t>
            </a:r>
          </a:p>
          <a:p>
            <a:pPr defTabSz="916137">
              <a:defRPr/>
            </a:pPr>
            <a:r>
              <a:rPr lang="en-US" dirty="0" smtClean="0"/>
              <a:t>In February 2012, CEOS entities participated in the 2012 CEOS-GEO Actions Workshop where participants identified CEOS Actions that could be accomplished in support of the GEO 2012-2015 Work Plan Component </a:t>
            </a:r>
            <a:r>
              <a:rPr lang="en-US" i="1" dirty="0" smtClean="0"/>
              <a:t>Priority Actions.</a:t>
            </a:r>
            <a:r>
              <a:rPr lang="en-US" dirty="0" smtClean="0"/>
              <a:t> </a:t>
            </a:r>
          </a:p>
          <a:p>
            <a:r>
              <a:rPr lang="en-US" sz="2400" dirty="0" smtClean="0"/>
              <a:t>Confirmed CEOS Support to 27 GEO Task Components</a:t>
            </a:r>
          </a:p>
          <a:p>
            <a:pPr lvl="1"/>
            <a:r>
              <a:rPr lang="en-US" sz="2000" dirty="0" smtClean="0"/>
              <a:t>Included Confirmed CEOS Leadership of 19 GEO Task Components (and Component POC for 4)</a:t>
            </a:r>
          </a:p>
          <a:p>
            <a:r>
              <a:rPr lang="en-US" sz="2400" dirty="0" smtClean="0"/>
              <a:t>CEOS Role in GEO WP Management Structure and Strategic Planning</a:t>
            </a:r>
          </a:p>
          <a:p>
            <a:pPr lvl="1"/>
            <a:r>
              <a:rPr lang="en-US" sz="2000" dirty="0" smtClean="0"/>
              <a:t>Task Coordinator for 3 Tasks</a:t>
            </a:r>
          </a:p>
          <a:p>
            <a:pPr lvl="1"/>
            <a:r>
              <a:rPr lang="en-US" sz="2000" dirty="0" smtClean="0"/>
              <a:t>Implementation Board Member for 2 Boards</a:t>
            </a:r>
          </a:p>
          <a:p>
            <a:r>
              <a:rPr lang="en-US" sz="2400" dirty="0" smtClean="0"/>
              <a:t>Significant CEOS Participation in 2012 GEO Work Plan Symposium (30 April – 5 May)</a:t>
            </a:r>
          </a:p>
          <a:p>
            <a:pPr defTabSz="916137">
              <a:defRPr/>
            </a:pPr>
            <a:endParaRPr lang="en-US" dirty="0" smtClean="0"/>
          </a:p>
          <a:p>
            <a:pPr defTabSz="916137">
              <a:defRPr/>
            </a:pPr>
            <a:endParaRPr lang="en-US" dirty="0" smtClean="0"/>
          </a:p>
        </p:txBody>
      </p:sp>
      <p:sp>
        <p:nvSpPr>
          <p:cNvPr id="4" name="Slide Number Placeholder 3"/>
          <p:cNvSpPr>
            <a:spLocks noGrp="1"/>
          </p:cNvSpPr>
          <p:nvPr>
            <p:ph type="sldNum" sz="quarter" idx="10"/>
          </p:nvPr>
        </p:nvSpPr>
        <p:spPr/>
        <p:txBody>
          <a:bodyPr/>
          <a:lstStyle/>
          <a:p>
            <a:fld id="{B7D0C9C3-9C34-4707-BB37-AD785BB16E1C}" type="slidenum">
              <a:rPr lang="en-US" smtClean="0"/>
              <a:pPr/>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137">
              <a:defRPr/>
            </a:pPr>
            <a:r>
              <a:rPr lang="en-US" dirty="0" smtClean="0"/>
              <a:t>After further refinement and discussion, a spreadsheet was prepared that captured all the proposed CEOS Actions for 2012.  This list is by no means exhaustive and will continue to be updated throughout the year.  The full details for each of the Actions is available on the CEOS website (</a:t>
            </a:r>
            <a:r>
              <a:rPr lang="en-US" u="sng" dirty="0" smtClean="0">
                <a:hlinkClick r:id="rId3"/>
              </a:rPr>
              <a:t>www.ceos.org</a:t>
            </a:r>
            <a:r>
              <a:rPr lang="en-US" dirty="0" smtClean="0"/>
              <a:t>) via the CEOS-GEO Actions Tracking System.   There are currently 47 CEOS Actions identified.</a:t>
            </a:r>
          </a:p>
          <a:p>
            <a:endParaRPr lang="en-US" dirty="0"/>
          </a:p>
        </p:txBody>
      </p:sp>
      <p:sp>
        <p:nvSpPr>
          <p:cNvPr id="4" name="Slide Number Placeholder 3"/>
          <p:cNvSpPr>
            <a:spLocks noGrp="1"/>
          </p:cNvSpPr>
          <p:nvPr>
            <p:ph type="sldNum" sz="quarter" idx="10"/>
          </p:nvPr>
        </p:nvSpPr>
        <p:spPr/>
        <p:txBody>
          <a:bodyPr/>
          <a:lstStyle/>
          <a:p>
            <a:fld id="{B7D0C9C3-9C34-4707-BB37-AD785BB16E1C}"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D0C9C3-9C34-4707-BB37-AD785BB16E1C}" type="slidenum">
              <a:rPr lang="en-US" smtClean="0"/>
              <a:pPr/>
              <a:t>5</a:t>
            </a:fld>
            <a:endParaRPr lang="en-US"/>
          </a:p>
        </p:txBody>
      </p:sp>
    </p:spTree>
    <p:extLst>
      <p:ext uri="{BB962C8B-B14F-4D97-AF65-F5344CB8AC3E}">
        <p14:creationId xmlns:p14="http://schemas.microsoft.com/office/powerpoint/2010/main" xmlns="" val="3073119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7D0C9C3-9C34-4707-BB37-AD785BB16E1C}"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D0C9C3-9C34-4707-BB37-AD785BB16E1C}"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D0C9C3-9C34-4707-BB37-AD785BB16E1C}"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2012-2015 GEO Work Plan is divided into three thematic parts composed of 26 Tasks and 60 Components.  Each of the identified Components has a number of </a:t>
            </a:r>
            <a:r>
              <a:rPr lang="en-US" i="1" dirty="0" smtClean="0"/>
              <a:t>Priority Actions </a:t>
            </a:r>
            <a:r>
              <a:rPr lang="en-US" dirty="0" smtClean="0"/>
              <a:t>identified which, according to GEO, are “practical actions and outputs supporting the Component implementation.”</a:t>
            </a:r>
            <a:endParaRPr lang="en-US" dirty="0"/>
          </a:p>
        </p:txBody>
      </p:sp>
      <p:sp>
        <p:nvSpPr>
          <p:cNvPr id="4" name="Slide Number Placeholder 3"/>
          <p:cNvSpPr>
            <a:spLocks noGrp="1"/>
          </p:cNvSpPr>
          <p:nvPr>
            <p:ph type="sldNum" sz="quarter" idx="10"/>
          </p:nvPr>
        </p:nvSpPr>
        <p:spPr/>
        <p:txBody>
          <a:bodyPr/>
          <a:lstStyle/>
          <a:p>
            <a:fld id="{B7D0C9C3-9C34-4707-BB37-AD785BB16E1C}"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D0C9C3-9C34-4707-BB37-AD785BB16E1C}"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137">
              <a:defRPr/>
            </a:pPr>
            <a:r>
              <a:rPr lang="en-US" dirty="0" smtClean="0"/>
              <a:t>Disconnect between Plenary and the WGs – you can communicate the CEOS priorities to the group but it is sometimes difficult to direct the WG to address these priorities.</a:t>
            </a:r>
          </a:p>
        </p:txBody>
      </p:sp>
      <p:sp>
        <p:nvSpPr>
          <p:cNvPr id="4" name="Slide Number Placeholder 3"/>
          <p:cNvSpPr>
            <a:spLocks noGrp="1"/>
          </p:cNvSpPr>
          <p:nvPr>
            <p:ph type="sldNum" sz="quarter" idx="10"/>
          </p:nvPr>
        </p:nvSpPr>
        <p:spPr/>
        <p:txBody>
          <a:bodyPr/>
          <a:lstStyle/>
          <a:p>
            <a:fld id="{B7D0C9C3-9C34-4707-BB37-AD785BB16E1C}"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we speak of “physical delivery”, we mean coordinated delivery of space-based EO data/information to meet user needs</a:t>
            </a:r>
          </a:p>
          <a:p>
            <a:r>
              <a:rPr lang="en-US" baseline="0" dirty="0" smtClean="0"/>
              <a:t>This requires an assessment of the “maturity level” of user needs/requirements, and the “maturity level” of a coordinated CEOS response</a:t>
            </a:r>
          </a:p>
          <a:p>
            <a:r>
              <a:rPr lang="en-US" baseline="0" dirty="0" smtClean="0"/>
              <a:t>This table provides a snapshot of least developed to most developed</a:t>
            </a:r>
          </a:p>
          <a:p>
            <a:r>
              <a:rPr lang="en-US" baseline="0" dirty="0" smtClean="0"/>
              <a:t>It is recommended that VCs focus outputs on these more “mature” activities (for ACC, climate and to lesser degrees DRM and carbon)</a:t>
            </a:r>
            <a:endParaRPr lang="en-US" dirty="0"/>
          </a:p>
        </p:txBody>
      </p:sp>
      <p:sp>
        <p:nvSpPr>
          <p:cNvPr id="4" name="Slide Number Placeholder 3"/>
          <p:cNvSpPr>
            <a:spLocks noGrp="1"/>
          </p:cNvSpPr>
          <p:nvPr>
            <p:ph type="sldNum" sz="quarter" idx="10"/>
          </p:nvPr>
        </p:nvSpPr>
        <p:spPr/>
        <p:txBody>
          <a:bodyPr/>
          <a:lstStyle/>
          <a:p>
            <a:fld id="{B7D0C9C3-9C34-4707-BB37-AD785BB16E1C}"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8D3BB5E1-E975-4D2A-B3E2-3361CDADB14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145814D-89CE-4F29-A46F-EF6DEA74CC9A}" type="slidenum">
              <a:rPr lang="en-US"/>
              <a:pPr/>
              <a:t>‹#›</a:t>
            </a:fld>
            <a:endParaRPr lang="en-US"/>
          </a:p>
        </p:txBody>
      </p:sp>
      <p:sp>
        <p:nvSpPr>
          <p:cNvPr id="5" name="TextBox 4"/>
          <p:cNvSpPr txBox="1"/>
          <p:nvPr userDrawn="1"/>
        </p:nvSpPr>
        <p:spPr>
          <a:xfrm>
            <a:off x="0" y="0"/>
            <a:ext cx="1295400" cy="1200329"/>
          </a:xfrm>
          <a:prstGeom prst="rect">
            <a:avLst/>
          </a:prstGeom>
          <a:solidFill>
            <a:schemeClr val="tx1"/>
          </a:solidFill>
        </p:spPr>
        <p:txBody>
          <a:bodyPr wrap="square" rtlCol="0">
            <a:spAutoFit/>
          </a:bodyPr>
          <a:lstStyle/>
          <a:p>
            <a:endParaRPr lang="en-US" dirty="0" smtClean="0"/>
          </a:p>
          <a:p>
            <a:endParaRPr lang="en-US" dirty="0" smtClean="0"/>
          </a:p>
          <a:p>
            <a:endParaRPr lang="en-US" dirty="0" smtClean="0"/>
          </a:p>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1D05E17-EC29-4803-B6C2-F9A3C7CB558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848600" cy="990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0" y="1143000"/>
            <a:ext cx="9144000" cy="4191000"/>
          </a:xfrm>
        </p:spPr>
        <p:txBody>
          <a:bodyPr/>
          <a:lstStyle/>
          <a:p>
            <a:endParaRPr lang="en-US"/>
          </a:p>
        </p:txBody>
      </p:sp>
      <p:sp>
        <p:nvSpPr>
          <p:cNvPr id="4" name="Slide Number Placeholder 3"/>
          <p:cNvSpPr>
            <a:spLocks noGrp="1"/>
          </p:cNvSpPr>
          <p:nvPr>
            <p:ph type="sldNum" sz="quarter" idx="10"/>
          </p:nvPr>
        </p:nvSpPr>
        <p:spPr>
          <a:xfrm>
            <a:off x="7010400" y="4876800"/>
            <a:ext cx="2133600" cy="476250"/>
          </a:xfrm>
        </p:spPr>
        <p:txBody>
          <a:bodyPr/>
          <a:lstStyle>
            <a:lvl1pPr>
              <a:defRPr/>
            </a:lvl1pPr>
          </a:lstStyle>
          <a:p>
            <a:fld id="{D7E56380-59B3-45B0-BED8-7BA067D9D98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6E7E44A-95A4-4D84-B060-74C5DA9603E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5110E6C-A75E-440E-9D6B-E9A662EE322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143000"/>
            <a:ext cx="4495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495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ADE05DF9-0574-481A-97A8-D4789E1589C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BEE29E69-AD07-48C3-A02E-6710B3EE3ED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846E32B-F463-42EC-9ED1-468A0A63409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9517F23-C24F-4816-B9DD-4554AE9B801B}" type="slidenum">
              <a:rPr lang="en-US"/>
              <a:pPr/>
              <a:t>‹#›</a:t>
            </a:fld>
            <a:endParaRPr lang="en-US"/>
          </a:p>
        </p:txBody>
      </p:sp>
      <p:sp>
        <p:nvSpPr>
          <p:cNvPr id="3" name="TextBox 2"/>
          <p:cNvSpPr txBox="1"/>
          <p:nvPr userDrawn="1"/>
        </p:nvSpPr>
        <p:spPr>
          <a:xfrm>
            <a:off x="0" y="0"/>
            <a:ext cx="1295400" cy="1200329"/>
          </a:xfrm>
          <a:prstGeom prst="rect">
            <a:avLst/>
          </a:prstGeom>
          <a:solidFill>
            <a:schemeClr val="tx1"/>
          </a:solidFill>
        </p:spPr>
        <p:txBody>
          <a:bodyPr wrap="square" rtlCol="0">
            <a:spAutoFit/>
          </a:bodyPr>
          <a:lstStyle/>
          <a:p>
            <a:endParaRPr lang="en-US" dirty="0" smtClean="0"/>
          </a:p>
          <a:p>
            <a:endParaRPr lang="en-US" dirty="0" smtClean="0"/>
          </a:p>
          <a:p>
            <a:endParaRPr lang="en-US" dirty="0" smtClean="0"/>
          </a:p>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AE60497-76B8-4F6C-A496-029844431892}" type="slidenum">
              <a:rPr lang="en-US"/>
              <a:pPr/>
              <a:t>‹#›</a:t>
            </a:fld>
            <a:endParaRPr lang="en-US"/>
          </a:p>
        </p:txBody>
      </p:sp>
      <p:sp>
        <p:nvSpPr>
          <p:cNvPr id="6" name="TextBox 5"/>
          <p:cNvSpPr txBox="1"/>
          <p:nvPr userDrawn="1"/>
        </p:nvSpPr>
        <p:spPr>
          <a:xfrm>
            <a:off x="0" y="0"/>
            <a:ext cx="1295400" cy="1200329"/>
          </a:xfrm>
          <a:prstGeom prst="rect">
            <a:avLst/>
          </a:prstGeom>
          <a:solidFill>
            <a:schemeClr val="tx1"/>
          </a:solidFill>
        </p:spPr>
        <p:txBody>
          <a:bodyPr wrap="square" rtlCol="0">
            <a:spAutoFit/>
          </a:bodyPr>
          <a:lstStyle/>
          <a:p>
            <a:endParaRPr lang="en-US" dirty="0" smtClean="0"/>
          </a:p>
          <a:p>
            <a:endParaRPr lang="en-US" dirty="0" smtClean="0"/>
          </a:p>
          <a:p>
            <a:endParaRPr lang="en-US" dirty="0" smtClean="0"/>
          </a:p>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D2DE182-47E8-4515-ACE6-AC700965D386}" type="slidenum">
              <a:rPr lang="en-US"/>
              <a:pPr/>
              <a:t>‹#›</a:t>
            </a:fld>
            <a:endParaRPr lang="en-US"/>
          </a:p>
        </p:txBody>
      </p:sp>
      <p:sp>
        <p:nvSpPr>
          <p:cNvPr id="6" name="TextBox 5"/>
          <p:cNvSpPr txBox="1"/>
          <p:nvPr userDrawn="1"/>
        </p:nvSpPr>
        <p:spPr>
          <a:xfrm>
            <a:off x="0" y="0"/>
            <a:ext cx="1295400" cy="1200329"/>
          </a:xfrm>
          <a:prstGeom prst="rect">
            <a:avLst/>
          </a:prstGeom>
          <a:solidFill>
            <a:schemeClr val="tx1"/>
          </a:solidFill>
        </p:spPr>
        <p:txBody>
          <a:bodyPr wrap="square" rtlCol="0">
            <a:spAutoFit/>
          </a:bodyPr>
          <a:lstStyle/>
          <a:p>
            <a:endParaRPr lang="en-US" dirty="0" smtClean="0"/>
          </a:p>
          <a:p>
            <a:endParaRPr lang="en-US" dirty="0" smtClean="0"/>
          </a:p>
          <a:p>
            <a:endParaRPr lang="en-US" dirty="0" smtClean="0"/>
          </a:p>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39" name="Picture 15"/>
          <p:cNvPicPr>
            <a:picLocks noChangeAspect="1" noChangeArrowheads="1"/>
          </p:cNvPicPr>
          <p:nvPr userDrawn="1"/>
        </p:nvPicPr>
        <p:blipFill>
          <a:blip r:embed="rId14" cstate="print"/>
          <a:srcRect t="44029" b="9735"/>
          <a:stretch>
            <a:fillRect/>
          </a:stretch>
        </p:blipFill>
        <p:spPr bwMode="auto">
          <a:xfrm>
            <a:off x="0" y="5486400"/>
            <a:ext cx="9144000" cy="1435835"/>
          </a:xfrm>
          <a:prstGeom prst="rect">
            <a:avLst/>
          </a:prstGeom>
          <a:noFill/>
          <a:ln w="9525">
            <a:noFill/>
            <a:miter lim="800000"/>
            <a:headEnd/>
            <a:tailEnd/>
          </a:ln>
          <a:effectLst/>
        </p:spPr>
      </p:pic>
      <p:sp>
        <p:nvSpPr>
          <p:cNvPr id="1026" name="Rectangle 2"/>
          <p:cNvSpPr>
            <a:spLocks noGrp="1" noChangeArrowheads="1"/>
          </p:cNvSpPr>
          <p:nvPr>
            <p:ph type="title"/>
          </p:nvPr>
        </p:nvSpPr>
        <p:spPr bwMode="auto">
          <a:xfrm>
            <a:off x="1295400" y="0"/>
            <a:ext cx="78486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0" y="1143000"/>
            <a:ext cx="91440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Line 16"/>
          <p:cNvSpPr>
            <a:spLocks noChangeShapeType="1"/>
          </p:cNvSpPr>
          <p:nvPr userDrawn="1"/>
        </p:nvSpPr>
        <p:spPr bwMode="auto">
          <a:xfrm>
            <a:off x="0" y="5486400"/>
            <a:ext cx="9144000" cy="0"/>
          </a:xfrm>
          <a:prstGeom prst="line">
            <a:avLst/>
          </a:prstGeom>
          <a:noFill/>
          <a:ln w="28575">
            <a:pattFill prst="lgCheck">
              <a:fgClr>
                <a:schemeClr val="folHlink"/>
              </a:fgClr>
              <a:bgClr>
                <a:schemeClr val="tx1"/>
              </a:bgClr>
            </a:pattFill>
            <a:round/>
            <a:headEnd/>
            <a:tailEnd/>
          </a:ln>
          <a:effectLst/>
        </p:spPr>
        <p:txBody>
          <a:bodyPr/>
          <a:lstStyle/>
          <a:p>
            <a:endParaRPr lang="en-US"/>
          </a:p>
        </p:txBody>
      </p:sp>
      <p:sp>
        <p:nvSpPr>
          <p:cNvPr id="1030" name="Slide Number Placeholder 1029"/>
          <p:cNvSpPr>
            <a:spLocks noGrp="1" noChangeArrowheads="1"/>
          </p:cNvSpPr>
          <p:nvPr>
            <p:ph type="sldNum" sz="quarter" idx="4"/>
          </p:nvPr>
        </p:nvSpPr>
        <p:spPr bwMode="auto">
          <a:xfrm>
            <a:off x="7010400" y="4876800"/>
            <a:ext cx="2133600" cy="4762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000">
                <a:solidFill>
                  <a:srgbClr val="9999FF"/>
                </a:solidFill>
              </a:defRPr>
            </a:lvl1pPr>
          </a:lstStyle>
          <a:p>
            <a:fld id="{18612786-496F-4C37-95C5-19CDDA48EF8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r" rtl="0" fontAlgn="base">
        <a:spcBef>
          <a:spcPct val="0"/>
        </a:spcBef>
        <a:spcAft>
          <a:spcPct val="0"/>
        </a:spcAft>
        <a:defRPr sz="4000" b="1">
          <a:solidFill>
            <a:srgbClr val="CCFF66"/>
          </a:solidFill>
          <a:effectLst>
            <a:outerShdw blurRad="38100" dist="38100" dir="2700000" algn="tl">
              <a:srgbClr val="FFFFFF"/>
            </a:outerShdw>
          </a:effectLst>
          <a:latin typeface="+mj-lt"/>
          <a:ea typeface="+mj-ea"/>
          <a:cs typeface="+mj-cs"/>
        </a:defRPr>
      </a:lvl1pPr>
      <a:lvl2pPr algn="r" rtl="0" fontAlgn="base">
        <a:spcBef>
          <a:spcPct val="0"/>
        </a:spcBef>
        <a:spcAft>
          <a:spcPct val="0"/>
        </a:spcAft>
        <a:defRPr sz="4000" b="1">
          <a:solidFill>
            <a:srgbClr val="CCFF66"/>
          </a:solidFill>
          <a:effectLst>
            <a:outerShdw blurRad="38100" dist="38100" dir="2700000" algn="tl">
              <a:srgbClr val="FFFFFF"/>
            </a:outerShdw>
          </a:effectLst>
          <a:latin typeface="Arial" charset="0"/>
        </a:defRPr>
      </a:lvl2pPr>
      <a:lvl3pPr algn="r" rtl="0" fontAlgn="base">
        <a:spcBef>
          <a:spcPct val="0"/>
        </a:spcBef>
        <a:spcAft>
          <a:spcPct val="0"/>
        </a:spcAft>
        <a:defRPr sz="4000" b="1">
          <a:solidFill>
            <a:srgbClr val="CCFF66"/>
          </a:solidFill>
          <a:effectLst>
            <a:outerShdw blurRad="38100" dist="38100" dir="2700000" algn="tl">
              <a:srgbClr val="FFFFFF"/>
            </a:outerShdw>
          </a:effectLst>
          <a:latin typeface="Arial" charset="0"/>
        </a:defRPr>
      </a:lvl3pPr>
      <a:lvl4pPr algn="r" rtl="0" fontAlgn="base">
        <a:spcBef>
          <a:spcPct val="0"/>
        </a:spcBef>
        <a:spcAft>
          <a:spcPct val="0"/>
        </a:spcAft>
        <a:defRPr sz="4000" b="1">
          <a:solidFill>
            <a:srgbClr val="CCFF66"/>
          </a:solidFill>
          <a:effectLst>
            <a:outerShdw blurRad="38100" dist="38100" dir="2700000" algn="tl">
              <a:srgbClr val="FFFFFF"/>
            </a:outerShdw>
          </a:effectLst>
          <a:latin typeface="Arial" charset="0"/>
        </a:defRPr>
      </a:lvl4pPr>
      <a:lvl5pPr algn="r" rtl="0" fontAlgn="base">
        <a:spcBef>
          <a:spcPct val="0"/>
        </a:spcBef>
        <a:spcAft>
          <a:spcPct val="0"/>
        </a:spcAft>
        <a:defRPr sz="4000" b="1">
          <a:solidFill>
            <a:srgbClr val="CCFF66"/>
          </a:solidFill>
          <a:effectLst>
            <a:outerShdw blurRad="38100" dist="38100" dir="2700000" algn="tl">
              <a:srgbClr val="FFFFFF"/>
            </a:outerShdw>
          </a:effectLst>
          <a:latin typeface="Arial" charset="0"/>
        </a:defRPr>
      </a:lvl5pPr>
      <a:lvl6pPr marL="457200" algn="r" rtl="0" fontAlgn="base">
        <a:spcBef>
          <a:spcPct val="0"/>
        </a:spcBef>
        <a:spcAft>
          <a:spcPct val="0"/>
        </a:spcAft>
        <a:defRPr sz="4000" b="1">
          <a:solidFill>
            <a:srgbClr val="CCFF66"/>
          </a:solidFill>
          <a:effectLst>
            <a:outerShdw blurRad="38100" dist="38100" dir="2700000" algn="tl">
              <a:srgbClr val="FFFFFF"/>
            </a:outerShdw>
          </a:effectLst>
          <a:latin typeface="Arial" charset="0"/>
        </a:defRPr>
      </a:lvl6pPr>
      <a:lvl7pPr marL="914400" algn="r" rtl="0" fontAlgn="base">
        <a:spcBef>
          <a:spcPct val="0"/>
        </a:spcBef>
        <a:spcAft>
          <a:spcPct val="0"/>
        </a:spcAft>
        <a:defRPr sz="4000" b="1">
          <a:solidFill>
            <a:srgbClr val="CCFF66"/>
          </a:solidFill>
          <a:effectLst>
            <a:outerShdw blurRad="38100" dist="38100" dir="2700000" algn="tl">
              <a:srgbClr val="FFFFFF"/>
            </a:outerShdw>
          </a:effectLst>
          <a:latin typeface="Arial" charset="0"/>
        </a:defRPr>
      </a:lvl7pPr>
      <a:lvl8pPr marL="1371600" algn="r" rtl="0" fontAlgn="base">
        <a:spcBef>
          <a:spcPct val="0"/>
        </a:spcBef>
        <a:spcAft>
          <a:spcPct val="0"/>
        </a:spcAft>
        <a:defRPr sz="4000" b="1">
          <a:solidFill>
            <a:srgbClr val="CCFF66"/>
          </a:solidFill>
          <a:effectLst>
            <a:outerShdw blurRad="38100" dist="38100" dir="2700000" algn="tl">
              <a:srgbClr val="FFFFFF"/>
            </a:outerShdw>
          </a:effectLst>
          <a:latin typeface="Arial" charset="0"/>
        </a:defRPr>
      </a:lvl8pPr>
      <a:lvl9pPr marL="1828800" algn="r" rtl="0" fontAlgn="base">
        <a:spcBef>
          <a:spcPct val="0"/>
        </a:spcBef>
        <a:spcAft>
          <a:spcPct val="0"/>
        </a:spcAft>
        <a:defRPr sz="4000" b="1">
          <a:solidFill>
            <a:srgbClr val="CCFF66"/>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har char="•"/>
        <a:defRPr sz="3200" b="1">
          <a:solidFill>
            <a:srgbClr val="CCFF66"/>
          </a:solidFill>
          <a:latin typeface="+mn-lt"/>
          <a:ea typeface="+mn-ea"/>
          <a:cs typeface="+mn-cs"/>
        </a:defRPr>
      </a:lvl1pPr>
      <a:lvl2pPr marL="742950" indent="-285750" algn="l" rtl="0" fontAlgn="base">
        <a:spcBef>
          <a:spcPct val="20000"/>
        </a:spcBef>
        <a:spcAft>
          <a:spcPct val="0"/>
        </a:spcAft>
        <a:buChar char="–"/>
        <a:defRPr sz="2800" b="1">
          <a:solidFill>
            <a:srgbClr val="CCFF66"/>
          </a:solidFill>
          <a:latin typeface="+mn-lt"/>
        </a:defRPr>
      </a:lvl2pPr>
      <a:lvl3pPr marL="1143000" indent="-228600" algn="l" rtl="0" fontAlgn="base">
        <a:spcBef>
          <a:spcPct val="20000"/>
        </a:spcBef>
        <a:spcAft>
          <a:spcPct val="0"/>
        </a:spcAft>
        <a:buChar char="•"/>
        <a:defRPr sz="2400" b="1">
          <a:solidFill>
            <a:srgbClr val="CCFF66"/>
          </a:solidFill>
          <a:latin typeface="+mn-lt"/>
        </a:defRPr>
      </a:lvl3pPr>
      <a:lvl4pPr marL="1600200" indent="-228600" algn="l" rtl="0" fontAlgn="base">
        <a:spcBef>
          <a:spcPct val="20000"/>
        </a:spcBef>
        <a:spcAft>
          <a:spcPct val="0"/>
        </a:spcAft>
        <a:buChar char="–"/>
        <a:defRPr sz="2000" b="1">
          <a:solidFill>
            <a:srgbClr val="CCFF66"/>
          </a:solidFill>
          <a:latin typeface="+mn-lt"/>
        </a:defRPr>
      </a:lvl4pPr>
      <a:lvl5pPr marL="2057400" indent="-228600" algn="l" rtl="0" fontAlgn="base">
        <a:spcBef>
          <a:spcPct val="20000"/>
        </a:spcBef>
        <a:spcAft>
          <a:spcPct val="0"/>
        </a:spcAft>
        <a:buChar char="»"/>
        <a:defRPr sz="2000" b="1">
          <a:solidFill>
            <a:srgbClr val="CCFF66"/>
          </a:solidFill>
          <a:latin typeface="+mn-lt"/>
        </a:defRPr>
      </a:lvl5pPr>
      <a:lvl6pPr marL="2514600" indent="-228600" algn="l" rtl="0" fontAlgn="base">
        <a:spcBef>
          <a:spcPct val="20000"/>
        </a:spcBef>
        <a:spcAft>
          <a:spcPct val="0"/>
        </a:spcAft>
        <a:buChar char="»"/>
        <a:defRPr sz="2000" b="1">
          <a:solidFill>
            <a:srgbClr val="CCFF66"/>
          </a:solidFill>
          <a:latin typeface="+mn-lt"/>
        </a:defRPr>
      </a:lvl6pPr>
      <a:lvl7pPr marL="2971800" indent="-228600" algn="l" rtl="0" fontAlgn="base">
        <a:spcBef>
          <a:spcPct val="20000"/>
        </a:spcBef>
        <a:spcAft>
          <a:spcPct val="0"/>
        </a:spcAft>
        <a:buChar char="»"/>
        <a:defRPr sz="2000" b="1">
          <a:solidFill>
            <a:srgbClr val="CCFF66"/>
          </a:solidFill>
          <a:latin typeface="+mn-lt"/>
        </a:defRPr>
      </a:lvl7pPr>
      <a:lvl8pPr marL="3429000" indent="-228600" algn="l" rtl="0" fontAlgn="base">
        <a:spcBef>
          <a:spcPct val="20000"/>
        </a:spcBef>
        <a:spcAft>
          <a:spcPct val="0"/>
        </a:spcAft>
        <a:buChar char="»"/>
        <a:defRPr sz="2000" b="1">
          <a:solidFill>
            <a:srgbClr val="CCFF66"/>
          </a:solidFill>
          <a:latin typeface="+mn-lt"/>
        </a:defRPr>
      </a:lvl8pPr>
      <a:lvl9pPr marL="3886200" indent="-228600" algn="l" rtl="0" fontAlgn="base">
        <a:spcBef>
          <a:spcPct val="20000"/>
        </a:spcBef>
        <a:spcAft>
          <a:spcPct val="0"/>
        </a:spcAft>
        <a:buChar char="»"/>
        <a:defRPr sz="2000" b="1">
          <a:solidFill>
            <a:srgbClr val="CCFF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www.ceos.org/"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63" name="Rectangle 19"/>
          <p:cNvSpPr>
            <a:spLocks noGrp="1" noChangeArrowheads="1"/>
          </p:cNvSpPr>
          <p:nvPr>
            <p:ph type="title"/>
          </p:nvPr>
        </p:nvSpPr>
        <p:spPr>
          <a:xfrm>
            <a:off x="0" y="0"/>
            <a:ext cx="9144000" cy="1189038"/>
          </a:xfrm>
          <a:noFill/>
          <a:ln/>
        </p:spPr>
        <p:txBody>
          <a:bodyPr/>
          <a:lstStyle/>
          <a:p>
            <a:r>
              <a:rPr lang="en-US" sz="3800" dirty="0" smtClean="0">
                <a:effectLst/>
              </a:rPr>
              <a:t>New Directions for WGs and VCs Based on the CEOS Self Study</a:t>
            </a:r>
            <a:endParaRPr lang="en-US" sz="3800" i="1" dirty="0">
              <a:effectLst/>
            </a:endParaRPr>
          </a:p>
        </p:txBody>
      </p:sp>
      <p:sp>
        <p:nvSpPr>
          <p:cNvPr id="6147" name="Rectangle 3"/>
          <p:cNvSpPr>
            <a:spLocks noGrp="1" noChangeArrowheads="1"/>
          </p:cNvSpPr>
          <p:nvPr>
            <p:ph idx="1"/>
          </p:nvPr>
        </p:nvSpPr>
        <p:spPr>
          <a:xfrm>
            <a:off x="685800" y="5181600"/>
            <a:ext cx="8458200" cy="1676400"/>
          </a:xfrm>
        </p:spPr>
        <p:txBody>
          <a:bodyPr/>
          <a:lstStyle/>
          <a:p>
            <a:pPr algn="r">
              <a:lnSpc>
                <a:spcPct val="80000"/>
              </a:lnSpc>
              <a:buFontTx/>
              <a:buNone/>
            </a:pPr>
            <a:r>
              <a:rPr lang="en-US" sz="2000" i="1" dirty="0" smtClean="0">
                <a:solidFill>
                  <a:srgbClr val="9999FF"/>
                </a:solidFill>
              </a:rPr>
              <a:t>8</a:t>
            </a:r>
            <a:r>
              <a:rPr lang="en-US" sz="2000" i="1" baseline="30000" dirty="0" smtClean="0">
                <a:solidFill>
                  <a:srgbClr val="9999FF"/>
                </a:solidFill>
              </a:rPr>
              <a:t>th</a:t>
            </a:r>
            <a:r>
              <a:rPr lang="en-US" sz="2000" i="1" dirty="0" smtClean="0">
                <a:solidFill>
                  <a:srgbClr val="9999FF"/>
                </a:solidFill>
              </a:rPr>
              <a:t> meeting of the CEOS Virtual Constellation</a:t>
            </a:r>
          </a:p>
          <a:p>
            <a:pPr algn="r">
              <a:lnSpc>
                <a:spcPct val="80000"/>
              </a:lnSpc>
              <a:buFontTx/>
              <a:buNone/>
            </a:pPr>
            <a:r>
              <a:rPr lang="en-US" sz="2000" i="1" dirty="0" smtClean="0">
                <a:solidFill>
                  <a:srgbClr val="9999FF"/>
                </a:solidFill>
              </a:rPr>
              <a:t>on Atmospheric Composition</a:t>
            </a:r>
            <a:endParaRPr lang="en-US" sz="2000" i="1" dirty="0">
              <a:solidFill>
                <a:srgbClr val="9999FF"/>
              </a:solidFill>
            </a:endParaRPr>
          </a:p>
          <a:p>
            <a:pPr algn="r">
              <a:lnSpc>
                <a:spcPct val="80000"/>
              </a:lnSpc>
              <a:buFontTx/>
              <a:buNone/>
            </a:pPr>
            <a:r>
              <a:rPr lang="en-US" sz="2000" i="1" dirty="0" smtClean="0">
                <a:solidFill>
                  <a:srgbClr val="9999FF"/>
                </a:solidFill>
              </a:rPr>
              <a:t>18-19 April 2012</a:t>
            </a:r>
          </a:p>
          <a:p>
            <a:pPr algn="r">
              <a:lnSpc>
                <a:spcPct val="80000"/>
              </a:lnSpc>
              <a:buFontTx/>
              <a:buNone/>
            </a:pPr>
            <a:endParaRPr lang="en-US" sz="1400" i="1" dirty="0" smtClean="0">
              <a:solidFill>
                <a:srgbClr val="9999FF"/>
              </a:solidFill>
            </a:endParaRPr>
          </a:p>
          <a:p>
            <a:pPr algn="r">
              <a:lnSpc>
                <a:spcPct val="80000"/>
              </a:lnSpc>
              <a:buFontTx/>
              <a:buNone/>
            </a:pPr>
            <a:r>
              <a:rPr lang="en-US" sz="1400" i="1" dirty="0" smtClean="0">
                <a:solidFill>
                  <a:srgbClr val="9999FF"/>
                </a:solidFill>
              </a:rPr>
              <a:t>Timothy Stryker</a:t>
            </a:r>
          </a:p>
          <a:p>
            <a:pPr algn="r">
              <a:lnSpc>
                <a:spcPct val="80000"/>
              </a:lnSpc>
              <a:buFontTx/>
              <a:buNone/>
            </a:pPr>
            <a:r>
              <a:rPr lang="en-US" sz="1400" i="1" dirty="0" smtClean="0">
                <a:solidFill>
                  <a:srgbClr val="9999FF"/>
                </a:solidFill>
              </a:rPr>
              <a:t>CEOS Executive Officer</a:t>
            </a:r>
            <a:endParaRPr lang="en-US" sz="1400" i="1" dirty="0">
              <a:solidFill>
                <a:srgbClr val="9999FF"/>
              </a:solidFill>
            </a:endParaRPr>
          </a:p>
        </p:txBody>
      </p:sp>
      <p:pic>
        <p:nvPicPr>
          <p:cNvPr id="6164" name="Picture 20"/>
          <p:cNvPicPr>
            <a:picLocks noChangeAspect="1" noChangeArrowheads="1"/>
          </p:cNvPicPr>
          <p:nvPr/>
        </p:nvPicPr>
        <p:blipFill>
          <a:blip r:embed="rId2" cstate="print"/>
          <a:srcRect/>
          <a:stretch>
            <a:fillRect/>
          </a:stretch>
        </p:blipFill>
        <p:spPr bwMode="auto">
          <a:xfrm>
            <a:off x="-6350" y="1371600"/>
            <a:ext cx="9150350" cy="3644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z="3600" dirty="0" smtClean="0"/>
              <a:t>2012-2015 GEO Work Plan Statistics</a:t>
            </a:r>
            <a:endParaRPr lang="en-US" sz="3600" dirty="0"/>
          </a:p>
        </p:txBody>
      </p:sp>
      <p:sp>
        <p:nvSpPr>
          <p:cNvPr id="3" name="Content Placeholder 2"/>
          <p:cNvSpPr>
            <a:spLocks noGrp="1"/>
          </p:cNvSpPr>
          <p:nvPr>
            <p:ph idx="1"/>
          </p:nvPr>
        </p:nvSpPr>
        <p:spPr>
          <a:xfrm>
            <a:off x="0" y="838200"/>
            <a:ext cx="3733800" cy="3962400"/>
          </a:xfrm>
        </p:spPr>
        <p:txBody>
          <a:bodyPr/>
          <a:lstStyle/>
          <a:p>
            <a:r>
              <a:rPr lang="en-US" sz="2400" dirty="0" smtClean="0">
                <a:solidFill>
                  <a:schemeClr val="accent3">
                    <a:lumMod val="75000"/>
                  </a:schemeClr>
                </a:solidFill>
              </a:rPr>
              <a:t>Three Thematic Parts</a:t>
            </a:r>
          </a:p>
          <a:p>
            <a:pPr lvl="1"/>
            <a:r>
              <a:rPr lang="en-US" sz="2000" dirty="0" smtClean="0">
                <a:solidFill>
                  <a:schemeClr val="accent3">
                    <a:lumMod val="75000"/>
                  </a:schemeClr>
                </a:solidFill>
              </a:rPr>
              <a:t>Infrastructure</a:t>
            </a:r>
          </a:p>
          <a:p>
            <a:pPr lvl="1"/>
            <a:r>
              <a:rPr lang="en-US" sz="2000" dirty="0" smtClean="0">
                <a:solidFill>
                  <a:schemeClr val="accent3">
                    <a:lumMod val="75000"/>
                  </a:schemeClr>
                </a:solidFill>
              </a:rPr>
              <a:t>Institutions and Development</a:t>
            </a:r>
          </a:p>
          <a:p>
            <a:pPr lvl="1"/>
            <a:r>
              <a:rPr lang="en-US" sz="2000" dirty="0" smtClean="0">
                <a:solidFill>
                  <a:schemeClr val="accent3">
                    <a:lumMod val="75000"/>
                  </a:schemeClr>
                </a:solidFill>
              </a:rPr>
              <a:t>Information for Societal Benefits</a:t>
            </a:r>
          </a:p>
          <a:p>
            <a:r>
              <a:rPr lang="en-US" sz="2400" dirty="0" smtClean="0">
                <a:solidFill>
                  <a:schemeClr val="accent3">
                    <a:lumMod val="75000"/>
                  </a:schemeClr>
                </a:solidFill>
              </a:rPr>
              <a:t>26 Tasks</a:t>
            </a:r>
          </a:p>
          <a:p>
            <a:r>
              <a:rPr lang="en-US" sz="2400" dirty="0" smtClean="0">
                <a:solidFill>
                  <a:schemeClr val="accent3">
                    <a:lumMod val="75000"/>
                  </a:schemeClr>
                </a:solidFill>
              </a:rPr>
              <a:t>60 Components</a:t>
            </a:r>
          </a:p>
        </p:txBody>
      </p:sp>
      <p:sp>
        <p:nvSpPr>
          <p:cNvPr id="4" name="Slide Number Placeholder 3"/>
          <p:cNvSpPr>
            <a:spLocks noGrp="1"/>
          </p:cNvSpPr>
          <p:nvPr>
            <p:ph type="sldNum" sz="quarter" idx="10"/>
          </p:nvPr>
        </p:nvSpPr>
        <p:spPr/>
        <p:txBody>
          <a:bodyPr/>
          <a:lstStyle/>
          <a:p>
            <a:fld id="{96E7E44A-95A4-4D84-B060-74C5DA9603ED}" type="slidenum">
              <a:rPr lang="en-US" smtClean="0"/>
              <a:pPr/>
              <a:t>10</a:t>
            </a:fld>
            <a:endParaRPr lang="en-US"/>
          </a:p>
        </p:txBody>
      </p:sp>
      <p:pic>
        <p:nvPicPr>
          <p:cNvPr id="6" name="Picture 2"/>
          <p:cNvPicPr>
            <a:picLocks noChangeAspect="1" noChangeArrowheads="1"/>
          </p:cNvPicPr>
          <p:nvPr/>
        </p:nvPicPr>
        <p:blipFill>
          <a:blip r:embed="rId3" cstate="print"/>
          <a:srcRect/>
          <a:stretch>
            <a:fillRect/>
          </a:stretch>
        </p:blipFill>
        <p:spPr bwMode="auto">
          <a:xfrm>
            <a:off x="3657600" y="914400"/>
            <a:ext cx="2971800" cy="4206778"/>
          </a:xfrm>
          <a:prstGeom prst="rect">
            <a:avLst/>
          </a:prstGeom>
          <a:noFill/>
          <a:ln w="9525">
            <a:noFill/>
            <a:miter lim="800000"/>
            <a:headEnd/>
            <a:tailEnd/>
          </a:ln>
        </p:spPr>
      </p:pic>
      <p:pic>
        <p:nvPicPr>
          <p:cNvPr id="5122" name="Picture 2"/>
          <p:cNvPicPr>
            <a:picLocks noChangeAspect="1" noChangeArrowheads="1"/>
          </p:cNvPicPr>
          <p:nvPr/>
        </p:nvPicPr>
        <p:blipFill>
          <a:blip r:embed="rId4" cstate="print"/>
          <a:srcRect/>
          <a:stretch>
            <a:fillRect/>
          </a:stretch>
        </p:blipFill>
        <p:spPr bwMode="auto">
          <a:xfrm>
            <a:off x="6172200" y="1371600"/>
            <a:ext cx="2971800" cy="4206777"/>
          </a:xfrm>
          <a:prstGeom prst="rect">
            <a:avLst/>
          </a:prstGeom>
          <a:noFill/>
          <a:ln w="9525">
            <a:noFill/>
            <a:miter lim="800000"/>
            <a:headEnd/>
            <a:tailEnd/>
          </a:ln>
        </p:spPr>
      </p:pic>
      <p:sp>
        <p:nvSpPr>
          <p:cNvPr id="8" name="Rounded Rectangle 7"/>
          <p:cNvSpPr/>
          <p:nvPr/>
        </p:nvSpPr>
        <p:spPr>
          <a:xfrm>
            <a:off x="6553200" y="2133600"/>
            <a:ext cx="2286000" cy="152400"/>
          </a:xfrm>
          <a:prstGeom prst="roundRect">
            <a:avLst/>
          </a:prstGeom>
          <a:no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800" dirty="0" smtClean="0"/>
              <a:t>ACC Actions in Support of GEO Work Plan</a:t>
            </a:r>
            <a:endParaRPr lang="en-US" sz="2800" dirty="0"/>
          </a:p>
        </p:txBody>
      </p:sp>
      <p:sp>
        <p:nvSpPr>
          <p:cNvPr id="9" name="Content Placeholder 8"/>
          <p:cNvSpPr>
            <a:spLocks noGrp="1"/>
          </p:cNvSpPr>
          <p:nvPr>
            <p:ph sz="half" idx="1"/>
          </p:nvPr>
        </p:nvSpPr>
        <p:spPr/>
        <p:txBody>
          <a:bodyPr/>
          <a:lstStyle/>
          <a:p>
            <a:r>
              <a:rPr lang="en-US" sz="1600" dirty="0" smtClean="0">
                <a:solidFill>
                  <a:srgbClr val="9999FF"/>
                </a:solidFill>
              </a:rPr>
              <a:t>CEOS-GEO Action Number: </a:t>
            </a:r>
            <a:r>
              <a:rPr lang="en-US" sz="1600" dirty="0" smtClean="0"/>
              <a:t>IN-01-C2_2</a:t>
            </a:r>
          </a:p>
          <a:p>
            <a:r>
              <a:rPr lang="en-US" sz="1600" dirty="0" smtClean="0">
                <a:solidFill>
                  <a:srgbClr val="9999FF"/>
                </a:solidFill>
              </a:rPr>
              <a:t>GEO Task Reference:                              </a:t>
            </a:r>
            <a:r>
              <a:rPr lang="en-US" sz="1600" dirty="0" smtClean="0"/>
              <a:t>IN-01 Earth Observing Systems</a:t>
            </a:r>
            <a:br>
              <a:rPr lang="en-US" sz="1600" dirty="0" smtClean="0"/>
            </a:br>
            <a:r>
              <a:rPr lang="en-US" sz="1600" dirty="0" smtClean="0"/>
              <a:t>C2 Development and Coordination of Space-based Observing Systems </a:t>
            </a:r>
          </a:p>
          <a:p>
            <a:r>
              <a:rPr lang="en-US" sz="1600" dirty="0" smtClean="0">
                <a:solidFill>
                  <a:srgbClr val="9999FF"/>
                </a:solidFill>
              </a:rPr>
              <a:t>Action Description: </a:t>
            </a:r>
            <a:r>
              <a:rPr lang="en-US" sz="1600" dirty="0" smtClean="0"/>
              <a:t>Geostationary Air Quality Constellation coordination activities</a:t>
            </a:r>
          </a:p>
          <a:p>
            <a:r>
              <a:rPr lang="en-US" sz="1600" dirty="0" smtClean="0">
                <a:solidFill>
                  <a:srgbClr val="9999FF"/>
                </a:solidFill>
              </a:rPr>
              <a:t>Primary POC: </a:t>
            </a:r>
            <a:r>
              <a:rPr lang="en-US" sz="1600" dirty="0" smtClean="0"/>
              <a:t>Jay Al-</a:t>
            </a:r>
            <a:r>
              <a:rPr lang="en-US" sz="1600" dirty="0" err="1" smtClean="0"/>
              <a:t>Saadi</a:t>
            </a:r>
            <a:r>
              <a:rPr lang="en-US" sz="1600" dirty="0" smtClean="0"/>
              <a:t>, NASA</a:t>
            </a:r>
          </a:p>
          <a:p>
            <a:r>
              <a:rPr lang="en-US" sz="1600" dirty="0" smtClean="0">
                <a:solidFill>
                  <a:srgbClr val="9999FF"/>
                </a:solidFill>
              </a:rPr>
              <a:t>Other  Participating Agencies:  </a:t>
            </a:r>
            <a:r>
              <a:rPr lang="fi-FI" sz="1600" dirty="0" smtClean="0"/>
              <a:t>ESA, CSA, KARI, JAXA, NOAA</a:t>
            </a:r>
            <a:endParaRPr lang="en-US" sz="1600" dirty="0"/>
          </a:p>
        </p:txBody>
      </p:sp>
      <p:sp>
        <p:nvSpPr>
          <p:cNvPr id="10" name="Content Placeholder 9"/>
          <p:cNvSpPr>
            <a:spLocks noGrp="1"/>
          </p:cNvSpPr>
          <p:nvPr>
            <p:ph sz="half" idx="2"/>
          </p:nvPr>
        </p:nvSpPr>
        <p:spPr/>
        <p:txBody>
          <a:bodyPr/>
          <a:lstStyle/>
          <a:p>
            <a:r>
              <a:rPr lang="en-US" sz="1600" dirty="0" smtClean="0">
                <a:solidFill>
                  <a:srgbClr val="9999FF"/>
                </a:solidFill>
              </a:rPr>
              <a:t>CEOS-GEO Action Number: </a:t>
            </a:r>
            <a:r>
              <a:rPr lang="en-US" sz="1600" dirty="0" smtClean="0"/>
              <a:t>IN-01-C2_4</a:t>
            </a:r>
          </a:p>
          <a:p>
            <a:r>
              <a:rPr lang="en-US" sz="1600" dirty="0" smtClean="0">
                <a:solidFill>
                  <a:srgbClr val="9999FF"/>
                </a:solidFill>
              </a:rPr>
              <a:t>GEO Task Reference:                             </a:t>
            </a:r>
            <a:r>
              <a:rPr lang="en-US" sz="1600" dirty="0" smtClean="0"/>
              <a:t>IN-01 Earth Observing Systems</a:t>
            </a:r>
            <a:br>
              <a:rPr lang="en-US" sz="1600" dirty="0" smtClean="0"/>
            </a:br>
            <a:r>
              <a:rPr lang="en-US" sz="1600" dirty="0" smtClean="0"/>
              <a:t>C2 Development and Coordination of Space-based Observing Systems</a:t>
            </a:r>
          </a:p>
          <a:p>
            <a:r>
              <a:rPr lang="en-US" sz="1600" dirty="0" smtClean="0">
                <a:solidFill>
                  <a:srgbClr val="9999FF"/>
                </a:solidFill>
              </a:rPr>
              <a:t>Action Description: </a:t>
            </a:r>
            <a:r>
              <a:rPr lang="en-US" sz="1600" dirty="0" smtClean="0"/>
              <a:t>Long-term ozone record harmonization, enhanced </a:t>
            </a:r>
            <a:r>
              <a:rPr lang="en-US" sz="1600" dirty="0" err="1" smtClean="0"/>
              <a:t>intercomparison</a:t>
            </a:r>
            <a:r>
              <a:rPr lang="en-US" sz="1600" dirty="0" smtClean="0"/>
              <a:t> and error characterization</a:t>
            </a:r>
          </a:p>
          <a:p>
            <a:r>
              <a:rPr lang="en-US" sz="1600" dirty="0" smtClean="0">
                <a:solidFill>
                  <a:srgbClr val="9999FF"/>
                </a:solidFill>
              </a:rPr>
              <a:t>Primary POC: </a:t>
            </a:r>
            <a:r>
              <a:rPr lang="en-US" sz="1600" dirty="0" smtClean="0"/>
              <a:t>Richard </a:t>
            </a:r>
            <a:r>
              <a:rPr lang="en-US" sz="1600" dirty="0" err="1" smtClean="0"/>
              <a:t>Eckman</a:t>
            </a:r>
            <a:r>
              <a:rPr lang="en-US" sz="1600" dirty="0" smtClean="0"/>
              <a:t>, NASA</a:t>
            </a:r>
          </a:p>
          <a:p>
            <a:r>
              <a:rPr lang="en-US" sz="1600" dirty="0" smtClean="0">
                <a:solidFill>
                  <a:srgbClr val="9999FF"/>
                </a:solidFill>
              </a:rPr>
              <a:t>Other Participating Agencies:  </a:t>
            </a:r>
            <a:r>
              <a:rPr lang="es-ES" sz="1600" dirty="0" smtClean="0"/>
              <a:t>ESA, NASA, DLR, CSA, CNES, JAXA, NOAA</a:t>
            </a:r>
            <a:endParaRPr lang="en-US" sz="1600" dirty="0"/>
          </a:p>
        </p:txBody>
      </p:sp>
      <p:sp>
        <p:nvSpPr>
          <p:cNvPr id="4" name="Slide Number Placeholder 3"/>
          <p:cNvSpPr>
            <a:spLocks noGrp="1"/>
          </p:cNvSpPr>
          <p:nvPr>
            <p:ph type="sldNum" sz="quarter" idx="10"/>
          </p:nvPr>
        </p:nvSpPr>
        <p:spPr/>
        <p:txBody>
          <a:bodyPr/>
          <a:lstStyle/>
          <a:p>
            <a:fld id="{96E7E44A-95A4-4D84-B060-74C5DA9603ED}"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0"/>
            <a:ext cx="8991600" cy="990600"/>
          </a:xfrm>
        </p:spPr>
        <p:txBody>
          <a:bodyPr/>
          <a:lstStyle/>
          <a:p>
            <a:r>
              <a:rPr lang="en-US" sz="2800" dirty="0" smtClean="0"/>
              <a:t>ACC Actions in Support of GEO Work Plan (cont’d)</a:t>
            </a:r>
            <a:endParaRPr lang="en-US" sz="2800" dirty="0"/>
          </a:p>
        </p:txBody>
      </p:sp>
      <p:sp>
        <p:nvSpPr>
          <p:cNvPr id="6" name="Content Placeholder 5"/>
          <p:cNvSpPr>
            <a:spLocks noGrp="1"/>
          </p:cNvSpPr>
          <p:nvPr>
            <p:ph sz="half" idx="1"/>
          </p:nvPr>
        </p:nvSpPr>
        <p:spPr/>
        <p:txBody>
          <a:bodyPr/>
          <a:lstStyle/>
          <a:p>
            <a:r>
              <a:rPr lang="en-US" sz="1600" dirty="0" smtClean="0">
                <a:solidFill>
                  <a:srgbClr val="9999FF"/>
                </a:solidFill>
              </a:rPr>
              <a:t>CEOS-GEO Action Number: </a:t>
            </a:r>
            <a:r>
              <a:rPr lang="en-US" sz="1600" dirty="0" smtClean="0"/>
              <a:t>DI-01-C2_1</a:t>
            </a:r>
          </a:p>
          <a:p>
            <a:r>
              <a:rPr lang="en-US" sz="1600" dirty="0" smtClean="0">
                <a:solidFill>
                  <a:srgbClr val="9999FF"/>
                </a:solidFill>
              </a:rPr>
              <a:t>GEO Task Reference:                              </a:t>
            </a:r>
            <a:r>
              <a:rPr lang="en-US" sz="1600" dirty="0" smtClean="0"/>
              <a:t>DI-01 Informing Risk Management and Disaster Reduction</a:t>
            </a:r>
            <a:br>
              <a:rPr lang="en-US" sz="1600" dirty="0" smtClean="0"/>
            </a:br>
            <a:r>
              <a:rPr lang="en-US" sz="1600" dirty="0" smtClean="0"/>
              <a:t>C2 </a:t>
            </a:r>
            <a:r>
              <a:rPr lang="en-US" sz="1600" dirty="0" err="1" smtClean="0"/>
              <a:t>Geohazards</a:t>
            </a:r>
            <a:r>
              <a:rPr lang="en-US" sz="1600" dirty="0" smtClean="0"/>
              <a:t> Monitoring, Alert, and Risk Assessment</a:t>
            </a:r>
          </a:p>
          <a:p>
            <a:r>
              <a:rPr lang="en-US" sz="1600" dirty="0" smtClean="0">
                <a:solidFill>
                  <a:srgbClr val="9999FF"/>
                </a:solidFill>
              </a:rPr>
              <a:t>Action Description: </a:t>
            </a:r>
            <a:r>
              <a:rPr lang="en-US" sz="1600" dirty="0" smtClean="0"/>
              <a:t>Volcanic Ash Monitoring from Space</a:t>
            </a:r>
          </a:p>
          <a:p>
            <a:r>
              <a:rPr lang="en-US" sz="1600" dirty="0" smtClean="0">
                <a:solidFill>
                  <a:srgbClr val="9999FF"/>
                </a:solidFill>
              </a:rPr>
              <a:t>Primary POC: </a:t>
            </a:r>
            <a:r>
              <a:rPr lang="en-US" sz="1600" dirty="0" smtClean="0"/>
              <a:t>Claus </a:t>
            </a:r>
            <a:r>
              <a:rPr lang="en-US" sz="1600" dirty="0" err="1" smtClean="0"/>
              <a:t>Zehner</a:t>
            </a:r>
            <a:r>
              <a:rPr lang="en-US" sz="1600" dirty="0" smtClean="0"/>
              <a:t>, ESA</a:t>
            </a:r>
          </a:p>
          <a:p>
            <a:r>
              <a:rPr lang="en-US" sz="1600" dirty="0" smtClean="0">
                <a:solidFill>
                  <a:srgbClr val="9999FF"/>
                </a:solidFill>
              </a:rPr>
              <a:t>Other  Participating Agencies: </a:t>
            </a:r>
            <a:r>
              <a:rPr lang="en-US" sz="1600" dirty="0" smtClean="0"/>
              <a:t>to be determined</a:t>
            </a:r>
          </a:p>
          <a:p>
            <a:endParaRPr lang="en-US" sz="1600" dirty="0"/>
          </a:p>
        </p:txBody>
      </p:sp>
      <p:sp>
        <p:nvSpPr>
          <p:cNvPr id="7" name="Content Placeholder 6"/>
          <p:cNvSpPr>
            <a:spLocks noGrp="1"/>
          </p:cNvSpPr>
          <p:nvPr>
            <p:ph sz="half" idx="2"/>
          </p:nvPr>
        </p:nvSpPr>
        <p:spPr/>
        <p:txBody>
          <a:bodyPr/>
          <a:lstStyle/>
          <a:p>
            <a:r>
              <a:rPr lang="en-US" sz="1600" dirty="0" smtClean="0">
                <a:solidFill>
                  <a:srgbClr val="9999FF"/>
                </a:solidFill>
              </a:rPr>
              <a:t>CEOS-GEO Action Number: </a:t>
            </a:r>
            <a:r>
              <a:rPr lang="en-US" sz="1600" dirty="0" smtClean="0"/>
              <a:t>DI-01-C2_1</a:t>
            </a:r>
          </a:p>
          <a:p>
            <a:r>
              <a:rPr lang="en-US" sz="1600" dirty="0" smtClean="0">
                <a:solidFill>
                  <a:srgbClr val="9999FF"/>
                </a:solidFill>
              </a:rPr>
              <a:t>GEO Task Reference:                              </a:t>
            </a:r>
            <a:r>
              <a:rPr lang="en-US" sz="1600" dirty="0" smtClean="0"/>
              <a:t>CL-01 Climate Information for Adaptation</a:t>
            </a:r>
            <a:br>
              <a:rPr lang="en-US" sz="1600" dirty="0" smtClean="0"/>
            </a:br>
            <a:r>
              <a:rPr lang="en-US" sz="1600" dirty="0" smtClean="0"/>
              <a:t>C2 Accelerated Implementation of the Global Climate Observing System</a:t>
            </a:r>
          </a:p>
          <a:p>
            <a:r>
              <a:rPr lang="en-US" sz="1600" dirty="0" smtClean="0">
                <a:solidFill>
                  <a:srgbClr val="9999FF"/>
                </a:solidFill>
              </a:rPr>
              <a:t>Action Description: </a:t>
            </a:r>
            <a:r>
              <a:rPr lang="en-US" sz="1600" dirty="0" smtClean="0"/>
              <a:t>CEOS Response to new GCOS Implementation Plan</a:t>
            </a:r>
          </a:p>
          <a:p>
            <a:r>
              <a:rPr lang="en-US" sz="1600" dirty="0" smtClean="0">
                <a:solidFill>
                  <a:srgbClr val="9999FF"/>
                </a:solidFill>
              </a:rPr>
              <a:t>Primary POC: </a:t>
            </a:r>
            <a:r>
              <a:rPr lang="en-US" sz="1600" dirty="0" smtClean="0"/>
              <a:t>Mitch Goldberg, NOAA</a:t>
            </a:r>
          </a:p>
          <a:p>
            <a:r>
              <a:rPr lang="en-US" sz="1600" dirty="0" smtClean="0">
                <a:solidFill>
                  <a:srgbClr val="9999FF"/>
                </a:solidFill>
              </a:rPr>
              <a:t>Other  Participating Agencies: </a:t>
            </a:r>
            <a:r>
              <a:rPr lang="en-US" sz="1600" dirty="0" smtClean="0"/>
              <a:t>Various CEOS VCs (</a:t>
            </a:r>
            <a:r>
              <a:rPr lang="en-US" sz="1600" dirty="0" err="1" smtClean="0"/>
              <a:t>incl</a:t>
            </a:r>
            <a:r>
              <a:rPr lang="en-US" sz="1600" dirty="0" smtClean="0"/>
              <a:t> ACC) and their members</a:t>
            </a:r>
          </a:p>
          <a:p>
            <a:endParaRPr lang="en-US" sz="1600" dirty="0"/>
          </a:p>
        </p:txBody>
      </p:sp>
      <p:sp>
        <p:nvSpPr>
          <p:cNvPr id="4" name="Slide Number Placeholder 3"/>
          <p:cNvSpPr>
            <a:spLocks noGrp="1"/>
          </p:cNvSpPr>
          <p:nvPr>
            <p:ph type="sldNum" sz="quarter" idx="10"/>
          </p:nvPr>
        </p:nvSpPr>
        <p:spPr/>
        <p:txBody>
          <a:bodyPr/>
          <a:lstStyle/>
          <a:p>
            <a:fld id="{96E7E44A-95A4-4D84-B060-74C5DA9603ED}"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0"/>
            <a:ext cx="8991600" cy="990600"/>
          </a:xfrm>
        </p:spPr>
        <p:txBody>
          <a:bodyPr/>
          <a:lstStyle/>
          <a:p>
            <a:r>
              <a:rPr lang="en-US" sz="2800" dirty="0" smtClean="0"/>
              <a:t>ACC Actions in Support of GEO Work Plan (cont’d)</a:t>
            </a:r>
            <a:endParaRPr lang="en-US" sz="2800" dirty="0"/>
          </a:p>
        </p:txBody>
      </p:sp>
      <p:sp>
        <p:nvSpPr>
          <p:cNvPr id="6" name="Content Placeholder 5"/>
          <p:cNvSpPr>
            <a:spLocks noGrp="1"/>
          </p:cNvSpPr>
          <p:nvPr>
            <p:ph sz="half" idx="1"/>
          </p:nvPr>
        </p:nvSpPr>
        <p:spPr/>
        <p:txBody>
          <a:bodyPr/>
          <a:lstStyle/>
          <a:p>
            <a:r>
              <a:rPr lang="en-US" sz="1600" dirty="0" smtClean="0">
                <a:solidFill>
                  <a:srgbClr val="9999FF"/>
                </a:solidFill>
              </a:rPr>
              <a:t>CEOS-GEO Action Number: </a:t>
            </a:r>
            <a:r>
              <a:rPr lang="en-US" sz="1600" dirty="0" smtClean="0"/>
              <a:t>CL-02-C1_1</a:t>
            </a:r>
          </a:p>
          <a:p>
            <a:r>
              <a:rPr lang="en-US" sz="1600" dirty="0" smtClean="0">
                <a:solidFill>
                  <a:srgbClr val="9999FF"/>
                </a:solidFill>
              </a:rPr>
              <a:t>GEO Task Reference:                              </a:t>
            </a:r>
            <a:r>
              <a:rPr lang="en-US" sz="1600" dirty="0" smtClean="0"/>
              <a:t>CL-02 Global Carbon Observation and Analysis</a:t>
            </a:r>
            <a:br>
              <a:rPr lang="en-US" sz="1600" dirty="0" smtClean="0"/>
            </a:br>
            <a:r>
              <a:rPr lang="en-US" sz="1600" dirty="0" smtClean="0"/>
              <a:t>C1 Integrated Global Carbon Observation and Analysis System</a:t>
            </a:r>
          </a:p>
          <a:p>
            <a:r>
              <a:rPr lang="en-US" sz="1600" dirty="0" smtClean="0">
                <a:solidFill>
                  <a:srgbClr val="9999FF"/>
                </a:solidFill>
              </a:rPr>
              <a:t>Action Description: </a:t>
            </a:r>
            <a:r>
              <a:rPr lang="en-US" sz="1600" dirty="0" smtClean="0"/>
              <a:t>Conduct strategic gap assessments for atmospheric CO2 and atmospheric CH4.  Outputs will be used for strategic planning and the "CEOS Response to the GEO Carbon Strategy" report</a:t>
            </a:r>
          </a:p>
          <a:p>
            <a:r>
              <a:rPr lang="en-US" sz="1600" dirty="0" smtClean="0">
                <a:solidFill>
                  <a:srgbClr val="9999FF"/>
                </a:solidFill>
              </a:rPr>
              <a:t>Primary POC: </a:t>
            </a:r>
            <a:r>
              <a:rPr lang="en-US" sz="1600" dirty="0" smtClean="0"/>
              <a:t>Brian </a:t>
            </a:r>
            <a:r>
              <a:rPr lang="en-US" sz="1600" dirty="0" err="1" smtClean="0"/>
              <a:t>Killough</a:t>
            </a:r>
            <a:r>
              <a:rPr lang="en-US" sz="1600" dirty="0" smtClean="0"/>
              <a:t>, NASA SEO</a:t>
            </a:r>
          </a:p>
          <a:p>
            <a:r>
              <a:rPr lang="en-US" sz="1600" dirty="0" smtClean="0">
                <a:solidFill>
                  <a:srgbClr val="9999FF"/>
                </a:solidFill>
              </a:rPr>
              <a:t>Other  Participating Agencies: </a:t>
            </a:r>
            <a:r>
              <a:rPr lang="en-US" sz="1600" dirty="0" smtClean="0"/>
              <a:t>JAXA, CEOS Carbon Task Force members</a:t>
            </a:r>
          </a:p>
          <a:p>
            <a:endParaRPr lang="en-US" sz="1600" dirty="0"/>
          </a:p>
        </p:txBody>
      </p:sp>
      <p:sp>
        <p:nvSpPr>
          <p:cNvPr id="7" name="Content Placeholder 6"/>
          <p:cNvSpPr>
            <a:spLocks noGrp="1"/>
          </p:cNvSpPr>
          <p:nvPr>
            <p:ph sz="half" idx="2"/>
          </p:nvPr>
        </p:nvSpPr>
        <p:spPr>
          <a:xfrm>
            <a:off x="4495800" y="1905000"/>
            <a:ext cx="4495800" cy="2286000"/>
          </a:xfrm>
        </p:spPr>
        <p:txBody>
          <a:bodyPr/>
          <a:lstStyle/>
          <a:p>
            <a:pPr algn="ctr">
              <a:buNone/>
            </a:pPr>
            <a:r>
              <a:rPr lang="en-US" sz="1600" dirty="0" smtClean="0"/>
              <a:t>View details on these and all other CEOS-GEO Actions in the “Actions” tab on </a:t>
            </a:r>
          </a:p>
          <a:p>
            <a:pPr algn="ctr">
              <a:buNone/>
            </a:pPr>
            <a:r>
              <a:rPr lang="en-US" sz="1600" dirty="0" smtClean="0"/>
              <a:t>the CEOS web site:</a:t>
            </a:r>
          </a:p>
          <a:p>
            <a:pPr algn="ctr">
              <a:buNone/>
            </a:pPr>
            <a:r>
              <a:rPr lang="en-US" sz="3200" dirty="0" smtClean="0">
                <a:solidFill>
                  <a:srgbClr val="9999FF"/>
                </a:solidFill>
                <a:hlinkClick r:id="rId2"/>
              </a:rPr>
              <a:t>www.ceos.org</a:t>
            </a:r>
            <a:r>
              <a:rPr lang="en-US" sz="3200" dirty="0" smtClean="0">
                <a:solidFill>
                  <a:srgbClr val="9999FF"/>
                </a:solidFill>
              </a:rPr>
              <a:t> </a:t>
            </a:r>
            <a:endParaRPr lang="en-US" sz="3200" dirty="0">
              <a:solidFill>
                <a:srgbClr val="9999FF"/>
              </a:solidFill>
            </a:endParaRPr>
          </a:p>
        </p:txBody>
      </p:sp>
      <p:sp>
        <p:nvSpPr>
          <p:cNvPr id="4" name="Slide Number Placeholder 3"/>
          <p:cNvSpPr>
            <a:spLocks noGrp="1"/>
          </p:cNvSpPr>
          <p:nvPr>
            <p:ph type="sldNum" sz="quarter" idx="10"/>
          </p:nvPr>
        </p:nvSpPr>
        <p:spPr/>
        <p:txBody>
          <a:bodyPr/>
          <a:lstStyle/>
          <a:p>
            <a:fld id="{96E7E44A-95A4-4D84-B060-74C5DA9603ED}"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3200"/>
            <a:ext cx="8494713" cy="1371600"/>
          </a:xfrm>
        </p:spPr>
        <p:txBody>
          <a:bodyPr/>
          <a:lstStyle/>
          <a:p>
            <a:pPr algn="r"/>
            <a:r>
              <a:rPr lang="en-US" cap="none" dirty="0" smtClean="0"/>
              <a:t>SIT-27 and Initial CEOS Self-Study Outcomes that Relate to ACC</a:t>
            </a:r>
            <a:r>
              <a:rPr lang="en-US" dirty="0" smtClean="0"/>
              <a:t/>
            </a:r>
            <a:br>
              <a:rPr lang="en-US" dirty="0" smtClean="0"/>
            </a:br>
            <a:endParaRPr lang="en-US" cap="none" dirty="0"/>
          </a:p>
        </p:txBody>
      </p:sp>
      <p:sp>
        <p:nvSpPr>
          <p:cNvPr id="4" name="Slide Number Placeholder 3"/>
          <p:cNvSpPr>
            <a:spLocks noGrp="1"/>
          </p:cNvSpPr>
          <p:nvPr>
            <p:ph type="sldNum" sz="quarter" idx="10"/>
          </p:nvPr>
        </p:nvSpPr>
        <p:spPr/>
        <p:txBody>
          <a:bodyPr/>
          <a:lstStyle/>
          <a:p>
            <a:fld id="{C5110E6C-A75E-440E-9D6B-E9A662EE322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CEOS Self Study</a:t>
            </a:r>
            <a:endParaRPr lang="en-US" sz="3600" dirty="0"/>
          </a:p>
        </p:txBody>
      </p:sp>
      <p:sp>
        <p:nvSpPr>
          <p:cNvPr id="3" name="Content Placeholder 2"/>
          <p:cNvSpPr>
            <a:spLocks noGrp="1"/>
          </p:cNvSpPr>
          <p:nvPr>
            <p:ph idx="1"/>
          </p:nvPr>
        </p:nvSpPr>
        <p:spPr>
          <a:xfrm>
            <a:off x="0" y="762000"/>
            <a:ext cx="9144000" cy="2133600"/>
          </a:xfrm>
        </p:spPr>
        <p:txBody>
          <a:bodyPr/>
          <a:lstStyle/>
          <a:p>
            <a:pPr lvl="0"/>
            <a:r>
              <a:rPr lang="en-US" sz="1800" dirty="0" smtClean="0"/>
              <a:t>Identified four top-level CEOS activities:</a:t>
            </a:r>
          </a:p>
          <a:p>
            <a:pPr lvl="1"/>
            <a:r>
              <a:rPr lang="en-AU" sz="1600" dirty="0" smtClean="0"/>
              <a:t>Substantive space-borne coordination, scientific, and user-focused activities – actual standardised information products</a:t>
            </a:r>
            <a:endParaRPr lang="en-US" sz="1600" dirty="0" smtClean="0"/>
          </a:p>
          <a:p>
            <a:pPr lvl="1"/>
            <a:r>
              <a:rPr lang="en-AU" sz="1600" dirty="0" smtClean="0"/>
              <a:t>Top-level strategy development and guidance –priorities and new initiatives</a:t>
            </a:r>
            <a:endParaRPr lang="en-US" sz="1600" dirty="0" smtClean="0"/>
          </a:p>
          <a:p>
            <a:pPr lvl="1"/>
            <a:r>
              <a:rPr lang="en-AU" sz="1600" dirty="0" smtClean="0"/>
              <a:t>Internal CEOS coordination – among members/associates, CEOS management, and sub-organizations</a:t>
            </a:r>
            <a:endParaRPr lang="en-US" sz="1600" dirty="0" smtClean="0"/>
          </a:p>
          <a:p>
            <a:pPr lvl="1"/>
            <a:r>
              <a:rPr lang="en-AU" sz="1600" dirty="0" smtClean="0"/>
              <a:t>External CEOS coordination – between CEOS and outside organizations</a:t>
            </a:r>
            <a:endParaRPr lang="en-US" sz="1600" dirty="0" smtClean="0"/>
          </a:p>
        </p:txBody>
      </p:sp>
      <p:sp>
        <p:nvSpPr>
          <p:cNvPr id="4" name="Slide Number Placeholder 3"/>
          <p:cNvSpPr>
            <a:spLocks noGrp="1"/>
          </p:cNvSpPr>
          <p:nvPr>
            <p:ph type="sldNum" sz="quarter" idx="10"/>
          </p:nvPr>
        </p:nvSpPr>
        <p:spPr/>
        <p:txBody>
          <a:bodyPr/>
          <a:lstStyle/>
          <a:p>
            <a:fld id="{96E7E44A-95A4-4D84-B060-74C5DA9603ED}" type="slidenum">
              <a:rPr lang="en-US" smtClean="0"/>
              <a:pPr/>
              <a:t>15</a:t>
            </a:fld>
            <a:endParaRPr lang="en-US"/>
          </a:p>
        </p:txBody>
      </p:sp>
      <p:graphicFrame>
        <p:nvGraphicFramePr>
          <p:cNvPr id="6146" name="Object 2"/>
          <p:cNvGraphicFramePr>
            <a:graphicFrameLocks noChangeAspect="1"/>
          </p:cNvGraphicFramePr>
          <p:nvPr/>
        </p:nvGraphicFramePr>
        <p:xfrm>
          <a:off x="74613" y="2976563"/>
          <a:ext cx="8824912" cy="2573337"/>
        </p:xfrm>
        <a:graphic>
          <a:graphicData uri="http://schemas.openxmlformats.org/presentationml/2006/ole">
            <p:oleObj spid="_x0000_s51202" name="Document" r:id="rId4" imgW="6093237" imgH="1778085" progId="Word.Document.12">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534400" cy="914400"/>
          </a:xfrm>
        </p:spPr>
        <p:txBody>
          <a:bodyPr/>
          <a:lstStyle/>
          <a:p>
            <a:r>
              <a:rPr lang="en-US" sz="3200" dirty="0" smtClean="0"/>
              <a:t>CEOS Self Study Recommendations for WGs and VCs</a:t>
            </a:r>
            <a:endParaRPr lang="en-US" sz="3200" dirty="0"/>
          </a:p>
        </p:txBody>
      </p:sp>
      <p:sp>
        <p:nvSpPr>
          <p:cNvPr id="3" name="Content Placeholder 2"/>
          <p:cNvSpPr>
            <a:spLocks noGrp="1"/>
          </p:cNvSpPr>
          <p:nvPr>
            <p:ph idx="1"/>
          </p:nvPr>
        </p:nvSpPr>
        <p:spPr>
          <a:xfrm>
            <a:off x="0" y="914400"/>
            <a:ext cx="9144000" cy="4191000"/>
          </a:xfrm>
        </p:spPr>
        <p:txBody>
          <a:bodyPr/>
          <a:lstStyle/>
          <a:p>
            <a:endParaRPr lang="en-AU" sz="2000" dirty="0" smtClean="0"/>
          </a:p>
          <a:p>
            <a:r>
              <a:rPr lang="en-AU" sz="2000" dirty="0" smtClean="0"/>
              <a:t>The need for improved interface and engagement with the SIT</a:t>
            </a:r>
          </a:p>
          <a:p>
            <a:r>
              <a:rPr lang="en-AU" sz="2000" dirty="0" smtClean="0"/>
              <a:t>The need for increased focus on </a:t>
            </a:r>
            <a:r>
              <a:rPr lang="en-AU" sz="2000" dirty="0" smtClean="0">
                <a:solidFill>
                  <a:srgbClr val="9999FF"/>
                </a:solidFill>
              </a:rPr>
              <a:t>physical delivery </a:t>
            </a:r>
            <a:r>
              <a:rPr lang="en-AU" sz="2000" dirty="0" smtClean="0"/>
              <a:t>in support of current CEOS priorities</a:t>
            </a:r>
          </a:p>
          <a:p>
            <a:r>
              <a:rPr lang="en-AU" sz="2000" dirty="0" smtClean="0"/>
              <a:t>The need for increased direction to VCs and WGs in support of CEOS priorities</a:t>
            </a:r>
          </a:p>
          <a:p>
            <a:r>
              <a:rPr lang="en-AU" sz="2000" dirty="0" smtClean="0"/>
              <a:t>“Horizontal Coordination” among WGs and VCs is needed to maximize their value and impact</a:t>
            </a:r>
          </a:p>
          <a:p>
            <a:r>
              <a:rPr lang="en-AU" sz="2000" dirty="0" smtClean="0"/>
              <a:t>NASA SIT Team Follow-Up prior to SIT-27</a:t>
            </a:r>
          </a:p>
          <a:p>
            <a:pPr lvl="1"/>
            <a:r>
              <a:rPr lang="en-AU" sz="1600" dirty="0" smtClean="0"/>
              <a:t>Discussion paper on CSS follow-up for VCs and WGs</a:t>
            </a:r>
          </a:p>
          <a:p>
            <a:pPr lvl="1"/>
            <a:r>
              <a:rPr lang="en-AU" sz="1600" dirty="0" smtClean="0"/>
              <a:t>Individual and group teleconferences with the VCs and WGs</a:t>
            </a:r>
          </a:p>
          <a:p>
            <a:pPr lvl="1"/>
            <a:r>
              <a:rPr lang="en-AU" sz="1600" dirty="0" smtClean="0"/>
              <a:t>VC/WG Workshop prior to SIT-27</a:t>
            </a:r>
          </a:p>
          <a:p>
            <a:pPr lvl="1"/>
            <a:r>
              <a:rPr lang="en-AU" sz="1600" dirty="0" smtClean="0"/>
              <a:t>Further strategic discussion at SIT-27</a:t>
            </a:r>
            <a:endParaRPr lang="en-US" dirty="0"/>
          </a:p>
        </p:txBody>
      </p:sp>
      <p:sp>
        <p:nvSpPr>
          <p:cNvPr id="4" name="Slide Number Placeholder 3"/>
          <p:cNvSpPr>
            <a:spLocks noGrp="1"/>
          </p:cNvSpPr>
          <p:nvPr>
            <p:ph type="sldNum" sz="quarter" idx="10"/>
          </p:nvPr>
        </p:nvSpPr>
        <p:spPr/>
        <p:txBody>
          <a:bodyPr/>
          <a:lstStyle/>
          <a:p>
            <a:fld id="{96E7E44A-95A4-4D84-B060-74C5DA9603ED}"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Relative Maturity of Requirements Definition</a:t>
            </a:r>
            <a:endParaRPr lang="en-US" sz="2800" dirty="0"/>
          </a:p>
        </p:txBody>
      </p:sp>
      <p:sp>
        <p:nvSpPr>
          <p:cNvPr id="4" name="Slide Number Placeholder 3"/>
          <p:cNvSpPr>
            <a:spLocks noGrp="1"/>
          </p:cNvSpPr>
          <p:nvPr>
            <p:ph type="sldNum" sz="quarter" idx="10"/>
          </p:nvPr>
        </p:nvSpPr>
        <p:spPr/>
        <p:txBody>
          <a:bodyPr/>
          <a:lstStyle/>
          <a:p>
            <a:fld id="{96E7E44A-95A4-4D84-B060-74C5DA9603ED}" type="slidenum">
              <a:rPr lang="en-US" smtClean="0"/>
              <a:pPr/>
              <a:t>17</a:t>
            </a:fld>
            <a:endParaRPr lang="en-US"/>
          </a:p>
        </p:txBody>
      </p:sp>
      <p:pic>
        <p:nvPicPr>
          <p:cNvPr id="6" name="Picture 5" descr="Screen Shot 2012-03-28 at 2"/>
          <p:cNvPicPr/>
          <p:nvPr/>
        </p:nvPicPr>
        <p:blipFill rotWithShape="1">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v="urn:schemas-microsoft-com:mac:vml" xmlns:mc="http://schemas.openxmlformats.org/markup-compatibility/2006" xmlns:mo="http://schemas.microsoft.com/office/mac/office/2008/main"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1858" t="20771" r="5990" b="6342"/>
          <a:stretch/>
        </p:blipFill>
        <p:spPr bwMode="auto">
          <a:xfrm>
            <a:off x="1447800" y="1143000"/>
            <a:ext cx="6629400" cy="3962400"/>
          </a:xfrm>
          <a:prstGeom prst="rect">
            <a:avLst/>
          </a:prstGeom>
          <a:noFill/>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v="urn:schemas-microsoft-com:mac:vml" xmlns:mc="http://schemas.openxmlformats.org/markup-compatibility/2006" xmlns:mo="http://schemas.microsoft.com/office/mac/office/2008/main"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SIT-27 and Initial CEOS Self-Study Outcomes that Relate to ACC</a:t>
            </a:r>
          </a:p>
        </p:txBody>
      </p:sp>
      <p:sp>
        <p:nvSpPr>
          <p:cNvPr id="3" name="Content Placeholder 2"/>
          <p:cNvSpPr>
            <a:spLocks noGrp="1"/>
          </p:cNvSpPr>
          <p:nvPr>
            <p:ph idx="1"/>
          </p:nvPr>
        </p:nvSpPr>
        <p:spPr>
          <a:xfrm>
            <a:off x="0" y="1676400"/>
            <a:ext cx="9144000" cy="4343400"/>
          </a:xfrm>
        </p:spPr>
        <p:txBody>
          <a:bodyPr/>
          <a:lstStyle/>
          <a:p>
            <a:r>
              <a:rPr lang="en-AU" sz="2400" dirty="0" smtClean="0"/>
              <a:t>A special half-day side meeting on CEOS WGs and VCs took place in La Jolla prior to SIT-27</a:t>
            </a:r>
          </a:p>
          <a:p>
            <a:pPr lvl="1"/>
            <a:r>
              <a:rPr lang="en-AU" sz="2000" dirty="0" smtClean="0"/>
              <a:t>to further explore opportunities and obstacles, and look at the “sharp end” of implementation</a:t>
            </a:r>
          </a:p>
          <a:p>
            <a:pPr lvl="1"/>
            <a:r>
              <a:rPr lang="en-AU" sz="2000" dirty="0" smtClean="0"/>
              <a:t>to support a report out to CEOS Agencies at SIT-27 on VCs’ and WGs’ perspectives and needs</a:t>
            </a:r>
          </a:p>
          <a:p>
            <a:pPr lvl="1"/>
            <a:r>
              <a:rPr lang="en-AU" sz="2000" dirty="0" smtClean="0"/>
              <a:t>to take first steps toward identifying “top-down” priorities for VCs and WGs that match the working realities and possibilities of these groups and their participants</a:t>
            </a:r>
            <a:endParaRPr lang="en-US" sz="2000" dirty="0" smtClean="0"/>
          </a:p>
        </p:txBody>
      </p:sp>
      <p:sp>
        <p:nvSpPr>
          <p:cNvPr id="4" name="Slide Number Placeholder 3"/>
          <p:cNvSpPr>
            <a:spLocks noGrp="1"/>
          </p:cNvSpPr>
          <p:nvPr>
            <p:ph type="sldNum" sz="quarter" idx="10"/>
          </p:nvPr>
        </p:nvSpPr>
        <p:spPr/>
        <p:txBody>
          <a:bodyPr/>
          <a:lstStyle/>
          <a:p>
            <a:fld id="{96E7E44A-95A4-4D84-B060-74C5DA9603ED}"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SIT-27 Discussions that Relate to ACC </a:t>
            </a:r>
            <a:endParaRPr lang="en-US" sz="3200" dirty="0"/>
          </a:p>
        </p:txBody>
      </p:sp>
      <p:sp>
        <p:nvSpPr>
          <p:cNvPr id="3" name="Content Placeholder 2"/>
          <p:cNvSpPr>
            <a:spLocks noGrp="1"/>
          </p:cNvSpPr>
          <p:nvPr>
            <p:ph idx="1"/>
          </p:nvPr>
        </p:nvSpPr>
        <p:spPr>
          <a:xfrm>
            <a:off x="0" y="685800"/>
            <a:ext cx="9144000" cy="4038600"/>
          </a:xfrm>
        </p:spPr>
        <p:txBody>
          <a:bodyPr/>
          <a:lstStyle/>
          <a:p>
            <a:endParaRPr lang="en-AU" dirty="0" smtClean="0"/>
          </a:p>
          <a:p>
            <a:r>
              <a:rPr lang="en-AU" sz="2000" dirty="0" smtClean="0"/>
              <a:t>During SIT-27, a round table review was held on the membership and participation of the VCs and WGs</a:t>
            </a:r>
          </a:p>
          <a:p>
            <a:pPr lvl="1"/>
            <a:r>
              <a:rPr lang="en-AU" sz="1600" dirty="0" smtClean="0"/>
              <a:t>strengths, weaknesses, and issues with participation</a:t>
            </a:r>
          </a:p>
          <a:p>
            <a:pPr lvl="1">
              <a:buNone/>
            </a:pPr>
            <a:endParaRPr lang="en-AU" sz="1600" dirty="0" smtClean="0"/>
          </a:p>
          <a:p>
            <a:r>
              <a:rPr lang="en-AU" sz="2000" dirty="0" smtClean="0"/>
              <a:t>GEO must strive towards high profile achievements toward end of its 10-year plan to ensure political and financial support for its post-2015 continuation</a:t>
            </a:r>
          </a:p>
          <a:p>
            <a:pPr lvl="1"/>
            <a:r>
              <a:rPr lang="en-AU" sz="1600" dirty="0" smtClean="0"/>
              <a:t>CEOS WGs and VCs have a role in support of delivery and must be pro-active in defining and progressing the outcomes</a:t>
            </a:r>
          </a:p>
          <a:p>
            <a:pPr lvl="1"/>
            <a:r>
              <a:rPr lang="en-AU" sz="1600" dirty="0" smtClean="0"/>
              <a:t>Demonstration of unique and significant international coordination on subjects such as carbon, forests, food, water, and disasters</a:t>
            </a:r>
          </a:p>
          <a:p>
            <a:endParaRPr lang="en-AU" sz="2000" dirty="0" smtClean="0"/>
          </a:p>
          <a:p>
            <a:pPr>
              <a:buNone/>
            </a:pPr>
            <a:endParaRPr lang="en-US" sz="2000" dirty="0" smtClean="0"/>
          </a:p>
        </p:txBody>
      </p:sp>
      <p:sp>
        <p:nvSpPr>
          <p:cNvPr id="4" name="Slide Number Placeholder 3"/>
          <p:cNvSpPr>
            <a:spLocks noGrp="1"/>
          </p:cNvSpPr>
          <p:nvPr>
            <p:ph type="sldNum" sz="quarter" idx="10"/>
          </p:nvPr>
        </p:nvSpPr>
        <p:spPr/>
        <p:txBody>
          <a:bodyPr/>
          <a:lstStyle/>
          <a:p>
            <a:fld id="{96E7E44A-95A4-4D84-B060-74C5DA9603ED}"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Background</a:t>
            </a:r>
          </a:p>
          <a:p>
            <a:pPr lvl="1"/>
            <a:r>
              <a:rPr lang="en-US" dirty="0" smtClean="0"/>
              <a:t>CEOS 2012 Work Plan and Priorities</a:t>
            </a:r>
          </a:p>
          <a:p>
            <a:pPr lvl="1"/>
            <a:r>
              <a:rPr lang="en-US" dirty="0" smtClean="0"/>
              <a:t>GEO 2012-2015 Work Plan and Supporting ACC Actions</a:t>
            </a:r>
          </a:p>
          <a:p>
            <a:r>
              <a:rPr lang="en-US" dirty="0" smtClean="0"/>
              <a:t>SIT-27 and Initial CEOS Self-Study (CSS) Outcomes that Relate to ACC</a:t>
            </a:r>
          </a:p>
        </p:txBody>
      </p:sp>
      <p:sp>
        <p:nvSpPr>
          <p:cNvPr id="4" name="Slide Number Placeholder 3"/>
          <p:cNvSpPr>
            <a:spLocks noGrp="1"/>
          </p:cNvSpPr>
          <p:nvPr>
            <p:ph type="sldNum" sz="quarter" idx="10"/>
          </p:nvPr>
        </p:nvSpPr>
        <p:spPr/>
        <p:txBody>
          <a:bodyPr/>
          <a:lstStyle/>
          <a:p>
            <a:fld id="{96E7E44A-95A4-4D84-B060-74C5DA9603ED}"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ACC Reporting to SIT-27</a:t>
            </a:r>
            <a:endParaRPr lang="en-US" sz="3600" dirty="0"/>
          </a:p>
        </p:txBody>
      </p:sp>
      <p:sp>
        <p:nvSpPr>
          <p:cNvPr id="3" name="Content Placeholder 2"/>
          <p:cNvSpPr>
            <a:spLocks noGrp="1"/>
          </p:cNvSpPr>
          <p:nvPr>
            <p:ph idx="1"/>
          </p:nvPr>
        </p:nvSpPr>
        <p:spPr/>
        <p:txBody>
          <a:bodyPr/>
          <a:lstStyle/>
          <a:p>
            <a:r>
              <a:rPr lang="en-US" sz="2000" dirty="0" smtClean="0"/>
              <a:t>ACC needs to reach firm agreement on the path forward, recognizing the scientific utility/need (particularly from the modeling community) for a harmonized total ozone record</a:t>
            </a:r>
          </a:p>
          <a:p>
            <a:r>
              <a:rPr lang="en-US" sz="2000" dirty="0" smtClean="0"/>
              <a:t>ACC needs a clearer understanding of how resources (financial and personnel) may be forthcoming at the CEOS Member Agency level to support total ozone harmonization activities</a:t>
            </a:r>
          </a:p>
          <a:p>
            <a:r>
              <a:rPr lang="en-US" sz="2000" dirty="0" smtClean="0"/>
              <a:t>Other ongoing/emerging ACC activities should not be sidelined as a result of the CSS emphasis on product generation</a:t>
            </a:r>
          </a:p>
          <a:p>
            <a:pPr lvl="1"/>
            <a:r>
              <a:rPr lang="en-US" sz="1600" dirty="0" smtClean="0"/>
              <a:t>air quality constellation</a:t>
            </a:r>
          </a:p>
          <a:p>
            <a:pPr lvl="1"/>
            <a:r>
              <a:rPr lang="en-US" sz="1600" dirty="0" smtClean="0"/>
              <a:t>volcanic ash</a:t>
            </a:r>
          </a:p>
          <a:p>
            <a:pPr lvl="1"/>
            <a:r>
              <a:rPr lang="en-US" sz="1600" dirty="0" smtClean="0"/>
              <a:t>support to limb scattering observation coordination</a:t>
            </a:r>
          </a:p>
        </p:txBody>
      </p:sp>
      <p:sp>
        <p:nvSpPr>
          <p:cNvPr id="4" name="Slide Number Placeholder 3"/>
          <p:cNvSpPr>
            <a:spLocks noGrp="1"/>
          </p:cNvSpPr>
          <p:nvPr>
            <p:ph type="sldNum" sz="quarter" idx="10"/>
          </p:nvPr>
        </p:nvSpPr>
        <p:spPr/>
        <p:txBody>
          <a:bodyPr/>
          <a:lstStyle/>
          <a:p>
            <a:fld id="{96E7E44A-95A4-4D84-B060-74C5DA9603ED}"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SIT-27 Agreed Actions (draft)</a:t>
            </a:r>
            <a:endParaRPr lang="en-US" sz="3600" dirty="0"/>
          </a:p>
        </p:txBody>
      </p:sp>
      <p:sp>
        <p:nvSpPr>
          <p:cNvPr id="3" name="Content Placeholder 2"/>
          <p:cNvSpPr>
            <a:spLocks noGrp="1"/>
          </p:cNvSpPr>
          <p:nvPr>
            <p:ph idx="1"/>
          </p:nvPr>
        </p:nvSpPr>
        <p:spPr>
          <a:xfrm>
            <a:off x="0" y="914400"/>
            <a:ext cx="9144000" cy="4191000"/>
          </a:xfrm>
        </p:spPr>
        <p:txBody>
          <a:bodyPr/>
          <a:lstStyle/>
          <a:p>
            <a:r>
              <a:rPr lang="en-US" sz="1800" u="sng" dirty="0" smtClean="0"/>
              <a:t>27-20:</a:t>
            </a:r>
            <a:r>
              <a:rPr lang="en-US" sz="1800" dirty="0" smtClean="0"/>
              <a:t> SIT Chair team will work with VCs and WGs to further define opportunities and approach to implementation targets discussed at SIT-27, and ensure engagement of VCs and WGs in development of the new planning documents (due September 2012)</a:t>
            </a:r>
          </a:p>
          <a:p>
            <a:pPr>
              <a:buNone/>
            </a:pPr>
            <a:endParaRPr lang="en-US" sz="1800" dirty="0" smtClean="0"/>
          </a:p>
          <a:p>
            <a:r>
              <a:rPr lang="en-US" sz="1800" u="sng" dirty="0" smtClean="0"/>
              <a:t>27-21:</a:t>
            </a:r>
            <a:r>
              <a:rPr lang="en-US" sz="1800" dirty="0" smtClean="0"/>
              <a:t> SIT Chair team will develop a VC/WG mission/agency participation wish-list matrix as the basis for engaging CEOS agencies and missions (April 2012)</a:t>
            </a:r>
          </a:p>
          <a:p>
            <a:pPr>
              <a:buNone/>
            </a:pPr>
            <a:endParaRPr lang="en-US" sz="1800" dirty="0" smtClean="0"/>
          </a:p>
          <a:p>
            <a:r>
              <a:rPr lang="en-US" sz="1800" u="sng" dirty="0" smtClean="0"/>
              <a:t>27-22:</a:t>
            </a:r>
            <a:r>
              <a:rPr lang="en-US" sz="1800" dirty="0" smtClean="0"/>
              <a:t> WG Chairs and VC Leads to develop a short paper brainstorming ideas on improved communication among groups in support of more integrated CEOS objectives (June 2012)</a:t>
            </a:r>
          </a:p>
          <a:p>
            <a:pPr>
              <a:buNone/>
            </a:pPr>
            <a:endParaRPr lang="en-US" sz="1800" dirty="0" smtClean="0"/>
          </a:p>
          <a:p>
            <a:r>
              <a:rPr lang="en-US" sz="1800" u="sng" dirty="0" smtClean="0"/>
              <a:t>27-23:</a:t>
            </a:r>
            <a:r>
              <a:rPr lang="en-US" sz="1800" dirty="0" smtClean="0"/>
              <a:t> SIT Chair team to arrange for monthly VC updates to CEOS Secretariat teleconferences (April 2012)</a:t>
            </a:r>
            <a:endParaRPr lang="en-US" sz="1800" dirty="0"/>
          </a:p>
        </p:txBody>
      </p:sp>
      <p:sp>
        <p:nvSpPr>
          <p:cNvPr id="4" name="Slide Number Placeholder 3"/>
          <p:cNvSpPr>
            <a:spLocks noGrp="1"/>
          </p:cNvSpPr>
          <p:nvPr>
            <p:ph type="sldNum" sz="quarter" idx="10"/>
          </p:nvPr>
        </p:nvSpPr>
        <p:spPr/>
        <p:txBody>
          <a:bodyPr/>
          <a:lstStyle/>
          <a:p>
            <a:fld id="{96E7E44A-95A4-4D84-B060-74C5DA9603ED}"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Backup Slides/</a:t>
            </a:r>
            <a:br>
              <a:rPr lang="en-US" dirty="0" smtClean="0"/>
            </a:br>
            <a:r>
              <a:rPr lang="en-US" dirty="0" smtClean="0"/>
              <a:t>Background Information</a:t>
            </a:r>
            <a:endParaRPr lang="en-US" dirty="0"/>
          </a:p>
        </p:txBody>
      </p:sp>
      <p:sp>
        <p:nvSpPr>
          <p:cNvPr id="4" name="Slide Number Placeholder 3"/>
          <p:cNvSpPr>
            <a:spLocks noGrp="1"/>
          </p:cNvSpPr>
          <p:nvPr>
            <p:ph type="sldNum" sz="quarter" idx="10"/>
          </p:nvPr>
        </p:nvSpPr>
        <p:spPr/>
        <p:txBody>
          <a:bodyPr/>
          <a:lstStyle/>
          <a:p>
            <a:fld id="{8D3BB5E1-E975-4D2A-B3E2-3361CDADB141}" type="slidenum">
              <a:rPr lang="en-US" smtClean="0"/>
              <a:pPr/>
              <a:t>22</a:t>
            </a:fld>
            <a:endParaRPr lang="en-US"/>
          </a:p>
        </p:txBody>
      </p:sp>
    </p:spTree>
    <p:extLst>
      <p:ext uri="{BB962C8B-B14F-4D97-AF65-F5344CB8AC3E}">
        <p14:creationId xmlns:p14="http://schemas.microsoft.com/office/powerpoint/2010/main" xmlns="" val="32295019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3D0EC9DF-8AFA-4CF4-BE8A-7061D6B51C4F}" type="slidenum">
              <a:rPr lang="en-US"/>
              <a:pPr/>
              <a:t>23</a:t>
            </a:fld>
            <a:endParaRPr lang="en-US"/>
          </a:p>
        </p:txBody>
      </p:sp>
      <p:sp>
        <p:nvSpPr>
          <p:cNvPr id="82946" name="Rectangle 2"/>
          <p:cNvSpPr>
            <a:spLocks noGrp="1" noChangeArrowheads="1"/>
          </p:cNvSpPr>
          <p:nvPr>
            <p:ph type="body" idx="4294967295"/>
          </p:nvPr>
        </p:nvSpPr>
        <p:spPr>
          <a:xfrm>
            <a:off x="0" y="990600"/>
            <a:ext cx="9144000" cy="4419600"/>
          </a:xfrm>
        </p:spPr>
        <p:txBody>
          <a:bodyPr/>
          <a:lstStyle/>
          <a:p>
            <a:pPr marL="225425" indent="-225425">
              <a:lnSpc>
                <a:spcPct val="80000"/>
              </a:lnSpc>
            </a:pPr>
            <a:r>
              <a:rPr lang="en-US" sz="2000" b="0" dirty="0"/>
              <a:t>Established in 1984 under auspices of G-7 </a:t>
            </a:r>
            <a:r>
              <a:rPr lang="en-US" sz="2000" b="0" dirty="0" smtClean="0"/>
              <a:t>Economic Summit of Industrialized Nations</a:t>
            </a:r>
            <a:endParaRPr lang="en-US" sz="2000" b="0" dirty="0"/>
          </a:p>
          <a:p>
            <a:pPr marL="688975" lvl="1" indent="-231775">
              <a:lnSpc>
                <a:spcPct val="80000"/>
              </a:lnSpc>
            </a:pPr>
            <a:r>
              <a:rPr lang="en-US" sz="1800" b="0" dirty="0"/>
              <a:t>Focal point for international coordination of space-related Earth Observation (EO) activities</a:t>
            </a:r>
          </a:p>
          <a:p>
            <a:pPr marL="688975" lvl="1" indent="-231775">
              <a:lnSpc>
                <a:spcPct val="80000"/>
              </a:lnSpc>
            </a:pPr>
            <a:r>
              <a:rPr lang="en-US" sz="1800" b="0" dirty="0"/>
              <a:t>Optimize benefits through cooperation of members in mission planning and in development of compatible data products, formats, services, applications, and policies</a:t>
            </a:r>
          </a:p>
          <a:p>
            <a:pPr marL="688975" lvl="1" indent="-231775">
              <a:lnSpc>
                <a:spcPct val="80000"/>
              </a:lnSpc>
            </a:pPr>
            <a:endParaRPr lang="en-US" sz="900" b="0" dirty="0"/>
          </a:p>
          <a:p>
            <a:pPr marL="225425" indent="-225425">
              <a:lnSpc>
                <a:spcPct val="80000"/>
              </a:lnSpc>
            </a:pPr>
            <a:r>
              <a:rPr lang="en-US" sz="2000" b="0" dirty="0" smtClean="0"/>
              <a:t>Operates through best efforts of Members and Associates via voluntary contributions</a:t>
            </a:r>
          </a:p>
          <a:p>
            <a:pPr marL="225425" indent="-225425">
              <a:lnSpc>
                <a:spcPct val="80000"/>
              </a:lnSpc>
            </a:pPr>
            <a:endParaRPr lang="en-US" sz="600" b="0" dirty="0"/>
          </a:p>
          <a:p>
            <a:pPr marL="225425" indent="-225425">
              <a:lnSpc>
                <a:spcPct val="80000"/>
              </a:lnSpc>
            </a:pPr>
            <a:r>
              <a:rPr lang="en-US" sz="2000" b="0" dirty="0" smtClean="0"/>
              <a:t>30 </a:t>
            </a:r>
            <a:r>
              <a:rPr lang="en-US" sz="2000" b="0" dirty="0"/>
              <a:t>Members (Space Agencies), </a:t>
            </a:r>
            <a:r>
              <a:rPr lang="en-US" sz="2000" b="0" dirty="0" smtClean="0"/>
              <a:t>22 </a:t>
            </a:r>
            <a:r>
              <a:rPr lang="en-US" sz="2000" b="0" dirty="0"/>
              <a:t>Associates (UN Agencies, Phase A programs or supporting ground facility programs)</a:t>
            </a:r>
          </a:p>
          <a:p>
            <a:pPr marL="225425" indent="-225425">
              <a:lnSpc>
                <a:spcPct val="80000"/>
              </a:lnSpc>
            </a:pPr>
            <a:endParaRPr lang="en-US" sz="600" b="0" dirty="0"/>
          </a:p>
          <a:p>
            <a:pPr marL="225425" indent="-225425">
              <a:lnSpc>
                <a:spcPct val="80000"/>
              </a:lnSpc>
              <a:spcBef>
                <a:spcPct val="70000"/>
              </a:spcBef>
            </a:pPr>
            <a:r>
              <a:rPr lang="en-US" altLang="ja-JP" sz="2000" b="0" dirty="0">
                <a:ea typeface="ＭＳ Ｐゴシック" charset="-128"/>
              </a:rPr>
              <a:t>As the </a:t>
            </a:r>
            <a:r>
              <a:rPr lang="en-US" altLang="ja-JP" sz="2000" b="0" dirty="0" smtClean="0">
                <a:ea typeface="ＭＳ Ｐゴシック" charset="-128"/>
              </a:rPr>
              <a:t>space component of </a:t>
            </a:r>
            <a:r>
              <a:rPr lang="en-US" altLang="ja-JP" sz="2000" b="0" dirty="0">
                <a:ea typeface="ＭＳ Ｐゴシック" charset="-128"/>
              </a:rPr>
              <a:t>the Global Earth Observation System of Systems (GEOSS), CEOS is implementing high priority actions in support of Group on Earth Observation (GEO) </a:t>
            </a:r>
            <a:r>
              <a:rPr lang="en-US" altLang="ja-JP" sz="2000" b="0" dirty="0" smtClean="0">
                <a:ea typeface="ＭＳ Ｐゴシック" charset="-128"/>
              </a:rPr>
              <a:t>Tasks </a:t>
            </a:r>
            <a:endParaRPr lang="en-US" altLang="ja-JP" sz="2000" b="0" dirty="0">
              <a:ea typeface="ＭＳ Ｐゴシック" charset="-128"/>
            </a:endParaRPr>
          </a:p>
        </p:txBody>
      </p:sp>
      <p:sp>
        <p:nvSpPr>
          <p:cNvPr id="82949" name="Rectangle 5"/>
          <p:cNvSpPr>
            <a:spLocks noChangeArrowheads="1"/>
          </p:cNvSpPr>
          <p:nvPr/>
        </p:nvSpPr>
        <p:spPr bwMode="auto">
          <a:xfrm>
            <a:off x="1295400" y="0"/>
            <a:ext cx="7848600" cy="762000"/>
          </a:xfrm>
          <a:prstGeom prst="rect">
            <a:avLst/>
          </a:prstGeom>
          <a:noFill/>
          <a:ln w="9525">
            <a:noFill/>
            <a:miter lim="800000"/>
            <a:headEnd/>
            <a:tailEnd/>
          </a:ln>
          <a:effectLst/>
        </p:spPr>
        <p:txBody>
          <a:bodyPr anchor="ctr"/>
          <a:lstStyle/>
          <a:p>
            <a:pPr algn="r"/>
            <a:r>
              <a:rPr lang="en-US" sz="3600" b="1" dirty="0">
                <a:solidFill>
                  <a:srgbClr val="CCFF66"/>
                </a:solidFill>
                <a:effectLst>
                  <a:outerShdw blurRad="38100" dist="38100" dir="2700000" algn="tl">
                    <a:srgbClr val="FFFFFF"/>
                  </a:outerShdw>
                </a:effectLst>
              </a:rPr>
              <a:t>CEOS </a:t>
            </a:r>
            <a:r>
              <a:rPr lang="en-US" sz="3600" b="1" dirty="0" smtClean="0">
                <a:solidFill>
                  <a:srgbClr val="CCFF66"/>
                </a:solidFill>
                <a:effectLst>
                  <a:outerShdw blurRad="38100" dist="38100" dir="2700000" algn="tl">
                    <a:srgbClr val="FFFFFF"/>
                  </a:outerShdw>
                </a:effectLst>
              </a:rPr>
              <a:t>in General</a:t>
            </a:r>
            <a:endParaRPr lang="en-US" sz="3600" b="1" dirty="0">
              <a:solidFill>
                <a:srgbClr val="CCFF66"/>
              </a:solidFill>
              <a:effectLst>
                <a:outerShdw blurRad="38100" dist="38100" dir="2700000" algn="tl">
                  <a:srgbClr val="FFFFFF"/>
                </a:outerShdw>
              </a:effectLst>
            </a:endParaRPr>
          </a:p>
        </p:txBody>
      </p:sp>
    </p:spTree>
    <p:extLst>
      <p:ext uri="{BB962C8B-B14F-4D97-AF65-F5344CB8AC3E}">
        <p14:creationId xmlns:p14="http://schemas.microsoft.com/office/powerpoint/2010/main" xmlns="" val="35889057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0" y="0"/>
            <a:ext cx="9144000" cy="838200"/>
          </a:xfrm>
          <a:noFill/>
          <a:ln/>
        </p:spPr>
        <p:txBody>
          <a:bodyPr/>
          <a:lstStyle/>
          <a:p>
            <a:r>
              <a:rPr lang="en-GB" sz="3600" dirty="0" smtClean="0"/>
              <a:t>CEOS Objectives</a:t>
            </a:r>
          </a:p>
        </p:txBody>
      </p:sp>
      <p:sp>
        <p:nvSpPr>
          <p:cNvPr id="21507" name="Rectangle 3"/>
          <p:cNvSpPr>
            <a:spLocks noGrp="1" noChangeArrowheads="1"/>
          </p:cNvSpPr>
          <p:nvPr>
            <p:ph type="body" idx="1"/>
          </p:nvPr>
        </p:nvSpPr>
        <p:spPr>
          <a:xfrm>
            <a:off x="76200" y="1143000"/>
            <a:ext cx="7620000" cy="4343400"/>
          </a:xfrm>
        </p:spPr>
        <p:txBody>
          <a:bodyPr/>
          <a:lstStyle/>
          <a:p>
            <a:pPr marL="457200" indent="-457200">
              <a:buFontTx/>
              <a:buAutoNum type="arabicPeriod"/>
            </a:pPr>
            <a:r>
              <a:rPr lang="en-GB" sz="2200" b="0" dirty="0" smtClean="0"/>
              <a:t>To optimize benefits of space-borne Earth observations through:</a:t>
            </a:r>
          </a:p>
          <a:p>
            <a:pPr marL="838200" lvl="1" indent="-381000"/>
            <a:r>
              <a:rPr lang="en-GB" sz="2000" b="0" dirty="0" smtClean="0"/>
              <a:t>Cooperation of its Members in mission planning </a:t>
            </a:r>
          </a:p>
          <a:p>
            <a:pPr marL="838200" lvl="1" indent="-381000"/>
            <a:r>
              <a:rPr lang="en-GB" sz="2000" b="0" dirty="0" smtClean="0"/>
              <a:t>Development of compatible data products, formats, services, applications, and policies; </a:t>
            </a:r>
          </a:p>
          <a:p>
            <a:pPr marL="838200" lvl="1" indent="-381000">
              <a:buNone/>
            </a:pPr>
            <a:endParaRPr lang="en-GB" sz="1050" b="0" dirty="0" smtClean="0"/>
          </a:p>
          <a:p>
            <a:pPr marL="571500" indent="-514350">
              <a:buFont typeface="+mj-lt"/>
              <a:buAutoNum type="arabicPeriod"/>
            </a:pPr>
            <a:r>
              <a:rPr lang="en-GB" sz="2200" b="0" dirty="0" smtClean="0"/>
              <a:t>To serve as a focal point for international coordination of space-related Earth observation activities;</a:t>
            </a:r>
          </a:p>
          <a:p>
            <a:pPr marL="571500" indent="-514350">
              <a:buFont typeface="+mj-lt"/>
              <a:buAutoNum type="arabicPeriod"/>
            </a:pPr>
            <a:endParaRPr lang="en-GB" sz="1100" b="0" dirty="0" smtClean="0"/>
          </a:p>
          <a:p>
            <a:pPr marL="571500" indent="-514350">
              <a:buFont typeface="+mj-lt"/>
              <a:buAutoNum type="arabicPeriod"/>
            </a:pPr>
            <a:r>
              <a:rPr lang="en-GB" sz="2200" b="0" dirty="0" smtClean="0"/>
              <a:t>To exchange policy and technical information to encourage </a:t>
            </a:r>
            <a:r>
              <a:rPr lang="en-GB" sz="2200" b="0" dirty="0" err="1" smtClean="0"/>
              <a:t>complementarity</a:t>
            </a:r>
            <a:r>
              <a:rPr lang="en-GB" sz="2200" b="0" dirty="0" smtClean="0"/>
              <a:t> and compatibility of observation and data exchange systems.</a:t>
            </a:r>
            <a:endParaRPr lang="en-GB" sz="2200" b="0" dirty="0" smtClean="0">
              <a:solidFill>
                <a:schemeClr val="accent2"/>
              </a:solidFill>
            </a:endParaRPr>
          </a:p>
        </p:txBody>
      </p:sp>
      <p:pic>
        <p:nvPicPr>
          <p:cNvPr id="4" name="Rectangle 3073"/>
          <p:cNvPicPr>
            <a:picLocks noChangeAspect="1" noChangeArrowheads="1"/>
          </p:cNvPicPr>
          <p:nvPr/>
        </p:nvPicPr>
        <p:blipFill>
          <a:blip r:embed="rId2" cstate="print"/>
          <a:srcRect l="22722" t="25249" r="11307" b="15933"/>
          <a:stretch>
            <a:fillRect/>
          </a:stretch>
        </p:blipFill>
        <p:spPr bwMode="auto">
          <a:xfrm>
            <a:off x="6932613" y="3505200"/>
            <a:ext cx="2211387" cy="1587500"/>
          </a:xfrm>
          <a:prstGeom prst="rect">
            <a:avLst/>
          </a:prstGeom>
          <a:noFill/>
          <a:ln w="9525">
            <a:noFill/>
            <a:miter lim="800000"/>
            <a:headEnd/>
            <a:tailEnd/>
          </a:ln>
        </p:spPr>
      </p:pic>
    </p:spTree>
    <p:extLst>
      <p:ext uri="{BB962C8B-B14F-4D97-AF65-F5344CB8AC3E}">
        <p14:creationId xmlns:p14="http://schemas.microsoft.com/office/powerpoint/2010/main" xmlns="" val="388975261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 name="Line 81"/>
          <p:cNvSpPr>
            <a:spLocks noChangeAspect="1" noChangeShapeType="1"/>
          </p:cNvSpPr>
          <p:nvPr/>
        </p:nvSpPr>
        <p:spPr bwMode="auto">
          <a:xfrm rot="16200000" flipH="1">
            <a:off x="4756150" y="3930650"/>
            <a:ext cx="546100" cy="0"/>
          </a:xfrm>
          <a:prstGeom prst="line">
            <a:avLst/>
          </a:prstGeom>
          <a:noFill/>
          <a:ln w="50800">
            <a:solidFill>
              <a:srgbClr val="CCFF66"/>
            </a:solidFill>
            <a:round/>
            <a:headEnd/>
            <a:tailEnd/>
          </a:ln>
          <a:effectLst/>
        </p:spPr>
        <p:txBody>
          <a:bodyPr/>
          <a:lstStyle/>
          <a:p>
            <a:endParaRPr lang="en-US"/>
          </a:p>
        </p:txBody>
      </p:sp>
      <p:sp>
        <p:nvSpPr>
          <p:cNvPr id="108573" name="Line 29"/>
          <p:cNvSpPr>
            <a:spLocks noChangeShapeType="1"/>
          </p:cNvSpPr>
          <p:nvPr/>
        </p:nvSpPr>
        <p:spPr bwMode="auto">
          <a:xfrm>
            <a:off x="5222875" y="2438400"/>
            <a:ext cx="288925" cy="0"/>
          </a:xfrm>
          <a:prstGeom prst="line">
            <a:avLst/>
          </a:prstGeom>
          <a:noFill/>
          <a:ln w="50800">
            <a:solidFill>
              <a:schemeClr val="tx1"/>
            </a:solidFill>
            <a:round/>
            <a:headEnd/>
            <a:tailEnd/>
          </a:ln>
          <a:effectLst/>
        </p:spPr>
        <p:txBody>
          <a:bodyPr/>
          <a:lstStyle/>
          <a:p>
            <a:endParaRPr lang="en-US"/>
          </a:p>
        </p:txBody>
      </p:sp>
      <p:sp>
        <p:nvSpPr>
          <p:cNvPr id="108574" name="Text Box 30"/>
          <p:cNvSpPr txBox="1">
            <a:spLocks noChangeArrowheads="1"/>
          </p:cNvSpPr>
          <p:nvPr/>
        </p:nvSpPr>
        <p:spPr bwMode="auto">
          <a:xfrm>
            <a:off x="1838325" y="1890713"/>
            <a:ext cx="676275" cy="304800"/>
          </a:xfrm>
          <a:prstGeom prst="rect">
            <a:avLst/>
          </a:prstGeom>
          <a:noFill/>
          <a:ln w="9525">
            <a:noFill/>
            <a:miter lim="800000"/>
            <a:headEnd/>
            <a:tailEnd/>
          </a:ln>
          <a:effectLst/>
        </p:spPr>
        <p:txBody>
          <a:bodyPr wrap="none">
            <a:spAutoFit/>
          </a:bodyPr>
          <a:lstStyle/>
          <a:p>
            <a:pPr eaLnBrk="0" hangingPunct="0"/>
            <a:r>
              <a:rPr lang="en-US" sz="1400">
                <a:ea typeface="ＭＳ Ｐゴシック" charset="-128"/>
              </a:rPr>
              <a:t>Troika</a:t>
            </a:r>
          </a:p>
        </p:txBody>
      </p:sp>
      <p:sp>
        <p:nvSpPr>
          <p:cNvPr id="108615" name="Rectangle 71"/>
          <p:cNvSpPr>
            <a:spLocks noGrp="1" noChangeArrowheads="1"/>
          </p:cNvSpPr>
          <p:nvPr>
            <p:ph type="title"/>
          </p:nvPr>
        </p:nvSpPr>
        <p:spPr>
          <a:xfrm>
            <a:off x="0" y="152400"/>
            <a:ext cx="9144000" cy="838200"/>
          </a:xfrm>
        </p:spPr>
        <p:txBody>
          <a:bodyPr/>
          <a:lstStyle/>
          <a:p>
            <a:r>
              <a:rPr lang="en-US" altLang="ja-JP" sz="3600" dirty="0">
                <a:ea typeface="ＭＳ Ｐゴシック" charset="-128"/>
              </a:rPr>
              <a:t>CEOS </a:t>
            </a:r>
            <a:r>
              <a:rPr lang="en-US" altLang="ja-JP" sz="3600">
                <a:ea typeface="ＭＳ Ｐゴシック" charset="-128"/>
              </a:rPr>
              <a:t>Structure </a:t>
            </a:r>
            <a:r>
              <a:rPr lang="en-US" altLang="ja-JP" sz="3600" smtClean="0">
                <a:ea typeface="ＭＳ Ｐゴシック" charset="-128"/>
              </a:rPr>
              <a:t>2012</a:t>
            </a:r>
            <a:endParaRPr lang="en-US" sz="3600" dirty="0">
              <a:ea typeface="ＭＳ Ｐゴシック" charset="-128"/>
            </a:endParaRPr>
          </a:p>
        </p:txBody>
      </p:sp>
      <p:sp>
        <p:nvSpPr>
          <p:cNvPr id="108620" name="Line 76"/>
          <p:cNvSpPr>
            <a:spLocks noChangeShapeType="1"/>
          </p:cNvSpPr>
          <p:nvPr/>
        </p:nvSpPr>
        <p:spPr bwMode="auto">
          <a:xfrm flipH="1">
            <a:off x="1499870" y="2743200"/>
            <a:ext cx="374650" cy="304800"/>
          </a:xfrm>
          <a:prstGeom prst="line">
            <a:avLst/>
          </a:prstGeom>
          <a:noFill/>
          <a:ln w="38100">
            <a:solidFill>
              <a:srgbClr val="CCFF66"/>
            </a:solidFill>
            <a:round/>
            <a:headEnd/>
            <a:tailEnd/>
          </a:ln>
          <a:effectLst/>
        </p:spPr>
        <p:txBody>
          <a:bodyPr/>
          <a:lstStyle/>
          <a:p>
            <a:endParaRPr lang="en-US"/>
          </a:p>
        </p:txBody>
      </p:sp>
      <p:sp>
        <p:nvSpPr>
          <p:cNvPr id="108621" name="Line 77"/>
          <p:cNvSpPr>
            <a:spLocks noChangeShapeType="1"/>
          </p:cNvSpPr>
          <p:nvPr/>
        </p:nvSpPr>
        <p:spPr bwMode="auto">
          <a:xfrm>
            <a:off x="5845810" y="2057400"/>
            <a:ext cx="299720" cy="381000"/>
          </a:xfrm>
          <a:prstGeom prst="line">
            <a:avLst/>
          </a:prstGeom>
          <a:noFill/>
          <a:ln w="38100">
            <a:solidFill>
              <a:srgbClr val="CCFF66"/>
            </a:solidFill>
            <a:round/>
            <a:headEnd/>
            <a:tailEnd/>
          </a:ln>
          <a:effectLst/>
        </p:spPr>
        <p:txBody>
          <a:bodyPr/>
          <a:lstStyle/>
          <a:p>
            <a:endParaRPr lang="en-US"/>
          </a:p>
        </p:txBody>
      </p:sp>
      <p:sp>
        <p:nvSpPr>
          <p:cNvPr id="108622" name="Line 78"/>
          <p:cNvSpPr>
            <a:spLocks noChangeShapeType="1"/>
          </p:cNvSpPr>
          <p:nvPr/>
        </p:nvSpPr>
        <p:spPr bwMode="auto">
          <a:xfrm>
            <a:off x="7344410" y="2057400"/>
            <a:ext cx="299720" cy="381000"/>
          </a:xfrm>
          <a:prstGeom prst="line">
            <a:avLst/>
          </a:prstGeom>
          <a:noFill/>
          <a:ln w="38100">
            <a:solidFill>
              <a:srgbClr val="CCFF66"/>
            </a:solidFill>
            <a:round/>
            <a:headEnd/>
            <a:tailEnd/>
          </a:ln>
          <a:effectLst/>
        </p:spPr>
        <p:txBody>
          <a:bodyPr/>
          <a:lstStyle/>
          <a:p>
            <a:endParaRPr lang="en-US"/>
          </a:p>
        </p:txBody>
      </p:sp>
      <p:sp>
        <p:nvSpPr>
          <p:cNvPr id="108623" name="Line 79"/>
          <p:cNvSpPr>
            <a:spLocks noChangeShapeType="1"/>
          </p:cNvSpPr>
          <p:nvPr/>
        </p:nvSpPr>
        <p:spPr bwMode="auto">
          <a:xfrm flipH="1">
            <a:off x="2998470" y="2133600"/>
            <a:ext cx="299720" cy="304800"/>
          </a:xfrm>
          <a:prstGeom prst="line">
            <a:avLst/>
          </a:prstGeom>
          <a:noFill/>
          <a:ln w="38100">
            <a:solidFill>
              <a:srgbClr val="CCFF66"/>
            </a:solidFill>
            <a:round/>
            <a:headEnd/>
            <a:tailEnd/>
          </a:ln>
          <a:effectLst/>
        </p:spPr>
        <p:txBody>
          <a:bodyPr/>
          <a:lstStyle/>
          <a:p>
            <a:endParaRPr lang="en-US"/>
          </a:p>
        </p:txBody>
      </p:sp>
      <p:sp>
        <p:nvSpPr>
          <p:cNvPr id="108624" name="Line 80"/>
          <p:cNvSpPr>
            <a:spLocks noChangeAspect="1" noChangeShapeType="1"/>
          </p:cNvSpPr>
          <p:nvPr/>
        </p:nvSpPr>
        <p:spPr bwMode="auto">
          <a:xfrm rot="16200000" flipH="1">
            <a:off x="7346950" y="3917950"/>
            <a:ext cx="546100" cy="0"/>
          </a:xfrm>
          <a:prstGeom prst="line">
            <a:avLst/>
          </a:prstGeom>
          <a:noFill/>
          <a:ln w="50800">
            <a:solidFill>
              <a:srgbClr val="CCFF66"/>
            </a:solidFill>
            <a:round/>
            <a:headEnd/>
            <a:tailEnd/>
          </a:ln>
          <a:effectLst/>
        </p:spPr>
        <p:txBody>
          <a:bodyPr/>
          <a:lstStyle/>
          <a:p>
            <a:endParaRPr lang="en-US"/>
          </a:p>
        </p:txBody>
      </p:sp>
      <p:sp>
        <p:nvSpPr>
          <p:cNvPr id="108625" name="Line 81"/>
          <p:cNvSpPr>
            <a:spLocks noChangeAspect="1" noChangeShapeType="1"/>
          </p:cNvSpPr>
          <p:nvPr/>
        </p:nvSpPr>
        <p:spPr bwMode="auto">
          <a:xfrm rot="16200000" flipH="1">
            <a:off x="2393950" y="3908425"/>
            <a:ext cx="546100" cy="0"/>
          </a:xfrm>
          <a:prstGeom prst="line">
            <a:avLst/>
          </a:prstGeom>
          <a:noFill/>
          <a:ln w="50800">
            <a:solidFill>
              <a:srgbClr val="CCFF66"/>
            </a:solidFill>
            <a:round/>
            <a:headEnd/>
            <a:tailEnd/>
          </a:ln>
          <a:effectLst/>
        </p:spPr>
        <p:txBody>
          <a:bodyPr/>
          <a:lstStyle/>
          <a:p>
            <a:endParaRPr lang="en-US"/>
          </a:p>
        </p:txBody>
      </p:sp>
      <p:sp>
        <p:nvSpPr>
          <p:cNvPr id="108626" name="Line 82"/>
          <p:cNvSpPr>
            <a:spLocks noChangeAspect="1" noChangeShapeType="1"/>
          </p:cNvSpPr>
          <p:nvPr/>
        </p:nvSpPr>
        <p:spPr bwMode="auto">
          <a:xfrm rot="16200000" flipH="1">
            <a:off x="1327150" y="3889375"/>
            <a:ext cx="546100" cy="0"/>
          </a:xfrm>
          <a:prstGeom prst="line">
            <a:avLst/>
          </a:prstGeom>
          <a:noFill/>
          <a:ln w="50800">
            <a:solidFill>
              <a:srgbClr val="CCFF66"/>
            </a:solidFill>
            <a:round/>
            <a:headEnd/>
            <a:tailEnd/>
          </a:ln>
          <a:effectLst/>
        </p:spPr>
        <p:txBody>
          <a:bodyPr/>
          <a:lstStyle/>
          <a:p>
            <a:endParaRPr lang="en-US"/>
          </a:p>
        </p:txBody>
      </p:sp>
      <p:sp>
        <p:nvSpPr>
          <p:cNvPr id="108627" name="Line 83"/>
          <p:cNvSpPr>
            <a:spLocks noChangeAspect="1" noChangeShapeType="1"/>
          </p:cNvSpPr>
          <p:nvPr/>
        </p:nvSpPr>
        <p:spPr bwMode="auto">
          <a:xfrm rot="16200000" flipH="1">
            <a:off x="336550" y="3897313"/>
            <a:ext cx="546100" cy="0"/>
          </a:xfrm>
          <a:prstGeom prst="line">
            <a:avLst/>
          </a:prstGeom>
          <a:noFill/>
          <a:ln w="50800">
            <a:solidFill>
              <a:srgbClr val="CCFF66"/>
            </a:solidFill>
            <a:round/>
            <a:headEnd/>
            <a:tailEnd/>
          </a:ln>
          <a:effectLst/>
        </p:spPr>
        <p:txBody>
          <a:bodyPr/>
          <a:lstStyle/>
          <a:p>
            <a:endParaRPr lang="en-US"/>
          </a:p>
        </p:txBody>
      </p:sp>
      <p:sp>
        <p:nvSpPr>
          <p:cNvPr id="108628" name="Line 84"/>
          <p:cNvSpPr>
            <a:spLocks noChangeAspect="1" noChangeShapeType="1"/>
          </p:cNvSpPr>
          <p:nvPr/>
        </p:nvSpPr>
        <p:spPr bwMode="auto">
          <a:xfrm rot="16200000" flipH="1">
            <a:off x="3705821" y="2896791"/>
            <a:ext cx="1521618" cy="0"/>
          </a:xfrm>
          <a:prstGeom prst="line">
            <a:avLst/>
          </a:prstGeom>
          <a:noFill/>
          <a:ln w="50800">
            <a:solidFill>
              <a:srgbClr val="CCFF66"/>
            </a:solidFill>
            <a:round/>
            <a:headEnd/>
            <a:tailEnd/>
          </a:ln>
          <a:effectLst/>
        </p:spPr>
        <p:txBody>
          <a:bodyPr/>
          <a:lstStyle/>
          <a:p>
            <a:endParaRPr lang="en-US"/>
          </a:p>
        </p:txBody>
      </p:sp>
      <p:sp>
        <p:nvSpPr>
          <p:cNvPr id="108629" name="Text Box 85"/>
          <p:cNvSpPr txBox="1">
            <a:spLocks noChangeAspect="1" noChangeArrowheads="1"/>
          </p:cNvSpPr>
          <p:nvPr/>
        </p:nvSpPr>
        <p:spPr bwMode="auto">
          <a:xfrm>
            <a:off x="5246370" y="2895600"/>
            <a:ext cx="1648460" cy="707886"/>
          </a:xfrm>
          <a:prstGeom prst="rect">
            <a:avLst/>
          </a:prstGeom>
          <a:noFill/>
          <a:ln w="9525">
            <a:solidFill>
              <a:srgbClr val="CCFF66"/>
            </a:solidFill>
            <a:miter lim="800000"/>
            <a:headEnd/>
            <a:tailEnd/>
          </a:ln>
          <a:effectLst/>
        </p:spPr>
        <p:txBody>
          <a:bodyPr lIns="18288" rIns="18288">
            <a:spAutoFit/>
          </a:bodyPr>
          <a:lstStyle/>
          <a:p>
            <a:pPr algn="ctr" eaLnBrk="0" hangingPunct="0"/>
            <a:r>
              <a:rPr lang="en-US" sz="1000" b="1" dirty="0">
                <a:solidFill>
                  <a:srgbClr val="CCFF66"/>
                </a:solidFill>
                <a:ea typeface="ＭＳ Ｐゴシック" charset="-128"/>
              </a:rPr>
              <a:t>Chair Agency</a:t>
            </a:r>
          </a:p>
          <a:p>
            <a:pPr algn="ctr" eaLnBrk="0" hangingPunct="0"/>
            <a:r>
              <a:rPr lang="en-US" sz="1000" b="1" dirty="0">
                <a:solidFill>
                  <a:srgbClr val="CCFF66"/>
                </a:solidFill>
                <a:ea typeface="ＭＳ Ｐゴシック" charset="-128"/>
              </a:rPr>
              <a:t> ESA, EUMETSAT,</a:t>
            </a:r>
          </a:p>
          <a:p>
            <a:pPr algn="ctr" eaLnBrk="0" hangingPunct="0"/>
            <a:r>
              <a:rPr lang="en-US" sz="1000" b="1" dirty="0">
                <a:solidFill>
                  <a:srgbClr val="CCFF66"/>
                </a:solidFill>
                <a:ea typeface="ＭＳ Ｐゴシック" charset="-128"/>
              </a:rPr>
              <a:t>JAXA, NASA, </a:t>
            </a:r>
            <a:r>
              <a:rPr lang="en-US" sz="1000" b="1" dirty="0" smtClean="0">
                <a:solidFill>
                  <a:srgbClr val="CCFF66"/>
                </a:solidFill>
                <a:ea typeface="ＭＳ Ｐゴシック" charset="-128"/>
              </a:rPr>
              <a:t>NOAA, Past and Future Chairs</a:t>
            </a:r>
            <a:endParaRPr lang="en-US" sz="1000" b="1" dirty="0">
              <a:solidFill>
                <a:srgbClr val="CCFF66"/>
              </a:solidFill>
              <a:ea typeface="ＭＳ Ｐゴシック" charset="-128"/>
            </a:endParaRPr>
          </a:p>
        </p:txBody>
      </p:sp>
      <p:sp>
        <p:nvSpPr>
          <p:cNvPr id="108630" name="Text Box 86"/>
          <p:cNvSpPr txBox="1">
            <a:spLocks noChangeAspect="1" noChangeArrowheads="1"/>
          </p:cNvSpPr>
          <p:nvPr/>
        </p:nvSpPr>
        <p:spPr bwMode="auto">
          <a:xfrm>
            <a:off x="152400" y="4032250"/>
            <a:ext cx="892916" cy="314325"/>
          </a:xfrm>
          <a:prstGeom prst="rect">
            <a:avLst/>
          </a:prstGeom>
          <a:solidFill>
            <a:srgbClr val="00004C"/>
          </a:solidFill>
          <a:ln w="9525">
            <a:solidFill>
              <a:srgbClr val="CCFF66"/>
            </a:solidFill>
            <a:miter lim="800000"/>
            <a:headEnd/>
            <a:tailEnd/>
          </a:ln>
          <a:effectLst/>
        </p:spPr>
        <p:txBody>
          <a:bodyPr>
            <a:spAutoFit/>
          </a:bodyPr>
          <a:lstStyle/>
          <a:p>
            <a:pPr algn="ctr" eaLnBrk="0" hangingPunct="0">
              <a:spcBef>
                <a:spcPct val="50000"/>
              </a:spcBef>
            </a:pPr>
            <a:r>
              <a:rPr lang="en-US" sz="1400" b="1" dirty="0">
                <a:solidFill>
                  <a:schemeClr val="bg1"/>
                </a:solidFill>
                <a:ea typeface="ＭＳ Ｐゴシック" charset="-128"/>
              </a:rPr>
              <a:t>WGCV</a:t>
            </a:r>
          </a:p>
        </p:txBody>
      </p:sp>
      <p:sp>
        <p:nvSpPr>
          <p:cNvPr id="108631" name="Text Box 87"/>
          <p:cNvSpPr txBox="1">
            <a:spLocks noChangeAspect="1" noChangeArrowheads="1"/>
          </p:cNvSpPr>
          <p:nvPr/>
        </p:nvSpPr>
        <p:spPr bwMode="auto">
          <a:xfrm>
            <a:off x="1143000" y="4032250"/>
            <a:ext cx="972529" cy="314325"/>
          </a:xfrm>
          <a:prstGeom prst="rect">
            <a:avLst/>
          </a:prstGeom>
          <a:solidFill>
            <a:srgbClr val="00004C"/>
          </a:solidFill>
          <a:ln w="9525">
            <a:solidFill>
              <a:srgbClr val="CCFF66"/>
            </a:solidFill>
            <a:miter lim="800000"/>
            <a:headEnd/>
            <a:tailEnd/>
          </a:ln>
          <a:effectLst/>
        </p:spPr>
        <p:txBody>
          <a:bodyPr>
            <a:spAutoFit/>
          </a:bodyPr>
          <a:lstStyle/>
          <a:p>
            <a:pPr algn="ctr" eaLnBrk="0" hangingPunct="0">
              <a:spcBef>
                <a:spcPct val="50000"/>
              </a:spcBef>
            </a:pPr>
            <a:r>
              <a:rPr lang="en-US" sz="1400" b="1">
                <a:solidFill>
                  <a:schemeClr val="bg1"/>
                </a:solidFill>
                <a:ea typeface="ＭＳ Ｐゴシック" charset="-128"/>
              </a:rPr>
              <a:t>WGISS</a:t>
            </a:r>
          </a:p>
        </p:txBody>
      </p:sp>
      <p:sp>
        <p:nvSpPr>
          <p:cNvPr id="108632" name="Text Box 88"/>
          <p:cNvSpPr txBox="1">
            <a:spLocks noChangeAspect="1" noChangeArrowheads="1"/>
          </p:cNvSpPr>
          <p:nvPr/>
        </p:nvSpPr>
        <p:spPr bwMode="auto">
          <a:xfrm>
            <a:off x="2151671" y="4032250"/>
            <a:ext cx="972529" cy="292388"/>
          </a:xfrm>
          <a:prstGeom prst="rect">
            <a:avLst/>
          </a:prstGeom>
          <a:solidFill>
            <a:srgbClr val="00004C"/>
          </a:solidFill>
          <a:ln w="9525">
            <a:solidFill>
              <a:srgbClr val="CCFF66"/>
            </a:solidFill>
            <a:miter lim="800000"/>
            <a:headEnd/>
            <a:tailEnd/>
          </a:ln>
          <a:effectLst/>
        </p:spPr>
        <p:txBody>
          <a:bodyPr>
            <a:spAutoFit/>
          </a:bodyPr>
          <a:lstStyle/>
          <a:p>
            <a:pPr algn="ctr" eaLnBrk="0" hangingPunct="0">
              <a:spcBef>
                <a:spcPct val="50000"/>
              </a:spcBef>
            </a:pPr>
            <a:r>
              <a:rPr lang="en-US" sz="1300" b="1" dirty="0" smtClean="0">
                <a:solidFill>
                  <a:schemeClr val="bg1"/>
                </a:solidFill>
                <a:ea typeface="ＭＳ Ｐゴシック" charset="-128"/>
              </a:rPr>
              <a:t>WGCBDD</a:t>
            </a:r>
            <a:endParaRPr lang="en-US" sz="1300" b="1" dirty="0">
              <a:solidFill>
                <a:schemeClr val="bg1"/>
              </a:solidFill>
              <a:ea typeface="ＭＳ Ｐゴシック" charset="-128"/>
            </a:endParaRPr>
          </a:p>
        </p:txBody>
      </p:sp>
      <p:sp>
        <p:nvSpPr>
          <p:cNvPr id="108633" name="Text Box 89"/>
          <p:cNvSpPr txBox="1">
            <a:spLocks noChangeAspect="1" noChangeArrowheads="1"/>
          </p:cNvSpPr>
          <p:nvPr/>
        </p:nvSpPr>
        <p:spPr bwMode="auto">
          <a:xfrm>
            <a:off x="7044690" y="2368550"/>
            <a:ext cx="1648460" cy="527050"/>
          </a:xfrm>
          <a:prstGeom prst="rect">
            <a:avLst/>
          </a:prstGeom>
          <a:solidFill>
            <a:srgbClr val="00004C"/>
          </a:solidFill>
          <a:ln w="9525">
            <a:solidFill>
              <a:srgbClr val="CCFF66"/>
            </a:solidFill>
            <a:miter lim="800000"/>
            <a:headEnd/>
            <a:tailEnd/>
          </a:ln>
          <a:effectLst/>
        </p:spPr>
        <p:txBody>
          <a:bodyPr wrap="square">
            <a:spAutoFit/>
          </a:bodyPr>
          <a:lstStyle/>
          <a:p>
            <a:pPr algn="ctr" eaLnBrk="0" hangingPunct="0">
              <a:spcBef>
                <a:spcPct val="50000"/>
              </a:spcBef>
            </a:pPr>
            <a:r>
              <a:rPr lang="en-US" sz="1400" b="1">
                <a:solidFill>
                  <a:schemeClr val="bg1"/>
                </a:solidFill>
                <a:ea typeface="ＭＳ Ｐゴシック" charset="-128"/>
              </a:rPr>
              <a:t>CEOS Executive Officer (CEO)</a:t>
            </a:r>
          </a:p>
        </p:txBody>
      </p:sp>
      <p:sp>
        <p:nvSpPr>
          <p:cNvPr id="108634" name="Text Box 90"/>
          <p:cNvSpPr txBox="1">
            <a:spLocks noChangeAspect="1" noChangeArrowheads="1"/>
          </p:cNvSpPr>
          <p:nvPr/>
        </p:nvSpPr>
        <p:spPr bwMode="auto">
          <a:xfrm>
            <a:off x="5919470" y="4017963"/>
            <a:ext cx="3072130" cy="314325"/>
          </a:xfrm>
          <a:prstGeom prst="rect">
            <a:avLst/>
          </a:prstGeom>
          <a:solidFill>
            <a:srgbClr val="00004C"/>
          </a:solidFill>
          <a:ln w="9525">
            <a:solidFill>
              <a:srgbClr val="CCFF66"/>
            </a:solidFill>
            <a:miter lim="800000"/>
            <a:headEnd/>
            <a:tailEnd/>
          </a:ln>
          <a:effectLst/>
        </p:spPr>
        <p:txBody>
          <a:bodyPr wrap="square">
            <a:spAutoFit/>
          </a:bodyPr>
          <a:lstStyle/>
          <a:p>
            <a:pPr algn="ctr" eaLnBrk="0" hangingPunct="0">
              <a:spcBef>
                <a:spcPct val="50000"/>
              </a:spcBef>
            </a:pPr>
            <a:r>
              <a:rPr lang="en-US" sz="1400" b="1" dirty="0">
                <a:solidFill>
                  <a:schemeClr val="bg1"/>
                </a:solidFill>
                <a:ea typeface="ＭＳ Ｐゴシック" charset="-128"/>
              </a:rPr>
              <a:t>Virtual Constellations for GEO</a:t>
            </a:r>
          </a:p>
        </p:txBody>
      </p:sp>
      <p:sp>
        <p:nvSpPr>
          <p:cNvPr id="108635" name="Text Box 91"/>
          <p:cNvSpPr txBox="1">
            <a:spLocks noChangeAspect="1" noChangeArrowheads="1"/>
          </p:cNvSpPr>
          <p:nvPr/>
        </p:nvSpPr>
        <p:spPr bwMode="auto">
          <a:xfrm>
            <a:off x="5246370" y="2368550"/>
            <a:ext cx="1648460" cy="527050"/>
          </a:xfrm>
          <a:prstGeom prst="rect">
            <a:avLst/>
          </a:prstGeom>
          <a:solidFill>
            <a:srgbClr val="00004C"/>
          </a:solidFill>
          <a:ln w="9525">
            <a:solidFill>
              <a:srgbClr val="CCFF66"/>
            </a:solidFill>
            <a:miter lim="800000"/>
            <a:headEnd/>
            <a:tailEnd/>
          </a:ln>
          <a:effectLst/>
        </p:spPr>
        <p:txBody>
          <a:bodyPr>
            <a:spAutoFit/>
          </a:bodyPr>
          <a:lstStyle/>
          <a:p>
            <a:pPr algn="ctr" eaLnBrk="0" hangingPunct="0">
              <a:spcBef>
                <a:spcPct val="50000"/>
              </a:spcBef>
            </a:pPr>
            <a:r>
              <a:rPr lang="en-US" sz="1400" b="1" dirty="0">
                <a:solidFill>
                  <a:schemeClr val="bg1"/>
                </a:solidFill>
                <a:ea typeface="ＭＳ Ｐゴシック" charset="-128"/>
              </a:rPr>
              <a:t>Permanent Secretariat</a:t>
            </a:r>
          </a:p>
        </p:txBody>
      </p:sp>
      <p:sp>
        <p:nvSpPr>
          <p:cNvPr id="108636" name="Text Box 92"/>
          <p:cNvSpPr txBox="1">
            <a:spLocks noChangeAspect="1" noChangeArrowheads="1"/>
          </p:cNvSpPr>
          <p:nvPr/>
        </p:nvSpPr>
        <p:spPr bwMode="auto">
          <a:xfrm>
            <a:off x="152400" y="4343400"/>
            <a:ext cx="892916" cy="881063"/>
          </a:xfrm>
          <a:prstGeom prst="rect">
            <a:avLst/>
          </a:prstGeom>
          <a:noFill/>
          <a:ln w="9525">
            <a:solidFill>
              <a:srgbClr val="CCFF66"/>
            </a:solidFill>
            <a:miter lim="800000"/>
            <a:headEnd/>
            <a:tailEnd/>
          </a:ln>
          <a:effectLst/>
        </p:spPr>
        <p:txBody>
          <a:bodyPr wrap="square" lIns="18288" rIns="18288">
            <a:spAutoFit/>
          </a:bodyPr>
          <a:lstStyle/>
          <a:p>
            <a:pPr algn="ctr" eaLnBrk="0" hangingPunct="0"/>
            <a:r>
              <a:rPr lang="en-US" sz="1000" b="1" dirty="0">
                <a:solidFill>
                  <a:srgbClr val="CCFF66"/>
                </a:solidFill>
                <a:ea typeface="ＭＳ Ｐゴシック" charset="-128"/>
              </a:rPr>
              <a:t>Chair</a:t>
            </a:r>
          </a:p>
          <a:p>
            <a:pPr algn="ctr" eaLnBrk="0" hangingPunct="0"/>
            <a:r>
              <a:rPr lang="en-US" sz="1000" b="1" dirty="0" smtClean="0">
                <a:solidFill>
                  <a:srgbClr val="CCFF66"/>
                </a:solidFill>
                <a:ea typeface="ＭＳ Ｐゴシック" charset="-128"/>
              </a:rPr>
              <a:t>USGS</a:t>
            </a:r>
            <a:endParaRPr lang="en-US" sz="1000" b="1" dirty="0">
              <a:solidFill>
                <a:srgbClr val="CCFF66"/>
              </a:solidFill>
              <a:ea typeface="ＭＳ Ｐゴシック" charset="-128"/>
            </a:endParaRPr>
          </a:p>
          <a:p>
            <a:pPr algn="ctr" eaLnBrk="0" hangingPunct="0"/>
            <a:endParaRPr lang="en-US" sz="1000" b="1" dirty="0">
              <a:solidFill>
                <a:srgbClr val="CCFF66"/>
              </a:solidFill>
              <a:ea typeface="ＭＳ Ｐゴシック" charset="-128"/>
            </a:endParaRPr>
          </a:p>
          <a:p>
            <a:pPr algn="ctr" eaLnBrk="0" hangingPunct="0"/>
            <a:r>
              <a:rPr lang="en-US" sz="1000" b="1" dirty="0">
                <a:solidFill>
                  <a:srgbClr val="CCFF66"/>
                </a:solidFill>
                <a:ea typeface="ＭＳ Ｐゴシック" charset="-128"/>
              </a:rPr>
              <a:t>Vice Chair</a:t>
            </a:r>
          </a:p>
          <a:p>
            <a:pPr algn="ctr" eaLnBrk="0" hangingPunct="0"/>
            <a:r>
              <a:rPr lang="en-US" sz="1000" b="1" dirty="0" smtClean="0">
                <a:solidFill>
                  <a:srgbClr val="CCFF66"/>
                </a:solidFill>
                <a:ea typeface="ＭＳ Ｐゴシック" charset="-128"/>
              </a:rPr>
              <a:t>CSA</a:t>
            </a:r>
            <a:endParaRPr lang="en-US" sz="1000" b="1" dirty="0">
              <a:solidFill>
                <a:srgbClr val="CCFF66"/>
              </a:solidFill>
              <a:ea typeface="ＭＳ Ｐゴシック" charset="-128"/>
            </a:endParaRPr>
          </a:p>
        </p:txBody>
      </p:sp>
      <p:sp>
        <p:nvSpPr>
          <p:cNvPr id="108637" name="Text Box 93"/>
          <p:cNvSpPr txBox="1">
            <a:spLocks noChangeAspect="1" noChangeArrowheads="1"/>
          </p:cNvSpPr>
          <p:nvPr/>
        </p:nvSpPr>
        <p:spPr bwMode="auto">
          <a:xfrm>
            <a:off x="1143000" y="4343400"/>
            <a:ext cx="952235" cy="881063"/>
          </a:xfrm>
          <a:prstGeom prst="rect">
            <a:avLst/>
          </a:prstGeom>
          <a:noFill/>
          <a:ln w="9525">
            <a:solidFill>
              <a:srgbClr val="CCFF66"/>
            </a:solidFill>
            <a:miter lim="800000"/>
            <a:headEnd/>
            <a:tailEnd/>
          </a:ln>
          <a:effectLst/>
        </p:spPr>
        <p:txBody>
          <a:bodyPr wrap="square" lIns="18288" rIns="18288">
            <a:spAutoFit/>
          </a:bodyPr>
          <a:lstStyle/>
          <a:p>
            <a:pPr algn="ctr" eaLnBrk="0" hangingPunct="0"/>
            <a:r>
              <a:rPr lang="en-US" sz="1000" b="1" dirty="0">
                <a:solidFill>
                  <a:srgbClr val="CCFF66"/>
                </a:solidFill>
                <a:ea typeface="ＭＳ Ｐゴシック" charset="-128"/>
              </a:rPr>
              <a:t>Chair</a:t>
            </a:r>
          </a:p>
          <a:p>
            <a:pPr algn="ctr" eaLnBrk="0" hangingPunct="0"/>
            <a:r>
              <a:rPr lang="en-US" sz="1000" b="1" dirty="0" smtClean="0">
                <a:solidFill>
                  <a:srgbClr val="CCFF66"/>
                </a:solidFill>
                <a:ea typeface="ＭＳ Ｐゴシック" charset="-128"/>
              </a:rPr>
              <a:t>JAXA</a:t>
            </a:r>
            <a:endParaRPr lang="en-US" sz="1000" b="1" dirty="0">
              <a:solidFill>
                <a:srgbClr val="CCFF66"/>
              </a:solidFill>
              <a:ea typeface="ＭＳ Ｐゴシック" charset="-128"/>
            </a:endParaRPr>
          </a:p>
          <a:p>
            <a:pPr algn="ctr" eaLnBrk="0" hangingPunct="0"/>
            <a:endParaRPr lang="en-US" sz="1000" b="1" dirty="0">
              <a:solidFill>
                <a:srgbClr val="CCFF66"/>
              </a:solidFill>
              <a:ea typeface="ＭＳ Ｐゴシック" charset="-128"/>
            </a:endParaRPr>
          </a:p>
          <a:p>
            <a:pPr algn="ctr" eaLnBrk="0" hangingPunct="0"/>
            <a:r>
              <a:rPr lang="en-US" sz="1000" b="1" dirty="0">
                <a:solidFill>
                  <a:srgbClr val="CCFF66"/>
                </a:solidFill>
                <a:ea typeface="ＭＳ Ｐゴシック" charset="-128"/>
              </a:rPr>
              <a:t>Vice Chair</a:t>
            </a:r>
          </a:p>
          <a:p>
            <a:pPr algn="ctr" eaLnBrk="0" hangingPunct="0"/>
            <a:r>
              <a:rPr lang="en-US" sz="1000" b="1" dirty="0" smtClean="0">
                <a:solidFill>
                  <a:srgbClr val="CCFF66"/>
                </a:solidFill>
                <a:ea typeface="ＭＳ Ｐゴシック" charset="-128"/>
              </a:rPr>
              <a:t>CNES</a:t>
            </a:r>
            <a:endParaRPr lang="en-US" sz="1000" b="1" dirty="0">
              <a:solidFill>
                <a:srgbClr val="CCFF66"/>
              </a:solidFill>
              <a:ea typeface="ＭＳ Ｐゴシック" charset="-128"/>
            </a:endParaRPr>
          </a:p>
        </p:txBody>
      </p:sp>
      <p:sp>
        <p:nvSpPr>
          <p:cNvPr id="108638" name="Text Box 94"/>
          <p:cNvSpPr txBox="1">
            <a:spLocks noChangeAspect="1" noChangeArrowheads="1"/>
          </p:cNvSpPr>
          <p:nvPr/>
        </p:nvSpPr>
        <p:spPr bwMode="auto">
          <a:xfrm>
            <a:off x="2165720" y="4343400"/>
            <a:ext cx="958480" cy="881063"/>
          </a:xfrm>
          <a:prstGeom prst="rect">
            <a:avLst/>
          </a:prstGeom>
          <a:noFill/>
          <a:ln w="9525">
            <a:solidFill>
              <a:srgbClr val="CCFF66"/>
            </a:solidFill>
            <a:miter lim="800000"/>
            <a:headEnd/>
            <a:tailEnd/>
          </a:ln>
          <a:effectLst/>
        </p:spPr>
        <p:txBody>
          <a:bodyPr wrap="square" lIns="18288" rIns="18288">
            <a:spAutoFit/>
          </a:bodyPr>
          <a:lstStyle/>
          <a:p>
            <a:pPr algn="ctr" eaLnBrk="0" hangingPunct="0"/>
            <a:r>
              <a:rPr lang="en-US" sz="1000" b="1" dirty="0">
                <a:solidFill>
                  <a:srgbClr val="CCFF66"/>
                </a:solidFill>
                <a:ea typeface="ＭＳ Ｐゴシック" charset="-128"/>
              </a:rPr>
              <a:t>Chair</a:t>
            </a:r>
          </a:p>
          <a:p>
            <a:pPr algn="ctr" eaLnBrk="0" hangingPunct="0"/>
            <a:r>
              <a:rPr lang="en-US" sz="1000" b="1" dirty="0" smtClean="0">
                <a:solidFill>
                  <a:srgbClr val="CCFF66"/>
                </a:solidFill>
                <a:ea typeface="ＭＳ Ｐゴシック" charset="-128"/>
              </a:rPr>
              <a:t>INPE</a:t>
            </a:r>
            <a:endParaRPr lang="en-US" sz="1000" b="1" dirty="0">
              <a:solidFill>
                <a:srgbClr val="CCFF66"/>
              </a:solidFill>
              <a:ea typeface="ＭＳ Ｐゴシック" charset="-128"/>
            </a:endParaRPr>
          </a:p>
          <a:p>
            <a:pPr algn="ctr" eaLnBrk="0" hangingPunct="0"/>
            <a:endParaRPr lang="en-US" sz="1000" b="1" dirty="0">
              <a:solidFill>
                <a:srgbClr val="CCFF66"/>
              </a:solidFill>
              <a:ea typeface="ＭＳ Ｐゴシック" charset="-128"/>
            </a:endParaRPr>
          </a:p>
          <a:p>
            <a:pPr algn="ctr" eaLnBrk="0" hangingPunct="0"/>
            <a:r>
              <a:rPr lang="en-US" sz="1000" b="1" dirty="0">
                <a:solidFill>
                  <a:srgbClr val="CCFF66"/>
                </a:solidFill>
                <a:ea typeface="ＭＳ Ｐゴシック" charset="-128"/>
              </a:rPr>
              <a:t>Vice Chair</a:t>
            </a:r>
          </a:p>
          <a:p>
            <a:pPr algn="ctr" eaLnBrk="0" hangingPunct="0"/>
            <a:r>
              <a:rPr lang="en-US" sz="1000" b="1" dirty="0" smtClean="0">
                <a:solidFill>
                  <a:srgbClr val="CCFF66"/>
                </a:solidFill>
                <a:ea typeface="ＭＳ Ｐゴシック" charset="-128"/>
              </a:rPr>
              <a:t>NOAA</a:t>
            </a:r>
            <a:endParaRPr lang="en-US" sz="1000" b="1" dirty="0">
              <a:solidFill>
                <a:srgbClr val="CCFF66"/>
              </a:solidFill>
              <a:ea typeface="ＭＳ Ｐゴシック" charset="-128"/>
            </a:endParaRPr>
          </a:p>
        </p:txBody>
      </p:sp>
      <p:sp>
        <p:nvSpPr>
          <p:cNvPr id="108639" name="Text Box 95"/>
          <p:cNvSpPr txBox="1">
            <a:spLocks noChangeAspect="1" noChangeArrowheads="1"/>
          </p:cNvSpPr>
          <p:nvPr/>
        </p:nvSpPr>
        <p:spPr bwMode="auto">
          <a:xfrm>
            <a:off x="5943600" y="4334256"/>
            <a:ext cx="1573530" cy="2308225"/>
          </a:xfrm>
          <a:prstGeom prst="rect">
            <a:avLst/>
          </a:prstGeom>
          <a:noFill/>
          <a:ln w="9525">
            <a:solidFill>
              <a:srgbClr val="CCFF66"/>
            </a:solidFill>
            <a:miter lim="800000"/>
            <a:headEnd/>
            <a:tailEnd/>
          </a:ln>
          <a:effectLst/>
        </p:spPr>
        <p:txBody>
          <a:bodyPr wrap="square" lIns="18288" rIns="18288">
            <a:spAutoFit/>
          </a:bodyPr>
          <a:lstStyle/>
          <a:p>
            <a:pPr eaLnBrk="0" hangingPunct="0"/>
            <a:r>
              <a:rPr lang="en-US" sz="900" b="1" dirty="0">
                <a:solidFill>
                  <a:srgbClr val="CCFF66"/>
                </a:solidFill>
                <a:ea typeface="ＭＳ Ｐゴシック" charset="-128"/>
              </a:rPr>
              <a:t>Atmospheric Composition</a:t>
            </a:r>
          </a:p>
          <a:p>
            <a:pPr eaLnBrk="0" hangingPunct="0"/>
            <a:r>
              <a:rPr lang="en-US" sz="900" b="1" i="1" dirty="0">
                <a:solidFill>
                  <a:srgbClr val="CCFF66"/>
                </a:solidFill>
                <a:ea typeface="ＭＳ Ｐゴシック" charset="-128"/>
              </a:rPr>
              <a:t>  - </a:t>
            </a:r>
            <a:r>
              <a:rPr lang="en-US" sz="900" b="1" dirty="0">
                <a:solidFill>
                  <a:srgbClr val="CCFF66"/>
                </a:solidFill>
                <a:ea typeface="ＭＳ Ｐゴシック" charset="-128"/>
              </a:rPr>
              <a:t>NASA</a:t>
            </a:r>
          </a:p>
          <a:p>
            <a:pPr eaLnBrk="0" hangingPunct="0"/>
            <a:r>
              <a:rPr lang="en-US" sz="900" b="1" dirty="0">
                <a:solidFill>
                  <a:srgbClr val="CCFF66"/>
                </a:solidFill>
                <a:ea typeface="ＭＳ Ｐゴシック" charset="-128"/>
              </a:rPr>
              <a:t>  - ESA</a:t>
            </a:r>
          </a:p>
          <a:p>
            <a:pPr eaLnBrk="0" hangingPunct="0"/>
            <a:endParaRPr lang="en-US" sz="900" b="1" dirty="0">
              <a:solidFill>
                <a:srgbClr val="CCFF66"/>
              </a:solidFill>
              <a:ea typeface="ＭＳ Ｐゴシック" charset="-128"/>
            </a:endParaRPr>
          </a:p>
          <a:p>
            <a:pPr eaLnBrk="0" hangingPunct="0"/>
            <a:r>
              <a:rPr lang="en-US" sz="900" b="1" dirty="0">
                <a:solidFill>
                  <a:srgbClr val="CCFF66"/>
                </a:solidFill>
                <a:ea typeface="ＭＳ Ｐゴシック" charset="-128"/>
              </a:rPr>
              <a:t>Precipitation</a:t>
            </a:r>
          </a:p>
          <a:p>
            <a:pPr eaLnBrk="0" hangingPunct="0"/>
            <a:r>
              <a:rPr lang="en-US" sz="900" b="1" dirty="0">
                <a:solidFill>
                  <a:srgbClr val="CCFF66"/>
                </a:solidFill>
                <a:ea typeface="ＭＳ Ｐゴシック" charset="-128"/>
              </a:rPr>
              <a:t>  - JAXA</a:t>
            </a:r>
          </a:p>
          <a:p>
            <a:pPr eaLnBrk="0" hangingPunct="0"/>
            <a:r>
              <a:rPr lang="en-US" sz="900" b="1" dirty="0">
                <a:solidFill>
                  <a:srgbClr val="CCFF66"/>
                </a:solidFill>
                <a:ea typeface="ＭＳ Ｐゴシック" charset="-128"/>
              </a:rPr>
              <a:t>  - NASA</a:t>
            </a:r>
          </a:p>
          <a:p>
            <a:pPr eaLnBrk="0" hangingPunct="0"/>
            <a:endParaRPr lang="en-US" sz="900" b="1" dirty="0">
              <a:solidFill>
                <a:srgbClr val="CCFF66"/>
              </a:solidFill>
              <a:ea typeface="ＭＳ Ｐゴシック" charset="-128"/>
            </a:endParaRPr>
          </a:p>
          <a:p>
            <a:pPr eaLnBrk="0" hangingPunct="0"/>
            <a:r>
              <a:rPr lang="en-US" sz="900" b="1" dirty="0">
                <a:solidFill>
                  <a:srgbClr val="CCFF66"/>
                </a:solidFill>
                <a:ea typeface="ＭＳ Ｐゴシック" charset="-128"/>
              </a:rPr>
              <a:t>Land Imaging</a:t>
            </a:r>
          </a:p>
          <a:p>
            <a:pPr eaLnBrk="0" hangingPunct="0"/>
            <a:r>
              <a:rPr lang="en-US" sz="900" b="1" dirty="0">
                <a:solidFill>
                  <a:srgbClr val="CCFF66"/>
                </a:solidFill>
                <a:ea typeface="ＭＳ Ｐゴシック" charset="-128"/>
              </a:rPr>
              <a:t>  - USGS</a:t>
            </a:r>
          </a:p>
          <a:p>
            <a:pPr eaLnBrk="0" hangingPunct="0"/>
            <a:r>
              <a:rPr lang="en-US" sz="900" b="1" dirty="0">
                <a:solidFill>
                  <a:srgbClr val="CCFF66"/>
                </a:solidFill>
                <a:ea typeface="ＭＳ Ｐゴシック" charset="-128"/>
              </a:rPr>
              <a:t>  - </a:t>
            </a:r>
            <a:r>
              <a:rPr lang="en-US" sz="900" b="1" dirty="0" smtClean="0">
                <a:solidFill>
                  <a:srgbClr val="CCFF66"/>
                </a:solidFill>
                <a:ea typeface="ＭＳ Ｐゴシック" charset="-128"/>
              </a:rPr>
              <a:t>ISRO</a:t>
            </a:r>
          </a:p>
          <a:p>
            <a:pPr eaLnBrk="0" hangingPunct="0"/>
            <a:r>
              <a:rPr lang="en-US" sz="900" b="1" dirty="0" smtClean="0">
                <a:solidFill>
                  <a:srgbClr val="CCFF66"/>
                </a:solidFill>
                <a:ea typeface="ＭＳ Ｐゴシック" charset="-128"/>
              </a:rPr>
              <a:t>  - INPE</a:t>
            </a:r>
            <a:endParaRPr lang="en-US" sz="900" b="1" dirty="0">
              <a:solidFill>
                <a:srgbClr val="CCFF66"/>
              </a:solidFill>
              <a:ea typeface="ＭＳ Ｐゴシック" charset="-128"/>
            </a:endParaRPr>
          </a:p>
          <a:p>
            <a:pPr eaLnBrk="0" hangingPunct="0"/>
            <a:endParaRPr lang="en-US" sz="900" b="1" dirty="0">
              <a:solidFill>
                <a:srgbClr val="CCFF66"/>
              </a:solidFill>
              <a:ea typeface="ＭＳ Ｐゴシック" charset="-128"/>
            </a:endParaRPr>
          </a:p>
          <a:p>
            <a:pPr eaLnBrk="0" hangingPunct="0"/>
            <a:r>
              <a:rPr lang="en-US" sz="900" b="1" dirty="0">
                <a:solidFill>
                  <a:srgbClr val="CCFF66"/>
                </a:solidFill>
                <a:ea typeface="ＭＳ Ｐゴシック" charset="-128"/>
              </a:rPr>
              <a:t>Ocean Surface Topography</a:t>
            </a:r>
          </a:p>
          <a:p>
            <a:pPr eaLnBrk="0" hangingPunct="0"/>
            <a:r>
              <a:rPr lang="en-US" sz="900" b="1" dirty="0">
                <a:solidFill>
                  <a:srgbClr val="CCFF66"/>
                </a:solidFill>
                <a:ea typeface="ＭＳ Ｐゴシック" charset="-128"/>
              </a:rPr>
              <a:t>  - </a:t>
            </a:r>
            <a:r>
              <a:rPr lang="en-US" sz="900" b="1" dirty="0" smtClean="0">
                <a:solidFill>
                  <a:srgbClr val="CCFF66"/>
                </a:solidFill>
                <a:ea typeface="ＭＳ Ｐゴシック" charset="-128"/>
              </a:rPr>
              <a:t>NASA</a:t>
            </a:r>
            <a:r>
              <a:rPr lang="en-US" sz="900" b="1" dirty="0">
                <a:solidFill>
                  <a:srgbClr val="CCFF66"/>
                </a:solidFill>
                <a:ea typeface="ＭＳ Ｐゴシック" charset="-128"/>
              </a:rPr>
              <a:t/>
            </a:r>
            <a:br>
              <a:rPr lang="en-US" sz="900" b="1" dirty="0">
                <a:solidFill>
                  <a:srgbClr val="CCFF66"/>
                </a:solidFill>
                <a:ea typeface="ＭＳ Ｐゴシック" charset="-128"/>
              </a:rPr>
            </a:br>
            <a:r>
              <a:rPr lang="en-US" sz="900" b="1" dirty="0">
                <a:solidFill>
                  <a:srgbClr val="CCFF66"/>
                </a:solidFill>
                <a:ea typeface="ＭＳ Ｐゴシック" charset="-128"/>
              </a:rPr>
              <a:t>  - EUMETSAT</a:t>
            </a:r>
          </a:p>
        </p:txBody>
      </p:sp>
      <p:grpSp>
        <p:nvGrpSpPr>
          <p:cNvPr id="2" name="Group 96"/>
          <p:cNvGrpSpPr>
            <a:grpSpLocks/>
          </p:cNvGrpSpPr>
          <p:nvPr/>
        </p:nvGrpSpPr>
        <p:grpSpPr bwMode="auto">
          <a:xfrm>
            <a:off x="1724660" y="2438400"/>
            <a:ext cx="2622550" cy="809625"/>
            <a:chOff x="144" y="1453"/>
            <a:chExt cx="1680" cy="510"/>
          </a:xfrm>
        </p:grpSpPr>
        <p:sp>
          <p:nvSpPr>
            <p:cNvPr id="108641" name="Text Box 97"/>
            <p:cNvSpPr txBox="1">
              <a:spLocks noChangeAspect="1" noChangeArrowheads="1"/>
            </p:cNvSpPr>
            <p:nvPr/>
          </p:nvSpPr>
          <p:spPr bwMode="auto">
            <a:xfrm>
              <a:off x="144" y="1453"/>
              <a:ext cx="1680" cy="332"/>
            </a:xfrm>
            <a:prstGeom prst="rect">
              <a:avLst/>
            </a:prstGeom>
            <a:solidFill>
              <a:srgbClr val="00004C"/>
            </a:solidFill>
            <a:ln w="9525">
              <a:solidFill>
                <a:srgbClr val="CCFF66"/>
              </a:solidFill>
              <a:miter lim="800000"/>
              <a:headEnd/>
              <a:tailEnd/>
            </a:ln>
            <a:effectLst/>
          </p:spPr>
          <p:txBody>
            <a:bodyPr>
              <a:spAutoFit/>
            </a:bodyPr>
            <a:lstStyle/>
            <a:p>
              <a:pPr algn="ctr" eaLnBrk="0" hangingPunct="0"/>
              <a:r>
                <a:rPr lang="en-US" sz="1400" b="1">
                  <a:solidFill>
                    <a:schemeClr val="bg1"/>
                  </a:solidFill>
                  <a:ea typeface="ＭＳ Ｐゴシック" charset="-128"/>
                </a:rPr>
                <a:t>Strategic Implementation </a:t>
              </a:r>
            </a:p>
            <a:p>
              <a:pPr algn="ctr" eaLnBrk="0" hangingPunct="0"/>
              <a:r>
                <a:rPr lang="en-US" sz="1400" b="1">
                  <a:solidFill>
                    <a:schemeClr val="bg1"/>
                  </a:solidFill>
                  <a:ea typeface="ＭＳ Ｐゴシック" charset="-128"/>
                </a:rPr>
                <a:t>Team (SIT)</a:t>
              </a:r>
            </a:p>
          </p:txBody>
        </p:sp>
        <p:sp>
          <p:nvSpPr>
            <p:cNvPr id="108642" name="Text Box 98"/>
            <p:cNvSpPr txBox="1">
              <a:spLocks noChangeAspect="1" noChangeArrowheads="1"/>
            </p:cNvSpPr>
            <p:nvPr/>
          </p:nvSpPr>
          <p:spPr bwMode="auto">
            <a:xfrm>
              <a:off x="144" y="1789"/>
              <a:ext cx="1680" cy="174"/>
            </a:xfrm>
            <a:prstGeom prst="rect">
              <a:avLst/>
            </a:prstGeom>
            <a:solidFill>
              <a:srgbClr val="9999FF"/>
            </a:solidFill>
            <a:ln w="9525">
              <a:solidFill>
                <a:srgbClr val="CCFF66"/>
              </a:solidFill>
              <a:miter lim="800000"/>
              <a:headEnd/>
              <a:tailEnd/>
            </a:ln>
            <a:effectLst/>
          </p:spPr>
          <p:txBody>
            <a:bodyPr>
              <a:spAutoFit/>
            </a:bodyPr>
            <a:lstStyle/>
            <a:p>
              <a:pPr eaLnBrk="0" hangingPunct="0"/>
              <a:r>
                <a:rPr lang="en-US" sz="1200" b="1" dirty="0">
                  <a:ea typeface="ＭＳ Ｐゴシック" charset="-128"/>
                </a:rPr>
                <a:t>Chair: </a:t>
              </a:r>
              <a:r>
                <a:rPr lang="en-US" sz="1200" b="1" dirty="0" smtClean="0">
                  <a:ea typeface="ＭＳ Ｐゴシック" charset="-128"/>
                </a:rPr>
                <a:t>NASA	    Vice </a:t>
              </a:r>
              <a:r>
                <a:rPr lang="en-US" sz="1200" b="1" dirty="0">
                  <a:ea typeface="ＭＳ Ｐゴシック" charset="-128"/>
                </a:rPr>
                <a:t>Chair: </a:t>
              </a:r>
              <a:r>
                <a:rPr lang="en-US" sz="1200" b="1" dirty="0" smtClean="0">
                  <a:ea typeface="ＭＳ Ｐゴシック" charset="-128"/>
                </a:rPr>
                <a:t>CNES</a:t>
              </a:r>
              <a:endParaRPr lang="en-US" sz="1200" b="1" dirty="0">
                <a:ea typeface="ＭＳ Ｐゴシック" charset="-128"/>
              </a:endParaRPr>
            </a:p>
          </p:txBody>
        </p:sp>
      </p:grpSp>
      <p:sp>
        <p:nvSpPr>
          <p:cNvPr id="108643" name="Line 99"/>
          <p:cNvSpPr>
            <a:spLocks noChangeAspect="1" noChangeShapeType="1"/>
          </p:cNvSpPr>
          <p:nvPr/>
        </p:nvSpPr>
        <p:spPr bwMode="auto">
          <a:xfrm>
            <a:off x="609600" y="3630017"/>
            <a:ext cx="7010400" cy="22849"/>
          </a:xfrm>
          <a:prstGeom prst="line">
            <a:avLst/>
          </a:prstGeom>
          <a:noFill/>
          <a:ln w="50800">
            <a:solidFill>
              <a:srgbClr val="CCFF66"/>
            </a:solidFill>
            <a:round/>
            <a:headEnd/>
            <a:tailEnd/>
          </a:ln>
          <a:effectLst/>
        </p:spPr>
        <p:txBody>
          <a:bodyPr/>
          <a:lstStyle/>
          <a:p>
            <a:endParaRPr lang="en-US" dirty="0">
              <a:ln>
                <a:solidFill>
                  <a:sysClr val="windowText" lastClr="000000"/>
                </a:solidFill>
              </a:ln>
            </a:endParaRPr>
          </a:p>
        </p:txBody>
      </p:sp>
      <p:sp>
        <p:nvSpPr>
          <p:cNvPr id="108644" name="Text Box 100"/>
          <p:cNvSpPr txBox="1">
            <a:spLocks noChangeAspect="1" noChangeArrowheads="1"/>
          </p:cNvSpPr>
          <p:nvPr/>
        </p:nvSpPr>
        <p:spPr bwMode="auto">
          <a:xfrm>
            <a:off x="0" y="5715000"/>
            <a:ext cx="4267200" cy="938719"/>
          </a:xfrm>
          <a:prstGeom prst="rect">
            <a:avLst/>
          </a:prstGeom>
          <a:noFill/>
          <a:ln w="9525">
            <a:noFill/>
            <a:miter lim="800000"/>
            <a:headEnd/>
            <a:tailEnd/>
          </a:ln>
          <a:effectLst/>
        </p:spPr>
        <p:txBody>
          <a:bodyPr wrap="square">
            <a:spAutoFit/>
          </a:bodyPr>
          <a:lstStyle/>
          <a:p>
            <a:pPr eaLnBrk="0" hangingPunct="0"/>
            <a:r>
              <a:rPr lang="en-US" sz="900" b="1" dirty="0">
                <a:solidFill>
                  <a:srgbClr val="CCFF66"/>
                </a:solidFill>
                <a:ea typeface="ＭＳ Ｐゴシック" charset="-128"/>
              </a:rPr>
              <a:t>WGCV=Working Group on Calibration and Validation</a:t>
            </a:r>
          </a:p>
          <a:p>
            <a:pPr eaLnBrk="0" hangingPunct="0"/>
            <a:r>
              <a:rPr lang="en-US" sz="900" b="1" dirty="0">
                <a:solidFill>
                  <a:srgbClr val="CCFF66"/>
                </a:solidFill>
                <a:ea typeface="ＭＳ Ｐゴシック" charset="-128"/>
              </a:rPr>
              <a:t>WGISS=Working Group on Information Systems and Services</a:t>
            </a:r>
          </a:p>
          <a:p>
            <a:pPr eaLnBrk="0" hangingPunct="0"/>
            <a:r>
              <a:rPr lang="en-US" sz="900" b="1" dirty="0" smtClean="0">
                <a:solidFill>
                  <a:srgbClr val="CCFF66"/>
                </a:solidFill>
                <a:ea typeface="ＭＳ Ｐゴシック" charset="-128"/>
              </a:rPr>
              <a:t>WGCBDD=Working Group on Capacity Building and Data Democracy</a:t>
            </a:r>
          </a:p>
          <a:p>
            <a:pPr eaLnBrk="0" hangingPunct="0"/>
            <a:r>
              <a:rPr lang="en-US" sz="900" b="1" dirty="0" err="1" smtClean="0">
                <a:solidFill>
                  <a:srgbClr val="CCFF66"/>
                </a:solidFill>
                <a:ea typeface="ＭＳ Ｐゴシック" charset="-128"/>
              </a:rPr>
              <a:t>WGClimate</a:t>
            </a:r>
            <a:r>
              <a:rPr lang="en-US" sz="900" b="1" dirty="0" smtClean="0">
                <a:solidFill>
                  <a:srgbClr val="CCFF66"/>
                </a:solidFill>
                <a:ea typeface="ＭＳ Ｐゴシック" charset="-128"/>
              </a:rPr>
              <a:t> = Working Group on Climate</a:t>
            </a:r>
          </a:p>
          <a:p>
            <a:pPr eaLnBrk="0" hangingPunct="0"/>
            <a:r>
              <a:rPr lang="en-US" sz="900" b="1" dirty="0" smtClean="0">
                <a:solidFill>
                  <a:srgbClr val="CCFF66"/>
                </a:solidFill>
                <a:ea typeface="ＭＳ Ｐゴシック" charset="-128"/>
              </a:rPr>
              <a:t>SBA = Societal Benefit Area (GEO)</a:t>
            </a:r>
          </a:p>
          <a:p>
            <a:pPr eaLnBrk="0" hangingPunct="0"/>
            <a:endParaRPr lang="en-US" sz="1000" b="1" dirty="0">
              <a:solidFill>
                <a:srgbClr val="CCFF66"/>
              </a:solidFill>
              <a:ea typeface="ＭＳ Ｐゴシック" charset="-128"/>
            </a:endParaRPr>
          </a:p>
        </p:txBody>
      </p:sp>
      <p:sp>
        <p:nvSpPr>
          <p:cNvPr id="108645" name="Text Box 101"/>
          <p:cNvSpPr txBox="1">
            <a:spLocks noChangeAspect="1" noChangeArrowheads="1"/>
          </p:cNvSpPr>
          <p:nvPr/>
        </p:nvSpPr>
        <p:spPr bwMode="auto">
          <a:xfrm>
            <a:off x="7793990" y="1371600"/>
            <a:ext cx="1273810" cy="274637"/>
          </a:xfrm>
          <a:prstGeom prst="rect">
            <a:avLst/>
          </a:prstGeom>
          <a:noFill/>
          <a:ln w="9525">
            <a:noFill/>
            <a:miter lim="800000"/>
            <a:headEnd/>
            <a:tailEnd/>
          </a:ln>
          <a:effectLst/>
        </p:spPr>
        <p:txBody>
          <a:bodyPr>
            <a:spAutoFit/>
          </a:bodyPr>
          <a:lstStyle/>
          <a:p>
            <a:pPr eaLnBrk="0" hangingPunct="0"/>
            <a:r>
              <a:rPr lang="en-US" sz="1200" b="1" dirty="0">
                <a:solidFill>
                  <a:srgbClr val="CCFF66"/>
                </a:solidFill>
                <a:ea typeface="ＭＳ Ｐゴシック" charset="-128"/>
              </a:rPr>
              <a:t>(1-year terms)</a:t>
            </a:r>
          </a:p>
        </p:txBody>
      </p:sp>
      <p:sp>
        <p:nvSpPr>
          <p:cNvPr id="108646" name="Text Box 102"/>
          <p:cNvSpPr txBox="1">
            <a:spLocks noChangeAspect="1" noChangeArrowheads="1"/>
          </p:cNvSpPr>
          <p:nvPr/>
        </p:nvSpPr>
        <p:spPr bwMode="auto">
          <a:xfrm>
            <a:off x="2473960" y="3276600"/>
            <a:ext cx="1348740" cy="274637"/>
          </a:xfrm>
          <a:prstGeom prst="rect">
            <a:avLst/>
          </a:prstGeom>
          <a:noFill/>
          <a:ln w="9525">
            <a:noFill/>
            <a:miter lim="800000"/>
            <a:headEnd/>
            <a:tailEnd/>
          </a:ln>
          <a:effectLst/>
        </p:spPr>
        <p:txBody>
          <a:bodyPr>
            <a:spAutoFit/>
          </a:bodyPr>
          <a:lstStyle/>
          <a:p>
            <a:pPr eaLnBrk="0" hangingPunct="0"/>
            <a:r>
              <a:rPr lang="en-US" sz="1200" b="1" dirty="0">
                <a:solidFill>
                  <a:srgbClr val="CCFF66"/>
                </a:solidFill>
                <a:ea typeface="ＭＳ Ｐゴシック" charset="-128"/>
              </a:rPr>
              <a:t>(2-year terms)</a:t>
            </a:r>
          </a:p>
        </p:txBody>
      </p:sp>
      <p:grpSp>
        <p:nvGrpSpPr>
          <p:cNvPr id="3" name="Group 103"/>
          <p:cNvGrpSpPr>
            <a:grpSpLocks/>
          </p:cNvGrpSpPr>
          <p:nvPr/>
        </p:nvGrpSpPr>
        <p:grpSpPr bwMode="auto">
          <a:xfrm>
            <a:off x="1265714" y="1128713"/>
            <a:ext cx="6565741" cy="1004887"/>
            <a:chOff x="858" y="816"/>
            <a:chExt cx="4206" cy="633"/>
          </a:xfrm>
        </p:grpSpPr>
        <p:sp>
          <p:nvSpPr>
            <p:cNvPr id="108648" name="Rectangle 104"/>
            <p:cNvSpPr>
              <a:spLocks noChangeAspect="1" noChangeArrowheads="1"/>
            </p:cNvSpPr>
            <p:nvPr/>
          </p:nvSpPr>
          <p:spPr bwMode="auto">
            <a:xfrm>
              <a:off x="858" y="834"/>
              <a:ext cx="4206" cy="615"/>
            </a:xfrm>
            <a:prstGeom prst="rect">
              <a:avLst/>
            </a:prstGeom>
            <a:solidFill>
              <a:srgbClr val="9999FF"/>
            </a:solidFill>
            <a:ln w="9525">
              <a:solidFill>
                <a:srgbClr val="CCFF66"/>
              </a:solidFill>
              <a:miter lim="800000"/>
              <a:headEnd/>
              <a:tailEnd/>
            </a:ln>
            <a:effectLst/>
          </p:spPr>
          <p:txBody>
            <a:bodyPr wrap="none" anchor="ctr"/>
            <a:lstStyle/>
            <a:p>
              <a:pPr algn="ctr" eaLnBrk="0" hangingPunct="0"/>
              <a:endParaRPr lang="en-US" sz="2400" b="1">
                <a:ea typeface="ＭＳ Ｐゴシック" charset="-128"/>
              </a:endParaRPr>
            </a:p>
          </p:txBody>
        </p:sp>
        <p:sp>
          <p:nvSpPr>
            <p:cNvPr id="108649" name="Text Box 105"/>
            <p:cNvSpPr txBox="1">
              <a:spLocks noChangeAspect="1" noChangeArrowheads="1"/>
            </p:cNvSpPr>
            <p:nvPr/>
          </p:nvSpPr>
          <p:spPr bwMode="auto">
            <a:xfrm>
              <a:off x="2407" y="1025"/>
              <a:ext cx="831" cy="237"/>
            </a:xfrm>
            <a:prstGeom prst="rect">
              <a:avLst/>
            </a:prstGeom>
            <a:solidFill>
              <a:srgbClr val="00004C"/>
            </a:solidFill>
            <a:ln w="9525">
              <a:solidFill>
                <a:srgbClr val="CCFF66"/>
              </a:solidFill>
              <a:miter lim="800000"/>
              <a:headEnd/>
              <a:tailEnd/>
            </a:ln>
            <a:effectLst/>
          </p:spPr>
          <p:txBody>
            <a:bodyPr>
              <a:spAutoFit/>
            </a:bodyPr>
            <a:lstStyle/>
            <a:p>
              <a:pPr algn="ctr" eaLnBrk="0" hangingPunct="0">
                <a:spcBef>
                  <a:spcPct val="50000"/>
                </a:spcBef>
              </a:pPr>
              <a:r>
                <a:rPr lang="en-US" b="1">
                  <a:solidFill>
                    <a:schemeClr val="bg1"/>
                  </a:solidFill>
                  <a:ea typeface="ＭＳ Ｐゴシック" charset="-128"/>
                </a:rPr>
                <a:t>Chair</a:t>
              </a:r>
            </a:p>
          </p:txBody>
        </p:sp>
        <p:sp>
          <p:nvSpPr>
            <p:cNvPr id="108650" name="Text Box 106"/>
            <p:cNvSpPr txBox="1">
              <a:spLocks noChangeAspect="1" noChangeArrowheads="1"/>
            </p:cNvSpPr>
            <p:nvPr/>
          </p:nvSpPr>
          <p:spPr bwMode="auto">
            <a:xfrm>
              <a:off x="1046" y="1027"/>
              <a:ext cx="1246" cy="237"/>
            </a:xfrm>
            <a:prstGeom prst="rect">
              <a:avLst/>
            </a:prstGeom>
            <a:solidFill>
              <a:srgbClr val="00004C"/>
            </a:solidFill>
            <a:ln w="9525">
              <a:solidFill>
                <a:srgbClr val="CCFF66"/>
              </a:solidFill>
              <a:miter lim="800000"/>
              <a:headEnd/>
              <a:tailEnd/>
            </a:ln>
            <a:effectLst/>
          </p:spPr>
          <p:txBody>
            <a:bodyPr>
              <a:spAutoFit/>
            </a:bodyPr>
            <a:lstStyle/>
            <a:p>
              <a:pPr algn="ctr" eaLnBrk="0" hangingPunct="0">
                <a:spcBef>
                  <a:spcPct val="50000"/>
                </a:spcBef>
              </a:pPr>
              <a:r>
                <a:rPr lang="en-US" b="1">
                  <a:solidFill>
                    <a:schemeClr val="bg1"/>
                  </a:solidFill>
                  <a:ea typeface="ＭＳ Ｐゴシック" charset="-128"/>
                </a:rPr>
                <a:t>Past Chair</a:t>
              </a:r>
            </a:p>
          </p:txBody>
        </p:sp>
        <p:sp>
          <p:nvSpPr>
            <p:cNvPr id="108651" name="Text Box 107"/>
            <p:cNvSpPr txBox="1">
              <a:spLocks noChangeAspect="1" noChangeArrowheads="1"/>
            </p:cNvSpPr>
            <p:nvPr/>
          </p:nvSpPr>
          <p:spPr bwMode="auto">
            <a:xfrm>
              <a:off x="3441" y="1033"/>
              <a:ext cx="1506" cy="237"/>
            </a:xfrm>
            <a:prstGeom prst="rect">
              <a:avLst/>
            </a:prstGeom>
            <a:solidFill>
              <a:srgbClr val="00004C"/>
            </a:solidFill>
            <a:ln w="9525">
              <a:solidFill>
                <a:srgbClr val="CCFF66"/>
              </a:solidFill>
              <a:miter lim="800000"/>
              <a:headEnd/>
              <a:tailEnd/>
            </a:ln>
            <a:effectLst/>
          </p:spPr>
          <p:txBody>
            <a:bodyPr>
              <a:spAutoFit/>
            </a:bodyPr>
            <a:lstStyle/>
            <a:p>
              <a:pPr algn="ctr" eaLnBrk="0" hangingPunct="0">
                <a:spcBef>
                  <a:spcPct val="50000"/>
                </a:spcBef>
              </a:pPr>
              <a:r>
                <a:rPr lang="en-US" b="1">
                  <a:solidFill>
                    <a:schemeClr val="bg1"/>
                  </a:solidFill>
                  <a:ea typeface="ＭＳ Ｐゴシック" charset="-128"/>
                </a:rPr>
                <a:t>Future Chair</a:t>
              </a:r>
            </a:p>
          </p:txBody>
        </p:sp>
        <p:sp>
          <p:nvSpPr>
            <p:cNvPr id="108652" name="Text Box 108"/>
            <p:cNvSpPr txBox="1">
              <a:spLocks noChangeAspect="1" noChangeArrowheads="1"/>
            </p:cNvSpPr>
            <p:nvPr/>
          </p:nvSpPr>
          <p:spPr bwMode="auto">
            <a:xfrm>
              <a:off x="1031" y="1262"/>
              <a:ext cx="1246" cy="173"/>
            </a:xfrm>
            <a:prstGeom prst="rect">
              <a:avLst/>
            </a:prstGeom>
            <a:noFill/>
            <a:ln w="9525">
              <a:noFill/>
              <a:miter lim="800000"/>
              <a:headEnd/>
              <a:tailEnd/>
            </a:ln>
            <a:effectLst/>
          </p:spPr>
          <p:txBody>
            <a:bodyPr>
              <a:spAutoFit/>
            </a:bodyPr>
            <a:lstStyle/>
            <a:p>
              <a:pPr algn="ctr" eaLnBrk="0" hangingPunct="0"/>
              <a:r>
                <a:rPr lang="en-US" sz="1200" b="1" dirty="0" smtClean="0">
                  <a:ea typeface="ＭＳ Ｐゴシック" charset="-128"/>
                </a:rPr>
                <a:t>ASI/Italy</a:t>
              </a:r>
              <a:endParaRPr lang="en-US" sz="1200" b="1" dirty="0">
                <a:ea typeface="ＭＳ Ｐゴシック" charset="-128"/>
              </a:endParaRPr>
            </a:p>
          </p:txBody>
        </p:sp>
        <p:sp>
          <p:nvSpPr>
            <p:cNvPr id="108653" name="Text Box 109"/>
            <p:cNvSpPr txBox="1">
              <a:spLocks noChangeAspect="1" noChangeArrowheads="1"/>
            </p:cNvSpPr>
            <p:nvPr/>
          </p:nvSpPr>
          <p:spPr bwMode="auto">
            <a:xfrm>
              <a:off x="3824" y="1264"/>
              <a:ext cx="894" cy="173"/>
            </a:xfrm>
            <a:prstGeom prst="rect">
              <a:avLst/>
            </a:prstGeom>
            <a:noFill/>
            <a:ln w="9525">
              <a:noFill/>
              <a:miter lim="800000"/>
              <a:headEnd/>
              <a:tailEnd/>
            </a:ln>
            <a:effectLst/>
          </p:spPr>
          <p:txBody>
            <a:bodyPr>
              <a:spAutoFit/>
            </a:bodyPr>
            <a:lstStyle/>
            <a:p>
              <a:pPr eaLnBrk="0" hangingPunct="0"/>
              <a:r>
                <a:rPr lang="en-US" sz="1200" b="1" dirty="0" smtClean="0">
                  <a:ea typeface="ＭＳ Ｐゴシック" charset="-128"/>
                </a:rPr>
                <a:t>CSA/Canada</a:t>
              </a:r>
              <a:endParaRPr lang="en-US" sz="1200" b="1" dirty="0">
                <a:ea typeface="ＭＳ Ｐゴシック" charset="-128"/>
              </a:endParaRPr>
            </a:p>
          </p:txBody>
        </p:sp>
        <p:sp>
          <p:nvSpPr>
            <p:cNvPr id="108654" name="Text Box 110"/>
            <p:cNvSpPr txBox="1">
              <a:spLocks noChangeAspect="1" noChangeArrowheads="1"/>
            </p:cNvSpPr>
            <p:nvPr/>
          </p:nvSpPr>
          <p:spPr bwMode="auto">
            <a:xfrm>
              <a:off x="933" y="816"/>
              <a:ext cx="669" cy="192"/>
            </a:xfrm>
            <a:prstGeom prst="rect">
              <a:avLst/>
            </a:prstGeom>
            <a:noFill/>
            <a:ln w="9525">
              <a:noFill/>
              <a:miter lim="800000"/>
              <a:headEnd/>
              <a:tailEnd/>
            </a:ln>
            <a:effectLst/>
          </p:spPr>
          <p:txBody>
            <a:bodyPr>
              <a:spAutoFit/>
            </a:bodyPr>
            <a:lstStyle/>
            <a:p>
              <a:pPr eaLnBrk="0" hangingPunct="0"/>
              <a:r>
                <a:rPr lang="en-US" sz="1400" b="1">
                  <a:ea typeface="ＭＳ Ｐゴシック" charset="-128"/>
                </a:rPr>
                <a:t>Troika</a:t>
              </a:r>
            </a:p>
          </p:txBody>
        </p:sp>
        <p:sp>
          <p:nvSpPr>
            <p:cNvPr id="108655" name="Text Box 111"/>
            <p:cNvSpPr txBox="1">
              <a:spLocks noChangeAspect="1" noChangeArrowheads="1"/>
            </p:cNvSpPr>
            <p:nvPr/>
          </p:nvSpPr>
          <p:spPr bwMode="auto">
            <a:xfrm>
              <a:off x="2400" y="1263"/>
              <a:ext cx="864" cy="173"/>
            </a:xfrm>
            <a:prstGeom prst="rect">
              <a:avLst/>
            </a:prstGeom>
            <a:noFill/>
            <a:ln w="9525">
              <a:noFill/>
              <a:miter lim="800000"/>
              <a:headEnd/>
              <a:tailEnd/>
            </a:ln>
            <a:effectLst/>
          </p:spPr>
          <p:txBody>
            <a:bodyPr wrap="square">
              <a:spAutoFit/>
            </a:bodyPr>
            <a:lstStyle/>
            <a:p>
              <a:pPr algn="ctr" eaLnBrk="0" hangingPunct="0"/>
              <a:r>
                <a:rPr lang="en-US" sz="1200" b="1" dirty="0" smtClean="0">
                  <a:ea typeface="ＭＳ Ｐゴシック" charset="-128"/>
                </a:rPr>
                <a:t>ISRO/India</a:t>
              </a:r>
              <a:endParaRPr lang="en-US" sz="1200" b="1" dirty="0">
                <a:ea typeface="ＭＳ Ｐゴシック" charset="-128"/>
              </a:endParaRPr>
            </a:p>
          </p:txBody>
        </p:sp>
      </p:grpSp>
      <p:sp>
        <p:nvSpPr>
          <p:cNvPr id="108656" name="Text Box 112"/>
          <p:cNvSpPr txBox="1">
            <a:spLocks noChangeAspect="1" noChangeArrowheads="1"/>
          </p:cNvSpPr>
          <p:nvPr/>
        </p:nvSpPr>
        <p:spPr bwMode="auto">
          <a:xfrm>
            <a:off x="7553881" y="4335463"/>
            <a:ext cx="1437719" cy="2031325"/>
          </a:xfrm>
          <a:prstGeom prst="rect">
            <a:avLst/>
          </a:prstGeom>
          <a:noFill/>
          <a:ln w="9525">
            <a:solidFill>
              <a:srgbClr val="CCFF66"/>
            </a:solidFill>
            <a:miter lim="800000"/>
            <a:headEnd/>
            <a:tailEnd/>
          </a:ln>
          <a:effectLst/>
        </p:spPr>
        <p:txBody>
          <a:bodyPr wrap="square" lIns="18288" rIns="18288">
            <a:spAutoFit/>
          </a:bodyPr>
          <a:lstStyle/>
          <a:p>
            <a:pPr eaLnBrk="0" hangingPunct="0"/>
            <a:r>
              <a:rPr lang="en-US" sz="900" b="1" dirty="0">
                <a:solidFill>
                  <a:srgbClr val="CCFF66"/>
                </a:solidFill>
                <a:ea typeface="ＭＳ Ｐゴシック" charset="-128"/>
              </a:rPr>
              <a:t> Ocean </a:t>
            </a:r>
            <a:r>
              <a:rPr lang="en-US" sz="900" b="1" dirty="0" smtClean="0">
                <a:solidFill>
                  <a:srgbClr val="CCFF66"/>
                </a:solidFill>
                <a:ea typeface="ＭＳ Ｐゴシック" charset="-128"/>
              </a:rPr>
              <a:t>Color </a:t>
            </a:r>
            <a:r>
              <a:rPr lang="en-US" sz="900" b="1" dirty="0">
                <a:solidFill>
                  <a:srgbClr val="CCFF66"/>
                </a:solidFill>
                <a:ea typeface="ＭＳ Ｐゴシック" charset="-128"/>
              </a:rPr>
              <a:t>Radiometry</a:t>
            </a:r>
          </a:p>
          <a:p>
            <a:pPr eaLnBrk="0" hangingPunct="0"/>
            <a:r>
              <a:rPr lang="en-US" sz="900" b="1" dirty="0">
                <a:solidFill>
                  <a:srgbClr val="CCFF66"/>
                </a:solidFill>
                <a:ea typeface="ＭＳ Ｐゴシック" charset="-128"/>
              </a:rPr>
              <a:t>  - </a:t>
            </a:r>
            <a:r>
              <a:rPr lang="en-US" sz="900" b="1" dirty="0" smtClean="0">
                <a:solidFill>
                  <a:srgbClr val="CCFF66"/>
                </a:solidFill>
                <a:ea typeface="ＭＳ Ｐゴシック" charset="-128"/>
              </a:rPr>
              <a:t>ESA</a:t>
            </a:r>
          </a:p>
          <a:p>
            <a:pPr eaLnBrk="0" hangingPunct="0"/>
            <a:r>
              <a:rPr lang="en-US" sz="900" b="1" dirty="0" smtClean="0">
                <a:solidFill>
                  <a:srgbClr val="CCFF66"/>
                </a:solidFill>
                <a:ea typeface="ＭＳ Ｐゴシック" charset="-128"/>
              </a:rPr>
              <a:t>  - ISRO</a:t>
            </a:r>
            <a:endParaRPr lang="en-US" sz="900" b="1" dirty="0">
              <a:solidFill>
                <a:srgbClr val="CCFF66"/>
              </a:solidFill>
              <a:ea typeface="ＭＳ Ｐゴシック" charset="-128"/>
            </a:endParaRPr>
          </a:p>
          <a:p>
            <a:pPr eaLnBrk="0" hangingPunct="0"/>
            <a:r>
              <a:rPr lang="en-US" sz="900" b="1" dirty="0">
                <a:solidFill>
                  <a:srgbClr val="CCFF66"/>
                </a:solidFill>
                <a:ea typeface="ＭＳ Ｐゴシック" charset="-128"/>
              </a:rPr>
              <a:t>  </a:t>
            </a:r>
            <a:r>
              <a:rPr lang="en-US" sz="900" b="1" dirty="0" smtClean="0">
                <a:solidFill>
                  <a:srgbClr val="CCFF66"/>
                </a:solidFill>
                <a:ea typeface="ＭＳ Ｐゴシック" charset="-128"/>
              </a:rPr>
              <a:t>- NASA</a:t>
            </a:r>
            <a:endParaRPr lang="en-US" sz="900" b="1" dirty="0">
              <a:solidFill>
                <a:srgbClr val="CCFF66"/>
              </a:solidFill>
              <a:ea typeface="ＭＳ Ｐゴシック" charset="-128"/>
            </a:endParaRPr>
          </a:p>
          <a:p>
            <a:pPr eaLnBrk="0" hangingPunct="0"/>
            <a:endParaRPr lang="en-US" sz="900" b="1" dirty="0">
              <a:solidFill>
                <a:srgbClr val="CCFF66"/>
              </a:solidFill>
              <a:ea typeface="ＭＳ Ｐゴシック" charset="-128"/>
            </a:endParaRPr>
          </a:p>
          <a:p>
            <a:pPr eaLnBrk="0" hangingPunct="0"/>
            <a:r>
              <a:rPr lang="en-US" sz="900" b="1" dirty="0">
                <a:solidFill>
                  <a:srgbClr val="CCFF66"/>
                </a:solidFill>
                <a:ea typeface="ＭＳ Ｐゴシック" charset="-128"/>
              </a:rPr>
              <a:t> Ocean Surface Vector  </a:t>
            </a:r>
          </a:p>
          <a:p>
            <a:pPr eaLnBrk="0" hangingPunct="0"/>
            <a:r>
              <a:rPr lang="en-US" sz="900" b="1" dirty="0">
                <a:solidFill>
                  <a:srgbClr val="CCFF66"/>
                </a:solidFill>
                <a:ea typeface="ＭＳ Ｐゴシック" charset="-128"/>
              </a:rPr>
              <a:t> Wind</a:t>
            </a:r>
          </a:p>
          <a:p>
            <a:pPr eaLnBrk="0" hangingPunct="0"/>
            <a:r>
              <a:rPr lang="en-US" sz="900" b="1" dirty="0">
                <a:solidFill>
                  <a:srgbClr val="CCFF66"/>
                </a:solidFill>
                <a:ea typeface="ＭＳ Ｐゴシック" charset="-128"/>
              </a:rPr>
              <a:t>  - NOAA</a:t>
            </a:r>
          </a:p>
          <a:p>
            <a:pPr eaLnBrk="0" hangingPunct="0"/>
            <a:r>
              <a:rPr lang="en-US" sz="900" b="1" dirty="0">
                <a:solidFill>
                  <a:srgbClr val="CCFF66"/>
                </a:solidFill>
                <a:ea typeface="ＭＳ Ｐゴシック" charset="-128"/>
              </a:rPr>
              <a:t>  - ISRO</a:t>
            </a:r>
          </a:p>
          <a:p>
            <a:pPr eaLnBrk="0" hangingPunct="0"/>
            <a:r>
              <a:rPr lang="en-US" sz="900" b="1" dirty="0">
                <a:solidFill>
                  <a:srgbClr val="CCFF66"/>
                </a:solidFill>
                <a:ea typeface="ＭＳ Ｐゴシック" charset="-128"/>
              </a:rPr>
              <a:t>  - </a:t>
            </a:r>
            <a:r>
              <a:rPr lang="en-US" sz="900" b="1" dirty="0" smtClean="0">
                <a:solidFill>
                  <a:srgbClr val="CCFF66"/>
                </a:solidFill>
                <a:ea typeface="ＭＳ Ｐゴシック" charset="-128"/>
              </a:rPr>
              <a:t>EUMETSAT</a:t>
            </a:r>
          </a:p>
          <a:p>
            <a:pPr eaLnBrk="0" hangingPunct="0"/>
            <a:endParaRPr lang="en-US" sz="900" b="1" dirty="0">
              <a:solidFill>
                <a:srgbClr val="CCFF66"/>
              </a:solidFill>
              <a:ea typeface="ＭＳ Ｐゴシック" charset="-128"/>
            </a:endParaRPr>
          </a:p>
          <a:p>
            <a:pPr eaLnBrk="0" hangingPunct="0"/>
            <a:r>
              <a:rPr lang="en-US" sz="900" b="1" dirty="0" smtClean="0">
                <a:solidFill>
                  <a:srgbClr val="CCFF66"/>
                </a:solidFill>
                <a:ea typeface="ＭＳ Ｐゴシック" charset="-128"/>
              </a:rPr>
              <a:t>Sea Surface Temperature</a:t>
            </a:r>
          </a:p>
          <a:p>
            <a:pPr eaLnBrk="0" hangingPunct="0"/>
            <a:r>
              <a:rPr lang="en-US" sz="900" b="1" dirty="0">
                <a:solidFill>
                  <a:srgbClr val="CCFF66"/>
                </a:solidFill>
                <a:ea typeface="ＭＳ Ｐゴシック" charset="-128"/>
              </a:rPr>
              <a:t> </a:t>
            </a:r>
            <a:r>
              <a:rPr lang="en-US" sz="900" b="1" dirty="0" smtClean="0">
                <a:solidFill>
                  <a:srgbClr val="CCFF66"/>
                </a:solidFill>
                <a:ea typeface="ＭＳ Ｐゴシック" charset="-128"/>
              </a:rPr>
              <a:t> - ESA</a:t>
            </a:r>
          </a:p>
          <a:p>
            <a:pPr eaLnBrk="0" hangingPunct="0"/>
            <a:r>
              <a:rPr lang="en-US" sz="900" b="1" dirty="0">
                <a:solidFill>
                  <a:srgbClr val="CCFF66"/>
                </a:solidFill>
                <a:ea typeface="ＭＳ Ｐゴシック" charset="-128"/>
              </a:rPr>
              <a:t> </a:t>
            </a:r>
            <a:r>
              <a:rPr lang="en-US" sz="900" b="1" dirty="0" smtClean="0">
                <a:solidFill>
                  <a:srgbClr val="CCFF66"/>
                </a:solidFill>
                <a:ea typeface="ＭＳ Ｐゴシック" charset="-128"/>
              </a:rPr>
              <a:t> - NOAA</a:t>
            </a:r>
            <a:endParaRPr lang="en-US" sz="900" b="1" dirty="0">
              <a:solidFill>
                <a:srgbClr val="CCFF66"/>
              </a:solidFill>
              <a:ea typeface="ＭＳ Ｐゴシック" charset="-128"/>
            </a:endParaRPr>
          </a:p>
        </p:txBody>
      </p:sp>
      <p:sp>
        <p:nvSpPr>
          <p:cNvPr id="108658" name="Text Box 114"/>
          <p:cNvSpPr txBox="1">
            <a:spLocks noChangeAspect="1" noChangeArrowheads="1"/>
          </p:cNvSpPr>
          <p:nvPr/>
        </p:nvSpPr>
        <p:spPr bwMode="auto">
          <a:xfrm>
            <a:off x="4442460" y="4038600"/>
            <a:ext cx="1348740" cy="461665"/>
          </a:xfrm>
          <a:prstGeom prst="rect">
            <a:avLst/>
          </a:prstGeom>
          <a:solidFill>
            <a:srgbClr val="00004C"/>
          </a:solidFill>
          <a:ln w="9525">
            <a:solidFill>
              <a:srgbClr val="CCFF66"/>
            </a:solidFill>
            <a:miter lim="800000"/>
            <a:headEnd/>
            <a:tailEnd/>
          </a:ln>
          <a:effectLst/>
        </p:spPr>
        <p:txBody>
          <a:bodyPr>
            <a:spAutoFit/>
          </a:bodyPr>
          <a:lstStyle/>
          <a:p>
            <a:pPr algn="ctr" eaLnBrk="0" hangingPunct="0">
              <a:spcBef>
                <a:spcPct val="50000"/>
              </a:spcBef>
            </a:pPr>
            <a:r>
              <a:rPr lang="en-US" sz="1200" b="1" dirty="0">
                <a:solidFill>
                  <a:schemeClr val="bg1"/>
                </a:solidFill>
                <a:ea typeface="ＭＳ Ｐゴシック" charset="-128"/>
              </a:rPr>
              <a:t>CEOS SBA Coordinators</a:t>
            </a:r>
          </a:p>
        </p:txBody>
      </p:sp>
      <p:sp>
        <p:nvSpPr>
          <p:cNvPr id="108659" name="Text Box 115"/>
          <p:cNvSpPr txBox="1">
            <a:spLocks noChangeAspect="1" noChangeArrowheads="1"/>
          </p:cNvSpPr>
          <p:nvPr/>
        </p:nvSpPr>
        <p:spPr bwMode="auto">
          <a:xfrm>
            <a:off x="4442460" y="4495800"/>
            <a:ext cx="1348740" cy="1477328"/>
          </a:xfrm>
          <a:prstGeom prst="rect">
            <a:avLst/>
          </a:prstGeom>
          <a:noFill/>
          <a:ln w="9525">
            <a:solidFill>
              <a:srgbClr val="CCFF66"/>
            </a:solidFill>
            <a:miter lim="800000"/>
            <a:headEnd/>
            <a:tailEnd/>
          </a:ln>
          <a:effectLst/>
        </p:spPr>
        <p:txBody>
          <a:bodyPr lIns="18288" rIns="18288">
            <a:spAutoFit/>
          </a:bodyPr>
          <a:lstStyle/>
          <a:p>
            <a:pPr eaLnBrk="0" hangingPunct="0"/>
            <a:r>
              <a:rPr lang="en-US" sz="1000" b="1" dirty="0">
                <a:solidFill>
                  <a:srgbClr val="CCFF66"/>
                </a:solidFill>
                <a:ea typeface="ＭＳ Ｐゴシック" charset="-128"/>
              </a:rPr>
              <a:t>  - </a:t>
            </a:r>
            <a:r>
              <a:rPr lang="en-US" sz="1000" b="1" dirty="0" smtClean="0">
                <a:solidFill>
                  <a:srgbClr val="CCFF66"/>
                </a:solidFill>
                <a:ea typeface="ＭＳ Ｐゴシック" charset="-128"/>
              </a:rPr>
              <a:t>Agriculture</a:t>
            </a:r>
          </a:p>
          <a:p>
            <a:pPr eaLnBrk="0" hangingPunct="0"/>
            <a:r>
              <a:rPr lang="en-US" sz="1000" b="1" dirty="0" smtClean="0">
                <a:solidFill>
                  <a:srgbClr val="CCFF66"/>
                </a:solidFill>
                <a:ea typeface="ＭＳ Ｐゴシック" charset="-128"/>
              </a:rPr>
              <a:t>  - Biodiversity</a:t>
            </a:r>
            <a:endParaRPr lang="en-US" sz="1000" b="1" dirty="0">
              <a:solidFill>
                <a:srgbClr val="CCFF66"/>
              </a:solidFill>
              <a:ea typeface="ＭＳ Ｐゴシック" charset="-128"/>
            </a:endParaRPr>
          </a:p>
          <a:p>
            <a:pPr eaLnBrk="0" hangingPunct="0"/>
            <a:r>
              <a:rPr lang="en-US" sz="1000" b="1" dirty="0">
                <a:solidFill>
                  <a:srgbClr val="CCFF66"/>
                </a:solidFill>
                <a:ea typeface="ＭＳ Ｐゴシック" charset="-128"/>
              </a:rPr>
              <a:t>  - Climate</a:t>
            </a:r>
          </a:p>
          <a:p>
            <a:pPr eaLnBrk="0" hangingPunct="0"/>
            <a:r>
              <a:rPr lang="en-US" sz="1000" b="1" dirty="0">
                <a:solidFill>
                  <a:srgbClr val="CCFF66"/>
                </a:solidFill>
                <a:ea typeface="ＭＳ Ｐゴシック" charset="-128"/>
              </a:rPr>
              <a:t>  - Disasters</a:t>
            </a:r>
          </a:p>
          <a:p>
            <a:pPr eaLnBrk="0" hangingPunct="0"/>
            <a:r>
              <a:rPr lang="en-US" sz="1000" b="1" dirty="0">
                <a:solidFill>
                  <a:srgbClr val="CCFF66"/>
                </a:solidFill>
                <a:ea typeface="ＭＳ Ｐゴシック" charset="-128"/>
              </a:rPr>
              <a:t>  - Ecosystems</a:t>
            </a:r>
          </a:p>
          <a:p>
            <a:pPr eaLnBrk="0" hangingPunct="0"/>
            <a:r>
              <a:rPr lang="en-US" sz="1000" b="1" dirty="0">
                <a:solidFill>
                  <a:srgbClr val="CCFF66"/>
                </a:solidFill>
                <a:ea typeface="ＭＳ Ｐゴシック" charset="-128"/>
              </a:rPr>
              <a:t>  - Energy</a:t>
            </a:r>
          </a:p>
          <a:p>
            <a:pPr eaLnBrk="0" hangingPunct="0"/>
            <a:r>
              <a:rPr lang="en-US" sz="1000" b="1" dirty="0">
                <a:solidFill>
                  <a:srgbClr val="CCFF66"/>
                </a:solidFill>
                <a:ea typeface="ＭＳ Ｐゴシック" charset="-128"/>
              </a:rPr>
              <a:t>  - Health</a:t>
            </a:r>
          </a:p>
          <a:p>
            <a:pPr eaLnBrk="0" hangingPunct="0"/>
            <a:r>
              <a:rPr lang="en-US" sz="1000" b="1" dirty="0">
                <a:solidFill>
                  <a:srgbClr val="CCFF66"/>
                </a:solidFill>
                <a:ea typeface="ＭＳ Ｐゴシック" charset="-128"/>
              </a:rPr>
              <a:t>  - Water</a:t>
            </a:r>
          </a:p>
          <a:p>
            <a:pPr eaLnBrk="0" hangingPunct="0"/>
            <a:r>
              <a:rPr lang="en-US" sz="1000" b="1" dirty="0">
                <a:solidFill>
                  <a:srgbClr val="CCFF66"/>
                </a:solidFill>
                <a:ea typeface="ＭＳ Ｐゴシック" charset="-128"/>
              </a:rPr>
              <a:t>  </a:t>
            </a:r>
          </a:p>
        </p:txBody>
      </p:sp>
      <p:grpSp>
        <p:nvGrpSpPr>
          <p:cNvPr id="4" name="Group 116"/>
          <p:cNvGrpSpPr>
            <a:grpSpLocks/>
          </p:cNvGrpSpPr>
          <p:nvPr/>
        </p:nvGrpSpPr>
        <p:grpSpPr bwMode="auto">
          <a:xfrm>
            <a:off x="300990" y="2667000"/>
            <a:ext cx="1273810" cy="914400"/>
            <a:chOff x="1920" y="1632"/>
            <a:chExt cx="912" cy="576"/>
          </a:xfrm>
        </p:grpSpPr>
        <p:sp>
          <p:nvSpPr>
            <p:cNvPr id="108661" name="Text Box 117"/>
            <p:cNvSpPr txBox="1">
              <a:spLocks noChangeAspect="1" noChangeArrowheads="1"/>
            </p:cNvSpPr>
            <p:nvPr/>
          </p:nvSpPr>
          <p:spPr bwMode="auto">
            <a:xfrm>
              <a:off x="1920" y="1632"/>
              <a:ext cx="912" cy="409"/>
            </a:xfrm>
            <a:prstGeom prst="rect">
              <a:avLst/>
            </a:prstGeom>
            <a:solidFill>
              <a:srgbClr val="00004C"/>
            </a:solidFill>
            <a:ln w="9525">
              <a:solidFill>
                <a:srgbClr val="CCFF66"/>
              </a:solidFill>
              <a:miter lim="800000"/>
              <a:headEnd/>
              <a:tailEnd/>
            </a:ln>
            <a:effectLst/>
          </p:spPr>
          <p:txBody>
            <a:bodyPr>
              <a:spAutoFit/>
            </a:bodyPr>
            <a:lstStyle/>
            <a:p>
              <a:pPr algn="ctr" eaLnBrk="0" hangingPunct="0">
                <a:spcBef>
                  <a:spcPct val="50000"/>
                </a:spcBef>
              </a:pPr>
              <a:r>
                <a:rPr lang="en-US" sz="1200" b="1" dirty="0">
                  <a:solidFill>
                    <a:schemeClr val="bg1"/>
                  </a:solidFill>
                  <a:ea typeface="ＭＳ Ｐゴシック" charset="-128"/>
                </a:rPr>
                <a:t>Systems Engineering Office (SEO)</a:t>
              </a:r>
            </a:p>
          </p:txBody>
        </p:sp>
        <p:sp>
          <p:nvSpPr>
            <p:cNvPr id="108662" name="Text Box 118"/>
            <p:cNvSpPr txBox="1">
              <a:spLocks noChangeAspect="1" noChangeArrowheads="1"/>
            </p:cNvSpPr>
            <p:nvPr/>
          </p:nvSpPr>
          <p:spPr bwMode="auto">
            <a:xfrm>
              <a:off x="1920" y="2048"/>
              <a:ext cx="912" cy="160"/>
            </a:xfrm>
            <a:prstGeom prst="rect">
              <a:avLst/>
            </a:prstGeom>
            <a:noFill/>
            <a:ln w="9525">
              <a:solidFill>
                <a:srgbClr val="CCFF66"/>
              </a:solidFill>
              <a:miter lim="800000"/>
              <a:headEnd/>
              <a:tailEnd/>
            </a:ln>
            <a:effectLst/>
          </p:spPr>
          <p:txBody>
            <a:bodyPr lIns="18288" rIns="18288">
              <a:spAutoFit/>
            </a:bodyPr>
            <a:lstStyle/>
            <a:p>
              <a:pPr algn="ctr" eaLnBrk="0" hangingPunct="0"/>
              <a:r>
                <a:rPr lang="en-US" sz="1000" b="1" dirty="0">
                  <a:solidFill>
                    <a:srgbClr val="CCFF66"/>
                  </a:solidFill>
                  <a:ea typeface="ＭＳ Ｐゴシック" charset="-128"/>
                </a:rPr>
                <a:t>NASA</a:t>
              </a:r>
            </a:p>
          </p:txBody>
        </p:sp>
      </p:grpSp>
      <p:sp>
        <p:nvSpPr>
          <p:cNvPr id="108663" name="Text Box 119"/>
          <p:cNvSpPr txBox="1">
            <a:spLocks noChangeAspect="1" noChangeArrowheads="1"/>
          </p:cNvSpPr>
          <p:nvPr/>
        </p:nvSpPr>
        <p:spPr bwMode="auto">
          <a:xfrm>
            <a:off x="7044690" y="2895600"/>
            <a:ext cx="1648460" cy="400110"/>
          </a:xfrm>
          <a:prstGeom prst="rect">
            <a:avLst/>
          </a:prstGeom>
          <a:noFill/>
          <a:ln w="9525">
            <a:solidFill>
              <a:srgbClr val="CCFF66"/>
            </a:solidFill>
            <a:miter lim="800000"/>
            <a:headEnd/>
            <a:tailEnd/>
          </a:ln>
          <a:effectLst/>
        </p:spPr>
        <p:txBody>
          <a:bodyPr wrap="square" lIns="18288" rIns="18288">
            <a:spAutoFit/>
          </a:bodyPr>
          <a:lstStyle/>
          <a:p>
            <a:pPr algn="ctr" eaLnBrk="0" hangingPunct="0"/>
            <a:r>
              <a:rPr lang="en-US" sz="1000" b="1" dirty="0" smtClean="0">
                <a:solidFill>
                  <a:srgbClr val="CCFF66"/>
                </a:solidFill>
                <a:ea typeface="ＭＳ Ｐゴシック" charset="-128"/>
              </a:rPr>
              <a:t>USGS (CEO) &amp; </a:t>
            </a:r>
          </a:p>
          <a:p>
            <a:pPr algn="ctr" eaLnBrk="0" hangingPunct="0"/>
            <a:r>
              <a:rPr lang="en-US" sz="1000" b="1" dirty="0" smtClean="0">
                <a:solidFill>
                  <a:srgbClr val="CCFF66"/>
                </a:solidFill>
                <a:ea typeface="ＭＳ Ｐゴシック" charset="-128"/>
              </a:rPr>
              <a:t>NOAA (DCEO)</a:t>
            </a:r>
            <a:endParaRPr lang="en-US" sz="1000" b="1" dirty="0">
              <a:solidFill>
                <a:srgbClr val="CCFF66"/>
              </a:solidFill>
              <a:ea typeface="ＭＳ Ｐゴシック" charset="-128"/>
            </a:endParaRPr>
          </a:p>
        </p:txBody>
      </p:sp>
      <p:sp>
        <p:nvSpPr>
          <p:cNvPr id="53" name="Line 81"/>
          <p:cNvSpPr>
            <a:spLocks noChangeAspect="1" noChangeShapeType="1"/>
          </p:cNvSpPr>
          <p:nvPr/>
        </p:nvSpPr>
        <p:spPr bwMode="auto">
          <a:xfrm rot="16200000" flipH="1">
            <a:off x="3308350" y="3930650"/>
            <a:ext cx="546100" cy="0"/>
          </a:xfrm>
          <a:prstGeom prst="line">
            <a:avLst/>
          </a:prstGeom>
          <a:noFill/>
          <a:ln w="50800">
            <a:solidFill>
              <a:srgbClr val="CCFF66"/>
            </a:solidFill>
            <a:round/>
            <a:headEnd/>
            <a:tailEnd/>
          </a:ln>
          <a:effectLst/>
        </p:spPr>
        <p:txBody>
          <a:bodyPr/>
          <a:lstStyle/>
          <a:p>
            <a:endParaRPr lang="en-US"/>
          </a:p>
        </p:txBody>
      </p:sp>
      <p:sp>
        <p:nvSpPr>
          <p:cNvPr id="54" name="Text Box 88"/>
          <p:cNvSpPr txBox="1">
            <a:spLocks noChangeAspect="1" noChangeArrowheads="1"/>
          </p:cNvSpPr>
          <p:nvPr/>
        </p:nvSpPr>
        <p:spPr bwMode="auto">
          <a:xfrm>
            <a:off x="3200400" y="4029075"/>
            <a:ext cx="1201129" cy="307777"/>
          </a:xfrm>
          <a:prstGeom prst="rect">
            <a:avLst/>
          </a:prstGeom>
          <a:solidFill>
            <a:srgbClr val="00004C"/>
          </a:solidFill>
          <a:ln w="9525">
            <a:solidFill>
              <a:srgbClr val="CCFF66"/>
            </a:solidFill>
            <a:miter lim="800000"/>
            <a:headEnd/>
            <a:tailEnd/>
          </a:ln>
          <a:effectLst/>
        </p:spPr>
        <p:txBody>
          <a:bodyPr wrap="square">
            <a:spAutoFit/>
          </a:bodyPr>
          <a:lstStyle/>
          <a:p>
            <a:pPr algn="ctr" eaLnBrk="0" hangingPunct="0">
              <a:spcBef>
                <a:spcPct val="50000"/>
              </a:spcBef>
            </a:pPr>
            <a:r>
              <a:rPr lang="en-US" sz="1400" b="1" dirty="0" err="1" smtClean="0">
                <a:solidFill>
                  <a:schemeClr val="bg1"/>
                </a:solidFill>
                <a:ea typeface="ＭＳ Ｐゴシック" charset="-128"/>
              </a:rPr>
              <a:t>WGClimate</a:t>
            </a:r>
            <a:endParaRPr lang="en-US" sz="1400" b="1" dirty="0">
              <a:solidFill>
                <a:schemeClr val="bg1"/>
              </a:solidFill>
              <a:ea typeface="ＭＳ Ｐゴシック" charset="-128"/>
            </a:endParaRPr>
          </a:p>
        </p:txBody>
      </p:sp>
      <p:sp>
        <p:nvSpPr>
          <p:cNvPr id="55" name="Text Box 94"/>
          <p:cNvSpPr txBox="1">
            <a:spLocks noChangeAspect="1" noChangeArrowheads="1"/>
          </p:cNvSpPr>
          <p:nvPr/>
        </p:nvSpPr>
        <p:spPr bwMode="auto">
          <a:xfrm>
            <a:off x="3200400" y="4319827"/>
            <a:ext cx="1188720" cy="861774"/>
          </a:xfrm>
          <a:prstGeom prst="rect">
            <a:avLst/>
          </a:prstGeom>
          <a:noFill/>
          <a:ln w="9525">
            <a:solidFill>
              <a:srgbClr val="CCFF66"/>
            </a:solidFill>
            <a:miter lim="800000"/>
            <a:headEnd/>
            <a:tailEnd/>
          </a:ln>
          <a:effectLst/>
        </p:spPr>
        <p:txBody>
          <a:bodyPr wrap="square" lIns="18288" rIns="18288">
            <a:spAutoFit/>
          </a:bodyPr>
          <a:lstStyle/>
          <a:p>
            <a:pPr algn="ctr" eaLnBrk="0" hangingPunct="0"/>
            <a:r>
              <a:rPr lang="en-US" sz="1000" b="1" dirty="0">
                <a:solidFill>
                  <a:srgbClr val="CCFF66"/>
                </a:solidFill>
                <a:ea typeface="ＭＳ Ｐゴシック" charset="-128"/>
              </a:rPr>
              <a:t>Chair</a:t>
            </a:r>
          </a:p>
          <a:p>
            <a:pPr algn="ctr" eaLnBrk="0" hangingPunct="0"/>
            <a:r>
              <a:rPr lang="en-US" sz="1000" b="1" dirty="0" smtClean="0">
                <a:solidFill>
                  <a:srgbClr val="CCFF66"/>
                </a:solidFill>
                <a:ea typeface="ＭＳ Ｐゴシック" charset="-128"/>
              </a:rPr>
              <a:t>EC-JRC</a:t>
            </a:r>
            <a:endParaRPr lang="en-US" sz="1000" b="1" dirty="0">
              <a:solidFill>
                <a:srgbClr val="CCFF66"/>
              </a:solidFill>
              <a:ea typeface="ＭＳ Ｐゴシック" charset="-128"/>
            </a:endParaRPr>
          </a:p>
          <a:p>
            <a:pPr algn="ctr" eaLnBrk="0" hangingPunct="0"/>
            <a:endParaRPr lang="en-US" sz="1000" b="1" dirty="0">
              <a:solidFill>
                <a:srgbClr val="CCFF66"/>
              </a:solidFill>
              <a:ea typeface="ＭＳ Ｐゴシック" charset="-128"/>
            </a:endParaRPr>
          </a:p>
          <a:p>
            <a:pPr algn="ctr" eaLnBrk="0" hangingPunct="0"/>
            <a:r>
              <a:rPr lang="en-US" sz="1000" b="1" dirty="0">
                <a:solidFill>
                  <a:srgbClr val="CCFF66"/>
                </a:solidFill>
                <a:ea typeface="ＭＳ Ｐゴシック" charset="-128"/>
              </a:rPr>
              <a:t>Vice Chair</a:t>
            </a:r>
          </a:p>
          <a:p>
            <a:pPr algn="ctr" eaLnBrk="0" hangingPunct="0"/>
            <a:r>
              <a:rPr lang="en-US" sz="1000" b="1" dirty="0" smtClean="0">
                <a:solidFill>
                  <a:srgbClr val="CCFF66"/>
                </a:solidFill>
                <a:ea typeface="ＭＳ Ｐゴシック" charset="-128"/>
              </a:rPr>
              <a:t>NOAA</a:t>
            </a:r>
            <a:endParaRPr lang="en-US" sz="1000" b="1" dirty="0">
              <a:solidFill>
                <a:srgbClr val="CCFF66"/>
              </a:solidFill>
              <a:ea typeface="ＭＳ Ｐゴシック" charset="-128"/>
            </a:endParaRPr>
          </a:p>
        </p:txBody>
      </p:sp>
      <p:grpSp>
        <p:nvGrpSpPr>
          <p:cNvPr id="56" name="Group 55"/>
          <p:cNvGrpSpPr/>
          <p:nvPr/>
        </p:nvGrpSpPr>
        <p:grpSpPr>
          <a:xfrm>
            <a:off x="76200" y="76200"/>
            <a:ext cx="2438400" cy="871980"/>
            <a:chOff x="5334000" y="31698"/>
            <a:chExt cx="3746396" cy="1353312"/>
          </a:xfrm>
        </p:grpSpPr>
        <p:pic>
          <p:nvPicPr>
            <p:cNvPr id="57" name="Picture 2"/>
            <p:cNvPicPr>
              <a:picLocks noChangeAspect="1" noChangeArrowheads="1"/>
            </p:cNvPicPr>
            <p:nvPr/>
          </p:nvPicPr>
          <p:blipFill>
            <a:blip r:embed="rId3" cstate="print"/>
            <a:srcRect/>
            <a:stretch>
              <a:fillRect/>
            </a:stretch>
          </p:blipFill>
          <p:spPr bwMode="auto">
            <a:xfrm>
              <a:off x="5486400" y="796721"/>
              <a:ext cx="534328" cy="574879"/>
            </a:xfrm>
            <a:prstGeom prst="rect">
              <a:avLst/>
            </a:prstGeom>
            <a:noFill/>
            <a:ln w="9525">
              <a:noFill/>
              <a:miter lim="800000"/>
              <a:headEnd/>
              <a:tailEnd/>
            </a:ln>
            <a:effectLst/>
          </p:spPr>
        </p:pic>
        <p:pic>
          <p:nvPicPr>
            <p:cNvPr id="58" name="Picture 3"/>
            <p:cNvPicPr>
              <a:picLocks noChangeAspect="1" noChangeArrowheads="1"/>
            </p:cNvPicPr>
            <p:nvPr/>
          </p:nvPicPr>
          <p:blipFill>
            <a:blip r:embed="rId4" cstate="print"/>
            <a:srcRect/>
            <a:stretch>
              <a:fillRect/>
            </a:stretch>
          </p:blipFill>
          <p:spPr bwMode="auto">
            <a:xfrm>
              <a:off x="6096000" y="808939"/>
              <a:ext cx="525475" cy="562661"/>
            </a:xfrm>
            <a:prstGeom prst="rect">
              <a:avLst/>
            </a:prstGeom>
            <a:noFill/>
            <a:ln w="9525">
              <a:noFill/>
              <a:miter lim="800000"/>
              <a:headEnd/>
              <a:tailEnd/>
            </a:ln>
            <a:effectLst/>
          </p:spPr>
        </p:pic>
        <p:pic>
          <p:nvPicPr>
            <p:cNvPr id="59" name="Picture 4"/>
            <p:cNvPicPr>
              <a:picLocks noChangeAspect="1" noChangeArrowheads="1"/>
            </p:cNvPicPr>
            <p:nvPr/>
          </p:nvPicPr>
          <p:blipFill>
            <a:blip r:embed="rId5" cstate="print"/>
            <a:srcRect/>
            <a:stretch>
              <a:fillRect/>
            </a:stretch>
          </p:blipFill>
          <p:spPr bwMode="auto">
            <a:xfrm>
              <a:off x="6705600" y="808500"/>
              <a:ext cx="548640" cy="563100"/>
            </a:xfrm>
            <a:prstGeom prst="rect">
              <a:avLst/>
            </a:prstGeom>
            <a:noFill/>
            <a:ln w="9525">
              <a:noFill/>
              <a:miter lim="800000"/>
              <a:headEnd/>
              <a:tailEnd/>
            </a:ln>
            <a:effectLst/>
          </p:spPr>
        </p:pic>
        <p:pic>
          <p:nvPicPr>
            <p:cNvPr id="60" name="Picture 5"/>
            <p:cNvPicPr>
              <a:picLocks noChangeAspect="1" noChangeArrowheads="1"/>
            </p:cNvPicPr>
            <p:nvPr/>
          </p:nvPicPr>
          <p:blipFill>
            <a:blip r:embed="rId6" cstate="print"/>
            <a:srcRect/>
            <a:stretch>
              <a:fillRect/>
            </a:stretch>
          </p:blipFill>
          <p:spPr bwMode="auto">
            <a:xfrm>
              <a:off x="7315200" y="796877"/>
              <a:ext cx="542830" cy="574723"/>
            </a:xfrm>
            <a:prstGeom prst="rect">
              <a:avLst/>
            </a:prstGeom>
            <a:noFill/>
            <a:ln w="9525">
              <a:noFill/>
              <a:miter lim="800000"/>
              <a:headEnd/>
              <a:tailEnd/>
            </a:ln>
            <a:effectLst/>
          </p:spPr>
        </p:pic>
        <p:pic>
          <p:nvPicPr>
            <p:cNvPr id="61" name="Picture 6"/>
            <p:cNvPicPr>
              <a:picLocks noChangeAspect="1" noChangeArrowheads="1"/>
            </p:cNvPicPr>
            <p:nvPr/>
          </p:nvPicPr>
          <p:blipFill>
            <a:blip r:embed="rId7" cstate="print"/>
            <a:srcRect/>
            <a:stretch>
              <a:fillRect/>
            </a:stretch>
          </p:blipFill>
          <p:spPr bwMode="auto">
            <a:xfrm>
              <a:off x="7924799" y="800369"/>
              <a:ext cx="539496" cy="571231"/>
            </a:xfrm>
            <a:prstGeom prst="rect">
              <a:avLst/>
            </a:prstGeom>
            <a:noFill/>
            <a:ln w="9525">
              <a:noFill/>
              <a:miter lim="800000"/>
              <a:headEnd/>
              <a:tailEnd/>
            </a:ln>
            <a:effectLst/>
          </p:spPr>
        </p:pic>
        <p:pic>
          <p:nvPicPr>
            <p:cNvPr id="62" name="Picture 7"/>
            <p:cNvPicPr>
              <a:picLocks noChangeAspect="1" noChangeArrowheads="1"/>
            </p:cNvPicPr>
            <p:nvPr/>
          </p:nvPicPr>
          <p:blipFill>
            <a:blip r:embed="rId8" cstate="print"/>
            <a:srcRect/>
            <a:stretch>
              <a:fillRect/>
            </a:stretch>
          </p:blipFill>
          <p:spPr bwMode="auto">
            <a:xfrm>
              <a:off x="8539276" y="808938"/>
              <a:ext cx="541120" cy="576072"/>
            </a:xfrm>
            <a:prstGeom prst="rect">
              <a:avLst/>
            </a:prstGeom>
            <a:noFill/>
            <a:ln w="9525">
              <a:noFill/>
              <a:miter lim="800000"/>
              <a:headEnd/>
              <a:tailEnd/>
            </a:ln>
            <a:effectLst/>
          </p:spPr>
        </p:pic>
        <p:pic>
          <p:nvPicPr>
            <p:cNvPr id="63" name="Picture 62"/>
            <p:cNvPicPr/>
            <p:nvPr/>
          </p:nvPicPr>
          <p:blipFill>
            <a:blip r:embed="rId9" cstate="print"/>
            <a:srcRect t="8196" b="9848"/>
            <a:stretch>
              <a:fillRect/>
            </a:stretch>
          </p:blipFill>
          <p:spPr bwMode="auto">
            <a:xfrm>
              <a:off x="5334000" y="31698"/>
              <a:ext cx="1552175" cy="762000"/>
            </a:xfrm>
            <a:prstGeom prst="rect">
              <a:avLst/>
            </a:prstGeom>
            <a:noFill/>
            <a:ln w="9525">
              <a:noFill/>
              <a:miter lim="800000"/>
              <a:headEnd/>
              <a:tailEnd/>
            </a:ln>
          </p:spPr>
        </p:pic>
      </p:grpSp>
      <p:sp>
        <p:nvSpPr>
          <p:cNvPr id="64" name="Text Box 102"/>
          <p:cNvSpPr txBox="1">
            <a:spLocks noChangeAspect="1" noChangeArrowheads="1"/>
          </p:cNvSpPr>
          <p:nvPr/>
        </p:nvSpPr>
        <p:spPr bwMode="auto">
          <a:xfrm>
            <a:off x="7338060" y="3276600"/>
            <a:ext cx="1348740" cy="274637"/>
          </a:xfrm>
          <a:prstGeom prst="rect">
            <a:avLst/>
          </a:prstGeom>
          <a:noFill/>
          <a:ln w="9525">
            <a:noFill/>
            <a:miter lim="800000"/>
            <a:headEnd/>
            <a:tailEnd/>
          </a:ln>
          <a:effectLst/>
        </p:spPr>
        <p:txBody>
          <a:bodyPr>
            <a:spAutoFit/>
          </a:bodyPr>
          <a:lstStyle/>
          <a:p>
            <a:pPr eaLnBrk="0" hangingPunct="0"/>
            <a:r>
              <a:rPr lang="en-US" sz="1200" b="1" dirty="0">
                <a:solidFill>
                  <a:srgbClr val="CCFF66"/>
                </a:solidFill>
                <a:ea typeface="ＭＳ Ｐゴシック" charset="-128"/>
              </a:rPr>
              <a:t>(2-year terms)</a:t>
            </a:r>
          </a:p>
        </p:txBody>
      </p:sp>
      <p:sp>
        <p:nvSpPr>
          <p:cNvPr id="65" name="Text Box 102"/>
          <p:cNvSpPr txBox="1">
            <a:spLocks noChangeAspect="1" noChangeArrowheads="1"/>
          </p:cNvSpPr>
          <p:nvPr/>
        </p:nvSpPr>
        <p:spPr bwMode="auto">
          <a:xfrm>
            <a:off x="1623060" y="5257800"/>
            <a:ext cx="1348740" cy="274637"/>
          </a:xfrm>
          <a:prstGeom prst="rect">
            <a:avLst/>
          </a:prstGeom>
          <a:noFill/>
          <a:ln w="9525">
            <a:noFill/>
            <a:miter lim="800000"/>
            <a:headEnd/>
            <a:tailEnd/>
          </a:ln>
          <a:effectLst/>
        </p:spPr>
        <p:txBody>
          <a:bodyPr>
            <a:spAutoFit/>
          </a:bodyPr>
          <a:lstStyle/>
          <a:p>
            <a:pPr algn="ctr" eaLnBrk="0" hangingPunct="0"/>
            <a:r>
              <a:rPr lang="en-US" sz="1200" b="1" dirty="0">
                <a:solidFill>
                  <a:srgbClr val="CCFF66"/>
                </a:solidFill>
                <a:ea typeface="ＭＳ Ｐゴシック" charset="-128"/>
              </a:rPr>
              <a:t>(2-year terms)</a:t>
            </a:r>
          </a:p>
        </p:txBody>
      </p:sp>
    </p:spTree>
    <p:extLst>
      <p:ext uri="{BB962C8B-B14F-4D97-AF65-F5344CB8AC3E}">
        <p14:creationId xmlns:p14="http://schemas.microsoft.com/office/powerpoint/2010/main" xmlns="" val="17962015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848600" cy="990600"/>
          </a:xfrm>
        </p:spPr>
        <p:txBody>
          <a:bodyPr/>
          <a:lstStyle/>
          <a:p>
            <a:r>
              <a:rPr lang="en-US" sz="3200" dirty="0" smtClean="0"/>
              <a:t>CEOS Members and Associates</a:t>
            </a:r>
            <a:endParaRPr lang="en-US" sz="3200" dirty="0"/>
          </a:p>
        </p:txBody>
      </p:sp>
      <p:sp>
        <p:nvSpPr>
          <p:cNvPr id="4" name="Slide Number Placeholder 3"/>
          <p:cNvSpPr>
            <a:spLocks noGrp="1"/>
          </p:cNvSpPr>
          <p:nvPr>
            <p:ph type="sldNum" sz="quarter" idx="10"/>
          </p:nvPr>
        </p:nvSpPr>
        <p:spPr/>
        <p:txBody>
          <a:bodyPr/>
          <a:lstStyle/>
          <a:p>
            <a:fld id="{96E7E44A-95A4-4D84-B060-74C5DA9603ED}" type="slidenum">
              <a:rPr lang="en-US" smtClean="0"/>
              <a:pPr/>
              <a:t>26</a:t>
            </a:fld>
            <a:endParaRPr lang="en-US"/>
          </a:p>
        </p:txBody>
      </p:sp>
      <p:sp>
        <p:nvSpPr>
          <p:cNvPr id="5" name="Content Placeholder 4"/>
          <p:cNvSpPr txBox="1">
            <a:spLocks noGrp="1"/>
          </p:cNvSpPr>
          <p:nvPr>
            <p:ph idx="1"/>
          </p:nvPr>
        </p:nvSpPr>
        <p:spPr>
          <a:xfrm>
            <a:off x="0" y="609600"/>
            <a:ext cx="9182100" cy="5029200"/>
          </a:xfrm>
          <a:prstGeom prst="rect">
            <a:avLst/>
          </a:prstGeom>
          <a:noFill/>
        </p:spPr>
        <p:txBody>
          <a:bodyPr wrap="square" lIns="97256" tIns="48628" rIns="97256" bIns="48628" numCol="2">
            <a:spAutoFit/>
          </a:bodyPr>
          <a:lstStyle/>
          <a:p>
            <a:pPr fontAlgn="auto">
              <a:spcBef>
                <a:spcPts val="0"/>
              </a:spcBef>
              <a:spcAft>
                <a:spcPts val="0"/>
              </a:spcAft>
              <a:buNone/>
              <a:defRPr/>
            </a:pPr>
            <a:r>
              <a:rPr lang="en-US" sz="1050" u="sng" dirty="0" smtClean="0">
                <a:solidFill>
                  <a:schemeClr val="accent6">
                    <a:lumMod val="40000"/>
                    <a:lumOff val="60000"/>
                  </a:schemeClr>
                </a:solidFill>
                <a:latin typeface="+mn-lt"/>
                <a:ea typeface="+mn-ea"/>
              </a:rPr>
              <a:t>MEMBERS</a:t>
            </a:r>
            <a:endParaRPr lang="en-US" sz="900" u="sng" dirty="0" smtClean="0">
              <a:solidFill>
                <a:schemeClr val="accent6">
                  <a:lumMod val="40000"/>
                  <a:lumOff val="60000"/>
                </a:schemeClr>
              </a:solidFill>
              <a:latin typeface="+mn-lt"/>
              <a:ea typeface="+mn-ea"/>
            </a:endParaRPr>
          </a:p>
          <a:p>
            <a:pPr fontAlgn="auto">
              <a:spcBef>
                <a:spcPts val="0"/>
              </a:spcBef>
              <a:spcAft>
                <a:spcPts val="0"/>
              </a:spcAft>
              <a:buNone/>
              <a:defRPr/>
            </a:pPr>
            <a:r>
              <a:rPr lang="en-US" sz="900" dirty="0" err="1" smtClean="0">
                <a:latin typeface="+mn-lt"/>
                <a:ea typeface="+mn-ea"/>
              </a:rPr>
              <a:t>Agenzia</a:t>
            </a:r>
            <a:r>
              <a:rPr lang="en-US" sz="900" dirty="0" smtClean="0">
                <a:latin typeface="+mn-lt"/>
                <a:ea typeface="+mn-ea"/>
              </a:rPr>
              <a:t> </a:t>
            </a:r>
            <a:r>
              <a:rPr lang="en-US" sz="900" dirty="0" err="1">
                <a:latin typeface="+mn-lt"/>
                <a:ea typeface="+mn-ea"/>
              </a:rPr>
              <a:t>Spaziale</a:t>
            </a:r>
            <a:r>
              <a:rPr lang="en-US" sz="900" dirty="0">
                <a:latin typeface="+mn-lt"/>
                <a:ea typeface="+mn-ea"/>
              </a:rPr>
              <a:t> </a:t>
            </a:r>
            <a:r>
              <a:rPr lang="en-US" sz="900" dirty="0" err="1" smtClean="0">
                <a:latin typeface="+mn-lt"/>
                <a:ea typeface="+mn-ea"/>
              </a:rPr>
              <a:t>Italiana</a:t>
            </a:r>
            <a:r>
              <a:rPr lang="en-US" sz="900" dirty="0" smtClean="0">
                <a:latin typeface="+mn-lt"/>
                <a:ea typeface="+mn-ea"/>
              </a:rPr>
              <a:t> </a:t>
            </a:r>
            <a:r>
              <a:rPr lang="en-US" sz="900" dirty="0">
                <a:latin typeface="+mn-lt"/>
                <a:ea typeface="+mn-ea"/>
              </a:rPr>
              <a:t>(ASI)</a:t>
            </a:r>
          </a:p>
          <a:p>
            <a:pPr fontAlgn="auto">
              <a:spcBef>
                <a:spcPts val="0"/>
              </a:spcBef>
              <a:spcAft>
                <a:spcPts val="0"/>
              </a:spcAft>
              <a:buNone/>
              <a:defRPr/>
            </a:pPr>
            <a:r>
              <a:rPr lang="en-US" sz="900" dirty="0" smtClean="0">
                <a:latin typeface="+mn-lt"/>
                <a:ea typeface="+mn-ea"/>
              </a:rPr>
              <a:t>Canadian </a:t>
            </a:r>
            <a:r>
              <a:rPr lang="en-US" sz="900" dirty="0">
                <a:latin typeface="+mn-lt"/>
                <a:ea typeface="+mn-ea"/>
              </a:rPr>
              <a:t>Space Agency (CSA)</a:t>
            </a:r>
          </a:p>
          <a:p>
            <a:pPr fontAlgn="auto">
              <a:spcBef>
                <a:spcPts val="0"/>
              </a:spcBef>
              <a:spcAft>
                <a:spcPts val="0"/>
              </a:spcAft>
              <a:buNone/>
              <a:defRPr/>
            </a:pPr>
            <a:r>
              <a:rPr lang="fr-FR" sz="900" dirty="0">
                <a:latin typeface="+mn-lt"/>
                <a:ea typeface="+mn-ea"/>
              </a:rPr>
              <a:t>Centre National d’Etudes Spatiales (CNES), France</a:t>
            </a:r>
          </a:p>
          <a:p>
            <a:pPr fontAlgn="auto">
              <a:spcBef>
                <a:spcPts val="0"/>
              </a:spcBef>
              <a:spcAft>
                <a:spcPts val="0"/>
              </a:spcAft>
              <a:buNone/>
              <a:defRPr/>
            </a:pPr>
            <a:r>
              <a:rPr lang="en-US" sz="900" dirty="0">
                <a:latin typeface="+mn-lt"/>
                <a:ea typeface="+mn-ea"/>
              </a:rPr>
              <a:t>Centro para Desarrollo Tecnólogico Industrial (CDTI), Spain</a:t>
            </a:r>
          </a:p>
          <a:p>
            <a:pPr fontAlgn="auto">
              <a:spcBef>
                <a:spcPts val="0"/>
              </a:spcBef>
              <a:spcAft>
                <a:spcPts val="0"/>
              </a:spcAft>
              <a:buNone/>
              <a:defRPr/>
            </a:pPr>
            <a:r>
              <a:rPr lang="en-US" sz="900" dirty="0">
                <a:latin typeface="+mn-lt"/>
                <a:ea typeface="+mn-ea"/>
              </a:rPr>
              <a:t>China Center for Resources Satellite Data and Applications (CRESDA)</a:t>
            </a:r>
          </a:p>
          <a:p>
            <a:pPr fontAlgn="auto">
              <a:spcBef>
                <a:spcPts val="0"/>
              </a:spcBef>
              <a:spcAft>
                <a:spcPts val="0"/>
              </a:spcAft>
              <a:buNone/>
              <a:defRPr/>
            </a:pPr>
            <a:r>
              <a:rPr lang="en-US" sz="900" dirty="0">
                <a:latin typeface="+mn-lt"/>
                <a:ea typeface="+mn-ea"/>
              </a:rPr>
              <a:t>Chinese Academy of Space Technology (CAST)</a:t>
            </a:r>
          </a:p>
          <a:p>
            <a:pPr fontAlgn="auto">
              <a:spcBef>
                <a:spcPts val="0"/>
              </a:spcBef>
              <a:spcAft>
                <a:spcPts val="0"/>
              </a:spcAft>
              <a:buNone/>
              <a:defRPr/>
            </a:pPr>
            <a:r>
              <a:rPr lang="es-ES" sz="900" dirty="0">
                <a:latin typeface="+mn-lt"/>
                <a:ea typeface="+mn-ea"/>
              </a:rPr>
              <a:t>Comisión Nacional de Actividades Espaciales (CONAE), </a:t>
            </a:r>
            <a:r>
              <a:rPr lang="en-US" sz="900" dirty="0">
                <a:latin typeface="+mn-lt"/>
                <a:ea typeface="+mn-ea"/>
              </a:rPr>
              <a:t>Argentina</a:t>
            </a:r>
          </a:p>
          <a:p>
            <a:pPr fontAlgn="auto">
              <a:spcBef>
                <a:spcPts val="0"/>
              </a:spcBef>
              <a:spcAft>
                <a:spcPts val="0"/>
              </a:spcAft>
              <a:buNone/>
              <a:defRPr/>
            </a:pPr>
            <a:r>
              <a:rPr lang="en-US" sz="900" dirty="0">
                <a:latin typeface="+mn-lt"/>
                <a:ea typeface="+mn-ea"/>
              </a:rPr>
              <a:t>Commonwealth Scientific &amp; Industrial Research Organisation (CSIRO), Australia</a:t>
            </a:r>
          </a:p>
          <a:p>
            <a:pPr fontAlgn="auto">
              <a:spcBef>
                <a:spcPts val="0"/>
              </a:spcBef>
              <a:spcAft>
                <a:spcPts val="0"/>
              </a:spcAft>
              <a:buNone/>
              <a:defRPr/>
            </a:pPr>
            <a:r>
              <a:rPr lang="de-DE" sz="900" dirty="0" smtClean="0">
                <a:latin typeface="+mn-lt"/>
                <a:ea typeface="+mn-ea"/>
              </a:rPr>
              <a:t>Deutsches </a:t>
            </a:r>
            <a:r>
              <a:rPr lang="de-DE" sz="900" dirty="0">
                <a:latin typeface="+mn-lt"/>
                <a:ea typeface="+mn-ea"/>
              </a:rPr>
              <a:t>Zentrum fürLuft-und Raumfahrt (DLR), Germany</a:t>
            </a:r>
          </a:p>
          <a:p>
            <a:pPr fontAlgn="auto">
              <a:spcBef>
                <a:spcPts val="0"/>
              </a:spcBef>
              <a:spcAft>
                <a:spcPts val="0"/>
              </a:spcAft>
              <a:buNone/>
              <a:defRPr/>
            </a:pPr>
            <a:r>
              <a:rPr lang="en-US" sz="900" dirty="0">
                <a:latin typeface="+mn-lt"/>
                <a:ea typeface="+mn-ea"/>
              </a:rPr>
              <a:t>European Commission (EC)</a:t>
            </a:r>
          </a:p>
          <a:p>
            <a:pPr marL="227013" indent="-227013" fontAlgn="auto">
              <a:spcBef>
                <a:spcPts val="0"/>
              </a:spcBef>
              <a:spcAft>
                <a:spcPts val="0"/>
              </a:spcAft>
              <a:buNone/>
              <a:defRPr/>
            </a:pPr>
            <a:r>
              <a:rPr lang="en-US" sz="900" dirty="0" smtClean="0">
                <a:latin typeface="+mn-lt"/>
                <a:ea typeface="+mn-ea"/>
              </a:rPr>
              <a:t>European </a:t>
            </a:r>
            <a:r>
              <a:rPr lang="en-US" sz="900" dirty="0">
                <a:latin typeface="+mn-lt"/>
                <a:ea typeface="+mn-ea"/>
              </a:rPr>
              <a:t>Organisation for the Exploitation of Meteorological </a:t>
            </a:r>
            <a:r>
              <a:rPr lang="en-US" sz="900" dirty="0" smtClean="0">
                <a:latin typeface="+mn-lt"/>
                <a:ea typeface="+mn-ea"/>
              </a:rPr>
              <a:t>Satellites   (EUMETSAT</a:t>
            </a:r>
            <a:r>
              <a:rPr lang="en-US" sz="900" dirty="0">
                <a:latin typeface="+mn-lt"/>
                <a:ea typeface="+mn-ea"/>
              </a:rPr>
              <a:t>)</a:t>
            </a:r>
          </a:p>
          <a:p>
            <a:pPr fontAlgn="auto">
              <a:spcBef>
                <a:spcPts val="0"/>
              </a:spcBef>
              <a:spcAft>
                <a:spcPts val="0"/>
              </a:spcAft>
              <a:buNone/>
              <a:defRPr/>
            </a:pPr>
            <a:r>
              <a:rPr lang="en-US" sz="900" dirty="0">
                <a:latin typeface="+mn-lt"/>
                <a:ea typeface="+mn-ea"/>
              </a:rPr>
              <a:t>European Space Agency (ESA)</a:t>
            </a:r>
          </a:p>
          <a:p>
            <a:pPr marL="121569" indent="-121569" fontAlgn="auto">
              <a:spcBef>
                <a:spcPts val="0"/>
              </a:spcBef>
              <a:spcAft>
                <a:spcPts val="0"/>
              </a:spcAft>
              <a:buNone/>
              <a:defRPr/>
            </a:pPr>
            <a:r>
              <a:rPr lang="en-US" sz="900" dirty="0">
                <a:latin typeface="+mn-lt"/>
                <a:ea typeface="+mn-ea"/>
              </a:rPr>
              <a:t>Geo-Informatics and Space Technology Development Agency (GISTDA), Thailand</a:t>
            </a:r>
          </a:p>
          <a:p>
            <a:pPr fontAlgn="auto">
              <a:spcBef>
                <a:spcPts val="0"/>
              </a:spcBef>
              <a:spcAft>
                <a:spcPts val="0"/>
              </a:spcAft>
              <a:buNone/>
              <a:defRPr/>
            </a:pPr>
            <a:r>
              <a:rPr lang="en-US" sz="900" dirty="0" smtClean="0">
                <a:latin typeface="+mn-lt"/>
                <a:ea typeface="+mn-ea"/>
              </a:rPr>
              <a:t>Indian </a:t>
            </a:r>
            <a:r>
              <a:rPr lang="en-US" sz="900" dirty="0">
                <a:latin typeface="+mn-lt"/>
                <a:ea typeface="+mn-ea"/>
              </a:rPr>
              <a:t>Space Research Organisation (ISRO)</a:t>
            </a:r>
          </a:p>
          <a:p>
            <a:pPr fontAlgn="auto">
              <a:spcBef>
                <a:spcPts val="0"/>
              </a:spcBef>
              <a:spcAft>
                <a:spcPts val="0"/>
              </a:spcAft>
              <a:buNone/>
              <a:defRPr/>
            </a:pPr>
            <a:r>
              <a:rPr lang="pt-BR" sz="900" dirty="0">
                <a:latin typeface="+mn-lt"/>
                <a:ea typeface="+mn-ea"/>
              </a:rPr>
              <a:t>Instituto Nacional de Pesquisas Espaciais (INPE), Braz</a:t>
            </a:r>
            <a:r>
              <a:rPr lang="en-US" sz="900" dirty="0" err="1" smtClean="0">
                <a:latin typeface="+mn-lt"/>
                <a:ea typeface="+mn-ea"/>
              </a:rPr>
              <a:t>il</a:t>
            </a:r>
            <a:endParaRPr lang="en-US" sz="900" dirty="0" smtClean="0">
              <a:latin typeface="+mn-lt"/>
              <a:ea typeface="+mn-ea"/>
            </a:endParaRPr>
          </a:p>
          <a:p>
            <a:pPr fontAlgn="auto">
              <a:spcBef>
                <a:spcPts val="0"/>
              </a:spcBef>
              <a:spcAft>
                <a:spcPts val="0"/>
              </a:spcAft>
              <a:buNone/>
              <a:defRPr/>
            </a:pPr>
            <a:r>
              <a:rPr lang="en-US" sz="900" dirty="0" smtClean="0">
                <a:latin typeface="+mn-lt"/>
                <a:ea typeface="+mn-ea"/>
              </a:rPr>
              <a:t>Japan </a:t>
            </a:r>
            <a:r>
              <a:rPr lang="en-US" sz="900" dirty="0">
                <a:latin typeface="+mn-lt"/>
                <a:ea typeface="+mn-ea"/>
              </a:rPr>
              <a:t>Aerospace Exploration </a:t>
            </a:r>
            <a:r>
              <a:rPr lang="en-US" sz="900" dirty="0" smtClean="0">
                <a:latin typeface="+mn-lt"/>
                <a:ea typeface="+mn-ea"/>
              </a:rPr>
              <a:t>Agency/Ministry of Education, Culture, Sports, Science, and Technology </a:t>
            </a:r>
            <a:r>
              <a:rPr lang="en-US" sz="900" dirty="0">
                <a:latin typeface="+mn-lt"/>
                <a:ea typeface="+mn-ea"/>
              </a:rPr>
              <a:t>(</a:t>
            </a:r>
            <a:r>
              <a:rPr lang="en-US" sz="900" dirty="0" smtClean="0">
                <a:latin typeface="+mn-lt"/>
                <a:ea typeface="+mn-ea"/>
              </a:rPr>
              <a:t>JAXA/MEXT)</a:t>
            </a:r>
          </a:p>
          <a:p>
            <a:pPr fontAlgn="auto">
              <a:spcBef>
                <a:spcPts val="0"/>
              </a:spcBef>
              <a:spcAft>
                <a:spcPts val="0"/>
              </a:spcAft>
              <a:buNone/>
              <a:defRPr/>
            </a:pPr>
            <a:r>
              <a:rPr lang="en-US" sz="900" dirty="0" smtClean="0">
                <a:latin typeface="+mn-lt"/>
                <a:ea typeface="+mn-ea"/>
              </a:rPr>
              <a:t>Korea </a:t>
            </a:r>
            <a:r>
              <a:rPr lang="en-US" sz="900" dirty="0">
                <a:latin typeface="+mn-lt"/>
                <a:ea typeface="+mn-ea"/>
              </a:rPr>
              <a:t>Aerospace Research Institute (</a:t>
            </a:r>
            <a:r>
              <a:rPr lang="en-US" sz="900" dirty="0" smtClean="0">
                <a:latin typeface="+mn-lt"/>
                <a:ea typeface="+mn-ea"/>
              </a:rPr>
              <a:t>KARI)</a:t>
            </a:r>
          </a:p>
          <a:p>
            <a:pPr fontAlgn="auto">
              <a:spcBef>
                <a:spcPts val="0"/>
              </a:spcBef>
              <a:spcAft>
                <a:spcPts val="0"/>
              </a:spcAft>
              <a:buNone/>
              <a:defRPr/>
            </a:pPr>
            <a:r>
              <a:rPr lang="en-US" sz="900" dirty="0" smtClean="0">
                <a:latin typeface="+mn-lt"/>
                <a:ea typeface="+mn-ea"/>
              </a:rPr>
              <a:t>National </a:t>
            </a:r>
            <a:r>
              <a:rPr lang="en-US" sz="900" dirty="0">
                <a:latin typeface="+mn-lt"/>
                <a:ea typeface="+mn-ea"/>
              </a:rPr>
              <a:t>Aeronautics and Space Administration (NASA), </a:t>
            </a:r>
            <a:r>
              <a:rPr lang="en-US" sz="900" dirty="0" smtClean="0">
                <a:latin typeface="+mn-lt"/>
                <a:ea typeface="+mn-ea"/>
              </a:rPr>
              <a:t>USA</a:t>
            </a:r>
          </a:p>
          <a:p>
            <a:pPr fontAlgn="auto">
              <a:spcBef>
                <a:spcPts val="0"/>
              </a:spcBef>
              <a:spcAft>
                <a:spcPts val="0"/>
              </a:spcAft>
              <a:buNone/>
              <a:defRPr/>
            </a:pPr>
            <a:r>
              <a:rPr lang="en-US" sz="900" dirty="0" smtClean="0">
                <a:latin typeface="+mn-lt"/>
                <a:ea typeface="+mn-ea"/>
              </a:rPr>
              <a:t>National </a:t>
            </a:r>
            <a:r>
              <a:rPr lang="en-US" sz="900" dirty="0">
                <a:latin typeface="+mn-lt"/>
                <a:ea typeface="+mn-ea"/>
              </a:rPr>
              <a:t>Oceanic and Atmospheric Administration (NOAA), </a:t>
            </a:r>
            <a:r>
              <a:rPr lang="en-US" sz="900" dirty="0" smtClean="0">
                <a:latin typeface="+mn-lt"/>
                <a:ea typeface="+mn-ea"/>
              </a:rPr>
              <a:t>USA</a:t>
            </a:r>
          </a:p>
          <a:p>
            <a:pPr fontAlgn="auto">
              <a:spcBef>
                <a:spcPts val="0"/>
              </a:spcBef>
              <a:spcAft>
                <a:spcPts val="0"/>
              </a:spcAft>
              <a:buNone/>
              <a:defRPr/>
            </a:pPr>
            <a:r>
              <a:rPr lang="en-US" sz="900" dirty="0" smtClean="0">
                <a:latin typeface="+mn-lt"/>
                <a:ea typeface="+mn-ea"/>
              </a:rPr>
              <a:t>National </a:t>
            </a:r>
            <a:r>
              <a:rPr lang="en-US" sz="900" dirty="0">
                <a:latin typeface="+mn-lt"/>
                <a:ea typeface="+mn-ea"/>
              </a:rPr>
              <a:t>Remote Sensing Center of China (</a:t>
            </a:r>
            <a:r>
              <a:rPr lang="en-US" sz="900" dirty="0" smtClean="0">
                <a:latin typeface="+mn-lt"/>
                <a:ea typeface="+mn-ea"/>
              </a:rPr>
              <a:t>NRSCC)</a:t>
            </a:r>
          </a:p>
          <a:p>
            <a:pPr fontAlgn="auto">
              <a:spcBef>
                <a:spcPts val="0"/>
              </a:spcBef>
              <a:spcAft>
                <a:spcPts val="0"/>
              </a:spcAft>
              <a:buNone/>
              <a:defRPr/>
            </a:pPr>
            <a:r>
              <a:rPr lang="en-US" sz="900" dirty="0" smtClean="0">
                <a:latin typeface="+mn-lt"/>
                <a:ea typeface="+mn-ea"/>
              </a:rPr>
              <a:t>National Satellite Meteorological Center/Chinese Meteorological Administration (NSMC/CMA)</a:t>
            </a:r>
          </a:p>
          <a:p>
            <a:pPr fontAlgn="auto">
              <a:spcBef>
                <a:spcPts val="0"/>
              </a:spcBef>
              <a:spcAft>
                <a:spcPts val="0"/>
              </a:spcAft>
              <a:buNone/>
              <a:defRPr/>
            </a:pPr>
            <a:r>
              <a:rPr lang="en-US" sz="900" dirty="0" smtClean="0">
                <a:latin typeface="+mn-lt"/>
                <a:ea typeface="+mn-ea"/>
              </a:rPr>
              <a:t>National </a:t>
            </a:r>
            <a:r>
              <a:rPr lang="en-US" sz="900" dirty="0">
                <a:latin typeface="+mn-lt"/>
                <a:ea typeface="+mn-ea"/>
              </a:rPr>
              <a:t>Space Agency of Ukraine (</a:t>
            </a:r>
            <a:r>
              <a:rPr lang="en-US" sz="900" dirty="0" smtClean="0">
                <a:latin typeface="+mn-lt"/>
                <a:ea typeface="+mn-ea"/>
              </a:rPr>
              <a:t>NSAU)</a:t>
            </a:r>
          </a:p>
          <a:p>
            <a:pPr fontAlgn="auto">
              <a:spcBef>
                <a:spcPts val="0"/>
              </a:spcBef>
              <a:spcAft>
                <a:spcPts val="0"/>
              </a:spcAft>
              <a:buNone/>
              <a:defRPr/>
            </a:pPr>
            <a:r>
              <a:rPr lang="en-US" sz="900" dirty="0" smtClean="0">
                <a:latin typeface="+mn-lt"/>
                <a:ea typeface="+mn-ea"/>
              </a:rPr>
              <a:t>National </a:t>
            </a:r>
            <a:r>
              <a:rPr lang="en-US" sz="900" dirty="0">
                <a:latin typeface="+mn-lt"/>
                <a:ea typeface="+mn-ea"/>
              </a:rPr>
              <a:t>Space Research Agency of Nigeria (</a:t>
            </a:r>
            <a:r>
              <a:rPr lang="en-US" sz="900" dirty="0" smtClean="0">
                <a:latin typeface="+mn-lt"/>
                <a:ea typeface="+mn-ea"/>
              </a:rPr>
              <a:t>NASRDA)</a:t>
            </a:r>
          </a:p>
          <a:p>
            <a:pPr fontAlgn="auto">
              <a:spcBef>
                <a:spcPts val="0"/>
              </a:spcBef>
              <a:spcAft>
                <a:spcPts val="0"/>
              </a:spcAft>
              <a:buNone/>
              <a:defRPr/>
            </a:pPr>
            <a:r>
              <a:rPr lang="en-US" sz="900" dirty="0" smtClean="0"/>
              <a:t>Netherlands Space Office (NSO)</a:t>
            </a:r>
            <a:endParaRPr lang="en-US" sz="900" dirty="0" smtClean="0">
              <a:latin typeface="+mn-lt"/>
              <a:ea typeface="+mn-ea"/>
            </a:endParaRPr>
          </a:p>
          <a:p>
            <a:pPr fontAlgn="auto">
              <a:spcBef>
                <a:spcPts val="0"/>
              </a:spcBef>
              <a:spcAft>
                <a:spcPts val="0"/>
              </a:spcAft>
              <a:buNone/>
              <a:defRPr/>
            </a:pPr>
            <a:r>
              <a:rPr lang="en-US" sz="900" dirty="0" smtClean="0">
                <a:latin typeface="+mn-lt"/>
                <a:ea typeface="+mn-ea"/>
              </a:rPr>
              <a:t>Russian </a:t>
            </a:r>
            <a:r>
              <a:rPr lang="en-US" sz="900" dirty="0">
                <a:latin typeface="+mn-lt"/>
                <a:ea typeface="+mn-ea"/>
              </a:rPr>
              <a:t>Federal Space Agency (</a:t>
            </a:r>
            <a:r>
              <a:rPr lang="en-US" sz="900" dirty="0" smtClean="0">
                <a:latin typeface="+mn-lt"/>
                <a:ea typeface="+mn-ea"/>
              </a:rPr>
              <a:t>ROSKOSMOS)</a:t>
            </a:r>
          </a:p>
          <a:p>
            <a:pPr fontAlgn="auto">
              <a:spcBef>
                <a:spcPts val="0"/>
              </a:spcBef>
              <a:spcAft>
                <a:spcPts val="0"/>
              </a:spcAft>
              <a:buNone/>
              <a:defRPr/>
            </a:pPr>
            <a:r>
              <a:rPr lang="en-US" sz="900" dirty="0" smtClean="0">
                <a:latin typeface="+mn-lt"/>
                <a:ea typeface="+mn-ea"/>
              </a:rPr>
              <a:t>Russian </a:t>
            </a:r>
            <a:r>
              <a:rPr lang="en-US" sz="900" dirty="0">
                <a:latin typeface="+mn-lt"/>
                <a:ea typeface="+mn-ea"/>
              </a:rPr>
              <a:t>Federal Service for Hydrometeorology and </a:t>
            </a:r>
            <a:r>
              <a:rPr lang="en-US" sz="900" dirty="0" smtClean="0">
                <a:latin typeface="+mn-lt"/>
                <a:ea typeface="+mn-ea"/>
              </a:rPr>
              <a:t>Environmental Monitoring </a:t>
            </a:r>
            <a:r>
              <a:rPr lang="en-US" sz="900" dirty="0">
                <a:latin typeface="+mn-lt"/>
                <a:ea typeface="+mn-ea"/>
              </a:rPr>
              <a:t>(</a:t>
            </a:r>
            <a:r>
              <a:rPr lang="en-US" sz="900" dirty="0" smtClean="0">
                <a:latin typeface="+mn-lt"/>
                <a:ea typeface="+mn-ea"/>
              </a:rPr>
              <a:t>ROSHYDROMET)</a:t>
            </a:r>
          </a:p>
          <a:p>
            <a:pPr fontAlgn="auto">
              <a:spcBef>
                <a:spcPts val="0"/>
              </a:spcBef>
              <a:spcAft>
                <a:spcPts val="0"/>
              </a:spcAft>
              <a:buNone/>
              <a:defRPr/>
            </a:pPr>
            <a:r>
              <a:rPr lang="en-US" sz="900" dirty="0" smtClean="0"/>
              <a:t>South African National Space Agency (SANSA)</a:t>
            </a:r>
            <a:endParaRPr lang="en-US" sz="900" dirty="0" smtClean="0">
              <a:latin typeface="+mn-lt"/>
              <a:ea typeface="+mn-ea"/>
            </a:endParaRPr>
          </a:p>
          <a:p>
            <a:pPr fontAlgn="auto">
              <a:spcBef>
                <a:spcPts val="0"/>
              </a:spcBef>
              <a:spcAft>
                <a:spcPts val="0"/>
              </a:spcAft>
              <a:buNone/>
              <a:defRPr/>
            </a:pPr>
            <a:r>
              <a:rPr lang="en-US" sz="900" dirty="0" smtClean="0">
                <a:latin typeface="+mn-lt"/>
                <a:ea typeface="+mn-ea"/>
              </a:rPr>
              <a:t>Scientific </a:t>
            </a:r>
            <a:r>
              <a:rPr lang="en-US" sz="900" dirty="0">
                <a:latin typeface="+mn-lt"/>
                <a:ea typeface="+mn-ea"/>
              </a:rPr>
              <a:t>and Technological Research Council of Turkey (</a:t>
            </a:r>
            <a:r>
              <a:rPr lang="en-US" sz="900" dirty="0" smtClean="0">
                <a:latin typeface="+mn-lt"/>
                <a:ea typeface="+mn-ea"/>
              </a:rPr>
              <a:t>TÜBITAK)</a:t>
            </a:r>
          </a:p>
          <a:p>
            <a:pPr fontAlgn="auto">
              <a:spcBef>
                <a:spcPts val="0"/>
              </a:spcBef>
              <a:spcAft>
                <a:spcPts val="0"/>
              </a:spcAft>
              <a:buNone/>
              <a:defRPr/>
            </a:pPr>
            <a:r>
              <a:rPr lang="en-US" sz="900" dirty="0" smtClean="0"/>
              <a:t>United Kingdom Space Agency (UKSA)</a:t>
            </a:r>
          </a:p>
          <a:p>
            <a:pPr fontAlgn="auto">
              <a:spcBef>
                <a:spcPts val="0"/>
              </a:spcBef>
              <a:spcAft>
                <a:spcPts val="0"/>
              </a:spcAft>
              <a:buNone/>
              <a:defRPr/>
            </a:pPr>
            <a:r>
              <a:rPr lang="en-US" sz="900" dirty="0" smtClean="0">
                <a:latin typeface="+mn-lt"/>
                <a:ea typeface="+mn-ea"/>
              </a:rPr>
              <a:t>United </a:t>
            </a:r>
            <a:r>
              <a:rPr lang="en-US" sz="900" dirty="0">
                <a:latin typeface="+mn-lt"/>
                <a:ea typeface="+mn-ea"/>
              </a:rPr>
              <a:t>States Geological Survey (</a:t>
            </a:r>
            <a:r>
              <a:rPr lang="en-US" sz="900" dirty="0" smtClean="0">
                <a:latin typeface="+mn-lt"/>
                <a:ea typeface="+mn-ea"/>
              </a:rPr>
              <a:t>USGS)</a:t>
            </a:r>
          </a:p>
          <a:p>
            <a:pPr marL="574675" indent="-219075" fontAlgn="auto">
              <a:spcBef>
                <a:spcPts val="0"/>
              </a:spcBef>
              <a:spcAft>
                <a:spcPts val="0"/>
              </a:spcAft>
              <a:buNone/>
              <a:defRPr/>
            </a:pPr>
            <a:r>
              <a:rPr lang="en-US" sz="1050" u="sng" dirty="0" smtClean="0">
                <a:solidFill>
                  <a:schemeClr val="accent6">
                    <a:lumMod val="40000"/>
                    <a:lumOff val="60000"/>
                  </a:schemeClr>
                </a:solidFill>
                <a:latin typeface="+mn-lt"/>
                <a:ea typeface="+mn-ea"/>
              </a:rPr>
              <a:t>ASSOCIATES</a:t>
            </a:r>
            <a:endParaRPr lang="en-US" sz="900" u="sng" dirty="0" smtClean="0">
              <a:solidFill>
                <a:schemeClr val="accent6">
                  <a:lumMod val="40000"/>
                  <a:lumOff val="60000"/>
                </a:schemeClr>
              </a:solidFill>
              <a:latin typeface="+mn-lt"/>
              <a:ea typeface="+mn-ea"/>
            </a:endParaRPr>
          </a:p>
          <a:p>
            <a:pPr marL="574675" indent="-219075" fontAlgn="auto">
              <a:spcBef>
                <a:spcPts val="0"/>
              </a:spcBef>
              <a:spcAft>
                <a:spcPts val="0"/>
              </a:spcAft>
              <a:buNone/>
              <a:defRPr/>
            </a:pPr>
            <a:r>
              <a:rPr lang="en-US" sz="900" dirty="0" smtClean="0"/>
              <a:t>Belgian Federal Science Policy Office (BELSPO)</a:t>
            </a:r>
          </a:p>
          <a:p>
            <a:pPr marL="574675" indent="-219075" fontAlgn="auto">
              <a:spcBef>
                <a:spcPts val="0"/>
              </a:spcBef>
              <a:spcAft>
                <a:spcPts val="0"/>
              </a:spcAft>
              <a:buNone/>
              <a:defRPr/>
            </a:pPr>
            <a:r>
              <a:rPr lang="en-US" sz="900" dirty="0" smtClean="0"/>
              <a:t>Canada Centre for Remote Sensing (CCRS)</a:t>
            </a:r>
          </a:p>
          <a:p>
            <a:pPr marL="574675" indent="-219075" fontAlgn="auto">
              <a:spcBef>
                <a:spcPts val="0"/>
              </a:spcBef>
              <a:spcAft>
                <a:spcPts val="0"/>
              </a:spcAft>
              <a:buNone/>
              <a:defRPr/>
            </a:pPr>
            <a:r>
              <a:rPr lang="en-US" sz="900" dirty="0" smtClean="0"/>
              <a:t>Council for Scientific and Industrial Research (CSIR)</a:t>
            </a:r>
          </a:p>
          <a:p>
            <a:pPr marL="574675" indent="-219075" fontAlgn="auto">
              <a:spcBef>
                <a:spcPts val="0"/>
              </a:spcBef>
              <a:spcAft>
                <a:spcPts val="0"/>
              </a:spcAft>
              <a:buNone/>
              <a:defRPr/>
            </a:pPr>
            <a:r>
              <a:rPr lang="en-US" sz="900" dirty="0" smtClean="0"/>
              <a:t>Crown Research Institute (CRI), New Zealand</a:t>
            </a:r>
          </a:p>
          <a:p>
            <a:pPr marL="574675" indent="-219075" fontAlgn="auto">
              <a:spcBef>
                <a:spcPts val="0"/>
              </a:spcBef>
              <a:spcAft>
                <a:spcPts val="0"/>
              </a:spcAft>
              <a:buNone/>
              <a:defRPr/>
            </a:pPr>
            <a:r>
              <a:rPr lang="en-US" sz="900" dirty="0" smtClean="0"/>
              <a:t>Global Climate Observing System (GCOS)</a:t>
            </a:r>
          </a:p>
          <a:p>
            <a:pPr marL="574675" indent="-219075" fontAlgn="auto">
              <a:spcBef>
                <a:spcPts val="0"/>
              </a:spcBef>
              <a:spcAft>
                <a:spcPts val="0"/>
              </a:spcAft>
              <a:buNone/>
              <a:defRPr/>
            </a:pPr>
            <a:r>
              <a:rPr lang="en-US" sz="900" dirty="0" smtClean="0"/>
              <a:t>Global Geodetic Observing System (GGOS)</a:t>
            </a:r>
          </a:p>
          <a:p>
            <a:pPr marL="574675" indent="-219075" fontAlgn="auto">
              <a:spcBef>
                <a:spcPts val="0"/>
              </a:spcBef>
              <a:spcAft>
                <a:spcPts val="0"/>
              </a:spcAft>
              <a:buNone/>
              <a:defRPr/>
            </a:pPr>
            <a:r>
              <a:rPr lang="en-US" sz="900" dirty="0" smtClean="0"/>
              <a:t>Global Ocean Observing System (GOOS)</a:t>
            </a:r>
          </a:p>
          <a:p>
            <a:pPr marL="574675" indent="-219075" fontAlgn="auto">
              <a:spcBef>
                <a:spcPts val="0"/>
              </a:spcBef>
              <a:spcAft>
                <a:spcPts val="0"/>
              </a:spcAft>
              <a:buNone/>
              <a:defRPr/>
            </a:pPr>
            <a:r>
              <a:rPr lang="en-US" sz="900" dirty="0" smtClean="0"/>
              <a:t>Global Terrestrial Observing System (GTOS)</a:t>
            </a:r>
          </a:p>
          <a:p>
            <a:pPr marL="574675" indent="-219075" fontAlgn="auto">
              <a:spcBef>
                <a:spcPts val="0"/>
              </a:spcBef>
              <a:spcAft>
                <a:spcPts val="0"/>
              </a:spcAft>
              <a:buNone/>
              <a:defRPr/>
            </a:pPr>
            <a:r>
              <a:rPr lang="en-US" sz="900" dirty="0" smtClean="0"/>
              <a:t>Intergovernmental Oceanographic Commission (IOC)</a:t>
            </a:r>
          </a:p>
          <a:p>
            <a:pPr marL="574675" indent="-219075" fontAlgn="auto">
              <a:spcBef>
                <a:spcPts val="0"/>
              </a:spcBef>
              <a:spcAft>
                <a:spcPts val="0"/>
              </a:spcAft>
              <a:buNone/>
              <a:defRPr/>
            </a:pPr>
            <a:r>
              <a:rPr lang="en-US" sz="900" dirty="0" smtClean="0"/>
              <a:t>International Council for Science (ICSU)</a:t>
            </a:r>
          </a:p>
          <a:p>
            <a:pPr marL="574675" indent="-219075" fontAlgn="auto">
              <a:spcBef>
                <a:spcPts val="0"/>
              </a:spcBef>
              <a:spcAft>
                <a:spcPts val="0"/>
              </a:spcAft>
              <a:buNone/>
              <a:defRPr/>
            </a:pPr>
            <a:r>
              <a:rPr lang="en-US" sz="900" dirty="0" smtClean="0"/>
              <a:t>International </a:t>
            </a:r>
            <a:r>
              <a:rPr lang="en-US" sz="900" dirty="0" err="1" smtClean="0"/>
              <a:t>Geosphere</a:t>
            </a:r>
            <a:r>
              <a:rPr lang="en-US" sz="900" dirty="0" smtClean="0"/>
              <a:t>-Biosphere </a:t>
            </a:r>
            <a:r>
              <a:rPr lang="en-US" sz="900" dirty="0" err="1" smtClean="0"/>
              <a:t>Programme</a:t>
            </a:r>
            <a:r>
              <a:rPr lang="en-US" sz="900" dirty="0" smtClean="0"/>
              <a:t> (IGBP)</a:t>
            </a:r>
          </a:p>
          <a:p>
            <a:pPr marL="574675" indent="-219075" fontAlgn="auto">
              <a:spcBef>
                <a:spcPts val="0"/>
              </a:spcBef>
              <a:spcAft>
                <a:spcPts val="0"/>
              </a:spcAft>
              <a:buNone/>
              <a:defRPr/>
            </a:pPr>
            <a:r>
              <a:rPr lang="en-US" sz="900" dirty="0" smtClean="0"/>
              <a:t>International Ocean </a:t>
            </a:r>
            <a:r>
              <a:rPr lang="en-US" sz="900" dirty="0" err="1" smtClean="0"/>
              <a:t>Colour</a:t>
            </a:r>
            <a:r>
              <a:rPr lang="en-US" sz="900" dirty="0" smtClean="0"/>
              <a:t> Coordinating Group (IOCCG)</a:t>
            </a:r>
          </a:p>
          <a:p>
            <a:pPr marL="574675" indent="-219075" fontAlgn="auto">
              <a:spcBef>
                <a:spcPts val="0"/>
              </a:spcBef>
              <a:spcAft>
                <a:spcPts val="0"/>
              </a:spcAft>
              <a:buNone/>
              <a:defRPr/>
            </a:pPr>
            <a:r>
              <a:rPr lang="en-US" sz="900" dirty="0" smtClean="0"/>
              <a:t>International Society of </a:t>
            </a:r>
            <a:r>
              <a:rPr lang="en-US" sz="900" dirty="0" err="1" smtClean="0"/>
              <a:t>Photogrammetry</a:t>
            </a:r>
            <a:r>
              <a:rPr lang="en-US" sz="900" dirty="0" smtClean="0"/>
              <a:t> and Remote Sensing (ISPRS)</a:t>
            </a:r>
          </a:p>
          <a:p>
            <a:pPr marL="574675" indent="-219075" fontAlgn="auto">
              <a:spcBef>
                <a:spcPts val="0"/>
              </a:spcBef>
              <a:spcAft>
                <a:spcPts val="0"/>
              </a:spcAft>
              <a:buNone/>
              <a:defRPr/>
            </a:pPr>
            <a:r>
              <a:rPr lang="en-US" sz="900" dirty="0" smtClean="0"/>
              <a:t>Norwegian Space Center (NSC)</a:t>
            </a:r>
          </a:p>
          <a:p>
            <a:pPr marL="574675" indent="-219075" fontAlgn="auto">
              <a:spcBef>
                <a:spcPts val="0"/>
              </a:spcBef>
              <a:spcAft>
                <a:spcPts val="0"/>
              </a:spcAft>
              <a:buNone/>
              <a:defRPr/>
            </a:pPr>
            <a:r>
              <a:rPr lang="en-US" sz="900" dirty="0" smtClean="0"/>
              <a:t>Swedish National Space Board (SNSB)</a:t>
            </a:r>
          </a:p>
          <a:p>
            <a:pPr marL="574675" indent="-219075" fontAlgn="auto">
              <a:spcBef>
                <a:spcPts val="0"/>
              </a:spcBef>
              <a:spcAft>
                <a:spcPts val="0"/>
              </a:spcAft>
              <a:buNone/>
              <a:defRPr/>
            </a:pPr>
            <a:r>
              <a:rPr lang="en-US" sz="900" dirty="0" smtClean="0"/>
              <a:t>United Nations Economic and Social Commission for Asia and the Pacific (ESCAP)</a:t>
            </a:r>
          </a:p>
          <a:p>
            <a:pPr marL="574675" indent="-219075" fontAlgn="auto">
              <a:spcBef>
                <a:spcPts val="0"/>
              </a:spcBef>
              <a:spcAft>
                <a:spcPts val="0"/>
              </a:spcAft>
              <a:buNone/>
              <a:defRPr/>
            </a:pPr>
            <a:r>
              <a:rPr lang="en-US" sz="900" dirty="0" smtClean="0"/>
              <a:t>United Nations Educational, Scientific and Cultural Organization (UNESCO)</a:t>
            </a:r>
          </a:p>
          <a:p>
            <a:pPr marL="574675" indent="-219075" fontAlgn="auto">
              <a:spcBef>
                <a:spcPts val="0"/>
              </a:spcBef>
              <a:spcAft>
                <a:spcPts val="0"/>
              </a:spcAft>
              <a:buNone/>
              <a:defRPr/>
            </a:pPr>
            <a:r>
              <a:rPr lang="fr-FR" sz="900" dirty="0" smtClean="0"/>
              <a:t>United Nations </a:t>
            </a:r>
            <a:r>
              <a:rPr lang="fr-FR" sz="900" dirty="0" err="1" smtClean="0"/>
              <a:t>Environment</a:t>
            </a:r>
            <a:r>
              <a:rPr lang="fr-FR" sz="900" dirty="0" smtClean="0"/>
              <a:t> Programme (UNEP)</a:t>
            </a:r>
          </a:p>
          <a:p>
            <a:pPr marL="574675" indent="-219075" fontAlgn="auto">
              <a:spcBef>
                <a:spcPts val="0"/>
              </a:spcBef>
              <a:spcAft>
                <a:spcPts val="0"/>
              </a:spcAft>
              <a:buNone/>
              <a:defRPr/>
            </a:pPr>
            <a:r>
              <a:rPr lang="en-US" sz="900" dirty="0" smtClean="0"/>
              <a:t>United Nations Food and Agriculture Organization (FAO)</a:t>
            </a:r>
          </a:p>
          <a:p>
            <a:pPr marL="574675" indent="-219075" fontAlgn="auto">
              <a:spcBef>
                <a:spcPts val="0"/>
              </a:spcBef>
              <a:spcAft>
                <a:spcPts val="0"/>
              </a:spcAft>
              <a:buNone/>
              <a:defRPr/>
            </a:pPr>
            <a:r>
              <a:rPr lang="en-US" sz="900" dirty="0" smtClean="0"/>
              <a:t>United Nations Office for Outer Space Affairs (UNOOSA)</a:t>
            </a:r>
          </a:p>
          <a:p>
            <a:pPr marL="574675" indent="-219075" fontAlgn="auto">
              <a:spcBef>
                <a:spcPts val="0"/>
              </a:spcBef>
              <a:spcAft>
                <a:spcPts val="0"/>
              </a:spcAft>
              <a:buNone/>
              <a:defRPr/>
            </a:pPr>
            <a:r>
              <a:rPr lang="en-US" sz="900" dirty="0" smtClean="0"/>
              <a:t>World Climate Research </a:t>
            </a:r>
            <a:r>
              <a:rPr lang="en-US" sz="900" dirty="0" err="1" smtClean="0"/>
              <a:t>Programme</a:t>
            </a:r>
            <a:r>
              <a:rPr lang="en-US" sz="900" dirty="0" smtClean="0"/>
              <a:t> (WCRP)</a:t>
            </a:r>
          </a:p>
          <a:p>
            <a:pPr marL="574675" indent="-219075" fontAlgn="auto">
              <a:spcBef>
                <a:spcPts val="0"/>
              </a:spcBef>
              <a:spcAft>
                <a:spcPts val="0"/>
              </a:spcAft>
              <a:buNone/>
              <a:defRPr/>
            </a:pPr>
            <a:r>
              <a:rPr lang="en-US" sz="900" dirty="0" smtClean="0"/>
              <a:t>World Meteorological Organization (WMO)</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z="3200" dirty="0" smtClean="0"/>
              <a:t>CEOS Actions in Support of </a:t>
            </a:r>
            <a:br>
              <a:rPr lang="en-US" sz="3200" dirty="0" smtClean="0"/>
            </a:br>
            <a:r>
              <a:rPr lang="en-US" sz="3200" dirty="0" smtClean="0"/>
              <a:t>GEO Priority Actions</a:t>
            </a:r>
            <a:endParaRPr lang="en-US" sz="3200" dirty="0"/>
          </a:p>
        </p:txBody>
      </p:sp>
      <p:sp>
        <p:nvSpPr>
          <p:cNvPr id="3" name="Content Placeholder 2"/>
          <p:cNvSpPr>
            <a:spLocks noGrp="1"/>
          </p:cNvSpPr>
          <p:nvPr>
            <p:ph idx="1"/>
          </p:nvPr>
        </p:nvSpPr>
        <p:spPr>
          <a:xfrm>
            <a:off x="0" y="1066800"/>
            <a:ext cx="9144000" cy="4572000"/>
          </a:xfrm>
        </p:spPr>
        <p:txBody>
          <a:bodyPr/>
          <a:lstStyle/>
          <a:p>
            <a:pPr marL="228600" indent="-228600"/>
            <a:r>
              <a:rPr lang="en-US" sz="2400" dirty="0" smtClean="0">
                <a:solidFill>
                  <a:schemeClr val="accent3">
                    <a:lumMod val="75000"/>
                  </a:schemeClr>
                </a:solidFill>
              </a:rPr>
              <a:t>Each of the 60 Components has a number of </a:t>
            </a:r>
            <a:r>
              <a:rPr lang="en-US" sz="2400" dirty="0" smtClean="0">
                <a:solidFill>
                  <a:srgbClr val="9999FF"/>
                </a:solidFill>
              </a:rPr>
              <a:t>Priority Actions </a:t>
            </a:r>
            <a:r>
              <a:rPr lang="en-US" sz="2400" dirty="0" smtClean="0">
                <a:solidFill>
                  <a:schemeClr val="accent3">
                    <a:lumMod val="75000"/>
                  </a:schemeClr>
                </a:solidFill>
              </a:rPr>
              <a:t>identified</a:t>
            </a:r>
          </a:p>
          <a:p>
            <a:pPr marL="628650" lvl="1" indent="-228600"/>
            <a:r>
              <a:rPr lang="en-US" sz="2000" dirty="0" smtClean="0">
                <a:solidFill>
                  <a:schemeClr val="accent3">
                    <a:lumMod val="75000"/>
                  </a:schemeClr>
                </a:solidFill>
              </a:rPr>
              <a:t>“Practical actions and outputs supporting the Component implementation”</a:t>
            </a:r>
          </a:p>
          <a:p>
            <a:pPr marL="628650" lvl="1" indent="-228600"/>
            <a:r>
              <a:rPr lang="en-US" sz="2000" dirty="0" smtClean="0">
                <a:solidFill>
                  <a:schemeClr val="accent3">
                    <a:lumMod val="75000"/>
                  </a:schemeClr>
                </a:solidFill>
              </a:rPr>
              <a:t>“Defined and implemented by Leads and Contributors”</a:t>
            </a:r>
          </a:p>
          <a:p>
            <a:pPr marL="228600" indent="-228600"/>
            <a:r>
              <a:rPr lang="en-US" sz="2400" dirty="0" smtClean="0">
                <a:solidFill>
                  <a:schemeClr val="accent3">
                    <a:lumMod val="75000"/>
                  </a:schemeClr>
                </a:solidFill>
              </a:rPr>
              <a:t>At the February 2012 CEOS-GEO Actions Workshop, participants identified CEOS Actions that can be accomplished in support of the GEO Component Priority Actions</a:t>
            </a:r>
          </a:p>
        </p:txBody>
      </p:sp>
      <p:sp>
        <p:nvSpPr>
          <p:cNvPr id="4" name="Slide Number Placeholder 3"/>
          <p:cNvSpPr>
            <a:spLocks noGrp="1"/>
          </p:cNvSpPr>
          <p:nvPr>
            <p:ph type="sldNum" sz="quarter" idx="10"/>
          </p:nvPr>
        </p:nvSpPr>
        <p:spPr/>
        <p:txBody>
          <a:bodyPr/>
          <a:lstStyle/>
          <a:p>
            <a:fld id="{96E7E44A-95A4-4D84-B060-74C5DA9603ED}"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z="3200" dirty="0" smtClean="0"/>
              <a:t>CEOS Actions - GEO Priority Actions Criteria</a:t>
            </a:r>
            <a:endParaRPr lang="en-US" sz="3200" dirty="0"/>
          </a:p>
        </p:txBody>
      </p:sp>
      <p:sp>
        <p:nvSpPr>
          <p:cNvPr id="3" name="Content Placeholder 2"/>
          <p:cNvSpPr>
            <a:spLocks noGrp="1"/>
          </p:cNvSpPr>
          <p:nvPr>
            <p:ph idx="1"/>
          </p:nvPr>
        </p:nvSpPr>
        <p:spPr>
          <a:xfrm>
            <a:off x="0" y="914400"/>
            <a:ext cx="9144000" cy="4572000"/>
          </a:xfrm>
        </p:spPr>
        <p:txBody>
          <a:bodyPr/>
          <a:lstStyle/>
          <a:p>
            <a:pPr marL="228600" indent="-228600"/>
            <a:r>
              <a:rPr lang="en-US" sz="2000" dirty="0" smtClean="0">
                <a:solidFill>
                  <a:srgbClr val="9999FF"/>
                </a:solidFill>
              </a:rPr>
              <a:t>CEOS Actions support both GEO Priority Actions and CEOS Priorities/Expected Outcomes from the 2012 CEOS Work Plan</a:t>
            </a:r>
          </a:p>
          <a:p>
            <a:pPr marL="228600" indent="-228600"/>
            <a:r>
              <a:rPr lang="en-US" sz="2000" dirty="0" smtClean="0">
                <a:solidFill>
                  <a:schemeClr val="accent3">
                    <a:lumMod val="75000"/>
                  </a:schemeClr>
                </a:solidFill>
              </a:rPr>
              <a:t>Criteria</a:t>
            </a:r>
            <a:endParaRPr lang="en-US" sz="2400" dirty="0" smtClean="0">
              <a:solidFill>
                <a:schemeClr val="accent3">
                  <a:lumMod val="75000"/>
                </a:schemeClr>
              </a:solidFill>
            </a:endParaRPr>
          </a:p>
          <a:p>
            <a:pPr marL="569913" lvl="1" indent="-280988" eaLnBrk="1" hangingPunct="1">
              <a:lnSpc>
                <a:spcPct val="80000"/>
              </a:lnSpc>
              <a:buFontTx/>
              <a:buAutoNum type="arabicPeriod"/>
            </a:pPr>
            <a:r>
              <a:rPr lang="en-GB" sz="1800" dirty="0" smtClean="0">
                <a:solidFill>
                  <a:schemeClr val="accent3">
                    <a:lumMod val="75000"/>
                  </a:schemeClr>
                </a:solidFill>
              </a:rPr>
              <a:t>Execution requires the cooperation of at least two CEOS Agencies</a:t>
            </a:r>
            <a:r>
              <a:rPr lang="en-GB" sz="1800" baseline="30000" dirty="0" smtClean="0">
                <a:solidFill>
                  <a:schemeClr val="accent3">
                    <a:lumMod val="75000"/>
                  </a:schemeClr>
                </a:solidFill>
              </a:rPr>
              <a:t>1</a:t>
            </a:r>
            <a:endParaRPr lang="en-GB" sz="1800" dirty="0" smtClean="0">
              <a:solidFill>
                <a:schemeClr val="accent3">
                  <a:lumMod val="75000"/>
                </a:schemeClr>
              </a:solidFill>
            </a:endParaRPr>
          </a:p>
          <a:p>
            <a:pPr marL="569913" lvl="1" indent="-280988" eaLnBrk="1" hangingPunct="1">
              <a:lnSpc>
                <a:spcPct val="80000"/>
              </a:lnSpc>
              <a:buFontTx/>
              <a:buAutoNum type="arabicPeriod"/>
            </a:pPr>
            <a:endParaRPr lang="en-GB" sz="800" dirty="0" smtClean="0">
              <a:solidFill>
                <a:schemeClr val="accent3">
                  <a:lumMod val="75000"/>
                </a:schemeClr>
              </a:solidFill>
            </a:endParaRPr>
          </a:p>
          <a:p>
            <a:pPr marL="569913" lvl="1" indent="-280988" eaLnBrk="1" hangingPunct="1">
              <a:lnSpc>
                <a:spcPct val="80000"/>
              </a:lnSpc>
              <a:buFontTx/>
              <a:buAutoNum type="arabicPeriod"/>
            </a:pPr>
            <a:r>
              <a:rPr lang="en-GB" sz="1800" dirty="0" smtClean="0">
                <a:solidFill>
                  <a:schemeClr val="accent3">
                    <a:lumMod val="75000"/>
                  </a:schemeClr>
                </a:solidFill>
              </a:rPr>
              <a:t>Execution requires a “significant” level of effort and good coordination (</a:t>
            </a:r>
            <a:r>
              <a:rPr lang="en-GB" sz="1800" i="1" dirty="0" smtClean="0">
                <a:solidFill>
                  <a:schemeClr val="accent3">
                    <a:lumMod val="75000"/>
                  </a:schemeClr>
                </a:solidFill>
              </a:rPr>
              <a:t>e.g.,</a:t>
            </a:r>
            <a:r>
              <a:rPr lang="en-GB" sz="1800" dirty="0" smtClean="0">
                <a:solidFill>
                  <a:schemeClr val="accent3">
                    <a:lumMod val="75000"/>
                  </a:schemeClr>
                </a:solidFill>
              </a:rPr>
              <a:t> publication of an article does not need to be followed as an action. The article might be published on www.ceos.org)</a:t>
            </a:r>
          </a:p>
          <a:p>
            <a:pPr marL="569913" lvl="2" indent="-280988" eaLnBrk="1" hangingPunct="1">
              <a:lnSpc>
                <a:spcPct val="80000"/>
              </a:lnSpc>
            </a:pPr>
            <a:endParaRPr lang="en-GB" sz="800" dirty="0" smtClean="0">
              <a:solidFill>
                <a:schemeClr val="accent3">
                  <a:lumMod val="75000"/>
                </a:schemeClr>
              </a:solidFill>
            </a:endParaRPr>
          </a:p>
          <a:p>
            <a:pPr marL="569913" lvl="1" indent="-280988" eaLnBrk="1" hangingPunct="1">
              <a:lnSpc>
                <a:spcPct val="80000"/>
              </a:lnSpc>
              <a:buFontTx/>
              <a:buAutoNum type="arabicPeriod"/>
            </a:pPr>
            <a:r>
              <a:rPr lang="en-US" sz="1800" dirty="0" smtClean="0">
                <a:solidFill>
                  <a:schemeClr val="accent3">
                    <a:lumMod val="75000"/>
                  </a:schemeClr>
                </a:solidFill>
              </a:rPr>
              <a:t>Significant and citable benefits towards meeting societal needs</a:t>
            </a:r>
          </a:p>
          <a:p>
            <a:pPr marL="569913" lvl="1" indent="-280988" eaLnBrk="1" hangingPunct="1">
              <a:lnSpc>
                <a:spcPct val="80000"/>
              </a:lnSpc>
              <a:buFontTx/>
              <a:buAutoNum type="arabicPeriod"/>
            </a:pPr>
            <a:endParaRPr lang="en-GB" sz="800" dirty="0" smtClean="0">
              <a:solidFill>
                <a:schemeClr val="accent3">
                  <a:lumMod val="75000"/>
                </a:schemeClr>
              </a:solidFill>
            </a:endParaRPr>
          </a:p>
          <a:p>
            <a:pPr marL="569913" lvl="1" indent="-280988" eaLnBrk="1" hangingPunct="1">
              <a:lnSpc>
                <a:spcPct val="80000"/>
              </a:lnSpc>
              <a:buFontTx/>
              <a:buAutoNum type="arabicPeriod"/>
            </a:pPr>
            <a:r>
              <a:rPr lang="en-GB" sz="1800" dirty="0" smtClean="0">
                <a:solidFill>
                  <a:schemeClr val="accent3">
                    <a:lumMod val="75000"/>
                  </a:schemeClr>
                </a:solidFill>
              </a:rPr>
              <a:t>Needs to be “Actionable” (properly described, feasible with Lead Agencies (or WG, VC), at least one Contributor, clear Milestones and Deliverables, potential support might be indicated</a:t>
            </a:r>
          </a:p>
          <a:p>
            <a:pPr marL="628650" lvl="1" indent="-228600"/>
            <a:endParaRPr lang="en-US" sz="2000" dirty="0" smtClean="0">
              <a:solidFill>
                <a:schemeClr val="accent3">
                  <a:lumMod val="75000"/>
                </a:schemeClr>
              </a:solidFill>
            </a:endParaRPr>
          </a:p>
        </p:txBody>
      </p:sp>
      <p:sp>
        <p:nvSpPr>
          <p:cNvPr id="4" name="Slide Number Placeholder 3"/>
          <p:cNvSpPr>
            <a:spLocks noGrp="1"/>
          </p:cNvSpPr>
          <p:nvPr>
            <p:ph type="sldNum" sz="quarter" idx="10"/>
          </p:nvPr>
        </p:nvSpPr>
        <p:spPr/>
        <p:txBody>
          <a:bodyPr/>
          <a:lstStyle/>
          <a:p>
            <a:fld id="{96E7E44A-95A4-4D84-B060-74C5DA9603ED}" type="slidenum">
              <a:rPr lang="en-US" smtClean="0"/>
              <a:pPr/>
              <a:t>28</a:t>
            </a:fld>
            <a:endParaRPr lang="en-US"/>
          </a:p>
        </p:txBody>
      </p:sp>
      <p:sp>
        <p:nvSpPr>
          <p:cNvPr id="6" name="Rectangle 5"/>
          <p:cNvSpPr>
            <a:spLocks noChangeArrowheads="1"/>
          </p:cNvSpPr>
          <p:nvPr/>
        </p:nvSpPr>
        <p:spPr bwMode="auto">
          <a:xfrm>
            <a:off x="4343400" y="4800600"/>
            <a:ext cx="4800600" cy="276999"/>
          </a:xfrm>
          <a:prstGeom prst="rect">
            <a:avLst/>
          </a:prstGeom>
          <a:noFill/>
          <a:ln w="9525" algn="ctr">
            <a:noFill/>
            <a:miter lim="800000"/>
            <a:headEnd/>
            <a:tailEnd/>
          </a:ln>
        </p:spPr>
        <p:txBody>
          <a:bodyPr wrap="square">
            <a:spAutoFit/>
          </a:bodyPr>
          <a:lstStyle/>
          <a:p>
            <a:pPr lvl="1">
              <a:spcBef>
                <a:spcPct val="20000"/>
              </a:spcBef>
            </a:pPr>
            <a:r>
              <a:rPr lang="en-GB" sz="1200" i="1" baseline="30000" dirty="0" smtClean="0">
                <a:solidFill>
                  <a:schemeClr val="accent2">
                    <a:lumMod val="60000"/>
                    <a:lumOff val="40000"/>
                  </a:schemeClr>
                </a:solidFill>
              </a:rPr>
              <a:t>1 </a:t>
            </a:r>
            <a:r>
              <a:rPr lang="en-GB" sz="1200" i="1" dirty="0" smtClean="0">
                <a:solidFill>
                  <a:schemeClr val="accent2">
                    <a:lumMod val="60000"/>
                    <a:lumOff val="40000"/>
                  </a:schemeClr>
                </a:solidFill>
              </a:rPr>
              <a:t>WGs </a:t>
            </a:r>
            <a:r>
              <a:rPr lang="en-GB" sz="1200" i="1" dirty="0">
                <a:solidFill>
                  <a:schemeClr val="accent2">
                    <a:lumMod val="60000"/>
                    <a:lumOff val="40000"/>
                  </a:schemeClr>
                </a:solidFill>
              </a:rPr>
              <a:t>and </a:t>
            </a:r>
            <a:r>
              <a:rPr lang="en-GB" sz="1200" i="1" dirty="0" smtClean="0">
                <a:solidFill>
                  <a:schemeClr val="accent2">
                    <a:lumMod val="60000"/>
                    <a:lumOff val="40000"/>
                  </a:schemeClr>
                </a:solidFill>
              </a:rPr>
              <a:t>VCs considered as </a:t>
            </a:r>
            <a:r>
              <a:rPr lang="en-GB" sz="1200" i="1" dirty="0">
                <a:solidFill>
                  <a:schemeClr val="accent2">
                    <a:lumMod val="60000"/>
                    <a:lumOff val="40000"/>
                  </a:schemeClr>
                </a:solidFill>
              </a:rPr>
              <a:t>“multi-agency’” </a:t>
            </a:r>
            <a:r>
              <a:rPr lang="en-GB" sz="1200" i="1" dirty="0" smtClean="0">
                <a:solidFill>
                  <a:schemeClr val="accent2">
                    <a:lumMod val="60000"/>
                    <a:lumOff val="40000"/>
                  </a:schemeClr>
                </a:solidFill>
              </a:rPr>
              <a:t>groups</a:t>
            </a:r>
            <a:endParaRPr lang="en-GB" sz="1200" i="1"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9" y="2752725"/>
            <a:ext cx="5486401" cy="1819275"/>
          </a:xfrm>
        </p:spPr>
        <p:txBody>
          <a:bodyPr/>
          <a:lstStyle/>
          <a:p>
            <a:pPr algn="r"/>
            <a:r>
              <a:rPr lang="en-US" cap="none" dirty="0" smtClean="0"/>
              <a:t>2012 CEOS Work Plan and Priorities</a:t>
            </a:r>
            <a:endParaRPr lang="en-US" cap="none" dirty="0"/>
          </a:p>
        </p:txBody>
      </p:sp>
      <p:sp>
        <p:nvSpPr>
          <p:cNvPr id="4" name="Slide Number Placeholder 3"/>
          <p:cNvSpPr>
            <a:spLocks noGrp="1"/>
          </p:cNvSpPr>
          <p:nvPr>
            <p:ph type="sldNum" sz="quarter" idx="10"/>
          </p:nvPr>
        </p:nvSpPr>
        <p:spPr/>
        <p:txBody>
          <a:bodyPr/>
          <a:lstStyle/>
          <a:p>
            <a:fld id="{C5110E6C-A75E-440E-9D6B-E9A662EE322B}" type="slidenum">
              <a:rPr lang="en-US" smtClean="0"/>
              <a:pPr/>
              <a:t>3</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28600" y="609600"/>
            <a:ext cx="3352800" cy="43422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3"/>
          <p:cNvSpPr>
            <a:spLocks noGrp="1"/>
          </p:cNvSpPr>
          <p:nvPr>
            <p:ph type="sldNum" sz="quarter" idx="10"/>
          </p:nvPr>
        </p:nvSpPr>
        <p:spPr bwMode="auto">
          <a:noFill/>
          <a:ln>
            <a:miter lim="800000"/>
            <a:headEnd/>
            <a:tailEnd/>
          </a:ln>
        </p:spPr>
        <p:txBody>
          <a:bodyPr/>
          <a:lstStyle/>
          <a:p>
            <a:r>
              <a:rPr lang="en-US" sz="1400" dirty="0" smtClean="0">
                <a:solidFill>
                  <a:srgbClr val="FF0000"/>
                </a:solidFill>
                <a:latin typeface="Arial Unicode MS" pitchFamily="34" charset="-128"/>
                <a:ea typeface="ＭＳ Ｐゴシック" charset="-128"/>
              </a:rPr>
              <a:t>ACC-related outcomes               </a:t>
            </a:r>
            <a:fld id="{A7194DEA-3C06-41C5-B701-C805FE1DDDAC}" type="slidenum">
              <a:rPr lang="en-US" smtClean="0">
                <a:latin typeface="Arial Unicode MS" pitchFamily="34" charset="-128"/>
                <a:ea typeface="ＭＳ Ｐゴシック" charset="-128"/>
              </a:rPr>
              <a:pPr/>
              <a:t>4</a:t>
            </a:fld>
            <a:endParaRPr lang="en-US" dirty="0" smtClean="0">
              <a:latin typeface="Arial Unicode MS" pitchFamily="34" charset="-128"/>
              <a:ea typeface="ＭＳ Ｐゴシック" charset="-128"/>
            </a:endParaRPr>
          </a:p>
        </p:txBody>
      </p:sp>
      <p:sp>
        <p:nvSpPr>
          <p:cNvPr id="5" name="Title 4"/>
          <p:cNvSpPr>
            <a:spLocks noGrp="1"/>
          </p:cNvSpPr>
          <p:nvPr>
            <p:ph type="title"/>
          </p:nvPr>
        </p:nvSpPr>
        <p:spPr/>
        <p:txBody>
          <a:bodyPr/>
          <a:lstStyle/>
          <a:p>
            <a:r>
              <a:rPr lang="en-US" sz="3200" dirty="0" smtClean="0"/>
              <a:t>Expected CEOS 2012 Outcomes</a:t>
            </a:r>
            <a:endParaRPr lang="en-US" sz="3200" dirty="0"/>
          </a:p>
        </p:txBody>
      </p:sp>
      <p:sp>
        <p:nvSpPr>
          <p:cNvPr id="7" name="Content Placeholder 2"/>
          <p:cNvSpPr>
            <a:spLocks noGrp="1"/>
          </p:cNvSpPr>
          <p:nvPr>
            <p:ph idx="1"/>
          </p:nvPr>
        </p:nvSpPr>
        <p:spPr>
          <a:xfrm>
            <a:off x="152400" y="1066800"/>
            <a:ext cx="8915400" cy="4114800"/>
          </a:xfrm>
        </p:spPr>
        <p:txBody>
          <a:bodyPr/>
          <a:lstStyle/>
          <a:p>
            <a:pPr marL="0" lvl="0" indent="0">
              <a:buNone/>
            </a:pPr>
            <a:r>
              <a:rPr lang="en-US" sz="2800" dirty="0">
                <a:solidFill>
                  <a:srgbClr val="9999FF"/>
                </a:solidFill>
              </a:rPr>
              <a:t>Improved Coordination of Space Agency Activities Related to </a:t>
            </a:r>
            <a:r>
              <a:rPr lang="en-US" sz="2800" dirty="0" smtClean="0">
                <a:solidFill>
                  <a:srgbClr val="9999FF"/>
                </a:solidFill>
              </a:rPr>
              <a:t>Climate </a:t>
            </a:r>
          </a:p>
          <a:p>
            <a:r>
              <a:rPr lang="en-US" sz="2000" dirty="0" smtClean="0"/>
              <a:t>CEOS Response to 2010 GCOS IP and improvement in coordinated outputs for monitoring of ECVs</a:t>
            </a:r>
          </a:p>
          <a:p>
            <a:r>
              <a:rPr lang="en-US" sz="2000" dirty="0" smtClean="0"/>
              <a:t>CEOS Input to Systematic Observation Requirements for GCOS Satellite Supplement</a:t>
            </a:r>
          </a:p>
          <a:p>
            <a:r>
              <a:rPr lang="en-US" sz="2000" dirty="0" smtClean="0">
                <a:solidFill>
                  <a:srgbClr val="FF0000"/>
                </a:solidFill>
              </a:rPr>
              <a:t>Development of FCDRs and related data sets (WG Climate)</a:t>
            </a:r>
          </a:p>
          <a:p>
            <a:r>
              <a:rPr lang="en-US" sz="2000" dirty="0" smtClean="0"/>
              <a:t>Cooperation with GEO, WMO, and CGMS on space-based system to support climate information and adaptation</a:t>
            </a:r>
          </a:p>
          <a:p>
            <a:r>
              <a:rPr lang="en-US" sz="2000" dirty="0" smtClean="0">
                <a:solidFill>
                  <a:srgbClr val="FF0000"/>
                </a:solidFill>
              </a:rPr>
              <a:t>Further alignment of VCs to contribute to GCOS IP</a:t>
            </a:r>
            <a:endParaRPr lang="en-US" sz="2000" dirty="0">
              <a:solidFill>
                <a:srgbClr val="FF0000"/>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Expected 2012 Outcomes (cont’d)</a:t>
            </a:r>
            <a:endParaRPr lang="en-US" sz="3200" dirty="0"/>
          </a:p>
        </p:txBody>
      </p:sp>
      <p:sp>
        <p:nvSpPr>
          <p:cNvPr id="3" name="Content Placeholder 2"/>
          <p:cNvSpPr>
            <a:spLocks noGrp="1"/>
          </p:cNvSpPr>
          <p:nvPr>
            <p:ph idx="1"/>
          </p:nvPr>
        </p:nvSpPr>
        <p:spPr/>
        <p:txBody>
          <a:bodyPr/>
          <a:lstStyle/>
          <a:p>
            <a:pPr marL="0" lvl="0" indent="0">
              <a:buNone/>
            </a:pPr>
            <a:r>
              <a:rPr lang="en-US" sz="2800" dirty="0">
                <a:solidFill>
                  <a:srgbClr val="9999FF"/>
                </a:solidFill>
              </a:rPr>
              <a:t>Progress Towards Established CEOS-GEO Priorities</a:t>
            </a:r>
            <a:endParaRPr lang="en-US" sz="2400" dirty="0">
              <a:solidFill>
                <a:srgbClr val="9999FF"/>
              </a:solidFill>
            </a:endParaRPr>
          </a:p>
          <a:p>
            <a:r>
              <a:rPr lang="en-US" sz="2400" dirty="0"/>
              <a:t>CEOS leadership within and support to the GEO Global Forest Observation Task </a:t>
            </a:r>
            <a:r>
              <a:rPr lang="en-US" sz="2400" dirty="0" smtClean="0"/>
              <a:t>(including GFOI IP and SDCG)  </a:t>
            </a:r>
            <a:endParaRPr lang="en-US" sz="2400" dirty="0"/>
          </a:p>
          <a:p>
            <a:r>
              <a:rPr lang="en-US" sz="2400" dirty="0">
                <a:solidFill>
                  <a:srgbClr val="FF0000"/>
                </a:solidFill>
              </a:rPr>
              <a:t>Continued development of the CEOS Strategy for Carbon Observations from </a:t>
            </a:r>
            <a:r>
              <a:rPr lang="en-US" sz="2400" dirty="0" smtClean="0">
                <a:solidFill>
                  <a:srgbClr val="FF0000"/>
                </a:solidFill>
              </a:rPr>
              <a:t>Space</a:t>
            </a:r>
            <a:endParaRPr lang="en-US" sz="2400" dirty="0">
              <a:solidFill>
                <a:srgbClr val="FF0000"/>
              </a:solidFill>
            </a:endParaRPr>
          </a:p>
          <a:p>
            <a:r>
              <a:rPr lang="en-US" sz="2400" dirty="0"/>
              <a:t>Advancement of CEOS Data Democracy activities within the reorganized </a:t>
            </a:r>
            <a:r>
              <a:rPr lang="en-US" sz="2400" dirty="0" smtClean="0"/>
              <a:t>WGCBDD</a:t>
            </a:r>
          </a:p>
          <a:p>
            <a:r>
              <a:rPr lang="en-US" sz="2400" dirty="0" smtClean="0">
                <a:solidFill>
                  <a:srgbClr val="FF0000"/>
                </a:solidFill>
              </a:rPr>
              <a:t>Further </a:t>
            </a:r>
            <a:r>
              <a:rPr lang="en-US" sz="2400" dirty="0">
                <a:solidFill>
                  <a:srgbClr val="FF0000"/>
                </a:solidFill>
              </a:rPr>
              <a:t>alignment of the CEOS </a:t>
            </a:r>
            <a:r>
              <a:rPr lang="en-US" sz="2400" dirty="0" smtClean="0">
                <a:solidFill>
                  <a:srgbClr val="FF0000"/>
                </a:solidFill>
              </a:rPr>
              <a:t>VC objectives/activities to GEO </a:t>
            </a:r>
            <a:r>
              <a:rPr lang="en-US" sz="2400" dirty="0">
                <a:solidFill>
                  <a:srgbClr val="FF0000"/>
                </a:solidFill>
              </a:rPr>
              <a:t>2012-2015 Work Plan </a:t>
            </a:r>
            <a:r>
              <a:rPr lang="en-US" sz="2400" dirty="0" smtClean="0">
                <a:solidFill>
                  <a:srgbClr val="FF0000"/>
                </a:solidFill>
              </a:rPr>
              <a:t>Tasks</a:t>
            </a:r>
            <a:endParaRPr lang="en-US" sz="2400" dirty="0">
              <a:solidFill>
                <a:srgbClr val="FF0000"/>
              </a:solidFill>
            </a:endParaRPr>
          </a:p>
        </p:txBody>
      </p:sp>
      <p:sp>
        <p:nvSpPr>
          <p:cNvPr id="4" name="Slide Number Placeholder 3"/>
          <p:cNvSpPr>
            <a:spLocks noGrp="1"/>
          </p:cNvSpPr>
          <p:nvPr>
            <p:ph type="sldNum" sz="quarter" idx="10"/>
          </p:nvPr>
        </p:nvSpPr>
        <p:spPr/>
        <p:txBody>
          <a:bodyPr/>
          <a:lstStyle/>
          <a:p>
            <a:fld id="{96E7E44A-95A4-4D84-B060-74C5DA9603ED}" type="slidenum">
              <a:rPr lang="en-US" smtClean="0"/>
              <a:pPr/>
              <a:t>5</a:t>
            </a:fld>
            <a:endParaRPr lang="en-US"/>
          </a:p>
        </p:txBody>
      </p:sp>
    </p:spTree>
    <p:extLst>
      <p:ext uri="{BB962C8B-B14F-4D97-AF65-F5344CB8AC3E}">
        <p14:creationId xmlns:p14="http://schemas.microsoft.com/office/powerpoint/2010/main" xmlns="" val="3559681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458200" cy="1066800"/>
          </a:xfrm>
        </p:spPr>
        <p:txBody>
          <a:bodyPr/>
          <a:lstStyle/>
          <a:p>
            <a:r>
              <a:rPr lang="en-US" sz="3200" dirty="0" smtClean="0"/>
              <a:t>Expected CEOS 2012 Outcomes (cont’d)</a:t>
            </a:r>
            <a:endParaRPr lang="en-US" sz="3200" dirty="0"/>
          </a:p>
        </p:txBody>
      </p:sp>
      <p:sp>
        <p:nvSpPr>
          <p:cNvPr id="3" name="Content Placeholder 2"/>
          <p:cNvSpPr>
            <a:spLocks noGrp="1"/>
          </p:cNvSpPr>
          <p:nvPr>
            <p:ph idx="1"/>
          </p:nvPr>
        </p:nvSpPr>
        <p:spPr>
          <a:xfrm>
            <a:off x="16933" y="990600"/>
            <a:ext cx="9144000" cy="4495800"/>
          </a:xfrm>
        </p:spPr>
        <p:txBody>
          <a:bodyPr/>
          <a:lstStyle/>
          <a:p>
            <a:pPr marL="0" indent="0">
              <a:buNone/>
            </a:pPr>
            <a:r>
              <a:rPr lang="en-US" sz="2400" dirty="0" smtClean="0">
                <a:solidFill>
                  <a:srgbClr val="9999FF"/>
                </a:solidFill>
              </a:rPr>
              <a:t>Progress Toward Established GEO-CEOS Priorities (cont’d)</a:t>
            </a:r>
            <a:endParaRPr lang="en-US" sz="2400" dirty="0">
              <a:solidFill>
                <a:srgbClr val="9999FF"/>
              </a:solidFill>
            </a:endParaRPr>
          </a:p>
          <a:p>
            <a:r>
              <a:rPr lang="en-US" sz="2400" dirty="0"/>
              <a:t>Continued support to </a:t>
            </a:r>
            <a:r>
              <a:rPr lang="en-US" sz="2400" dirty="0" smtClean="0"/>
              <a:t>development </a:t>
            </a:r>
            <a:r>
              <a:rPr lang="en-US" sz="2400" dirty="0"/>
              <a:t>and operationalization of the </a:t>
            </a:r>
            <a:r>
              <a:rPr lang="en-US" sz="2400" dirty="0" smtClean="0"/>
              <a:t>GEOSS Common Infrastructure (GCI</a:t>
            </a:r>
            <a:r>
              <a:rPr lang="en-US" sz="2400" dirty="0"/>
              <a:t>) and its </a:t>
            </a:r>
            <a:r>
              <a:rPr lang="en-US" sz="2400" dirty="0" smtClean="0"/>
              <a:t>elements</a:t>
            </a:r>
            <a:endParaRPr lang="en-US" sz="2400" dirty="0"/>
          </a:p>
          <a:p>
            <a:r>
              <a:rPr lang="en-US" sz="2400" dirty="0">
                <a:solidFill>
                  <a:srgbClr val="FF0000"/>
                </a:solidFill>
              </a:rPr>
              <a:t>The development of a more integrated approach in the areas of disaster mitigation and disaster </a:t>
            </a:r>
            <a:r>
              <a:rPr lang="en-US" sz="2400" dirty="0" smtClean="0">
                <a:solidFill>
                  <a:srgbClr val="FF0000"/>
                </a:solidFill>
              </a:rPr>
              <a:t>management</a:t>
            </a:r>
          </a:p>
          <a:p>
            <a:r>
              <a:rPr lang="en-US" sz="2400" dirty="0" smtClean="0"/>
              <a:t>Continued </a:t>
            </a:r>
            <a:r>
              <a:rPr lang="en-US" sz="2400" dirty="0"/>
              <a:t>support to the Joint Experiments on Crop Assessment and Monitoring (JECAM) </a:t>
            </a:r>
            <a:r>
              <a:rPr lang="en-US" sz="2400" dirty="0" smtClean="0"/>
              <a:t>initiative</a:t>
            </a:r>
            <a:endParaRPr lang="en-US" sz="2400" dirty="0"/>
          </a:p>
          <a:p>
            <a:r>
              <a:rPr lang="en-US" sz="2400" dirty="0"/>
              <a:t>Continued CEOS leadership </a:t>
            </a:r>
            <a:r>
              <a:rPr lang="en-US" sz="2400" dirty="0" smtClean="0"/>
              <a:t>of/support to </a:t>
            </a:r>
            <a:r>
              <a:rPr lang="en-US" sz="2400" dirty="0"/>
              <a:t>the </a:t>
            </a:r>
            <a:r>
              <a:rPr lang="en-US" sz="2400" dirty="0" smtClean="0"/>
              <a:t>QA4EO initiative</a:t>
            </a:r>
            <a:endParaRPr lang="en-US" sz="2400" dirty="0"/>
          </a:p>
          <a:p>
            <a:endParaRPr lang="en-US" sz="2400" dirty="0"/>
          </a:p>
          <a:p>
            <a:endParaRPr lang="en-US" dirty="0"/>
          </a:p>
        </p:txBody>
      </p:sp>
      <p:sp>
        <p:nvSpPr>
          <p:cNvPr id="4" name="Slide Number Placeholder 3"/>
          <p:cNvSpPr>
            <a:spLocks noGrp="1"/>
          </p:cNvSpPr>
          <p:nvPr>
            <p:ph type="sldNum" sz="quarter" idx="10"/>
          </p:nvPr>
        </p:nvSpPr>
        <p:spPr/>
        <p:txBody>
          <a:bodyPr/>
          <a:lstStyle/>
          <a:p>
            <a:fld id="{96E7E44A-95A4-4D84-B060-74C5DA9603ED}" type="slidenum">
              <a:rPr lang="en-US" smtClean="0"/>
              <a:pPr/>
              <a:t>6</a:t>
            </a:fld>
            <a:endParaRPr lang="en-US" dirty="0"/>
          </a:p>
        </p:txBody>
      </p:sp>
    </p:spTree>
    <p:extLst>
      <p:ext uri="{BB962C8B-B14F-4D97-AF65-F5344CB8AC3E}">
        <p14:creationId xmlns:p14="http://schemas.microsoft.com/office/powerpoint/2010/main" xmlns="" val="2115520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534400" cy="1066800"/>
          </a:xfrm>
        </p:spPr>
        <p:txBody>
          <a:bodyPr/>
          <a:lstStyle/>
          <a:p>
            <a:r>
              <a:rPr lang="en-US" sz="3200" dirty="0" smtClean="0"/>
              <a:t>Expected CEOS 2012 Outcomes (cont’d)</a:t>
            </a:r>
            <a:endParaRPr lang="en-US" sz="3200" dirty="0"/>
          </a:p>
        </p:txBody>
      </p:sp>
      <p:sp>
        <p:nvSpPr>
          <p:cNvPr id="3" name="Content Placeholder 2"/>
          <p:cNvSpPr>
            <a:spLocks noGrp="1"/>
          </p:cNvSpPr>
          <p:nvPr>
            <p:ph idx="1"/>
          </p:nvPr>
        </p:nvSpPr>
        <p:spPr/>
        <p:txBody>
          <a:bodyPr/>
          <a:lstStyle/>
          <a:p>
            <a:pPr marL="0" lvl="0" indent="0">
              <a:buNone/>
            </a:pPr>
            <a:r>
              <a:rPr lang="en-US" sz="2800" dirty="0">
                <a:solidFill>
                  <a:srgbClr val="9999FF"/>
                </a:solidFill>
              </a:rPr>
              <a:t>Considering CEOS Support to Further Key GEO Priority Initiatives</a:t>
            </a:r>
          </a:p>
          <a:p>
            <a:r>
              <a:rPr lang="en-US" sz="2400" dirty="0"/>
              <a:t>Exploratory dialogue on data requirements and CEOS Agency capacities to support the G20/GEO Global Agricultural Monitoring (GLAM) </a:t>
            </a:r>
            <a:r>
              <a:rPr lang="en-US" sz="2400" dirty="0" smtClean="0"/>
              <a:t>initiative</a:t>
            </a:r>
            <a:endParaRPr lang="en-US" sz="2400" dirty="0"/>
          </a:p>
          <a:p>
            <a:r>
              <a:rPr lang="en-US" sz="2400" dirty="0"/>
              <a:t>Continued dialogue on potential CEOS contributions to integrated water cycle products and </a:t>
            </a:r>
            <a:r>
              <a:rPr lang="en-US" sz="2400" dirty="0" smtClean="0"/>
              <a:t>services</a:t>
            </a:r>
            <a:endParaRPr lang="en-US" sz="2400" dirty="0"/>
          </a:p>
          <a:p>
            <a:r>
              <a:rPr lang="en-US" sz="2400" dirty="0"/>
              <a:t>Continued dialogue on potential CEOS contributions to the GEO Biodiversity Observation Network (GEO BON</a:t>
            </a:r>
            <a:r>
              <a:rPr lang="en-US" sz="2400" dirty="0" smtClean="0"/>
              <a:t>)</a:t>
            </a:r>
            <a:endParaRPr lang="en-US" sz="2400" dirty="0"/>
          </a:p>
        </p:txBody>
      </p:sp>
      <p:sp>
        <p:nvSpPr>
          <p:cNvPr id="4" name="Slide Number Placeholder 3"/>
          <p:cNvSpPr>
            <a:spLocks noGrp="1"/>
          </p:cNvSpPr>
          <p:nvPr>
            <p:ph type="sldNum" sz="quarter" idx="10"/>
          </p:nvPr>
        </p:nvSpPr>
        <p:spPr/>
        <p:txBody>
          <a:bodyPr/>
          <a:lstStyle/>
          <a:p>
            <a:fld id="{96E7E44A-95A4-4D84-B060-74C5DA9603ED}" type="slidenum">
              <a:rPr lang="en-US" smtClean="0"/>
              <a:pPr/>
              <a:t>7</a:t>
            </a:fld>
            <a:endParaRPr lang="en-US" dirty="0"/>
          </a:p>
        </p:txBody>
      </p:sp>
    </p:spTree>
    <p:extLst>
      <p:ext uri="{BB962C8B-B14F-4D97-AF65-F5344CB8AC3E}">
        <p14:creationId xmlns:p14="http://schemas.microsoft.com/office/powerpoint/2010/main" xmlns="" val="3979095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Expected 2012 Outcomes (cont’d)</a:t>
            </a:r>
            <a:endParaRPr lang="en-US" sz="3200" dirty="0"/>
          </a:p>
        </p:txBody>
      </p:sp>
      <p:sp>
        <p:nvSpPr>
          <p:cNvPr id="3" name="Content Placeholder 2"/>
          <p:cNvSpPr>
            <a:spLocks noGrp="1"/>
          </p:cNvSpPr>
          <p:nvPr>
            <p:ph idx="1"/>
          </p:nvPr>
        </p:nvSpPr>
        <p:spPr>
          <a:xfrm>
            <a:off x="0" y="990600"/>
            <a:ext cx="9144000" cy="4191000"/>
          </a:xfrm>
        </p:spPr>
        <p:txBody>
          <a:bodyPr/>
          <a:lstStyle/>
          <a:p>
            <a:pPr marL="0" lvl="0" indent="0">
              <a:buNone/>
            </a:pPr>
            <a:r>
              <a:rPr lang="en-US" sz="2800" dirty="0">
                <a:solidFill>
                  <a:srgbClr val="9999FF"/>
                </a:solidFill>
              </a:rPr>
              <a:t>Continued and Enhanced CEOS Outreach to Key Stakeholders: GEO, COP, UNFCCC, SBSTA, </a:t>
            </a:r>
            <a:r>
              <a:rPr lang="en-US" sz="2800" dirty="0" smtClean="0">
                <a:solidFill>
                  <a:srgbClr val="9999FF"/>
                </a:solidFill>
              </a:rPr>
              <a:t>G8/G20</a:t>
            </a:r>
            <a:endParaRPr lang="en-US" sz="2400" dirty="0" smtClean="0">
              <a:solidFill>
                <a:srgbClr val="9999FF"/>
              </a:solidFill>
            </a:endParaRPr>
          </a:p>
          <a:p>
            <a:r>
              <a:rPr lang="en-US" sz="2400" dirty="0" smtClean="0"/>
              <a:t>Maintenance </a:t>
            </a:r>
            <a:r>
              <a:rPr lang="en-US" sz="2400" dirty="0"/>
              <a:t>to CEOS online services such as the CEOS website and Missions, Instruments and Measurements (MIM) </a:t>
            </a:r>
            <a:r>
              <a:rPr lang="en-US" sz="2400" dirty="0" smtClean="0"/>
              <a:t>database</a:t>
            </a:r>
            <a:endParaRPr lang="en-US" sz="2400" dirty="0"/>
          </a:p>
          <a:p>
            <a:r>
              <a:rPr lang="en-US" sz="2400" dirty="0" smtClean="0"/>
              <a:t>Publication </a:t>
            </a:r>
            <a:r>
              <a:rPr lang="en-US" sz="2400" dirty="0"/>
              <a:t>of the CEOS </a:t>
            </a:r>
            <a:r>
              <a:rPr lang="en-US" sz="2400" dirty="0" smtClean="0"/>
              <a:t>Newsletter</a:t>
            </a:r>
            <a:endParaRPr lang="en-US" sz="2400" dirty="0"/>
          </a:p>
          <a:p>
            <a:r>
              <a:rPr lang="en-US" sz="2400" dirty="0" smtClean="0"/>
              <a:t>CEOS inputs for Rio+20 </a:t>
            </a:r>
            <a:r>
              <a:rPr lang="en-US" sz="2400" dirty="0"/>
              <a:t>Summit, including </a:t>
            </a:r>
            <a:r>
              <a:rPr lang="en-US" sz="2400" dirty="0" smtClean="0"/>
              <a:t>a </a:t>
            </a:r>
            <a:r>
              <a:rPr lang="en-US" sz="2400" dirty="0"/>
              <a:t>print update of the CEOS Earth Observation </a:t>
            </a:r>
            <a:r>
              <a:rPr lang="en-US" sz="2400" dirty="0" smtClean="0"/>
              <a:t>Handbook</a:t>
            </a:r>
            <a:endParaRPr lang="en-US" sz="2400" dirty="0"/>
          </a:p>
          <a:p>
            <a:pPr marL="0" lvl="0" indent="0">
              <a:buNone/>
            </a:pPr>
            <a:r>
              <a:rPr lang="en-US" sz="2800" dirty="0">
                <a:solidFill>
                  <a:srgbClr val="FF0000"/>
                </a:solidFill>
              </a:rPr>
              <a:t>Further </a:t>
            </a:r>
            <a:r>
              <a:rPr lang="en-US" sz="2800" dirty="0" smtClean="0">
                <a:solidFill>
                  <a:srgbClr val="FF0000"/>
                </a:solidFill>
              </a:rPr>
              <a:t>review/adoption of CSS recommendations</a:t>
            </a:r>
          </a:p>
        </p:txBody>
      </p:sp>
      <p:sp>
        <p:nvSpPr>
          <p:cNvPr id="4" name="Slide Number Placeholder 3"/>
          <p:cNvSpPr>
            <a:spLocks noGrp="1"/>
          </p:cNvSpPr>
          <p:nvPr>
            <p:ph type="sldNum" sz="quarter" idx="10"/>
          </p:nvPr>
        </p:nvSpPr>
        <p:spPr/>
        <p:txBody>
          <a:bodyPr/>
          <a:lstStyle/>
          <a:p>
            <a:fld id="{96E7E44A-95A4-4D84-B060-74C5DA9603ED}" type="slidenum">
              <a:rPr lang="en-US" smtClean="0"/>
              <a:pPr/>
              <a:t>8</a:t>
            </a:fld>
            <a:endParaRPr lang="en-US" dirty="0"/>
          </a:p>
        </p:txBody>
      </p:sp>
    </p:spTree>
    <p:extLst>
      <p:ext uri="{BB962C8B-B14F-4D97-AF65-F5344CB8AC3E}">
        <p14:creationId xmlns:p14="http://schemas.microsoft.com/office/powerpoint/2010/main" xmlns="" val="2300582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52725"/>
            <a:ext cx="8266113" cy="1819275"/>
          </a:xfrm>
        </p:spPr>
        <p:txBody>
          <a:bodyPr/>
          <a:lstStyle/>
          <a:p>
            <a:pPr algn="r"/>
            <a:r>
              <a:rPr lang="en-US" cap="none" dirty="0" smtClean="0"/>
              <a:t>CEOS Actions in support of GEO 2012-2015 Work Plan </a:t>
            </a:r>
            <a:endParaRPr lang="en-US" cap="none" dirty="0"/>
          </a:p>
        </p:txBody>
      </p:sp>
      <p:sp>
        <p:nvSpPr>
          <p:cNvPr id="4" name="Slide Number Placeholder 3"/>
          <p:cNvSpPr>
            <a:spLocks noGrp="1"/>
          </p:cNvSpPr>
          <p:nvPr>
            <p:ph type="sldNum" sz="quarter" idx="10"/>
          </p:nvPr>
        </p:nvSpPr>
        <p:spPr/>
        <p:txBody>
          <a:bodyPr/>
          <a:lstStyle/>
          <a:p>
            <a:fld id="{C5110E6C-A75E-440E-9D6B-E9A662EE322B}"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2173</TotalTime>
  <Words>2677</Words>
  <Application>Microsoft Office PowerPoint</Application>
  <PresentationFormat>On-screen Show (4:3)</PresentationFormat>
  <Paragraphs>373</Paragraphs>
  <Slides>28</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Default Design</vt:lpstr>
      <vt:lpstr>Document</vt:lpstr>
      <vt:lpstr>New Directions for WGs and VCs Based on the CEOS Self Study</vt:lpstr>
      <vt:lpstr>Overview</vt:lpstr>
      <vt:lpstr>2012 CEOS Work Plan and Priorities</vt:lpstr>
      <vt:lpstr>Expected CEOS 2012 Outcomes</vt:lpstr>
      <vt:lpstr>Expected 2012 Outcomes (cont’d)</vt:lpstr>
      <vt:lpstr>Expected CEOS 2012 Outcomes (cont’d)</vt:lpstr>
      <vt:lpstr>Expected CEOS 2012 Outcomes (cont’d)</vt:lpstr>
      <vt:lpstr>Expected 2012 Outcomes (cont’d)</vt:lpstr>
      <vt:lpstr>CEOS Actions in support of GEO 2012-2015 Work Plan </vt:lpstr>
      <vt:lpstr>2012-2015 GEO Work Plan Statistics</vt:lpstr>
      <vt:lpstr>ACC Actions in Support of GEO Work Plan</vt:lpstr>
      <vt:lpstr>ACC Actions in Support of GEO Work Plan (cont’d)</vt:lpstr>
      <vt:lpstr>ACC Actions in Support of GEO Work Plan (cont’d)</vt:lpstr>
      <vt:lpstr>SIT-27 and Initial CEOS Self-Study Outcomes that Relate to ACC </vt:lpstr>
      <vt:lpstr>CEOS Self Study</vt:lpstr>
      <vt:lpstr>CEOS Self Study Recommendations for WGs and VCs</vt:lpstr>
      <vt:lpstr>Relative Maturity of Requirements Definition</vt:lpstr>
      <vt:lpstr>SIT-27 and Initial CEOS Self-Study Outcomes that Relate to ACC</vt:lpstr>
      <vt:lpstr>SIT-27 Discussions that Relate to ACC </vt:lpstr>
      <vt:lpstr>ACC Reporting to SIT-27</vt:lpstr>
      <vt:lpstr>SIT-27 Agreed Actions (draft)</vt:lpstr>
      <vt:lpstr>Backup Slides/ Background Information</vt:lpstr>
      <vt:lpstr>Slide 23</vt:lpstr>
      <vt:lpstr>CEOS Objectives</vt:lpstr>
      <vt:lpstr>CEOS Structure 2012</vt:lpstr>
      <vt:lpstr>CEOS Members and Associates</vt:lpstr>
      <vt:lpstr>CEOS Actions in Support of  GEO Priority Actions</vt:lpstr>
      <vt:lpstr>CEOS Actions - GEO Priority Actions Criteria</vt:lpstr>
    </vt:vector>
  </TitlesOfParts>
  <Company>NESDIS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Plenary Event VI</dc:title>
  <dc:creator>Noaa</dc:creator>
  <cp:lastModifiedBy>Timothy Schilling Stryker</cp:lastModifiedBy>
  <cp:revision>189</cp:revision>
  <dcterms:created xsi:type="dcterms:W3CDTF">2008-09-23T12:18:13Z</dcterms:created>
  <dcterms:modified xsi:type="dcterms:W3CDTF">2012-04-18T17:22:19Z</dcterms:modified>
</cp:coreProperties>
</file>