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5" r:id="rId2"/>
    <p:sldId id="369" r:id="rId3"/>
    <p:sldId id="345" r:id="rId4"/>
    <p:sldId id="362" r:id="rId5"/>
    <p:sldId id="332" r:id="rId6"/>
    <p:sldId id="342" r:id="rId7"/>
    <p:sldId id="333" r:id="rId8"/>
    <p:sldId id="343" r:id="rId9"/>
    <p:sldId id="334" r:id="rId10"/>
    <p:sldId id="348" r:id="rId11"/>
    <p:sldId id="349" r:id="rId12"/>
    <p:sldId id="335" r:id="rId13"/>
    <p:sldId id="346" r:id="rId14"/>
    <p:sldId id="360" r:id="rId15"/>
    <p:sldId id="336" r:id="rId16"/>
    <p:sldId id="350" r:id="rId17"/>
    <p:sldId id="337" r:id="rId18"/>
    <p:sldId id="351" r:id="rId19"/>
    <p:sldId id="361" r:id="rId20"/>
    <p:sldId id="338" r:id="rId21"/>
    <p:sldId id="352" r:id="rId22"/>
    <p:sldId id="340" r:id="rId23"/>
    <p:sldId id="347" r:id="rId24"/>
    <p:sldId id="363" r:id="rId25"/>
    <p:sldId id="356" r:id="rId26"/>
    <p:sldId id="365" r:id="rId27"/>
    <p:sldId id="354" r:id="rId28"/>
    <p:sldId id="329" r:id="rId29"/>
    <p:sldId id="370" r:id="rId30"/>
    <p:sldId id="367" r:id="rId31"/>
    <p:sldId id="368" r:id="rId32"/>
    <p:sldId id="37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E649"/>
    <a:srgbClr val="FF9900"/>
    <a:srgbClr val="FF3300"/>
    <a:srgbClr val="FF9933"/>
    <a:srgbClr val="FF9966"/>
    <a:srgbClr val="DE0000"/>
    <a:srgbClr val="575D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68" d="100"/>
          <a:sy n="68" d="100"/>
        </p:scale>
        <p:origin x="-104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55B88-36CC-4FB0-89F6-8302AE7A1755}" type="datetimeFigureOut">
              <a:rPr lang="en-US" smtClean="0"/>
              <a:pPr/>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2CA09-9C54-4362-B34D-6F6B0F8BAB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 by C. Pan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C. Seftor</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 by G.</a:t>
            </a:r>
            <a:r>
              <a:rPr lang="en-US" baseline="0" dirty="0" smtClean="0"/>
              <a:t> </a:t>
            </a:r>
            <a:r>
              <a:rPr lang="en-US" baseline="0" dirty="0" err="1" smtClean="0"/>
              <a:t>Jaross</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by C. Pan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 by W. Yu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C. Seftor</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35 cross-track positions. Top left shows noise in radiance units. Spikes not removed.</a:t>
            </a:r>
          </a:p>
          <a:p>
            <a:r>
              <a:rPr lang="en-US" baseline="0" dirty="0" smtClean="0"/>
              <a:t>Provided by L. Flynn</a:t>
            </a:r>
          </a:p>
        </p:txBody>
      </p:sp>
      <p:sp>
        <p:nvSpPr>
          <p:cNvPr id="4" name="Slide Number Placeholder 3"/>
          <p:cNvSpPr>
            <a:spLocks noGrp="1"/>
          </p:cNvSpPr>
          <p:nvPr>
            <p:ph type="sldNum" sz="quarter" idx="10"/>
          </p:nvPr>
        </p:nvSpPr>
        <p:spPr/>
        <p:txBody>
          <a:bodyPr/>
          <a:lstStyle/>
          <a:p>
            <a:fld id="{3602CA09-9C54-4362-B34D-6F6B0F8BAB55}"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Provided by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Provided</a:t>
            </a:r>
            <a:r>
              <a:rPr lang="en-US" baseline="0" dirty="0" smtClean="0"/>
              <a:t> by J. Niu</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Provided by L. Flynn</a:t>
            </a:r>
            <a:endParaRPr lang="en-US" dirty="0"/>
          </a:p>
        </p:txBody>
      </p:sp>
      <p:sp>
        <p:nvSpPr>
          <p:cNvPr id="4" name="Slide Number Placeholder 3"/>
          <p:cNvSpPr>
            <a:spLocks noGrp="1"/>
          </p:cNvSpPr>
          <p:nvPr>
            <p:ph type="sldNum" sz="quarter" idx="10"/>
          </p:nvPr>
        </p:nvSpPr>
        <p:spPr/>
        <p:txBody>
          <a:bodyPr/>
          <a:lstStyle/>
          <a:p>
            <a:fld id="{3602CA09-9C54-4362-B34D-6F6B0F8BAB5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495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52900"/>
            <a:ext cx="4495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553200"/>
            <a:ext cx="2133600" cy="168275"/>
          </a:xfrm>
        </p:spPr>
        <p:txBody>
          <a:bodyPr/>
          <a:lstStyle>
            <a:lvl1pPr>
              <a:defRPr/>
            </a:lvl1pPr>
          </a:lstStyle>
          <a:p>
            <a:endParaRPr lang="en-US"/>
          </a:p>
        </p:txBody>
      </p:sp>
      <p:sp>
        <p:nvSpPr>
          <p:cNvPr id="7" name="Footer Placeholder 6"/>
          <p:cNvSpPr>
            <a:spLocks noGrp="1"/>
          </p:cNvSpPr>
          <p:nvPr>
            <p:ph type="ftr" sz="quarter" idx="11"/>
          </p:nvPr>
        </p:nvSpPr>
        <p:spPr>
          <a:xfrm>
            <a:off x="2743200" y="6553200"/>
            <a:ext cx="3733800" cy="168275"/>
          </a:xfrm>
        </p:spPr>
        <p:txBody>
          <a:bodyPr/>
          <a:lstStyle>
            <a:lvl1pPr>
              <a:defRPr/>
            </a:lvl1pPr>
          </a:lstStyle>
          <a:p>
            <a:endParaRPr lang="en-US"/>
          </a:p>
        </p:txBody>
      </p:sp>
      <p:sp>
        <p:nvSpPr>
          <p:cNvPr id="8" name="Slide Number Placeholder 7"/>
          <p:cNvSpPr>
            <a:spLocks noGrp="1"/>
          </p:cNvSpPr>
          <p:nvPr>
            <p:ph type="sldNum" sz="quarter" idx="12"/>
          </p:nvPr>
        </p:nvSpPr>
        <p:spPr>
          <a:xfrm>
            <a:off x="7010400" y="6629400"/>
            <a:ext cx="2133600" cy="228600"/>
          </a:xfrm>
        </p:spPr>
        <p:txBody>
          <a:bodyPr/>
          <a:lstStyle>
            <a:lvl1pPr>
              <a:defRPr/>
            </a:lvl1pPr>
          </a:lstStyle>
          <a:p>
            <a:fld id="{774E74FF-2236-4B88-9D17-DFCF666A5EBE}" type="slidenum">
              <a:rPr lang="en-US"/>
              <a:pPr/>
              <a:t>‹#›</a:t>
            </a:fld>
            <a:endParaRPr lang="en-US"/>
          </a:p>
        </p:txBody>
      </p:sp>
    </p:spTree>
    <p:extLst>
      <p:ext uri="{BB962C8B-B14F-4D97-AF65-F5344CB8AC3E}">
        <p14:creationId xmlns:p14="http://schemas.microsoft.com/office/powerpoint/2010/main" xmlns="" val="381558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898E3-1E5C-4E5F-905C-E13CBDC25C5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898E3-1E5C-4E5F-905C-E13CBDC25C5A}" type="datetimeFigureOut">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898E3-1E5C-4E5F-905C-E13CBDC25C5A}"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898E3-1E5C-4E5F-905C-E13CBDC25C5A}" type="datetimeFigureOut">
              <a:rPr lang="en-US" smtClean="0"/>
              <a:pPr/>
              <a:t>4/13/2012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898E3-1E5C-4E5F-905C-E13CBDC25C5A}" type="datetimeFigureOut">
              <a:rPr lang="en-US" smtClean="0"/>
              <a:pPr/>
              <a:t>4/13/2012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898E3-1E5C-4E5F-905C-E13CBDC25C5A}" type="datetimeFigureOut">
              <a:rPr lang="en-US" smtClean="0"/>
              <a:pPr/>
              <a:t>4/13/2012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898E3-1E5C-4E5F-905C-E13CBDC25C5A}"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898E3-1E5C-4E5F-905C-E13CBDC25C5A}" type="datetimeFigureOut">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EA597-D671-40E4-B0A9-DB87D029A0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898E3-1E5C-4E5F-905C-E13CBDC25C5A}" type="datetimeFigureOut">
              <a:rPr lang="en-US" smtClean="0"/>
              <a:pPr/>
              <a:t>4/13/2012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EA597-D671-40E4-B0A9-DB87D029A0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1"/>
            <a:ext cx="7924800" cy="2000250"/>
          </a:xfrm>
        </p:spPr>
        <p:txBody>
          <a:bodyPr>
            <a:normAutofit/>
          </a:bodyPr>
          <a:lstStyle/>
          <a:p>
            <a:r>
              <a:rPr lang="en-US" dirty="0" smtClean="0"/>
              <a:t>Status Report for </a:t>
            </a:r>
            <a:r>
              <a:rPr lang="en-US" dirty="0" smtClean="0"/>
              <a:t>OMPS:</a:t>
            </a:r>
            <a:r>
              <a:rPr lang="en-US" dirty="0" smtClean="0"/>
              <a:t/>
            </a:r>
            <a:br>
              <a:rPr lang="en-US" dirty="0" smtClean="0"/>
            </a:br>
            <a:r>
              <a:rPr lang="en-US" dirty="0" smtClean="0"/>
              <a:t>Preliminary Findings </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tx1"/>
                </a:solidFill>
              </a:rPr>
              <a:t>Compilation of results from</a:t>
            </a:r>
          </a:p>
          <a:p>
            <a:r>
              <a:rPr lang="en-US" dirty="0" smtClean="0">
                <a:solidFill>
                  <a:schemeClr val="tx1"/>
                </a:solidFill>
              </a:rPr>
              <a:t>JPSS and </a:t>
            </a:r>
            <a:r>
              <a:rPr lang="en-US" dirty="0" err="1" smtClean="0">
                <a:solidFill>
                  <a:schemeClr val="tx1"/>
                </a:solidFill>
              </a:rPr>
              <a:t>Suomi</a:t>
            </a:r>
            <a:r>
              <a:rPr lang="en-US" dirty="0" smtClean="0">
                <a:solidFill>
                  <a:schemeClr val="tx1"/>
                </a:solidFill>
              </a:rPr>
              <a:t> NPP </a:t>
            </a:r>
            <a:r>
              <a:rPr lang="en-US" dirty="0" smtClean="0">
                <a:solidFill>
                  <a:schemeClr val="tx1"/>
                </a:solidFill>
              </a:rPr>
              <a:t>OMPS Teams</a:t>
            </a:r>
          </a:p>
          <a:p>
            <a:r>
              <a:rPr lang="en-US" dirty="0" smtClean="0">
                <a:solidFill>
                  <a:schemeClr val="tx1"/>
                </a:solidFill>
              </a:rPr>
              <a:t>April 19, 2012</a:t>
            </a:r>
          </a:p>
          <a:p>
            <a:r>
              <a:rPr lang="en-US" dirty="0" smtClean="0">
                <a:solidFill>
                  <a:schemeClr val="tx1"/>
                </a:solidFill>
              </a:rPr>
              <a:t>Edited by L. Flynn, NOAA/STAR</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Autofit/>
          </a:bodyPr>
          <a:lstStyle/>
          <a:p>
            <a:r>
              <a:rPr lang="en-US" sz="3200" dirty="0" smtClean="0"/>
              <a:t>CCD Temperatures for ten days In Early February</a:t>
            </a:r>
            <a:endParaRPr lang="en-US" sz="3200" dirty="0"/>
          </a:p>
        </p:txBody>
      </p:sp>
      <p:pic>
        <p:nvPicPr>
          <p:cNvPr id="1026" name="Picture 2" descr="http://www.star.nesdis.noaa.gov/smcd/spb/wyu/OMPS/Device/10days/TC_T_CCD.png"/>
          <p:cNvPicPr>
            <a:picLocks noChangeAspect="1" noChangeArrowheads="1"/>
          </p:cNvPicPr>
          <p:nvPr/>
        </p:nvPicPr>
        <p:blipFill>
          <a:blip r:embed="rId3" cstate="print"/>
          <a:srcRect/>
          <a:stretch>
            <a:fillRect/>
          </a:stretch>
        </p:blipFill>
        <p:spPr bwMode="auto">
          <a:xfrm>
            <a:off x="361950" y="685800"/>
            <a:ext cx="8172450" cy="3143250"/>
          </a:xfrm>
          <a:prstGeom prst="rect">
            <a:avLst/>
          </a:prstGeom>
          <a:noFill/>
        </p:spPr>
      </p:pic>
      <p:pic>
        <p:nvPicPr>
          <p:cNvPr id="1028" name="Picture 4" descr="http://www.star.nesdis.noaa.gov/smcd/spb/wyu/OMPS/Device/10days/NP_T_CCD.png"/>
          <p:cNvPicPr>
            <a:picLocks noChangeAspect="1" noChangeArrowheads="1"/>
          </p:cNvPicPr>
          <p:nvPr/>
        </p:nvPicPr>
        <p:blipFill>
          <a:blip r:embed="rId4" cstate="print"/>
          <a:srcRect/>
          <a:stretch>
            <a:fillRect/>
          </a:stretch>
        </p:blipFill>
        <p:spPr bwMode="auto">
          <a:xfrm>
            <a:off x="381000" y="3714750"/>
            <a:ext cx="8172450" cy="3143250"/>
          </a:xfrm>
          <a:prstGeom prst="rect">
            <a:avLst/>
          </a:prstGeom>
          <a:noFill/>
        </p:spPr>
      </p:pic>
      <p:sp>
        <p:nvSpPr>
          <p:cNvPr id="6" name="TextBox 5"/>
          <p:cNvSpPr txBox="1"/>
          <p:nvPr/>
        </p:nvSpPr>
        <p:spPr>
          <a:xfrm>
            <a:off x="1981200" y="838200"/>
            <a:ext cx="3352800" cy="1077218"/>
          </a:xfrm>
          <a:prstGeom prst="rect">
            <a:avLst/>
          </a:prstGeom>
          <a:noFill/>
        </p:spPr>
        <p:txBody>
          <a:bodyPr wrap="square" rtlCol="0">
            <a:spAutoFit/>
          </a:bodyPr>
          <a:lstStyle/>
          <a:p>
            <a:r>
              <a:rPr lang="en-US" dirty="0" smtClean="0"/>
              <a:t>Design temperature is -30</a:t>
            </a:r>
            <a:r>
              <a:rPr lang="en-US" sz="2800" dirty="0" smtClean="0">
                <a:latin typeface="Arial Unicode MS"/>
                <a:ea typeface="Arial Unicode MS"/>
                <a:cs typeface="Arial Unicode MS"/>
              </a:rPr>
              <a:t>∘</a:t>
            </a:r>
            <a:r>
              <a:rPr lang="en-US" dirty="0" smtClean="0"/>
              <a:t>C.</a:t>
            </a:r>
          </a:p>
          <a:p>
            <a:r>
              <a:rPr lang="en-US" dirty="0" smtClean="0"/>
              <a:t>Deviations yet to be investigated.</a:t>
            </a:r>
          </a:p>
          <a:p>
            <a:r>
              <a:rPr lang="en-US" dirty="0" smtClean="0"/>
              <a:t>Small intra-orbit cycle observed.</a:t>
            </a:r>
            <a:endParaRPr lang="en-US" dirty="0"/>
          </a:p>
        </p:txBody>
      </p:sp>
      <p:sp>
        <p:nvSpPr>
          <p:cNvPr id="7" name="TextBox 6"/>
          <p:cNvSpPr txBox="1"/>
          <p:nvPr/>
        </p:nvSpPr>
        <p:spPr>
          <a:xfrm>
            <a:off x="2133600" y="3886200"/>
            <a:ext cx="3352800" cy="1077218"/>
          </a:xfrm>
          <a:prstGeom prst="rect">
            <a:avLst/>
          </a:prstGeom>
          <a:noFill/>
        </p:spPr>
        <p:txBody>
          <a:bodyPr wrap="square" rtlCol="0">
            <a:spAutoFit/>
          </a:bodyPr>
          <a:lstStyle/>
          <a:p>
            <a:r>
              <a:rPr lang="en-US" dirty="0" smtClean="0"/>
              <a:t>Design temperature is -45</a:t>
            </a:r>
            <a:r>
              <a:rPr lang="en-US" sz="2800" dirty="0" smtClean="0">
                <a:latin typeface="Arial Unicode MS"/>
                <a:ea typeface="Arial Unicode MS"/>
                <a:cs typeface="Arial Unicode MS"/>
              </a:rPr>
              <a:t>∘</a:t>
            </a:r>
            <a:r>
              <a:rPr lang="en-US" dirty="0" smtClean="0"/>
              <a:t>C.</a:t>
            </a:r>
          </a:p>
          <a:p>
            <a:r>
              <a:rPr lang="en-US" dirty="0" smtClean="0"/>
              <a:t>Deviations yet to be investigated.</a:t>
            </a:r>
          </a:p>
          <a:p>
            <a:r>
              <a:rPr lang="en-US" dirty="0" smtClean="0"/>
              <a:t>Small intra-orbit cycle observed.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t>CCD Detector Temperature Target and Stability</a:t>
            </a:r>
            <a:endParaRPr lang="en-US" sz="3200"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en-US" dirty="0" smtClean="0"/>
              <a:t>The figures on the previous slide show two of the telemetry monitoring plots that are regularly updated at STAR. The top plot gives the Nadir </a:t>
            </a:r>
            <a:r>
              <a:rPr lang="en-US" dirty="0" err="1" smtClean="0"/>
              <a:t>Mapper’s</a:t>
            </a:r>
            <a:r>
              <a:rPr lang="en-US" dirty="0" smtClean="0"/>
              <a:t> CCD temperature and the bottom plot gives the Nadir Profiler’s.</a:t>
            </a:r>
          </a:p>
          <a:p>
            <a:r>
              <a:rPr lang="en-US" dirty="0" smtClean="0"/>
              <a:t>The active temperature control systems are accurately maintaining the proper target temperatures. The small intra-orbital variations will be examined in future studies.</a:t>
            </a:r>
          </a:p>
          <a:p>
            <a:r>
              <a:rPr lang="en-US" dirty="0" smtClean="0"/>
              <a:t>Infrequent noisy measurements will also be investigated but are not believed to be important.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8229600" cy="954107"/>
          </a:xfrm>
          <a:prstGeom prst="rect">
            <a:avLst/>
          </a:prstGeom>
        </p:spPr>
        <p:txBody>
          <a:bodyPr wrap="square">
            <a:spAutoFit/>
          </a:bodyPr>
          <a:lstStyle/>
          <a:p>
            <a:pPr algn="ctr"/>
            <a:r>
              <a:rPr lang="en-US" sz="2800" b="1" dirty="0" smtClean="0">
                <a:solidFill>
                  <a:srgbClr val="0033CC"/>
                </a:solidFill>
              </a:rPr>
              <a:t>Solar Irradiance: Spectral and Radiometric Calibration </a:t>
            </a:r>
            <a:br>
              <a:rPr lang="en-US" sz="2800" b="1" dirty="0" smtClean="0">
                <a:solidFill>
                  <a:srgbClr val="0033CC"/>
                </a:solidFill>
              </a:rPr>
            </a:br>
            <a:r>
              <a:rPr lang="en-US" sz="2800" b="1" dirty="0" smtClean="0">
                <a:solidFill>
                  <a:srgbClr val="0033CC"/>
                </a:solidFill>
              </a:rPr>
              <a:t>Transition from Ground to Orbit </a:t>
            </a:r>
            <a:endParaRPr lang="en-US" sz="2800" dirty="0"/>
          </a:p>
        </p:txBody>
      </p:sp>
      <p:sp>
        <p:nvSpPr>
          <p:cNvPr id="6" name="TextBox 5"/>
          <p:cNvSpPr txBox="1"/>
          <p:nvPr/>
        </p:nvSpPr>
        <p:spPr>
          <a:xfrm>
            <a:off x="1828800" y="3352800"/>
            <a:ext cx="1209627" cy="646331"/>
          </a:xfrm>
          <a:prstGeom prst="rect">
            <a:avLst/>
          </a:prstGeom>
          <a:noFill/>
        </p:spPr>
        <p:txBody>
          <a:bodyPr wrap="none" rtlCol="0">
            <a:spAutoFit/>
          </a:bodyPr>
          <a:lstStyle/>
          <a:p>
            <a:r>
              <a:rPr lang="en-US" b="1" dirty="0" smtClean="0">
                <a:solidFill>
                  <a:srgbClr val="575DD3"/>
                </a:solidFill>
              </a:rPr>
              <a:t>On-orbit</a:t>
            </a:r>
          </a:p>
          <a:p>
            <a:r>
              <a:rPr lang="en-US" b="1" dirty="0" smtClean="0">
                <a:solidFill>
                  <a:srgbClr val="DE0000"/>
                </a:solidFill>
              </a:rPr>
              <a:t>Pre-launch</a:t>
            </a:r>
            <a:endParaRPr lang="en-US" b="1" dirty="0">
              <a:solidFill>
                <a:srgbClr val="DE0000"/>
              </a:solidFill>
            </a:endParaRPr>
          </a:p>
        </p:txBody>
      </p:sp>
      <p:pic>
        <p:nvPicPr>
          <p:cNvPr id="7" name="Picture 6" descr="OMPS_solar_flux_full_range.png"/>
          <p:cNvPicPr>
            <a:picLocks noChangeAspect="1"/>
          </p:cNvPicPr>
          <p:nvPr/>
        </p:nvPicPr>
        <p:blipFill>
          <a:blip r:embed="rId3" cstate="print">
            <a:lum bright="-20000" contrast="40000"/>
          </a:blip>
          <a:stretch>
            <a:fillRect/>
          </a:stretch>
        </p:blipFill>
        <p:spPr>
          <a:xfrm>
            <a:off x="304800" y="609600"/>
            <a:ext cx="8253969" cy="619047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Irradiance Comparison </a:t>
            </a:r>
            <a:endParaRPr lang="en-US" dirty="0"/>
          </a:p>
        </p:txBody>
      </p:sp>
      <p:sp>
        <p:nvSpPr>
          <p:cNvPr id="3" name="Content Placeholder 2"/>
          <p:cNvSpPr>
            <a:spLocks noGrp="1"/>
          </p:cNvSpPr>
          <p:nvPr>
            <p:ph idx="1"/>
          </p:nvPr>
        </p:nvSpPr>
        <p:spPr>
          <a:xfrm>
            <a:off x="457200" y="1295400"/>
            <a:ext cx="8229600" cy="5257800"/>
          </a:xfrm>
        </p:spPr>
        <p:txBody>
          <a:bodyPr>
            <a:normAutofit fontScale="85000" lnSpcReduction="10000"/>
          </a:bodyPr>
          <a:lstStyle/>
          <a:p>
            <a:r>
              <a:rPr lang="en-US" dirty="0" smtClean="0"/>
              <a:t>The figure on the previous slide shows a comparison of synthetic solar spectra, computed </a:t>
            </a:r>
            <a:r>
              <a:rPr lang="en-US" b="1" dirty="0" smtClean="0"/>
              <a:t>Pre-launch (</a:t>
            </a:r>
            <a:r>
              <a:rPr lang="en-US" b="1" dirty="0" smtClean="0">
                <a:solidFill>
                  <a:srgbClr val="FF0000"/>
                </a:solidFill>
              </a:rPr>
              <a:t>NM</a:t>
            </a:r>
            <a:r>
              <a:rPr lang="en-US" b="1" dirty="0" smtClean="0"/>
              <a:t> &amp; </a:t>
            </a:r>
            <a:r>
              <a:rPr lang="en-US" b="1" dirty="0" smtClean="0">
                <a:solidFill>
                  <a:srgbClr val="FF9900"/>
                </a:solidFill>
              </a:rPr>
              <a:t>NP</a:t>
            </a:r>
            <a:r>
              <a:rPr lang="en-US" b="1" dirty="0" smtClean="0"/>
              <a:t>)</a:t>
            </a:r>
            <a:r>
              <a:rPr lang="en-US" b="1" dirty="0" smtClean="0">
                <a:solidFill>
                  <a:srgbClr val="00CC00"/>
                </a:solidFill>
              </a:rPr>
              <a:t> </a:t>
            </a:r>
            <a:r>
              <a:rPr lang="en-US" dirty="0" smtClean="0"/>
              <a:t>by applying the laboratory bandpasses to a high-spectral-resolution reference spectrum, to </a:t>
            </a:r>
            <a:r>
              <a:rPr lang="en-US" b="1" dirty="0" smtClean="0"/>
              <a:t>On-orbit</a:t>
            </a:r>
            <a:r>
              <a:rPr lang="en-US" b="1" dirty="0" smtClean="0">
                <a:solidFill>
                  <a:srgbClr val="FF0000"/>
                </a:solidFill>
              </a:rPr>
              <a:t> </a:t>
            </a:r>
            <a:r>
              <a:rPr lang="en-US" b="1" dirty="0" smtClean="0"/>
              <a:t>(</a:t>
            </a:r>
            <a:r>
              <a:rPr lang="en-US" b="1" dirty="0" smtClean="0">
                <a:solidFill>
                  <a:srgbClr val="00B0F0"/>
                </a:solidFill>
              </a:rPr>
              <a:t>NM</a:t>
            </a:r>
            <a:r>
              <a:rPr lang="en-US" b="1" dirty="0" smtClean="0"/>
              <a:t> &amp; </a:t>
            </a:r>
            <a:r>
              <a:rPr lang="en-US" b="1" dirty="0" smtClean="0">
                <a:solidFill>
                  <a:srgbClr val="2AE649"/>
                </a:solidFill>
              </a:rPr>
              <a:t>NP</a:t>
            </a:r>
            <a:r>
              <a:rPr lang="en-US" b="1" dirty="0" smtClean="0"/>
              <a:t>)</a:t>
            </a:r>
            <a:r>
              <a:rPr lang="en-US" dirty="0" smtClean="0"/>
              <a:t> observations, measured by using the working solar diffuser and the initial goniometry and radiometric calibration. </a:t>
            </a:r>
          </a:p>
          <a:p>
            <a:r>
              <a:rPr lang="en-US" dirty="0" smtClean="0"/>
              <a:t>The observed spectrum for the Nadir Mapper (Total Column) from 300 nm to 380 nm was within 2% on average with +-5% smaller scale variations. </a:t>
            </a:r>
          </a:p>
          <a:p>
            <a:r>
              <a:rPr lang="en-US" dirty="0" smtClean="0"/>
              <a:t>The observed spectrum for the Nadir Profiler from 250 nm to 300 nm was within 5% on average.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81000" y="124264"/>
            <a:ext cx="8229600" cy="6757339"/>
            <a:chOff x="11544300" y="11882437"/>
            <a:chExt cx="7905750" cy="8176317"/>
          </a:xfrm>
        </p:grpSpPr>
        <p:pic>
          <p:nvPicPr>
            <p:cNvPr id="5" name="Picture 89"/>
            <p:cNvPicPr>
              <a:picLocks noChangeAspect="1" noChangeArrowheads="1"/>
            </p:cNvPicPr>
            <p:nvPr/>
          </p:nvPicPr>
          <p:blipFill>
            <a:blip r:embed="rId2" cstate="print">
              <a:lum bright="-20000" contrast="40000"/>
            </a:blip>
            <a:srcRect/>
            <a:stretch>
              <a:fillRect/>
            </a:stretch>
          </p:blipFill>
          <p:spPr bwMode="auto">
            <a:xfrm>
              <a:off x="11544300" y="11882437"/>
              <a:ext cx="7905750" cy="7967663"/>
            </a:xfrm>
            <a:prstGeom prst="rect">
              <a:avLst/>
            </a:prstGeom>
            <a:noFill/>
            <a:ln w="9525">
              <a:noFill/>
              <a:miter lim="800000"/>
              <a:headEnd/>
              <a:tailEnd/>
            </a:ln>
          </p:spPr>
        </p:pic>
        <p:sp>
          <p:nvSpPr>
            <p:cNvPr id="6" name="Text Box 103"/>
            <p:cNvSpPr txBox="1">
              <a:spLocks noChangeArrowheads="1"/>
            </p:cNvSpPr>
            <p:nvPr/>
          </p:nvSpPr>
          <p:spPr bwMode="auto">
            <a:xfrm>
              <a:off x="14174788" y="13019088"/>
              <a:ext cx="2474912" cy="400050"/>
            </a:xfrm>
            <a:prstGeom prst="rect">
              <a:avLst/>
            </a:prstGeom>
            <a:noFill/>
            <a:ln w="9525">
              <a:noFill/>
              <a:miter lim="800000"/>
              <a:headEnd/>
              <a:tailEnd/>
            </a:ln>
          </p:spPr>
          <p:txBody>
            <a:bodyPr>
              <a:spAutoFit/>
            </a:bodyPr>
            <a:lstStyle/>
            <a:p>
              <a:pPr eaLnBrk="0" hangingPunct="0">
                <a:lnSpc>
                  <a:spcPts val="2400"/>
                </a:lnSpc>
              </a:pPr>
              <a:r>
                <a:rPr lang="en-US" sz="2400">
                  <a:solidFill>
                    <a:srgbClr val="000000"/>
                  </a:solidFill>
                  <a:latin typeface="Times New Roman" pitchFamily="18" charset="0"/>
                </a:rPr>
                <a:t>Solar Irradiance</a:t>
              </a:r>
            </a:p>
          </p:txBody>
        </p:sp>
        <p:sp>
          <p:nvSpPr>
            <p:cNvPr id="7" name="Text Box 103"/>
            <p:cNvSpPr txBox="1">
              <a:spLocks noChangeArrowheads="1"/>
            </p:cNvSpPr>
            <p:nvPr/>
          </p:nvSpPr>
          <p:spPr bwMode="auto">
            <a:xfrm>
              <a:off x="14403388" y="15838488"/>
              <a:ext cx="2474912" cy="400050"/>
            </a:xfrm>
            <a:prstGeom prst="rect">
              <a:avLst/>
            </a:prstGeom>
            <a:noFill/>
            <a:ln w="9525">
              <a:noFill/>
              <a:miter lim="800000"/>
              <a:headEnd/>
              <a:tailEnd/>
            </a:ln>
          </p:spPr>
          <p:txBody>
            <a:bodyPr>
              <a:spAutoFit/>
            </a:bodyPr>
            <a:lstStyle/>
            <a:p>
              <a:pPr eaLnBrk="0" hangingPunct="0">
                <a:lnSpc>
                  <a:spcPts val="2400"/>
                </a:lnSpc>
              </a:pPr>
              <a:r>
                <a:rPr lang="en-US" sz="2400">
                  <a:solidFill>
                    <a:srgbClr val="000000"/>
                  </a:solidFill>
                  <a:latin typeface="Times New Roman" pitchFamily="18" charset="0"/>
                </a:rPr>
                <a:t>Earth Radiance</a:t>
              </a:r>
            </a:p>
          </p:txBody>
        </p:sp>
        <p:sp>
          <p:nvSpPr>
            <p:cNvPr id="8" name="Text Box 103"/>
            <p:cNvSpPr txBox="1">
              <a:spLocks noChangeArrowheads="1"/>
            </p:cNvSpPr>
            <p:nvPr/>
          </p:nvSpPr>
          <p:spPr bwMode="auto">
            <a:xfrm>
              <a:off x="14022388" y="18486438"/>
              <a:ext cx="3656012" cy="400050"/>
            </a:xfrm>
            <a:prstGeom prst="rect">
              <a:avLst/>
            </a:prstGeom>
            <a:noFill/>
            <a:ln w="9525">
              <a:noFill/>
              <a:miter lim="800000"/>
              <a:headEnd/>
              <a:tailEnd/>
            </a:ln>
          </p:spPr>
          <p:txBody>
            <a:bodyPr>
              <a:spAutoFit/>
            </a:bodyPr>
            <a:lstStyle/>
            <a:p>
              <a:pPr eaLnBrk="0" hangingPunct="0">
                <a:lnSpc>
                  <a:spcPts val="2400"/>
                </a:lnSpc>
              </a:pPr>
              <a:r>
                <a:rPr lang="en-US" sz="2400">
                  <a:solidFill>
                    <a:srgbClr val="000000"/>
                  </a:solidFill>
                  <a:latin typeface="Times New Roman" pitchFamily="18" charset="0"/>
                </a:rPr>
                <a:t>Radiance/Irradiance Ratio</a:t>
              </a:r>
            </a:p>
          </p:txBody>
        </p:sp>
        <p:sp>
          <p:nvSpPr>
            <p:cNvPr id="9" name="Oval 217"/>
            <p:cNvSpPr>
              <a:spLocks noChangeArrowheads="1"/>
            </p:cNvSpPr>
            <p:nvPr/>
          </p:nvSpPr>
          <p:spPr bwMode="auto">
            <a:xfrm>
              <a:off x="13011150" y="17430750"/>
              <a:ext cx="1333500" cy="704850"/>
            </a:xfrm>
            <a:prstGeom prst="ellipse">
              <a:avLst/>
            </a:prstGeom>
            <a:noFill/>
            <a:ln w="9525" algn="ctr">
              <a:solidFill>
                <a:srgbClr val="FF0000"/>
              </a:solidFill>
              <a:round/>
              <a:headEnd/>
              <a:tailEnd/>
            </a:ln>
          </p:spPr>
          <p:txBody>
            <a:bodyPr/>
            <a:lstStyle/>
            <a:p>
              <a:pPr defTabSz="4806950"/>
              <a:endParaRPr lang="en-US"/>
            </a:p>
          </p:txBody>
        </p:sp>
        <p:sp>
          <p:nvSpPr>
            <p:cNvPr id="10" name="Text Box 103"/>
            <p:cNvSpPr txBox="1">
              <a:spLocks noChangeArrowheads="1"/>
            </p:cNvSpPr>
            <p:nvPr/>
          </p:nvSpPr>
          <p:spPr bwMode="auto">
            <a:xfrm>
              <a:off x="13908088" y="18067338"/>
              <a:ext cx="3656012" cy="400050"/>
            </a:xfrm>
            <a:prstGeom prst="rect">
              <a:avLst/>
            </a:prstGeom>
            <a:noFill/>
            <a:ln w="9525">
              <a:noFill/>
              <a:miter lim="800000"/>
              <a:headEnd/>
              <a:tailEnd/>
            </a:ln>
          </p:spPr>
          <p:txBody>
            <a:bodyPr>
              <a:spAutoFit/>
            </a:bodyPr>
            <a:lstStyle/>
            <a:p>
              <a:pPr eaLnBrk="0" hangingPunct="0">
                <a:lnSpc>
                  <a:spcPts val="2400"/>
                </a:lnSpc>
              </a:pPr>
              <a:r>
                <a:rPr lang="en-US" sz="2400">
                  <a:solidFill>
                    <a:srgbClr val="FF0000"/>
                  </a:solidFill>
                  <a:latin typeface="Times New Roman" pitchFamily="18" charset="0"/>
                </a:rPr>
                <a:t>Ozone Absorption Features</a:t>
              </a:r>
            </a:p>
          </p:txBody>
        </p:sp>
        <p:sp>
          <p:nvSpPr>
            <p:cNvPr id="11" name="Oval 219"/>
            <p:cNvSpPr>
              <a:spLocks noChangeArrowheads="1"/>
            </p:cNvSpPr>
            <p:nvPr/>
          </p:nvSpPr>
          <p:spPr bwMode="auto">
            <a:xfrm>
              <a:off x="16459200" y="12630150"/>
              <a:ext cx="971550" cy="704850"/>
            </a:xfrm>
            <a:prstGeom prst="ellipse">
              <a:avLst/>
            </a:prstGeom>
            <a:noFill/>
            <a:ln w="9525" algn="ctr">
              <a:solidFill>
                <a:srgbClr val="FF0000"/>
              </a:solidFill>
              <a:round/>
              <a:headEnd/>
              <a:tailEnd/>
            </a:ln>
          </p:spPr>
          <p:txBody>
            <a:bodyPr/>
            <a:lstStyle/>
            <a:p>
              <a:pPr defTabSz="4806950"/>
              <a:endParaRPr lang="en-US"/>
            </a:p>
          </p:txBody>
        </p:sp>
        <p:sp>
          <p:nvSpPr>
            <p:cNvPr id="12" name="Text Box 103"/>
            <p:cNvSpPr txBox="1">
              <a:spLocks noChangeArrowheads="1"/>
            </p:cNvSpPr>
            <p:nvPr/>
          </p:nvSpPr>
          <p:spPr bwMode="auto">
            <a:xfrm>
              <a:off x="17564100" y="13087350"/>
              <a:ext cx="1695450" cy="400050"/>
            </a:xfrm>
            <a:prstGeom prst="rect">
              <a:avLst/>
            </a:prstGeom>
            <a:noFill/>
            <a:ln w="9525">
              <a:noFill/>
              <a:miter lim="800000"/>
              <a:headEnd/>
              <a:tailEnd/>
            </a:ln>
          </p:spPr>
          <p:txBody>
            <a:bodyPr>
              <a:spAutoFit/>
            </a:bodyPr>
            <a:lstStyle/>
            <a:p>
              <a:pPr eaLnBrk="0" hangingPunct="0">
                <a:lnSpc>
                  <a:spcPts val="2400"/>
                </a:lnSpc>
              </a:pPr>
              <a:r>
                <a:rPr lang="en-US" sz="2400">
                  <a:solidFill>
                    <a:srgbClr val="FF0000"/>
                  </a:solidFill>
                  <a:latin typeface="Times New Roman" pitchFamily="18" charset="0"/>
                </a:rPr>
                <a:t>Solar Line</a:t>
              </a:r>
            </a:p>
          </p:txBody>
        </p:sp>
        <p:sp>
          <p:nvSpPr>
            <p:cNvPr id="13" name="Text Box 103"/>
            <p:cNvSpPr txBox="1">
              <a:spLocks noChangeArrowheads="1"/>
            </p:cNvSpPr>
            <p:nvPr/>
          </p:nvSpPr>
          <p:spPr bwMode="auto">
            <a:xfrm>
              <a:off x="11763904" y="19500144"/>
              <a:ext cx="7533746" cy="558610"/>
            </a:xfrm>
            <a:prstGeom prst="rect">
              <a:avLst/>
            </a:prstGeom>
            <a:noFill/>
            <a:ln w="9525">
              <a:noFill/>
              <a:miter lim="800000"/>
              <a:headEnd/>
              <a:tailEnd/>
            </a:ln>
          </p:spPr>
          <p:txBody>
            <a:bodyPr wrap="square">
              <a:spAutoFit/>
            </a:bodyPr>
            <a:lstStyle/>
            <a:p>
              <a:pPr eaLnBrk="0" hangingPunct="0"/>
              <a:r>
                <a:rPr lang="en-US" sz="2400" dirty="0">
                  <a:solidFill>
                    <a:srgbClr val="000000"/>
                  </a:solidFill>
                  <a:latin typeface="Times New Roman" pitchFamily="18" charset="0"/>
                </a:rPr>
                <a:t>Typical spectra from 310 to 380 nm for OMPS Nadir Mapper.</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9144000" cy="563562"/>
          </a:xfrm>
        </p:spPr>
        <p:txBody>
          <a:bodyPr>
            <a:noAutofit/>
          </a:bodyPr>
          <a:lstStyle/>
          <a:p>
            <a:r>
              <a:rPr lang="en-US" sz="2400" dirty="0" smtClean="0"/>
              <a:t>EOF/SNR analysis for six orbits (~1800 scans) OMPS NM on 1/28/2012 </a:t>
            </a:r>
            <a:br>
              <a:rPr lang="en-US" sz="2400" dirty="0" smtClean="0"/>
            </a:br>
            <a:r>
              <a:rPr lang="en-US" sz="2400" dirty="0" smtClean="0"/>
              <a:t>using three wavelength ranges (305-325, 320-345, 340-380) for 35 CT</a:t>
            </a:r>
            <a:endParaRPr lang="en-US" sz="2400" dirty="0"/>
          </a:p>
        </p:txBody>
      </p:sp>
      <p:pic>
        <p:nvPicPr>
          <p:cNvPr id="34818" name="Picture 2"/>
          <p:cNvPicPr>
            <a:picLocks noChangeAspect="1" noChangeArrowheads="1"/>
          </p:cNvPicPr>
          <p:nvPr/>
        </p:nvPicPr>
        <p:blipFill>
          <a:blip r:embed="rId3" cstate="print">
            <a:lum bright="-20000" contrast="40000"/>
          </a:blip>
          <a:srcRect/>
          <a:stretch>
            <a:fillRect/>
          </a:stretch>
        </p:blipFill>
        <p:spPr bwMode="auto">
          <a:xfrm>
            <a:off x="152400" y="685800"/>
            <a:ext cx="4206240" cy="3200400"/>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lum bright="-20000" contrast="40000"/>
          </a:blip>
          <a:srcRect r="45" b="2411"/>
          <a:stretch>
            <a:fillRect/>
          </a:stretch>
        </p:blipFill>
        <p:spPr bwMode="auto">
          <a:xfrm>
            <a:off x="152400" y="3773805"/>
            <a:ext cx="4267200" cy="3084195"/>
          </a:xfrm>
          <a:prstGeom prst="rect">
            <a:avLst/>
          </a:prstGeom>
          <a:noFill/>
          <a:ln w="9525">
            <a:noFill/>
            <a:miter lim="800000"/>
            <a:headEnd/>
            <a:tailEnd/>
          </a:ln>
        </p:spPr>
      </p:pic>
      <p:pic>
        <p:nvPicPr>
          <p:cNvPr id="34820" name="Picture 4"/>
          <p:cNvPicPr>
            <a:picLocks noChangeAspect="1" noChangeArrowheads="1"/>
          </p:cNvPicPr>
          <p:nvPr/>
        </p:nvPicPr>
        <p:blipFill>
          <a:blip r:embed="rId5" cstate="print">
            <a:lum bright="-20000" contrast="40000"/>
          </a:blip>
          <a:srcRect l="498" t="2407"/>
          <a:stretch>
            <a:fillRect/>
          </a:stretch>
        </p:blipFill>
        <p:spPr bwMode="auto">
          <a:xfrm>
            <a:off x="4800600" y="762000"/>
            <a:ext cx="4191000" cy="3089910"/>
          </a:xfrm>
          <a:prstGeom prst="rect">
            <a:avLst/>
          </a:prstGeom>
          <a:noFill/>
          <a:ln w="9525">
            <a:noFill/>
            <a:miter lim="800000"/>
            <a:headEnd/>
            <a:tailEnd/>
          </a:ln>
        </p:spPr>
      </p:pic>
      <p:pic>
        <p:nvPicPr>
          <p:cNvPr id="34821" name="Picture 5"/>
          <p:cNvPicPr>
            <a:picLocks noChangeAspect="1" noChangeArrowheads="1"/>
          </p:cNvPicPr>
          <p:nvPr/>
        </p:nvPicPr>
        <p:blipFill>
          <a:blip r:embed="rId6" cstate="print">
            <a:lum bright="-20000" contrast="40000"/>
          </a:blip>
          <a:srcRect l="415" t="4059"/>
          <a:stretch>
            <a:fillRect/>
          </a:stretch>
        </p:blipFill>
        <p:spPr bwMode="auto">
          <a:xfrm>
            <a:off x="4953000" y="3886200"/>
            <a:ext cx="4114800" cy="2971800"/>
          </a:xfrm>
          <a:prstGeom prst="rect">
            <a:avLst/>
          </a:prstGeom>
          <a:noFill/>
          <a:ln w="9525">
            <a:noFill/>
            <a:miter lim="800000"/>
            <a:headEnd/>
            <a:tailEnd/>
          </a:ln>
        </p:spPr>
      </p:pic>
      <p:sp>
        <p:nvSpPr>
          <p:cNvPr id="7" name="TextBox 6"/>
          <p:cNvSpPr txBox="1"/>
          <p:nvPr/>
        </p:nvSpPr>
        <p:spPr>
          <a:xfrm>
            <a:off x="1676400" y="3886200"/>
            <a:ext cx="2286000" cy="1015663"/>
          </a:xfrm>
          <a:prstGeom prst="rect">
            <a:avLst/>
          </a:prstGeom>
          <a:noFill/>
        </p:spPr>
        <p:txBody>
          <a:bodyPr wrap="square" rtlCol="0">
            <a:spAutoFit/>
          </a:bodyPr>
          <a:lstStyle/>
          <a:p>
            <a:r>
              <a:rPr lang="en-US" sz="2000" dirty="0" smtClean="0"/>
              <a:t>Relative RMSR as %.</a:t>
            </a:r>
          </a:p>
          <a:p>
            <a:r>
              <a:rPr lang="en-US" sz="2000" dirty="0" smtClean="0"/>
              <a:t>0.1% </a:t>
            </a:r>
            <a:r>
              <a:rPr lang="en-US" sz="2000" dirty="0" smtClean="0"/>
              <a:t>is equivalent to </a:t>
            </a:r>
            <a:r>
              <a:rPr lang="en-US" sz="2000" dirty="0" smtClean="0"/>
              <a:t>a SNR </a:t>
            </a:r>
            <a:r>
              <a:rPr lang="en-US" sz="2000" dirty="0" smtClean="0"/>
              <a:t>of 1000.</a:t>
            </a:r>
            <a:endParaRPr lang="en-US" sz="2000" dirty="0"/>
          </a:p>
        </p:txBody>
      </p:sp>
      <p:sp>
        <p:nvSpPr>
          <p:cNvPr id="8" name="TextBox 7"/>
          <p:cNvSpPr txBox="1"/>
          <p:nvPr/>
        </p:nvSpPr>
        <p:spPr>
          <a:xfrm>
            <a:off x="6553200" y="3886200"/>
            <a:ext cx="2438400" cy="646331"/>
          </a:xfrm>
          <a:prstGeom prst="rect">
            <a:avLst/>
          </a:prstGeom>
          <a:noFill/>
        </p:spPr>
        <p:txBody>
          <a:bodyPr wrap="square" rtlCol="0">
            <a:spAutoFit/>
          </a:bodyPr>
          <a:lstStyle/>
          <a:p>
            <a:r>
              <a:rPr lang="en-US" dirty="0" smtClean="0"/>
              <a:t>Maximum Residuals.</a:t>
            </a:r>
          </a:p>
          <a:p>
            <a:r>
              <a:rPr lang="en-US" dirty="0" smtClean="0"/>
              <a:t>Spikes could be filtered.</a:t>
            </a:r>
            <a:endParaRPr lang="en-US" dirty="0"/>
          </a:p>
        </p:txBody>
      </p:sp>
      <p:sp>
        <p:nvSpPr>
          <p:cNvPr id="9" name="TextBox 8"/>
          <p:cNvSpPr txBox="1"/>
          <p:nvPr/>
        </p:nvSpPr>
        <p:spPr>
          <a:xfrm>
            <a:off x="5410200" y="990600"/>
            <a:ext cx="1981200" cy="369332"/>
          </a:xfrm>
          <a:prstGeom prst="rect">
            <a:avLst/>
          </a:prstGeom>
          <a:noFill/>
        </p:spPr>
        <p:txBody>
          <a:bodyPr wrap="square" rtlCol="0">
            <a:spAutoFit/>
          </a:bodyPr>
          <a:lstStyle/>
          <a:p>
            <a:r>
              <a:rPr lang="en-US" dirty="0" smtClean="0"/>
              <a:t>Average Radiances</a:t>
            </a:r>
            <a:endParaRPr lang="en-US" dirty="0"/>
          </a:p>
        </p:txBody>
      </p:sp>
      <p:sp>
        <p:nvSpPr>
          <p:cNvPr id="10" name="TextBox 9"/>
          <p:cNvSpPr txBox="1"/>
          <p:nvPr/>
        </p:nvSpPr>
        <p:spPr>
          <a:xfrm>
            <a:off x="1371600" y="3059668"/>
            <a:ext cx="2971800" cy="369332"/>
          </a:xfrm>
          <a:prstGeom prst="rect">
            <a:avLst/>
          </a:prstGeom>
          <a:noFill/>
        </p:spPr>
        <p:txBody>
          <a:bodyPr wrap="square" rtlCol="0">
            <a:spAutoFit/>
          </a:bodyPr>
          <a:lstStyle/>
          <a:p>
            <a:r>
              <a:rPr lang="en-US" dirty="0" smtClean="0"/>
              <a:t>Root Mean Squared Residual</a:t>
            </a:r>
            <a:endParaRPr lang="en-US" dirty="0"/>
          </a:p>
        </p:txBody>
      </p:sp>
      <p:sp>
        <p:nvSpPr>
          <p:cNvPr id="11" name="Line 10"/>
          <p:cNvSpPr>
            <a:spLocks noChangeShapeType="1"/>
          </p:cNvSpPr>
          <p:nvPr/>
        </p:nvSpPr>
        <p:spPr bwMode="auto">
          <a:xfrm flipH="1">
            <a:off x="4419600" y="5181600"/>
            <a:ext cx="0" cy="1371600"/>
          </a:xfrm>
          <a:prstGeom prst="line">
            <a:avLst/>
          </a:prstGeom>
          <a:noFill/>
          <a:ln w="19050">
            <a:solidFill>
              <a:schemeClr val="tx1"/>
            </a:solidFill>
            <a:round/>
            <a:headEnd type="stealth" w="lg" len="lg"/>
            <a:tailEnd type="stealth" w="lg" len="lg"/>
          </a:ln>
        </p:spPr>
        <p:txBody>
          <a:bodyPr lIns="397106" tIns="198553" rIns="397106" bIns="198553"/>
          <a:lstStyle/>
          <a:p>
            <a:endParaRPr lang="en-US"/>
          </a:p>
        </p:txBody>
      </p:sp>
      <p:sp>
        <p:nvSpPr>
          <p:cNvPr id="12" name="Text Box 11"/>
          <p:cNvSpPr txBox="1">
            <a:spLocks noChangeArrowheads="1"/>
          </p:cNvSpPr>
          <p:nvPr/>
        </p:nvSpPr>
        <p:spPr bwMode="auto">
          <a:xfrm>
            <a:off x="3733800" y="4578329"/>
            <a:ext cx="1515305" cy="831871"/>
          </a:xfrm>
          <a:prstGeom prst="rect">
            <a:avLst/>
          </a:prstGeom>
          <a:noFill/>
          <a:ln w="9525">
            <a:noFill/>
            <a:miter lim="800000"/>
            <a:headEnd/>
            <a:tailEnd/>
          </a:ln>
        </p:spPr>
        <p:txBody>
          <a:bodyPr wrap="none" lIns="397106" tIns="198553" rIns="397106" bIns="198553">
            <a:spAutoFit/>
          </a:bodyPr>
          <a:lstStyle/>
          <a:p>
            <a:r>
              <a:rPr lang="en-US" sz="2800" dirty="0" smtClean="0"/>
              <a:t>0.1%</a:t>
            </a:r>
            <a:endParaRPr lang="en-US" sz="3600" dirty="0"/>
          </a:p>
        </p:txBody>
      </p:sp>
      <p:sp>
        <p:nvSpPr>
          <p:cNvPr id="15" name="Line 10"/>
          <p:cNvSpPr>
            <a:spLocks noChangeShapeType="1"/>
          </p:cNvSpPr>
          <p:nvPr/>
        </p:nvSpPr>
        <p:spPr bwMode="auto">
          <a:xfrm flipH="1">
            <a:off x="7162800" y="5638800"/>
            <a:ext cx="0" cy="914400"/>
          </a:xfrm>
          <a:prstGeom prst="line">
            <a:avLst/>
          </a:prstGeom>
          <a:noFill/>
          <a:ln w="19050">
            <a:solidFill>
              <a:schemeClr val="tx1"/>
            </a:solidFill>
            <a:round/>
            <a:headEnd type="stealth" w="lg" len="lg"/>
            <a:tailEnd type="stealth" w="lg" len="lg"/>
          </a:ln>
        </p:spPr>
        <p:txBody>
          <a:bodyPr lIns="397106" tIns="198553" rIns="397106" bIns="198553"/>
          <a:lstStyle/>
          <a:p>
            <a:endParaRPr lang="en-US"/>
          </a:p>
        </p:txBody>
      </p:sp>
      <p:sp>
        <p:nvSpPr>
          <p:cNvPr id="16" name="Text Box 11"/>
          <p:cNvSpPr txBox="1">
            <a:spLocks noChangeArrowheads="1"/>
          </p:cNvSpPr>
          <p:nvPr/>
        </p:nvSpPr>
        <p:spPr bwMode="auto">
          <a:xfrm>
            <a:off x="6705600" y="5105400"/>
            <a:ext cx="1241191" cy="831871"/>
          </a:xfrm>
          <a:prstGeom prst="rect">
            <a:avLst/>
          </a:prstGeom>
          <a:noFill/>
          <a:ln w="9525">
            <a:noFill/>
            <a:miter lim="800000"/>
            <a:headEnd/>
            <a:tailEnd/>
          </a:ln>
        </p:spPr>
        <p:txBody>
          <a:bodyPr wrap="none" lIns="397106" tIns="198553" rIns="397106" bIns="198553">
            <a:spAutoFit/>
          </a:bodyPr>
          <a:lstStyle/>
          <a:p>
            <a:r>
              <a:rPr lang="en-US" sz="2800" dirty="0" smtClean="0"/>
              <a:t>2%</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39762"/>
          </a:xfrm>
        </p:spPr>
        <p:txBody>
          <a:bodyPr>
            <a:noAutofit/>
          </a:bodyPr>
          <a:lstStyle/>
          <a:p>
            <a:r>
              <a:rPr lang="en-US" sz="3200" dirty="0" smtClean="0"/>
              <a:t>Nadir Mapper Earth Radiance </a:t>
            </a:r>
            <a:br>
              <a:rPr lang="en-US" sz="3200" dirty="0" smtClean="0"/>
            </a:br>
            <a:r>
              <a:rPr lang="en-US" sz="3200" dirty="0" smtClean="0"/>
              <a:t>Signal to Noise Ratio Estimates</a:t>
            </a:r>
            <a:endParaRPr lang="en-US" sz="3200" dirty="0"/>
          </a:p>
        </p:txBody>
      </p:sp>
      <p:sp>
        <p:nvSpPr>
          <p:cNvPr id="3" name="Content Placeholder 2"/>
          <p:cNvSpPr>
            <a:spLocks noGrp="1"/>
          </p:cNvSpPr>
          <p:nvPr>
            <p:ph idx="1"/>
          </p:nvPr>
        </p:nvSpPr>
        <p:spPr>
          <a:xfrm>
            <a:off x="304800" y="1066800"/>
            <a:ext cx="8686800" cy="5486400"/>
          </a:xfrm>
        </p:spPr>
        <p:txBody>
          <a:bodyPr>
            <a:normAutofit fontScale="62500" lnSpcReduction="20000"/>
          </a:bodyPr>
          <a:lstStyle/>
          <a:p>
            <a:r>
              <a:rPr lang="en-US" dirty="0" smtClean="0"/>
              <a:t>Empirical Orthogonal Function (EOF) decomposition analysis was used to investigate the measurement noise. The covariance matrices were constructed for each of the 35 cross-track positions for three separate wavelength intervals ([305,325], [320,345], and [340,380] nm) for six orbits of earth view radiances. The radiances for each of the 3X35X1800 spectral intervals were normalized by using the overall average spectrum for that cross track position and interval, and a fit with a third degree polynomial in wavelength before computation of the 105 covariance matrices. For each matrix, the six largest patterns were considered to be signals and the remaining variations were regarded as noise.</a:t>
            </a:r>
          </a:p>
          <a:p>
            <a:r>
              <a:rPr lang="en-US" dirty="0" smtClean="0"/>
              <a:t>The figure on the Top Left of the previous slide shows the resulting Root-Mean-Squared-Residual (RMSR) noise estimates in radiance units, while the one directly below it shows the estimates as percents of the average radiances. (The 35 average radiance spectra appear in the figure on the Top Right.)</a:t>
            </a:r>
          </a:p>
          <a:p>
            <a:r>
              <a:rPr lang="en-US" dirty="0" smtClean="0"/>
              <a:t>The figure on the Bottom Left shows RMSR values that equate to Signal-to-Noise Ratios (SNR) better than 2000:1 at most wavelengths for most cross-track positions with the SNR dropping to 1000:0 at the shorter wavelengths. </a:t>
            </a:r>
          </a:p>
          <a:p>
            <a:r>
              <a:rPr lang="en-US" dirty="0" smtClean="0"/>
              <a:t>No screening of obvious outliers was performed on the radiances, and this is apparent in the scatter of results at 320 nm. The figure on the Bottom Right shows maximum absolute residuals after removal of the six largest patterns. A few outliers over 2%  for some of the cross-track positions are dominating the RMSR calculation for those cases.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563562"/>
          </a:xfrm>
        </p:spPr>
        <p:txBody>
          <a:bodyPr>
            <a:noAutofit/>
          </a:bodyPr>
          <a:lstStyle/>
          <a:p>
            <a:r>
              <a:rPr lang="en-US" sz="3200" dirty="0" smtClean="0"/>
              <a:t>Noise and Stray Light for OMPS NP Earth Radiances</a:t>
            </a:r>
            <a:endParaRPr lang="en-US" sz="3200" dirty="0"/>
          </a:p>
        </p:txBody>
      </p:sp>
      <p:pic>
        <p:nvPicPr>
          <p:cNvPr id="36866" name="Picture 2"/>
          <p:cNvPicPr>
            <a:picLocks noChangeAspect="1" noChangeArrowheads="1"/>
          </p:cNvPicPr>
          <p:nvPr/>
        </p:nvPicPr>
        <p:blipFill>
          <a:blip r:embed="rId3" cstate="print">
            <a:lum bright="-20000" contrast="40000"/>
          </a:blip>
          <a:srcRect/>
          <a:stretch>
            <a:fillRect/>
          </a:stretch>
        </p:blipFill>
        <p:spPr bwMode="auto">
          <a:xfrm>
            <a:off x="0" y="3505200"/>
            <a:ext cx="4572000" cy="3326130"/>
          </a:xfrm>
          <a:prstGeom prst="rect">
            <a:avLst/>
          </a:prstGeom>
          <a:noFill/>
          <a:ln w="9525">
            <a:noFill/>
            <a:miter lim="800000"/>
            <a:headEnd/>
            <a:tailEnd/>
          </a:ln>
        </p:spPr>
      </p:pic>
      <p:pic>
        <p:nvPicPr>
          <p:cNvPr id="36867" name="Picture 3"/>
          <p:cNvPicPr>
            <a:picLocks noChangeAspect="1" noChangeArrowheads="1"/>
          </p:cNvPicPr>
          <p:nvPr/>
        </p:nvPicPr>
        <p:blipFill>
          <a:blip r:embed="rId4" cstate="print">
            <a:lum bright="-20000" contrast="40000"/>
          </a:blip>
          <a:srcRect l="1427" b="8889"/>
          <a:stretch>
            <a:fillRect/>
          </a:stretch>
        </p:blipFill>
        <p:spPr bwMode="auto">
          <a:xfrm>
            <a:off x="4648200" y="609600"/>
            <a:ext cx="4343400" cy="3124200"/>
          </a:xfrm>
          <a:prstGeom prst="rect">
            <a:avLst/>
          </a:prstGeom>
          <a:noFill/>
          <a:ln w="9525">
            <a:noFill/>
            <a:miter lim="800000"/>
            <a:headEnd/>
            <a:tailEnd/>
          </a:ln>
        </p:spPr>
      </p:pic>
      <p:sp>
        <p:nvSpPr>
          <p:cNvPr id="6" name="TextBox 5"/>
          <p:cNvSpPr txBox="1"/>
          <p:nvPr/>
        </p:nvSpPr>
        <p:spPr>
          <a:xfrm>
            <a:off x="4343400" y="3733800"/>
            <a:ext cx="4495800" cy="3139321"/>
          </a:xfrm>
          <a:prstGeom prst="rect">
            <a:avLst/>
          </a:prstGeom>
          <a:noFill/>
        </p:spPr>
        <p:txBody>
          <a:bodyPr wrap="square" rtlCol="0">
            <a:spAutoFit/>
          </a:bodyPr>
          <a:lstStyle/>
          <a:p>
            <a:r>
              <a:rPr lang="en-US" dirty="0" smtClean="0"/>
              <a:t>The scatter plot on the left compares simple three-wavelength Mg II core-to-wing ratio variations (280 nm to  the average of 277 nm and 282 nm) with longer wavelength variations at 305 nm. There is no geophysical reason to expect the two to be correlated, and the exposed relationship is symptomatic of out-of-band stray light. The core average is ~0.4 of wings, so this -0.5% to 1.5% variation represents (1.0/0.4 – 1 =) 1.5 times the expected stray light variations in the wings.</a:t>
            </a:r>
            <a:endParaRPr lang="en-US" dirty="0"/>
          </a:p>
        </p:txBody>
      </p:sp>
      <p:sp>
        <p:nvSpPr>
          <p:cNvPr id="7" name="TextBox 6"/>
          <p:cNvSpPr txBox="1"/>
          <p:nvPr/>
        </p:nvSpPr>
        <p:spPr>
          <a:xfrm>
            <a:off x="304800" y="685800"/>
            <a:ext cx="4267200" cy="2862322"/>
          </a:xfrm>
          <a:prstGeom prst="rect">
            <a:avLst/>
          </a:prstGeom>
          <a:noFill/>
        </p:spPr>
        <p:txBody>
          <a:bodyPr wrap="square" rtlCol="0">
            <a:spAutoFit/>
          </a:bodyPr>
          <a:lstStyle/>
          <a:p>
            <a:r>
              <a:rPr lang="en-US" dirty="0" smtClean="0"/>
              <a:t>The % RMSR estimates on the right were computed using EOF analysis on clean data for 230 spectra. A spectral screen detected and removed one deviant value on average from each of the 120-wavelength spectra. The removal of the second EOF pattern was somewhat arbitrary as it and the third EOF may be stray light patterns. The covariance computation used a 6</a:t>
            </a:r>
            <a:r>
              <a:rPr lang="en-US" baseline="30000" dirty="0" smtClean="0"/>
              <a:t>th</a:t>
            </a:r>
            <a:r>
              <a:rPr lang="en-US" dirty="0" smtClean="0"/>
              <a:t> order polynomial </a:t>
            </a:r>
            <a:r>
              <a:rPr lang="en-US" dirty="0" smtClean="0"/>
              <a:t>in wavelength for </a:t>
            </a:r>
            <a:r>
              <a:rPr lang="en-US" dirty="0" smtClean="0"/>
              <a:t>normalization.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Aeffecton_NP20120127_v01.png"/>
          <p:cNvPicPr>
            <a:picLocks noGrp="1" noChangeAspect="1"/>
          </p:cNvPicPr>
          <p:nvPr>
            <p:ph idx="1"/>
          </p:nvPr>
        </p:nvPicPr>
        <p:blipFill>
          <a:blip r:embed="rId3" cstate="print">
            <a:lum bright="-20000" contrast="40000"/>
          </a:blip>
          <a:stretch>
            <a:fillRect/>
          </a:stretch>
        </p:blipFill>
        <p:spPr>
          <a:xfrm>
            <a:off x="0" y="609600"/>
            <a:ext cx="8686800" cy="4191000"/>
          </a:xfrm>
          <a:prstGeom prst="rect">
            <a:avLst/>
          </a:prstGeom>
        </p:spPr>
      </p:pic>
      <p:sp>
        <p:nvSpPr>
          <p:cNvPr id="5"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Figure: J. Niu, NOAA/STAR (ERT)</a:t>
            </a:r>
          </a:p>
        </p:txBody>
      </p:sp>
      <p:sp>
        <p:nvSpPr>
          <p:cNvPr id="8" name="TextBox 7"/>
          <p:cNvSpPr txBox="1"/>
          <p:nvPr/>
        </p:nvSpPr>
        <p:spPr>
          <a:xfrm>
            <a:off x="685800" y="4800600"/>
            <a:ext cx="8077200" cy="1754326"/>
          </a:xfrm>
          <a:prstGeom prst="rect">
            <a:avLst/>
          </a:prstGeom>
          <a:noFill/>
        </p:spPr>
        <p:txBody>
          <a:bodyPr wrap="square" rtlCol="0">
            <a:spAutoFit/>
          </a:bodyPr>
          <a:lstStyle/>
          <a:p>
            <a:r>
              <a:rPr lang="en-US" dirty="0" smtClean="0"/>
              <a:t>The figure above shows the effects of charged-particle-induced noise/spikes on the Nadir Profiler radiances for the 252 nm channel. The </a:t>
            </a:r>
            <a:r>
              <a:rPr lang="en-US" dirty="0" smtClean="0">
                <a:solidFill>
                  <a:srgbClr val="FF0000"/>
                </a:solidFill>
              </a:rPr>
              <a:t>+</a:t>
            </a:r>
            <a:r>
              <a:rPr lang="en-US" dirty="0" smtClean="0"/>
              <a:t> symbols are for an orbit passing through the South Atlantic Anomaly while the black line is for an orbit 100 degrees to the East. The SAA orbit shows the expected increases when the path falls within the SAA but the behavior returns to normal levels after passing </a:t>
            </a:r>
            <a:r>
              <a:rPr lang="en-US" dirty="0" smtClean="0"/>
              <a:t>through. </a:t>
            </a:r>
            <a:r>
              <a:rPr lang="en-US" dirty="0" smtClean="0"/>
              <a:t>The limited </a:t>
            </a:r>
            <a:r>
              <a:rPr lang="en-US" dirty="0" smtClean="0"/>
              <a:t>geographic location </a:t>
            </a:r>
            <a:r>
              <a:rPr lang="en-US" dirty="0" smtClean="0"/>
              <a:t>of these spikes is consistent with pre-launch analysis.</a:t>
            </a:r>
            <a:endParaRPr lang="en-US" dirty="0"/>
          </a:p>
        </p:txBody>
      </p:sp>
      <p:sp>
        <p:nvSpPr>
          <p:cNvPr id="2" name="Title 1"/>
          <p:cNvSpPr>
            <a:spLocks noGrp="1"/>
          </p:cNvSpPr>
          <p:nvPr>
            <p:ph type="title"/>
          </p:nvPr>
        </p:nvSpPr>
        <p:spPr>
          <a:xfrm>
            <a:off x="457200" y="152400"/>
            <a:ext cx="8229600" cy="639762"/>
          </a:xfrm>
        </p:spPr>
        <p:txBody>
          <a:bodyPr>
            <a:normAutofit fontScale="90000"/>
          </a:bodyPr>
          <a:lstStyle/>
          <a:p>
            <a:r>
              <a:rPr lang="en-US" dirty="0" smtClean="0"/>
              <a:t>SAA Effects on NP Earth Radiances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9050" y="152400"/>
            <a:ext cx="9124950" cy="6324600"/>
            <a:chOff x="0" y="2165350"/>
            <a:chExt cx="9734550" cy="6750050"/>
          </a:xfrm>
        </p:grpSpPr>
        <p:pic>
          <p:nvPicPr>
            <p:cNvPr id="4" name="Content Placeholder 5" descr="Flip_TC_avg_radiance_nov_dec_sdrs.PNG"/>
            <p:cNvPicPr>
              <a:picLocks noChangeAspect="1"/>
            </p:cNvPicPr>
            <p:nvPr/>
          </p:nvPicPr>
          <p:blipFill>
            <a:blip r:embed="rId2" cstate="print"/>
            <a:srcRect/>
            <a:stretch>
              <a:fillRect/>
            </a:stretch>
          </p:blipFill>
          <p:spPr bwMode="auto">
            <a:xfrm>
              <a:off x="114300" y="2430463"/>
              <a:ext cx="9334500" cy="5600700"/>
            </a:xfrm>
            <a:prstGeom prst="rect">
              <a:avLst/>
            </a:prstGeom>
            <a:noFill/>
            <a:ln w="9525">
              <a:noFill/>
              <a:miter lim="800000"/>
              <a:headEnd/>
              <a:tailEnd/>
            </a:ln>
          </p:spPr>
        </p:pic>
        <p:sp>
          <p:nvSpPr>
            <p:cNvPr id="5" name="Text Box 103"/>
            <p:cNvSpPr txBox="1">
              <a:spLocks noChangeArrowheads="1"/>
            </p:cNvSpPr>
            <p:nvPr/>
          </p:nvSpPr>
          <p:spPr bwMode="auto">
            <a:xfrm>
              <a:off x="381000" y="7899400"/>
              <a:ext cx="8439150" cy="1016000"/>
            </a:xfrm>
            <a:prstGeom prst="rect">
              <a:avLst/>
            </a:prstGeom>
            <a:noFill/>
            <a:ln w="9525">
              <a:noFill/>
              <a:miter lim="800000"/>
              <a:headEnd/>
              <a:tailEnd/>
            </a:ln>
          </p:spPr>
          <p:txBody>
            <a:bodyPr>
              <a:spAutoFit/>
            </a:bodyPr>
            <a:lstStyle/>
            <a:p>
              <a:pPr eaLnBrk="0" hangingPunct="0">
                <a:lnSpc>
                  <a:spcPts val="2400"/>
                </a:lnSpc>
              </a:pPr>
              <a:r>
                <a:rPr lang="en-US" sz="2400">
                  <a:solidFill>
                    <a:srgbClr val="000000"/>
                  </a:solidFill>
                  <a:latin typeface="Times New Roman" pitchFamily="18" charset="0"/>
                </a:rPr>
                <a:t>Map of South Atlantic Anomaly effects on OMPS NM closed-door dark current measurements in December and November 2011, overlaid with OMPS NP SAA Flags (</a:t>
              </a:r>
              <a:r>
                <a:rPr lang="en-US" sz="2400" b="1">
                  <a:solidFill>
                    <a:srgbClr val="FFC000"/>
                  </a:solidFill>
                  <a:latin typeface="Times New Roman" pitchFamily="18" charset="0"/>
                </a:rPr>
                <a:t>0</a:t>
              </a:r>
              <a:r>
                <a:rPr lang="en-US" sz="2400">
                  <a:solidFill>
                    <a:srgbClr val="000000"/>
                  </a:solidFill>
                  <a:latin typeface="Times New Roman" pitchFamily="18" charset="0"/>
                </a:rPr>
                <a:t> to </a:t>
              </a:r>
              <a:r>
                <a:rPr lang="en-US" sz="2400" b="1">
                  <a:solidFill>
                    <a:srgbClr val="FF0000"/>
                  </a:solidFill>
                  <a:latin typeface="Times New Roman" pitchFamily="18" charset="0"/>
                </a:rPr>
                <a:t>8</a:t>
              </a:r>
              <a:r>
                <a:rPr lang="en-US" sz="2400">
                  <a:solidFill>
                    <a:srgbClr val="000000"/>
                  </a:solidFill>
                  <a:latin typeface="Times New Roman" pitchFamily="18" charset="0"/>
                </a:rPr>
                <a:t>) for 3/5-6/2012</a:t>
              </a:r>
            </a:p>
          </p:txBody>
        </p:sp>
        <p:pic>
          <p:nvPicPr>
            <p:cNvPr id="6" name="Picture 108" descr="SAA_Flag20120306.png"/>
            <p:cNvPicPr>
              <a:picLocks noChangeAspect="1"/>
            </p:cNvPicPr>
            <p:nvPr/>
          </p:nvPicPr>
          <p:blipFill>
            <a:blip r:embed="rId3" cstate="print">
              <a:clrChange>
                <a:clrFrom>
                  <a:srgbClr val="FFFFFF"/>
                </a:clrFrom>
                <a:clrTo>
                  <a:srgbClr val="FFFFFF">
                    <a:alpha val="0"/>
                  </a:srgbClr>
                </a:clrTo>
              </a:clrChange>
            </a:blip>
            <a:srcRect l="9102" t="6094" r="7840" b="20222"/>
            <a:stretch>
              <a:fillRect/>
            </a:stretch>
          </p:blipFill>
          <p:spPr bwMode="auto">
            <a:xfrm>
              <a:off x="0" y="2165350"/>
              <a:ext cx="9734550" cy="5067300"/>
            </a:xfrm>
            <a:prstGeom prst="rect">
              <a:avLst/>
            </a:prstGeom>
            <a:noFill/>
            <a:ln w="9525">
              <a:noFill/>
              <a:miter lim="800000"/>
              <a:headEnd/>
              <a:tailEnd/>
            </a:ln>
          </p:spPr>
        </p:pic>
      </p:grpSp>
      <p:sp>
        <p:nvSpPr>
          <p:cNvPr id="7" name="TextBox 6"/>
          <p:cNvSpPr txBox="1"/>
          <p:nvPr/>
        </p:nvSpPr>
        <p:spPr>
          <a:xfrm>
            <a:off x="4080576" y="6477000"/>
            <a:ext cx="4911024" cy="369332"/>
          </a:xfrm>
          <a:prstGeom prst="rect">
            <a:avLst/>
          </a:prstGeom>
          <a:noFill/>
        </p:spPr>
        <p:txBody>
          <a:bodyPr wrap="none" rtlCol="0">
            <a:spAutoFit/>
          </a:bodyPr>
          <a:lstStyle/>
          <a:p>
            <a:r>
              <a:rPr lang="en-US" dirty="0" smtClean="0"/>
              <a:t>Current map C. Seftor, SSAI, Flag map Y. </a:t>
            </a:r>
            <a:r>
              <a:rPr lang="en-US" dirty="0" err="1" smtClean="0"/>
              <a:t>Hao</a:t>
            </a:r>
            <a:r>
              <a:rPr lang="en-US" dirty="0" smtClean="0"/>
              <a:t>, IMSG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Product Beta Maturity Definition</a:t>
            </a:r>
            <a:endParaRPr lang="en-US" dirty="0"/>
          </a:p>
        </p:txBody>
      </p:sp>
      <p:pic>
        <p:nvPicPr>
          <p:cNvPr id="6" name="Picture 5" descr="Screen shot 2011-11-08 at 4.09.37 PM.png"/>
          <p:cNvPicPr>
            <a:picLocks noChangeAspect="1"/>
          </p:cNvPicPr>
          <p:nvPr/>
        </p:nvPicPr>
        <p:blipFill>
          <a:blip r:embed="rId2" cstate="print"/>
          <a:srcRect l="1427" r="3515" b="56736"/>
          <a:stretch>
            <a:fillRect/>
          </a:stretch>
        </p:blipFill>
        <p:spPr>
          <a:xfrm>
            <a:off x="152400" y="1295400"/>
            <a:ext cx="8572488" cy="2895600"/>
          </a:xfrm>
          <a:prstGeom prst="rect">
            <a:avLst/>
          </a:prstGeom>
        </p:spPr>
      </p:pic>
      <p:sp>
        <p:nvSpPr>
          <p:cNvPr id="7" name="Slide Number Placeholder 6"/>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4962"/>
          </a:xfrm>
        </p:spPr>
        <p:txBody>
          <a:bodyPr>
            <a:noAutofit/>
          </a:bodyPr>
          <a:lstStyle/>
          <a:p>
            <a:r>
              <a:rPr lang="en-US" sz="3200" dirty="0" smtClean="0"/>
              <a:t>Wavelength Shift and Ring Effect/Stray Light</a:t>
            </a:r>
            <a:endParaRPr lang="en-US" sz="3200" dirty="0"/>
          </a:p>
        </p:txBody>
      </p:sp>
      <p:pic>
        <p:nvPicPr>
          <p:cNvPr id="35847" name="Picture 7"/>
          <p:cNvPicPr>
            <a:picLocks noChangeAspect="1" noChangeArrowheads="1"/>
          </p:cNvPicPr>
          <p:nvPr/>
        </p:nvPicPr>
        <p:blipFill>
          <a:blip r:embed="rId3" cstate="print">
            <a:lum bright="-20000" contrast="40000"/>
          </a:blip>
          <a:srcRect/>
          <a:stretch>
            <a:fillRect/>
          </a:stretch>
        </p:blipFill>
        <p:spPr bwMode="auto">
          <a:xfrm>
            <a:off x="0" y="423862"/>
            <a:ext cx="4686300" cy="3240405"/>
          </a:xfrm>
          <a:prstGeom prst="rect">
            <a:avLst/>
          </a:prstGeom>
          <a:noFill/>
          <a:ln w="9525">
            <a:noFill/>
            <a:miter lim="800000"/>
            <a:headEnd/>
            <a:tailEnd/>
          </a:ln>
        </p:spPr>
      </p:pic>
      <p:pic>
        <p:nvPicPr>
          <p:cNvPr id="35852" name="Picture 12"/>
          <p:cNvPicPr>
            <a:picLocks noChangeAspect="1" noChangeArrowheads="1"/>
          </p:cNvPicPr>
          <p:nvPr/>
        </p:nvPicPr>
        <p:blipFill>
          <a:blip r:embed="rId4" cstate="print">
            <a:lum bright="-20000" contrast="40000"/>
          </a:blip>
          <a:srcRect/>
          <a:stretch>
            <a:fillRect/>
          </a:stretch>
        </p:blipFill>
        <p:spPr bwMode="auto">
          <a:xfrm>
            <a:off x="104775" y="3554730"/>
            <a:ext cx="4314825" cy="3074670"/>
          </a:xfrm>
          <a:prstGeom prst="rect">
            <a:avLst/>
          </a:prstGeom>
          <a:noFill/>
          <a:ln w="9525">
            <a:noFill/>
            <a:miter lim="800000"/>
            <a:headEnd/>
            <a:tailEnd/>
          </a:ln>
        </p:spPr>
      </p:pic>
      <p:pic>
        <p:nvPicPr>
          <p:cNvPr id="35853" name="Picture 13"/>
          <p:cNvPicPr>
            <a:picLocks noChangeAspect="1" noChangeArrowheads="1"/>
          </p:cNvPicPr>
          <p:nvPr/>
        </p:nvPicPr>
        <p:blipFill>
          <a:blip r:embed="rId5" cstate="print">
            <a:lum bright="-20000" contrast="40000"/>
          </a:blip>
          <a:srcRect/>
          <a:stretch>
            <a:fillRect/>
          </a:stretch>
        </p:blipFill>
        <p:spPr bwMode="auto">
          <a:xfrm>
            <a:off x="4434840" y="381000"/>
            <a:ext cx="4480560" cy="3240405"/>
          </a:xfrm>
          <a:prstGeom prst="rect">
            <a:avLst/>
          </a:prstGeom>
          <a:noFill/>
          <a:ln w="9525">
            <a:noFill/>
            <a:miter lim="800000"/>
            <a:headEnd/>
            <a:tailEnd/>
          </a:ln>
        </p:spPr>
      </p:pic>
      <p:pic>
        <p:nvPicPr>
          <p:cNvPr id="35854" name="Picture 14"/>
          <p:cNvPicPr>
            <a:picLocks noChangeAspect="1" noChangeArrowheads="1"/>
          </p:cNvPicPr>
          <p:nvPr/>
        </p:nvPicPr>
        <p:blipFill>
          <a:blip r:embed="rId6" cstate="print">
            <a:lum bright="-20000" contrast="40000"/>
          </a:blip>
          <a:srcRect/>
          <a:stretch>
            <a:fillRect/>
          </a:stretch>
        </p:blipFill>
        <p:spPr bwMode="auto">
          <a:xfrm>
            <a:off x="4505325" y="3533775"/>
            <a:ext cx="4486275" cy="3171825"/>
          </a:xfrm>
          <a:prstGeom prst="rect">
            <a:avLst/>
          </a:prstGeom>
          <a:noFill/>
          <a:ln w="9525">
            <a:noFill/>
            <a:miter lim="800000"/>
            <a:headEnd/>
            <a:tailEnd/>
          </a:ln>
        </p:spPr>
      </p:pic>
      <p:sp>
        <p:nvSpPr>
          <p:cNvPr id="18" name="TextBox 17"/>
          <p:cNvSpPr txBox="1"/>
          <p:nvPr/>
        </p:nvSpPr>
        <p:spPr>
          <a:xfrm>
            <a:off x="609600" y="572869"/>
            <a:ext cx="1718740" cy="646331"/>
          </a:xfrm>
          <a:prstGeom prst="rect">
            <a:avLst/>
          </a:prstGeom>
          <a:noFill/>
        </p:spPr>
        <p:txBody>
          <a:bodyPr wrap="none" rtlCol="0">
            <a:spAutoFit/>
          </a:bodyPr>
          <a:lstStyle/>
          <a:p>
            <a:r>
              <a:rPr lang="en-US" dirty="0" smtClean="0"/>
              <a:t>* EOF pattern</a:t>
            </a:r>
          </a:p>
          <a:p>
            <a:r>
              <a:rPr lang="en-US" dirty="0" smtClean="0"/>
              <a:t>–– 0.02-nm shift</a:t>
            </a:r>
            <a:endParaRPr lang="en-US" dirty="0"/>
          </a:p>
        </p:txBody>
      </p:sp>
      <p:sp>
        <p:nvSpPr>
          <p:cNvPr id="19" name="TextBox 18"/>
          <p:cNvSpPr txBox="1"/>
          <p:nvPr/>
        </p:nvSpPr>
        <p:spPr>
          <a:xfrm>
            <a:off x="5029200" y="527447"/>
            <a:ext cx="1755609" cy="615553"/>
          </a:xfrm>
          <a:prstGeom prst="rect">
            <a:avLst/>
          </a:prstGeom>
          <a:noFill/>
        </p:spPr>
        <p:txBody>
          <a:bodyPr wrap="none" rtlCol="0">
            <a:spAutoFit/>
          </a:bodyPr>
          <a:lstStyle/>
          <a:p>
            <a:r>
              <a:rPr lang="en-US" dirty="0" smtClean="0"/>
              <a:t>* EOF pattern</a:t>
            </a:r>
          </a:p>
          <a:p>
            <a:r>
              <a:rPr lang="en-US" sz="1600" dirty="0" smtClean="0">
                <a:latin typeface="Arial Unicode MS" pitchFamily="34" charset="-128"/>
                <a:ea typeface="Arial Unicode MS" pitchFamily="34" charset="-128"/>
                <a:cs typeface="Arial Unicode MS" pitchFamily="34" charset="-128"/>
              </a:rPr>
              <a:t>–– </a:t>
            </a:r>
            <a:r>
              <a:rPr lang="en-US" sz="1600" dirty="0" smtClean="0">
                <a:latin typeface="Courier" pitchFamily="49" charset="0"/>
                <a:ea typeface="Arial Unicode MS" pitchFamily="34" charset="-128"/>
                <a:cs typeface="Arial Unicode MS" pitchFamily="34" charset="-128"/>
              </a:rPr>
              <a:t>∝</a:t>
            </a:r>
            <a:r>
              <a:rPr lang="en-US" sz="1600" dirty="0" smtClean="0">
                <a:latin typeface="Arial Unicode MS" pitchFamily="34" charset="-128"/>
                <a:ea typeface="Arial Unicode MS" pitchFamily="34" charset="-128"/>
                <a:cs typeface="Arial Unicode MS" pitchFamily="34" charset="-128"/>
              </a:rPr>
              <a:t> (1/</a:t>
            </a:r>
            <a:r>
              <a:rPr lang="en-US" sz="1600" dirty="0" err="1" smtClean="0">
                <a:latin typeface="Arial Unicode MS" pitchFamily="34" charset="-128"/>
                <a:ea typeface="Arial Unicode MS" pitchFamily="34" charset="-128"/>
                <a:cs typeface="Arial Unicode MS" pitchFamily="34" charset="-128"/>
              </a:rPr>
              <a:t>Avg</a:t>
            </a:r>
            <a:r>
              <a:rPr lang="en-US" sz="1600" dirty="0" smtClean="0">
                <a:latin typeface="Arial Unicode MS" pitchFamily="34" charset="-128"/>
                <a:ea typeface="Arial Unicode MS" pitchFamily="34" charset="-128"/>
                <a:cs typeface="Arial Unicode MS" pitchFamily="34" charset="-128"/>
              </a:rPr>
              <a:t>-poly)</a:t>
            </a:r>
            <a:endParaRPr lang="en-US" sz="1600" dirty="0">
              <a:latin typeface="Arial Unicode MS" pitchFamily="34" charset="-128"/>
              <a:ea typeface="Arial Unicode MS" pitchFamily="34" charset="-128"/>
              <a:cs typeface="Arial Unicode MS" pitchFamily="34" charset="-128"/>
            </a:endParaRPr>
          </a:p>
        </p:txBody>
      </p:sp>
      <p:sp>
        <p:nvSpPr>
          <p:cNvPr id="9" name="Line 10"/>
          <p:cNvSpPr>
            <a:spLocks noChangeShapeType="1"/>
          </p:cNvSpPr>
          <p:nvPr/>
        </p:nvSpPr>
        <p:spPr bwMode="auto">
          <a:xfrm>
            <a:off x="7620000" y="609600"/>
            <a:ext cx="0" cy="731520"/>
          </a:xfrm>
          <a:prstGeom prst="line">
            <a:avLst/>
          </a:prstGeom>
          <a:noFill/>
          <a:ln w="19050">
            <a:solidFill>
              <a:schemeClr val="tx1"/>
            </a:solidFill>
            <a:round/>
            <a:headEnd type="stealth" w="lg" len="lg"/>
            <a:tailEnd type="stealth" w="lg" len="lg"/>
          </a:ln>
        </p:spPr>
        <p:txBody>
          <a:bodyPr lIns="397106" tIns="198553" rIns="397106" bIns="198553"/>
          <a:lstStyle/>
          <a:p>
            <a:endParaRPr lang="en-US"/>
          </a:p>
        </p:txBody>
      </p:sp>
      <p:sp>
        <p:nvSpPr>
          <p:cNvPr id="10" name="Text Box 11"/>
          <p:cNvSpPr txBox="1">
            <a:spLocks noChangeArrowheads="1"/>
          </p:cNvSpPr>
          <p:nvPr/>
        </p:nvSpPr>
        <p:spPr bwMode="auto">
          <a:xfrm>
            <a:off x="7239000" y="508000"/>
            <a:ext cx="1597057" cy="831871"/>
          </a:xfrm>
          <a:prstGeom prst="rect">
            <a:avLst/>
          </a:prstGeom>
          <a:noFill/>
          <a:ln w="9525">
            <a:noFill/>
            <a:miter lim="800000"/>
            <a:headEnd/>
            <a:tailEnd/>
          </a:ln>
        </p:spPr>
        <p:txBody>
          <a:bodyPr wrap="none" lIns="397106" tIns="198553" rIns="397106" bIns="198553">
            <a:spAutoFit/>
          </a:bodyPr>
          <a:lstStyle/>
          <a:p>
            <a:r>
              <a:rPr lang="en-US" sz="2800" dirty="0" smtClean="0"/>
              <a:t> 0.5</a:t>
            </a:r>
            <a:r>
              <a:rPr lang="en-US" sz="2800" dirty="0"/>
              <a:t>%</a:t>
            </a:r>
          </a:p>
        </p:txBody>
      </p:sp>
      <p:sp>
        <p:nvSpPr>
          <p:cNvPr id="11" name="Line 10"/>
          <p:cNvSpPr>
            <a:spLocks noChangeShapeType="1"/>
          </p:cNvSpPr>
          <p:nvPr/>
        </p:nvSpPr>
        <p:spPr bwMode="auto">
          <a:xfrm flipH="1">
            <a:off x="3138713" y="624114"/>
            <a:ext cx="3175" cy="533400"/>
          </a:xfrm>
          <a:prstGeom prst="line">
            <a:avLst/>
          </a:prstGeom>
          <a:noFill/>
          <a:ln w="19050">
            <a:solidFill>
              <a:schemeClr val="tx1"/>
            </a:solidFill>
            <a:round/>
            <a:headEnd type="stealth" w="lg" len="lg"/>
            <a:tailEnd type="stealth" w="lg" len="lg"/>
          </a:ln>
        </p:spPr>
        <p:txBody>
          <a:bodyPr lIns="397106" tIns="198553" rIns="397106" bIns="198553"/>
          <a:lstStyle/>
          <a:p>
            <a:endParaRPr lang="en-US"/>
          </a:p>
        </p:txBody>
      </p:sp>
      <p:sp>
        <p:nvSpPr>
          <p:cNvPr id="12" name="Text Box 11"/>
          <p:cNvSpPr txBox="1">
            <a:spLocks noChangeArrowheads="1"/>
          </p:cNvSpPr>
          <p:nvPr/>
        </p:nvSpPr>
        <p:spPr bwMode="auto">
          <a:xfrm>
            <a:off x="2851150" y="479425"/>
            <a:ext cx="1515305" cy="831871"/>
          </a:xfrm>
          <a:prstGeom prst="rect">
            <a:avLst/>
          </a:prstGeom>
          <a:noFill/>
          <a:ln w="9525">
            <a:noFill/>
            <a:miter lim="800000"/>
            <a:headEnd/>
            <a:tailEnd/>
          </a:ln>
        </p:spPr>
        <p:txBody>
          <a:bodyPr wrap="none" lIns="397106" tIns="198553" rIns="397106" bIns="198553">
            <a:spAutoFit/>
          </a:bodyPr>
          <a:lstStyle/>
          <a:p>
            <a:r>
              <a:rPr lang="en-US" sz="2800" dirty="0"/>
              <a:t>0.5%</a:t>
            </a:r>
          </a:p>
        </p:txBody>
      </p:sp>
      <p:sp>
        <p:nvSpPr>
          <p:cNvPr id="13" name="Rectangle 12"/>
          <p:cNvSpPr/>
          <p:nvPr/>
        </p:nvSpPr>
        <p:spPr>
          <a:xfrm>
            <a:off x="443132" y="3214468"/>
            <a:ext cx="4038600" cy="276999"/>
          </a:xfrm>
          <a:prstGeom prst="rect">
            <a:avLst/>
          </a:prstGeom>
          <a:solidFill>
            <a:schemeClr val="bg1"/>
          </a:solidFill>
        </p:spPr>
        <p:txBody>
          <a:bodyPr wrap="square" lIns="0" tIns="0" rIns="0" bIns="0" anchor="t" anchorCtr="0">
            <a:spAutoFit/>
          </a:bodyPr>
          <a:lstStyle/>
          <a:p>
            <a:r>
              <a:rPr lang="en-US" dirty="0" smtClean="0"/>
              <a:t>365                 Wavelength, nm                 380</a:t>
            </a:r>
            <a:endParaRPr lang="en-US" dirty="0"/>
          </a:p>
        </p:txBody>
      </p:sp>
      <p:sp>
        <p:nvSpPr>
          <p:cNvPr id="14" name="Rectangle 13"/>
          <p:cNvSpPr/>
          <p:nvPr/>
        </p:nvSpPr>
        <p:spPr>
          <a:xfrm>
            <a:off x="4800600" y="3200400"/>
            <a:ext cx="4038600" cy="276999"/>
          </a:xfrm>
          <a:prstGeom prst="rect">
            <a:avLst/>
          </a:prstGeom>
          <a:solidFill>
            <a:schemeClr val="bg1"/>
          </a:solidFill>
        </p:spPr>
        <p:txBody>
          <a:bodyPr wrap="square" lIns="0" tIns="0" rIns="0" bIns="0" anchor="t" anchorCtr="0">
            <a:spAutoFit/>
          </a:bodyPr>
          <a:lstStyle/>
          <a:p>
            <a:r>
              <a:rPr lang="en-US" dirty="0" smtClean="0"/>
              <a:t>365                 Wavelength, nm                 380</a:t>
            </a:r>
            <a:endParaRPr lang="en-US" dirty="0"/>
          </a:p>
        </p:txBody>
      </p:sp>
      <p:sp>
        <p:nvSpPr>
          <p:cNvPr id="15" name="Rectangle 14"/>
          <p:cNvSpPr/>
          <p:nvPr/>
        </p:nvSpPr>
        <p:spPr>
          <a:xfrm>
            <a:off x="381000" y="6477000"/>
            <a:ext cx="4038600" cy="276999"/>
          </a:xfrm>
          <a:prstGeom prst="rect">
            <a:avLst/>
          </a:prstGeom>
          <a:solidFill>
            <a:schemeClr val="bg1"/>
          </a:solidFill>
        </p:spPr>
        <p:txBody>
          <a:bodyPr wrap="square" lIns="0" tIns="0" rIns="0" bIns="0" anchor="t" anchorCtr="0">
            <a:spAutoFit/>
          </a:bodyPr>
          <a:lstStyle/>
          <a:p>
            <a:r>
              <a:rPr lang="en-US" dirty="0" smtClean="0"/>
              <a:t>  Measurement along Orbit, South to North</a:t>
            </a:r>
            <a:endParaRPr lang="en-US" dirty="0"/>
          </a:p>
        </p:txBody>
      </p:sp>
      <p:sp>
        <p:nvSpPr>
          <p:cNvPr id="16" name="Rectangle 15"/>
          <p:cNvSpPr/>
          <p:nvPr/>
        </p:nvSpPr>
        <p:spPr>
          <a:xfrm>
            <a:off x="4800600" y="6504801"/>
            <a:ext cx="4038600" cy="276999"/>
          </a:xfrm>
          <a:prstGeom prst="rect">
            <a:avLst/>
          </a:prstGeom>
          <a:solidFill>
            <a:schemeClr val="bg1"/>
          </a:solidFill>
        </p:spPr>
        <p:txBody>
          <a:bodyPr wrap="square" lIns="0" tIns="0" rIns="0" bIns="0" anchor="t" anchorCtr="0">
            <a:spAutoFit/>
          </a:bodyPr>
          <a:lstStyle/>
          <a:p>
            <a:r>
              <a:rPr lang="en-US" dirty="0" smtClean="0"/>
              <a:t> </a:t>
            </a:r>
            <a:r>
              <a:rPr lang="en-US" dirty="0" smtClean="0"/>
              <a:t>                     Radiance at 375 nm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639762"/>
          </a:xfrm>
        </p:spPr>
        <p:txBody>
          <a:bodyPr>
            <a:noAutofit/>
          </a:bodyPr>
          <a:lstStyle/>
          <a:p>
            <a:r>
              <a:rPr lang="en-US" sz="3600" dirty="0" smtClean="0"/>
              <a:t>Wavelength Scale and Ring Effect/Stray Light</a:t>
            </a:r>
            <a:endParaRPr lang="en-US" sz="3600" dirty="0"/>
          </a:p>
        </p:txBody>
      </p:sp>
      <p:sp>
        <p:nvSpPr>
          <p:cNvPr id="3" name="Content Placeholder 2"/>
          <p:cNvSpPr>
            <a:spLocks noGrp="1"/>
          </p:cNvSpPr>
          <p:nvPr>
            <p:ph idx="1"/>
          </p:nvPr>
        </p:nvSpPr>
        <p:spPr>
          <a:xfrm>
            <a:off x="152400" y="609600"/>
            <a:ext cx="8610600" cy="5943600"/>
          </a:xfrm>
        </p:spPr>
        <p:txBody>
          <a:bodyPr>
            <a:normAutofit fontScale="62500" lnSpcReduction="20000"/>
          </a:bodyPr>
          <a:lstStyle/>
          <a:p>
            <a:r>
              <a:rPr lang="en-US" dirty="0" smtClean="0"/>
              <a:t>The EOF Covariance analysis was applied to the Nadir Mapper for the central cross-track position for the 365 nm to 380 nm wavelength ranges for parts of six orbits on 1/28/2012. The first two patterns contain 90% of the variability after removing a 3</a:t>
            </a:r>
            <a:r>
              <a:rPr lang="en-US" baseline="30000" dirty="0" smtClean="0"/>
              <a:t>rd</a:t>
            </a:r>
            <a:r>
              <a:rPr lang="en-US" dirty="0" smtClean="0"/>
              <a:t> order polynomial from </a:t>
            </a:r>
            <a:r>
              <a:rPr lang="en-US" dirty="0" err="1" smtClean="0"/>
              <a:t>Rad</a:t>
            </a:r>
            <a:r>
              <a:rPr lang="en-US" dirty="0" smtClean="0"/>
              <a:t>/</a:t>
            </a:r>
            <a:r>
              <a:rPr lang="en-US" dirty="0" err="1" smtClean="0"/>
              <a:t>AvgRad</a:t>
            </a:r>
            <a:r>
              <a:rPr lang="en-US" dirty="0" smtClean="0"/>
              <a:t>. The two patterns are combinations of Wavelength Scale Shift and Ring Effect/Stray Light variations.</a:t>
            </a:r>
          </a:p>
          <a:p>
            <a:r>
              <a:rPr lang="en-US" dirty="0" smtClean="0"/>
              <a:t>The figures on the Left of the previous slide show the sum of the first two EOF patterns (Top) and the coefficients for the first orbit (Bottom). The Top figure also has the computed variations expected from a 0.02-nm wavelength scale shift. The two curves agree very well. The pattern of the coefficients in the Bottom may be related to wavelength scale changes produces by intra-orbital variations in the optical bench temperatures. While the shifts are small, we plan to implement a correction/adjustment to improve the ozone products.</a:t>
            </a:r>
          </a:p>
          <a:p>
            <a:r>
              <a:rPr lang="en-US" dirty="0" smtClean="0"/>
              <a:t>The figure on the top Right shows the differences of the first two EOF patterns. Now the additional curve is a scaled set of the variations for the reciprocal average spectra. Again, the two curves agree very well. One would expect this pattern to be produced by inelastic scattering (Ring Effect) or Out-of-Band Stray light. The figure on the Bottom Right tests this by looking at the dependence of the coefficients (y-axis) with the 375-nm radiances (x-axis). The inverse relationship between the two suggest that the major source of these variations is the Ring Effect – not Stray Light. The OMPS NPP Science Team plans to exploit this signal to create UV cloud optical centroid estimates. </a:t>
            </a:r>
          </a:p>
          <a:p>
            <a:r>
              <a:rPr lang="en-US" dirty="0" smtClean="0"/>
              <a:t>Given the radiance levels, a 0.01 change in the figures on the Top equates to approximately a 1% variation.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dirty="0" smtClean="0"/>
              <a:t>OMPS Geolocation</a:t>
            </a:r>
            <a:endParaRPr lang="en-US" dirty="0"/>
          </a:p>
        </p:txBody>
      </p:sp>
      <p:sp>
        <p:nvSpPr>
          <p:cNvPr id="4"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C. Seftor, NASA/GSFC (SSAI) 1/26-27/2012</a:t>
            </a:r>
          </a:p>
        </p:txBody>
      </p:sp>
      <p:pic>
        <p:nvPicPr>
          <p:cNvPr id="5" name="Picture 4" descr="Persian_Gulf.png"/>
          <p:cNvPicPr>
            <a:picLocks noChangeAspect="1"/>
          </p:cNvPicPr>
          <p:nvPr/>
        </p:nvPicPr>
        <p:blipFill>
          <a:blip r:embed="rId3" cstate="print"/>
          <a:stretch>
            <a:fillRect/>
          </a:stretch>
        </p:blipFill>
        <p:spPr>
          <a:xfrm>
            <a:off x="0" y="685800"/>
            <a:ext cx="9144000" cy="4724400"/>
          </a:xfrm>
          <a:prstGeom prst="rect">
            <a:avLst/>
          </a:prstGeom>
        </p:spPr>
      </p:pic>
      <p:sp>
        <p:nvSpPr>
          <p:cNvPr id="6" name="Title 1"/>
          <p:cNvSpPr txBox="1">
            <a:spLocks/>
          </p:cNvSpPr>
          <p:nvPr/>
        </p:nvSpPr>
        <p:spPr>
          <a:xfrm>
            <a:off x="228600" y="5638800"/>
            <a:ext cx="8686800" cy="838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600" dirty="0" smtClean="0">
                <a:latin typeface="+mj-lt"/>
                <a:ea typeface="+mj-ea"/>
                <a:cs typeface="+mj-cs"/>
              </a:rPr>
              <a:t>This false color image shows the derived effective reflectivity in percent for the 380-nm Channel for part of an orbit of small Field-of-View (5 KM X 10 KM at Nadir) made by the OMPS Nadir Mapper in a special diagnostic mode. The Qatar peninsula sticking into the Persian Gulf in the middle of the picture lies along the nadir view of the orbital track and gives a preliminary assurance of the Earth </a:t>
            </a:r>
            <a:r>
              <a:rPr lang="en-US" sz="1600" dirty="0" err="1" smtClean="0">
                <a:latin typeface="+mj-lt"/>
                <a:ea typeface="+mj-ea"/>
                <a:cs typeface="+mj-cs"/>
              </a:rPr>
              <a:t>geolocation</a:t>
            </a:r>
            <a:r>
              <a:rPr lang="en-US" sz="1600" dirty="0" smtClean="0">
                <a:latin typeface="+mj-lt"/>
                <a:ea typeface="+mj-ea"/>
                <a:cs typeface="+mj-cs"/>
              </a:rPr>
              <a:t> accuracy at better the 5 KM.   </a:t>
            </a: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OMPS_NMSDR_othographicmap_rad_20120127_F.png"/>
          <p:cNvPicPr>
            <a:picLocks noChangeAspect="1"/>
          </p:cNvPicPr>
          <p:nvPr/>
        </p:nvPicPr>
        <p:blipFill>
          <a:blip r:embed="rId3" cstate="print"/>
          <a:srcRect l="16667" t="9619" r="17619" b="8857"/>
          <a:stretch>
            <a:fillRect/>
          </a:stretch>
        </p:blipFill>
        <p:spPr>
          <a:xfrm>
            <a:off x="45734" y="0"/>
            <a:ext cx="3943333" cy="3057533"/>
          </a:xfrm>
          <a:prstGeom prst="rect">
            <a:avLst/>
          </a:prstGeom>
        </p:spPr>
      </p:pic>
      <p:sp>
        <p:nvSpPr>
          <p:cNvPr id="2" name="Title 1"/>
          <p:cNvSpPr>
            <a:spLocks noGrp="1"/>
          </p:cNvSpPr>
          <p:nvPr>
            <p:ph type="title"/>
          </p:nvPr>
        </p:nvSpPr>
        <p:spPr>
          <a:xfrm>
            <a:off x="5715000" y="6553200"/>
            <a:ext cx="3429000" cy="304800"/>
          </a:xfrm>
        </p:spPr>
        <p:txBody>
          <a:bodyPr>
            <a:noAutofit/>
          </a:bodyPr>
          <a:lstStyle/>
          <a:p>
            <a:r>
              <a:rPr lang="en-US" sz="1200" dirty="0" smtClean="0"/>
              <a:t>Figures: J. Niu, NOAA/STAR (ERT) 1/26-27/2012</a:t>
            </a:r>
            <a:endParaRPr lang="en-US" sz="1200" dirty="0"/>
          </a:p>
        </p:txBody>
      </p:sp>
      <p:sp>
        <p:nvSpPr>
          <p:cNvPr id="11" name="Rectangle 10"/>
          <p:cNvSpPr/>
          <p:nvPr/>
        </p:nvSpPr>
        <p:spPr>
          <a:xfrm>
            <a:off x="3657600" y="0"/>
            <a:ext cx="5181600" cy="1877437"/>
          </a:xfrm>
          <a:prstGeom prst="rect">
            <a:avLst/>
          </a:prstGeom>
        </p:spPr>
        <p:txBody>
          <a:bodyPr wrap="square">
            <a:spAutoFit/>
          </a:bodyPr>
          <a:lstStyle/>
          <a:p>
            <a:r>
              <a:rPr lang="en-US" dirty="0" smtClean="0">
                <a:sym typeface="Wingdings" pitchFamily="2" charset="2"/>
              </a:rPr>
              <a:t> </a:t>
            </a:r>
            <a:r>
              <a:rPr lang="en-US" dirty="0" smtClean="0"/>
              <a:t>331-nm Channel Radiances   </a:t>
            </a:r>
            <a:r>
              <a:rPr lang="en-US" sz="1400" dirty="0" smtClean="0"/>
              <a:t>for the first eight orbits of OMPS Nadir Mapper measurement (end of 1/26/2012 and start of 1/27/2012). This image shows the expected range of values and variations across the orbital track and with solar zenith angles at the times of the measurements. The white circle around the North Pole is the region of polar night during the Northern Hemisphere Winter. The OMPS needs scattered sunlight to make its measurements, so there are no data there.</a:t>
            </a:r>
            <a:endParaRPr lang="en-US" sz="1400" dirty="0"/>
          </a:p>
        </p:txBody>
      </p:sp>
      <p:pic>
        <p:nvPicPr>
          <p:cNvPr id="13" name="Picture 12" descr="OMPS_NMEDR_orthographicmap_intco_o3_20120127_F.png"/>
          <p:cNvPicPr>
            <a:picLocks noChangeAspect="1"/>
          </p:cNvPicPr>
          <p:nvPr/>
        </p:nvPicPr>
        <p:blipFill>
          <a:blip r:embed="rId4" cstate="print"/>
          <a:srcRect l="16667" t="9619" r="17619" b="8857"/>
          <a:stretch>
            <a:fillRect/>
          </a:stretch>
        </p:blipFill>
        <p:spPr>
          <a:xfrm>
            <a:off x="0" y="3862812"/>
            <a:ext cx="3943333" cy="3057533"/>
          </a:xfrm>
          <a:prstGeom prst="rect">
            <a:avLst/>
          </a:prstGeom>
        </p:spPr>
      </p:pic>
      <p:pic>
        <p:nvPicPr>
          <p:cNvPr id="14" name="Picture 13" descr="OMPS_NMEDR_aitoffmap_intco_reflect_20120127_F.png"/>
          <p:cNvPicPr>
            <a:picLocks noChangeAspect="1"/>
          </p:cNvPicPr>
          <p:nvPr/>
        </p:nvPicPr>
        <p:blipFill>
          <a:blip r:embed="rId5" cstate="print"/>
          <a:srcRect l="16587" t="9762" r="16746" b="8968"/>
          <a:stretch>
            <a:fillRect/>
          </a:stretch>
        </p:blipFill>
        <p:spPr>
          <a:xfrm>
            <a:off x="5143480" y="1828794"/>
            <a:ext cx="4000520" cy="3048006"/>
          </a:xfrm>
          <a:prstGeom prst="rect">
            <a:avLst/>
          </a:prstGeom>
        </p:spPr>
      </p:pic>
      <p:sp>
        <p:nvSpPr>
          <p:cNvPr id="16" name="Rectangle 15"/>
          <p:cNvSpPr/>
          <p:nvPr/>
        </p:nvSpPr>
        <p:spPr>
          <a:xfrm>
            <a:off x="3581400" y="4881027"/>
            <a:ext cx="5410200" cy="1692771"/>
          </a:xfrm>
          <a:prstGeom prst="rect">
            <a:avLst/>
          </a:prstGeom>
        </p:spPr>
        <p:txBody>
          <a:bodyPr wrap="square">
            <a:spAutoFit/>
          </a:bodyPr>
          <a:lstStyle/>
          <a:p>
            <a:pPr>
              <a:buFont typeface="Wingdings" pitchFamily="2" charset="2"/>
              <a:buChar char="ß"/>
            </a:pPr>
            <a:r>
              <a:rPr lang="en-US" dirty="0" smtClean="0"/>
              <a:t> Total Ozone</a:t>
            </a:r>
            <a:r>
              <a:rPr lang="en-US" sz="1600" dirty="0" smtClean="0"/>
              <a:t>    </a:t>
            </a:r>
            <a:r>
              <a:rPr lang="en-US" sz="1400" dirty="0" smtClean="0"/>
              <a:t>from the multiple triplet retrieval algorithm in IDPS for the same eight orbits for the first pass ozone retrieval (first guess IP product without </a:t>
            </a:r>
            <a:r>
              <a:rPr lang="en-US" sz="1400" dirty="0" err="1" smtClean="0"/>
              <a:t>CrIS</a:t>
            </a:r>
            <a:r>
              <a:rPr lang="en-US" sz="1400" dirty="0" smtClean="0"/>
              <a:t> or VIIRS information). The values show some cross track variations and are offset approximately 5-10% from other satellite ozone products. These uncertainty levels for preliminary products are consistent with the use of prelaunch calibration parameters and tables in the initial operational system</a:t>
            </a:r>
            <a:r>
              <a:rPr lang="en-US" sz="1600" dirty="0" smtClean="0"/>
              <a:t>.</a:t>
            </a:r>
            <a:endParaRPr lang="en-US" sz="1600" dirty="0"/>
          </a:p>
        </p:txBody>
      </p:sp>
      <p:sp>
        <p:nvSpPr>
          <p:cNvPr id="17" name="Rectangle 16"/>
          <p:cNvSpPr/>
          <p:nvPr/>
        </p:nvSpPr>
        <p:spPr>
          <a:xfrm>
            <a:off x="0" y="3027589"/>
            <a:ext cx="5867400" cy="831318"/>
          </a:xfrm>
          <a:prstGeom prst="rect">
            <a:avLst/>
          </a:prstGeom>
        </p:spPr>
        <p:txBody>
          <a:bodyPr wrap="square">
            <a:spAutoFit/>
          </a:bodyPr>
          <a:lstStyle/>
          <a:p>
            <a:pPr>
              <a:lnSpc>
                <a:spcPts val="1400"/>
              </a:lnSpc>
            </a:pPr>
            <a:r>
              <a:rPr lang="en-US" sz="1400" dirty="0" smtClean="0"/>
              <a:t>Effective Reflectivity from the multiple triplet retrieval algorithm in IDPS for the same eight orbits. The quantity represents the UV reflectivity of the clouds and surface in each Field-of-View.  Again, the range of values from bright clouds to dark open ocean scenes is as expected.             </a:t>
            </a:r>
            <a:r>
              <a:rPr lang="en-US" sz="2000" dirty="0" smtClean="0"/>
              <a:t>Reflectivity  </a:t>
            </a:r>
            <a:r>
              <a:rPr lang="en-US" sz="2000" dirty="0" smtClean="0">
                <a:sym typeface="Wingdings" pitchFamily="2" charset="2"/>
              </a:rPr>
              <a:t></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3"/>
          <p:cNvSpPr txBox="1">
            <a:spLocks noChangeArrowheads="1"/>
          </p:cNvSpPr>
          <p:nvPr/>
        </p:nvSpPr>
        <p:spPr bwMode="auto">
          <a:xfrm>
            <a:off x="914400" y="5534561"/>
            <a:ext cx="7924800" cy="1323439"/>
          </a:xfrm>
          <a:prstGeom prst="rect">
            <a:avLst/>
          </a:prstGeom>
          <a:solidFill>
            <a:schemeClr val="bg1"/>
          </a:solidFill>
          <a:ln w="9525">
            <a:noFill/>
            <a:miter lim="800000"/>
            <a:headEnd/>
            <a:tailEnd/>
          </a:ln>
          <a:effectLst/>
        </p:spPr>
        <p:txBody>
          <a:bodyPr>
            <a:spAutoFit/>
          </a:bodyPr>
          <a:lstStyle/>
          <a:p>
            <a:pPr eaLnBrk="0" hangingPunct="0">
              <a:lnSpc>
                <a:spcPts val="2400"/>
              </a:lnSpc>
              <a:defRPr/>
            </a:pPr>
            <a:r>
              <a:rPr lang="en-US" sz="2000" dirty="0">
                <a:solidFill>
                  <a:srgbClr val="000000"/>
                </a:solidFill>
                <a:latin typeface="Times New Roman" pitchFamily="18" charset="0"/>
              </a:rPr>
              <a:t>Comparison of daily mean total column ozone estimates from </a:t>
            </a:r>
            <a:r>
              <a:rPr lang="en-US" sz="2000" dirty="0">
                <a:solidFill>
                  <a:srgbClr val="000000"/>
                </a:solidFill>
                <a:latin typeface="Times New Roman" pitchFamily="18" charset="0"/>
              </a:rPr>
              <a:t>SBUV/2 NOAA-18 (</a:t>
            </a:r>
            <a:r>
              <a:rPr lang="en-US" sz="2000" b="1" dirty="0">
                <a:solidFill>
                  <a:srgbClr val="000000"/>
                </a:solidFill>
                <a:latin typeface="Times New Roman" pitchFamily="18" charset="0"/>
              </a:rPr>
              <a:t>BLACK</a:t>
            </a:r>
            <a:r>
              <a:rPr lang="en-US" sz="2000" dirty="0">
                <a:solidFill>
                  <a:srgbClr val="000000"/>
                </a:solidFill>
                <a:latin typeface="Times New Roman" pitchFamily="18" charset="0"/>
              </a:rPr>
              <a:t>) &amp; NOAA-19 (</a:t>
            </a:r>
            <a:r>
              <a:rPr lang="en-US" sz="2000" b="1" dirty="0">
                <a:solidFill>
                  <a:srgbClr val="92D050"/>
                </a:solidFill>
                <a:latin typeface="Times New Roman" pitchFamily="18" charset="0"/>
              </a:rPr>
              <a:t>GREEN</a:t>
            </a:r>
            <a:r>
              <a:rPr lang="en-US" sz="2000" dirty="0">
                <a:solidFill>
                  <a:srgbClr val="000000"/>
                </a:solidFill>
                <a:latin typeface="Times New Roman" pitchFamily="18" charset="0"/>
              </a:rPr>
              <a:t>), NPP OMPS (</a:t>
            </a:r>
            <a:r>
              <a:rPr lang="en-US" sz="2000" b="1" dirty="0">
                <a:solidFill>
                  <a:srgbClr val="FF7C80"/>
                </a:solidFill>
                <a:latin typeface="Times New Roman" pitchFamily="18" charset="0"/>
              </a:rPr>
              <a:t>RED</a:t>
            </a:r>
            <a:r>
              <a:rPr lang="en-US" sz="2000" dirty="0">
                <a:solidFill>
                  <a:srgbClr val="000000"/>
                </a:solidFill>
                <a:latin typeface="Times New Roman" pitchFamily="18" charset="0"/>
              </a:rPr>
              <a:t>) </a:t>
            </a:r>
            <a:r>
              <a:rPr lang="en-US" sz="2000" dirty="0">
                <a:solidFill>
                  <a:srgbClr val="000000"/>
                </a:solidFill>
                <a:latin typeface="Times New Roman" pitchFamily="18" charset="0"/>
              </a:rPr>
              <a:t>and MetOP-A GOME-2 </a:t>
            </a:r>
            <a:r>
              <a:rPr lang="en-US" sz="2000" dirty="0">
                <a:solidFill>
                  <a:srgbClr val="000000"/>
                </a:solidFill>
                <a:latin typeface="Times New Roman" pitchFamily="18" charset="0"/>
              </a:rPr>
              <a:t>NOAA V8 Processing (</a:t>
            </a:r>
            <a:r>
              <a:rPr lang="en-US" sz="2000" b="1" dirty="0">
                <a:solidFill>
                  <a:schemeClr val="tx2">
                    <a:lumMod val="60000"/>
                    <a:lumOff val="40000"/>
                  </a:schemeClr>
                </a:solidFill>
                <a:latin typeface="Times New Roman" pitchFamily="18" charset="0"/>
              </a:rPr>
              <a:t>BLUE</a:t>
            </a:r>
            <a:r>
              <a:rPr lang="en-US" sz="2000" dirty="0">
                <a:solidFill>
                  <a:srgbClr val="000000"/>
                </a:solidFill>
                <a:latin typeface="Times New Roman" pitchFamily="18" charset="0"/>
              </a:rPr>
              <a:t>) </a:t>
            </a:r>
            <a:r>
              <a:rPr lang="en-US" sz="2000" dirty="0" smtClean="0">
                <a:solidFill>
                  <a:srgbClr val="000000"/>
                </a:solidFill>
                <a:latin typeface="Times New Roman" pitchFamily="18" charset="0"/>
              </a:rPr>
              <a:t>for February </a:t>
            </a:r>
            <a:r>
              <a:rPr lang="en-US" sz="2000" dirty="0">
                <a:solidFill>
                  <a:srgbClr val="000000"/>
                </a:solidFill>
                <a:latin typeface="Times New Roman" pitchFamily="18" charset="0"/>
              </a:rPr>
              <a:t>2012 </a:t>
            </a:r>
            <a:r>
              <a:rPr lang="en-US" sz="2000" dirty="0">
                <a:solidFill>
                  <a:srgbClr val="000000"/>
                </a:solidFill>
                <a:latin typeface="Times New Roman" pitchFamily="18" charset="0"/>
              </a:rPr>
              <a:t>for a latitude/longitude box in the Equatorial Pacific.</a:t>
            </a:r>
            <a:endParaRPr lang="en-US" sz="2000" dirty="0">
              <a:solidFill>
                <a:srgbClr val="000000"/>
              </a:solidFill>
              <a:latin typeface="Times New Roman" pitchFamily="18" charset="0"/>
            </a:endParaRPr>
          </a:p>
        </p:txBody>
      </p:sp>
      <p:pic>
        <p:nvPicPr>
          <p:cNvPr id="5" name="Picture 107" descr="OMPS.SBUV1819.Gome2.CM.tropics.TO.2.2012.png"/>
          <p:cNvPicPr>
            <a:picLocks noChangeAspect="1"/>
          </p:cNvPicPr>
          <p:nvPr/>
        </p:nvPicPr>
        <p:blipFill>
          <a:blip r:embed="rId2" cstate="print">
            <a:lum bright="-20000" contrast="40000"/>
          </a:blip>
          <a:srcRect/>
          <a:stretch>
            <a:fillRect/>
          </a:stretch>
        </p:blipFill>
        <p:spPr bwMode="auto">
          <a:xfrm>
            <a:off x="1143000" y="76200"/>
            <a:ext cx="7258050" cy="5529262"/>
          </a:xfrm>
          <a:prstGeom prst="rect">
            <a:avLst/>
          </a:prstGeom>
          <a:solidFill>
            <a:schemeClr val="bg1"/>
          </a:solidFill>
          <a:ln w="9525">
            <a:noFill/>
            <a:miter lim="800000"/>
            <a:headEnd/>
            <a:tailEnd/>
          </a:ln>
        </p:spPr>
      </p:pic>
      <p:sp>
        <p:nvSpPr>
          <p:cNvPr id="6" name="Text Box 7"/>
          <p:cNvSpPr txBox="1">
            <a:spLocks noChangeArrowheads="1"/>
          </p:cNvSpPr>
          <p:nvPr/>
        </p:nvSpPr>
        <p:spPr bwMode="auto">
          <a:xfrm>
            <a:off x="4895850" y="533400"/>
            <a:ext cx="2315668" cy="1262758"/>
          </a:xfrm>
          <a:prstGeom prst="rect">
            <a:avLst/>
          </a:prstGeom>
          <a:noFill/>
          <a:ln w="9525">
            <a:noFill/>
            <a:miter lim="800000"/>
            <a:headEnd/>
            <a:tailEnd/>
          </a:ln>
        </p:spPr>
        <p:txBody>
          <a:bodyPr wrap="square" lIns="397106" tIns="198553" rIns="397106" bIns="198553">
            <a:spAutoFit/>
          </a:bodyPr>
          <a:lstStyle/>
          <a:p>
            <a:r>
              <a:rPr lang="en-US" sz="2800" dirty="0" smtClean="0"/>
              <a:t>|Lat|&lt;20</a:t>
            </a:r>
          </a:p>
          <a:p>
            <a:r>
              <a:rPr lang="en-US" sz="2800" dirty="0" smtClean="0"/>
              <a:t>Lon&lt;-100</a:t>
            </a:r>
            <a:endParaRPr lang="en-US" sz="2800" dirty="0"/>
          </a:p>
        </p:txBody>
      </p:sp>
      <p:sp>
        <p:nvSpPr>
          <p:cNvPr id="7" name="Rectangle 6"/>
          <p:cNvSpPr/>
          <p:nvPr/>
        </p:nvSpPr>
        <p:spPr bwMode="auto">
          <a:xfrm>
            <a:off x="2133600" y="637736"/>
            <a:ext cx="2667000" cy="149586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00000"/>
              </a:lnSpc>
              <a:spcBef>
                <a:spcPct val="0"/>
              </a:spcBef>
              <a:spcAft>
                <a:spcPct val="0"/>
              </a:spcAft>
              <a:buClrTx/>
              <a:buSzTx/>
              <a:buFontTx/>
              <a:buNone/>
              <a:tabLst/>
            </a:pPr>
            <a:endParaRPr kumimoji="0" lang="en-US" sz="9500" b="0" i="0" u="none" strike="noStrike" cap="none" normalizeH="0" baseline="0" smtClean="0">
              <a:ln>
                <a:noFill/>
              </a:ln>
              <a:solidFill>
                <a:schemeClr val="tx1"/>
              </a:solidFill>
              <a:effectLst/>
              <a:latin typeface="Arial" charset="0"/>
            </a:endParaRPr>
          </a:p>
        </p:txBody>
      </p:sp>
      <p:sp>
        <p:nvSpPr>
          <p:cNvPr id="8" name="TextBox 7"/>
          <p:cNvSpPr txBox="1"/>
          <p:nvPr/>
        </p:nvSpPr>
        <p:spPr>
          <a:xfrm>
            <a:off x="2206281" y="609600"/>
            <a:ext cx="2537169" cy="1569660"/>
          </a:xfrm>
          <a:prstGeom prst="rect">
            <a:avLst/>
          </a:prstGeom>
          <a:noFill/>
        </p:spPr>
        <p:txBody>
          <a:bodyPr wrap="none" rtlCol="0">
            <a:spAutoFit/>
          </a:bodyPr>
          <a:lstStyle/>
          <a:p>
            <a:r>
              <a:rPr lang="en-US" sz="2400" dirty="0" smtClean="0">
                <a:solidFill>
                  <a:srgbClr val="FF7C80"/>
                </a:solidFill>
              </a:rPr>
              <a:t>Red OMPS</a:t>
            </a:r>
          </a:p>
          <a:p>
            <a:r>
              <a:rPr lang="en-US" sz="2400" dirty="0" smtClean="0">
                <a:solidFill>
                  <a:schemeClr val="tx2">
                    <a:lumMod val="60000"/>
                    <a:lumOff val="40000"/>
                  </a:schemeClr>
                </a:solidFill>
              </a:rPr>
              <a:t>Blue GOME-2</a:t>
            </a:r>
          </a:p>
          <a:p>
            <a:r>
              <a:rPr lang="en-US" sz="2400" dirty="0" smtClean="0"/>
              <a:t>Black N19 SBUV/2</a:t>
            </a:r>
          </a:p>
          <a:p>
            <a:r>
              <a:rPr lang="en-US" sz="2400" dirty="0" smtClean="0">
                <a:solidFill>
                  <a:srgbClr val="99FF66"/>
                </a:solidFill>
              </a:rPr>
              <a:t>Green N18 SBUV/2</a:t>
            </a:r>
            <a:endParaRPr lang="en-US" sz="2400" dirty="0">
              <a:solidFill>
                <a:srgbClr val="99FF6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https://mail-attachment.googleusercontent.com/attachment?ui=2&amp;ik=cc18e36ed4&amp;view=att&amp;th=135582c521dc4a1a&amp;attid=0.1&amp;disp=inline&amp;safe=1&amp;zw&amp;saduie=AG9B_P8dgiGNjsRq4knU9aMoVWYh&amp;sadet=1328630545767&amp;sads=rUUfwoRTA4dPaKmjiKWUU4PIG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1"/>
          <p:cNvSpPr txBox="1">
            <a:spLocks/>
          </p:cNvSpPr>
          <p:nvPr/>
        </p:nvSpPr>
        <p:spPr>
          <a:xfrm>
            <a:off x="5715000" y="6553200"/>
            <a:ext cx="34290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j-lt"/>
                <a:ea typeface="+mj-ea"/>
                <a:cs typeface="+mj-cs"/>
              </a:rPr>
              <a:t>C. Seftor, NASA/GSFC (SSAI) 1/26-27/2012</a:t>
            </a:r>
          </a:p>
        </p:txBody>
      </p:sp>
      <p:sp>
        <p:nvSpPr>
          <p:cNvPr id="6" name="Title 1"/>
          <p:cNvSpPr txBox="1">
            <a:spLocks/>
          </p:cNvSpPr>
          <p:nvPr/>
        </p:nvSpPr>
        <p:spPr>
          <a:xfrm>
            <a:off x="533400" y="5791200"/>
            <a:ext cx="8077200" cy="762000"/>
          </a:xfrm>
          <a:prstGeom prst="rect">
            <a:avLst/>
          </a:prstGeom>
        </p:spPr>
        <p:txBody>
          <a:bodyPr vert="horz" lIns="91440" tIns="45720" rIns="91440" bIns="45720" rtlCol="0" anchor="ctr">
            <a:noAutofit/>
          </a:bodyPr>
          <a:lstStyle/>
          <a:p>
            <a:pPr lvl="0">
              <a:spcBef>
                <a:spcPct val="0"/>
              </a:spcBef>
            </a:pPr>
            <a:r>
              <a:rPr lang="en-US" sz="1400" dirty="0"/>
              <a:t>We've been working on a (very) preliminary set of soft calibration factors using the extremely limited amount of data we have so </a:t>
            </a:r>
            <a:r>
              <a:rPr lang="en-US" sz="1400" dirty="0" smtClean="0"/>
              <a:t>far.</a:t>
            </a:r>
            <a:r>
              <a:rPr lang="en-US" sz="1400" dirty="0"/>
              <a:t> </a:t>
            </a:r>
            <a:r>
              <a:rPr lang="en-US" sz="1400" dirty="0" smtClean="0"/>
              <a:t>Using </a:t>
            </a:r>
            <a:r>
              <a:rPr lang="en-US" sz="1400" dirty="0"/>
              <a:t>this calibration, we've generated the first daily aerosol index map from OMPS, which I'm attaching here.  Sun glint has been screened out (for the most part), and clouds are represented by the OMPS reflectivity measurements.  The MODIS Blue Marble image is being used for the </a:t>
            </a:r>
            <a:r>
              <a:rPr lang="en-US" sz="1400" dirty="0" smtClean="0"/>
              <a:t>background.</a:t>
            </a:r>
            <a:r>
              <a:rPr lang="en-US" sz="1400" dirty="0"/>
              <a:t> </a:t>
            </a:r>
            <a:r>
              <a:rPr lang="en-US" sz="1400" dirty="0" smtClean="0"/>
              <a:t> Note </a:t>
            </a:r>
            <a:r>
              <a:rPr lang="en-US" sz="1400" dirty="0"/>
              <a:t>the missing </a:t>
            </a:r>
            <a:r>
              <a:rPr lang="en-US" sz="1400" dirty="0" smtClean="0"/>
              <a:t>orbit segment </a:t>
            </a:r>
            <a:r>
              <a:rPr lang="en-US" sz="1400" dirty="0"/>
              <a:t>over North / South America.</a:t>
            </a:r>
            <a:endParaRPr kumimoji="0" lang="en-US" sz="1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6" descr="omps_ai_2012_01_27.png"/>
          <p:cNvPicPr>
            <a:picLocks noChangeAspect="1"/>
          </p:cNvPicPr>
          <p:nvPr/>
        </p:nvPicPr>
        <p:blipFill>
          <a:blip r:embed="rId2" cstate="print"/>
          <a:stretch>
            <a:fillRect/>
          </a:stretch>
        </p:blipFill>
        <p:spPr>
          <a:xfrm>
            <a:off x="0" y="304800"/>
            <a:ext cx="9144000" cy="5207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descr="ftp://toms.gsfc.nasa.gov/pub/omi/images/global/Y2012/IM_ozgbl_omi_2012030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64" name="AutoShape 4" descr="ftp://toms.gsfc.nasa.gov/pub/omi/images/global/Y2012/IM_ozgbl_omi_2012030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66" name="AutoShape 6" descr="ftp://toms.gsfc.nasa.gov/pub/omi/images/global/Y2012/IM_ozgbl_omi_2012030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68" name="AutoShape 8" descr="ftp://toms.gsfc.nasa.gov/pub/omi/images/global/Y2012/IM_ozgbl_omi_2012030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IM_ozgbl_omi_20120305.png"/>
          <p:cNvPicPr>
            <a:picLocks/>
          </p:cNvPicPr>
          <p:nvPr/>
        </p:nvPicPr>
        <p:blipFill>
          <a:blip r:embed="rId2" cstate="print"/>
          <a:stretch>
            <a:fillRect/>
          </a:stretch>
        </p:blipFill>
        <p:spPr>
          <a:xfrm>
            <a:off x="137160" y="990600"/>
            <a:ext cx="8778240" cy="5486400"/>
          </a:xfrm>
          <a:prstGeom prst="rect">
            <a:avLst/>
          </a:prstGeom>
        </p:spPr>
      </p:pic>
      <p:pic>
        <p:nvPicPr>
          <p:cNvPr id="9" name="Picture 8" descr="omps_INCTO_20120305_aitoff.png"/>
          <p:cNvPicPr>
            <a:picLocks/>
          </p:cNvPicPr>
          <p:nvPr/>
        </p:nvPicPr>
        <p:blipFill>
          <a:blip r:embed="rId3" cstate="print"/>
          <a:stretch>
            <a:fillRect/>
          </a:stretch>
        </p:blipFill>
        <p:spPr>
          <a:xfrm>
            <a:off x="952500" y="762000"/>
            <a:ext cx="7200900" cy="51435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Autofit/>
          </a:bodyPr>
          <a:lstStyle/>
          <a:p>
            <a:r>
              <a:rPr lang="en-US" sz="3600" dirty="0" smtClean="0"/>
              <a:t>OMPS Earth View SDR Status</a:t>
            </a:r>
            <a:endParaRPr lang="en-US" sz="3600" dirty="0"/>
          </a:p>
        </p:txBody>
      </p:sp>
      <p:sp>
        <p:nvSpPr>
          <p:cNvPr id="3" name="Content Placeholder 2"/>
          <p:cNvSpPr>
            <a:spLocks noGrp="1"/>
          </p:cNvSpPr>
          <p:nvPr>
            <p:ph idx="1"/>
          </p:nvPr>
        </p:nvSpPr>
        <p:spPr>
          <a:xfrm>
            <a:off x="152400" y="685800"/>
            <a:ext cx="8686800" cy="5791200"/>
          </a:xfrm>
        </p:spPr>
        <p:txBody>
          <a:bodyPr>
            <a:noAutofit/>
          </a:bodyPr>
          <a:lstStyle/>
          <a:p>
            <a:r>
              <a:rPr lang="en-US" sz="1600" dirty="0" smtClean="0"/>
              <a:t>A good amount of Earth-View SDR data has been obtained over the last </a:t>
            </a:r>
            <a:r>
              <a:rPr lang="en-US" sz="1600" dirty="0" smtClean="0"/>
              <a:t>three </a:t>
            </a:r>
            <a:r>
              <a:rPr lang="en-US" sz="1600" dirty="0" smtClean="0"/>
              <a:t>months for both Nadir instruments.</a:t>
            </a:r>
          </a:p>
          <a:p>
            <a:r>
              <a:rPr lang="en-US" sz="1600" dirty="0" smtClean="0"/>
              <a:t>Dark Current levels and the increase in Hot Pixels are consistent with pre-launch characterization and expectations.</a:t>
            </a:r>
          </a:p>
          <a:p>
            <a:r>
              <a:rPr lang="en-US" sz="1600" dirty="0" smtClean="0"/>
              <a:t>On-orbit Non-Linearity measurements match laboratory data very well.</a:t>
            </a:r>
          </a:p>
          <a:p>
            <a:r>
              <a:rPr lang="en-US" sz="1600" dirty="0" smtClean="0"/>
              <a:t>The CCD array Detector Temperatures are within allowable tolerance of the design values.</a:t>
            </a:r>
          </a:p>
          <a:p>
            <a:r>
              <a:rPr lang="en-US" sz="1600" dirty="0" smtClean="0"/>
              <a:t>The Solar Spectra are consistent with synthetic spectra from instrument bandpass convolved reference spectra.</a:t>
            </a:r>
          </a:p>
          <a:p>
            <a:r>
              <a:rPr lang="en-US" sz="1600" dirty="0" smtClean="0"/>
              <a:t>Preliminary analysis of Signal-to-Noise levels show performance similar to requirements.</a:t>
            </a:r>
          </a:p>
          <a:p>
            <a:r>
              <a:rPr lang="en-US" sz="1600" dirty="0" smtClean="0"/>
              <a:t>Charge particle effects in the South Atlantic Anomaly are apparent in the Nadir Profiler spectra in the expected limited geographical region.</a:t>
            </a:r>
          </a:p>
          <a:p>
            <a:r>
              <a:rPr lang="en-US" sz="1600" dirty="0" smtClean="0"/>
              <a:t>The Wavelength Scale shows small intra-orbit variations tracking the optical bench temperatures</a:t>
            </a:r>
          </a:p>
          <a:p>
            <a:r>
              <a:rPr lang="en-US" sz="1600" dirty="0" smtClean="0"/>
              <a:t>Stray Light is present in the Nadir Profiler spectra and will need a correction. Measurements were taken in the laboratory to provide a basis for these corrections.</a:t>
            </a:r>
          </a:p>
          <a:p>
            <a:r>
              <a:rPr lang="en-US" sz="1600" dirty="0" smtClean="0"/>
              <a:t>Preliminary evaluation of the Geolocation Registration shows it is within specifications</a:t>
            </a:r>
          </a:p>
          <a:p>
            <a:r>
              <a:rPr lang="en-US" sz="1600" dirty="0" smtClean="0"/>
              <a:t>OMPS EV SDRs have been used successfully to generate total ozone and ozone profiles both at the IDPS and in offline processing (at the PEATE and STAR) with various flavors of the Version 8 Algorithms.</a:t>
            </a:r>
          </a:p>
          <a:p>
            <a:r>
              <a:rPr lang="en-US" sz="1600" dirty="0" smtClean="0"/>
              <a:t>The process to provide new and updated SDR Calibration tables to IDPS is now working well. Fast Track </a:t>
            </a:r>
            <a:r>
              <a:rPr lang="en-US" sz="1600" dirty="0" smtClean="0"/>
              <a:t>C</a:t>
            </a:r>
            <a:r>
              <a:rPr lang="en-US" sz="1600" dirty="0" smtClean="0"/>
              <a:t>alibration Tables </a:t>
            </a:r>
            <a:r>
              <a:rPr lang="en-US" sz="1600" dirty="0" smtClean="0"/>
              <a:t>have been </a:t>
            </a:r>
            <a:r>
              <a:rPr lang="en-US" sz="1600" dirty="0" smtClean="0"/>
              <a:t>identified and </a:t>
            </a:r>
            <a:r>
              <a:rPr lang="en-US" sz="1600" dirty="0" smtClean="0"/>
              <a:t>can be replaced with less bureaucratic overhead.</a:t>
            </a:r>
          </a:p>
          <a:p>
            <a:r>
              <a:rPr lang="en-US" sz="1600" dirty="0" smtClean="0"/>
              <a:t>Several discrepancies have been identified (both SDR and EDR related) and solutions are proceeding through the system.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457200" y="762000"/>
            <a:ext cx="8229600" cy="5943600"/>
          </a:xfrm>
        </p:spPr>
        <p:txBody>
          <a:bodyPr>
            <a:normAutofit fontScale="85000" lnSpcReduction="10000"/>
          </a:bodyPr>
          <a:lstStyle/>
          <a:p>
            <a:r>
              <a:rPr lang="en-US" dirty="0" smtClean="0"/>
              <a:t>The Nadir Mapper and Nadir Profiler instruments electronics, detectors, optics, and on-board calibration systems are performing well and giving consistent results relative to laboratory measurements and predictions.</a:t>
            </a:r>
          </a:p>
          <a:p>
            <a:r>
              <a:rPr lang="en-US" dirty="0" smtClean="0"/>
              <a:t>The irradiance and radiance measurements have been found to have appropriate ranges and variations. They are responding to real solar and atmospheric signals, and have good information content on ozone and UV </a:t>
            </a:r>
            <a:r>
              <a:rPr lang="en-US" dirty="0" smtClean="0"/>
              <a:t>reflectivity. </a:t>
            </a:r>
            <a:r>
              <a:rPr lang="en-US" dirty="0" smtClean="0"/>
              <a:t>R</a:t>
            </a:r>
            <a:r>
              <a:rPr lang="en-US" dirty="0" smtClean="0"/>
              <a:t>elative </a:t>
            </a:r>
            <a:r>
              <a:rPr lang="en-US" dirty="0" smtClean="0"/>
              <a:t>levels of instrument noise, stray light, non-linearity, and dark current are small and preliminary evaluations find they are close to the design requirements.</a:t>
            </a:r>
          </a:p>
          <a:p>
            <a:r>
              <a:rPr lang="en-US" dirty="0" smtClean="0"/>
              <a:t>The OMPS Nadir Mapper and Nadir Profiler Earth-View SDR products have advanced to Beta Maturity.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381000" y="533400"/>
            <a:ext cx="8534400" cy="6172200"/>
          </a:xfrm>
        </p:spPr>
        <p:txBody>
          <a:bodyPr>
            <a:normAutofit fontScale="77500" lnSpcReduction="20000"/>
          </a:bodyPr>
          <a:lstStyle/>
          <a:p>
            <a:r>
              <a:rPr lang="en-US" dirty="0" smtClean="0"/>
              <a:t>Initial Instrument Performance</a:t>
            </a:r>
          </a:p>
          <a:p>
            <a:pPr lvl="1"/>
            <a:r>
              <a:rPr lang="en-US" dirty="0" smtClean="0"/>
              <a:t>Dark Current</a:t>
            </a:r>
          </a:p>
          <a:p>
            <a:pPr lvl="1"/>
            <a:r>
              <a:rPr lang="en-US" dirty="0" smtClean="0"/>
              <a:t>Hot Pixels</a:t>
            </a:r>
          </a:p>
          <a:p>
            <a:pPr lvl="1"/>
            <a:r>
              <a:rPr lang="en-US" dirty="0" smtClean="0"/>
              <a:t>Non-linearity </a:t>
            </a:r>
          </a:p>
          <a:p>
            <a:pPr lvl="1"/>
            <a:r>
              <a:rPr lang="en-US" dirty="0" smtClean="0"/>
              <a:t>Detector Temperature</a:t>
            </a:r>
          </a:p>
          <a:p>
            <a:r>
              <a:rPr lang="en-US" dirty="0" smtClean="0"/>
              <a:t>Irradiance Validation</a:t>
            </a:r>
          </a:p>
          <a:p>
            <a:pPr lvl="1"/>
            <a:r>
              <a:rPr lang="en-US" dirty="0" smtClean="0"/>
              <a:t>Solar diffuser measurements</a:t>
            </a:r>
          </a:p>
          <a:p>
            <a:r>
              <a:rPr lang="en-US" dirty="0" smtClean="0"/>
              <a:t>Radiance Validation</a:t>
            </a:r>
          </a:p>
          <a:p>
            <a:pPr lvl="1"/>
            <a:r>
              <a:rPr lang="en-US" dirty="0" smtClean="0"/>
              <a:t>Signal-to-Noise</a:t>
            </a:r>
          </a:p>
          <a:p>
            <a:pPr lvl="1"/>
            <a:r>
              <a:rPr lang="en-US" dirty="0" smtClean="0"/>
              <a:t>South Atlantic Anomaly – charged particle effects</a:t>
            </a:r>
          </a:p>
          <a:p>
            <a:pPr lvl="1"/>
            <a:r>
              <a:rPr lang="en-US" dirty="0" smtClean="0"/>
              <a:t>Stray Light</a:t>
            </a:r>
          </a:p>
          <a:p>
            <a:pPr lvl="1"/>
            <a:r>
              <a:rPr lang="en-US" dirty="0" smtClean="0"/>
              <a:t>Wavelength Scale</a:t>
            </a:r>
          </a:p>
          <a:p>
            <a:r>
              <a:rPr lang="en-US" dirty="0" smtClean="0"/>
              <a:t>Geolocation Registration</a:t>
            </a:r>
          </a:p>
          <a:p>
            <a:r>
              <a:rPr lang="en-US" dirty="0" smtClean="0"/>
              <a:t>Radiance/Irradiance Validation</a:t>
            </a:r>
          </a:p>
          <a:p>
            <a:r>
              <a:rPr lang="en-US" dirty="0" smtClean="0"/>
              <a:t>SDR </a:t>
            </a:r>
            <a:r>
              <a:rPr lang="en-US" dirty="0" smtClean="0"/>
              <a:t>(Level 1) Status</a:t>
            </a:r>
            <a:endParaRPr lang="en-US" dirty="0" smtClean="0"/>
          </a:p>
          <a:p>
            <a:r>
              <a:rPr lang="en-US" dirty="0" smtClean="0"/>
              <a:t>EDR </a:t>
            </a:r>
            <a:r>
              <a:rPr lang="en-US" dirty="0" smtClean="0"/>
              <a:t>(Level 2) Status</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mps_INCTO_20120305_aitoff.png"/>
          <p:cNvPicPr/>
          <p:nvPr/>
        </p:nvPicPr>
        <p:blipFill>
          <a:blip r:embed="rId2" cstate="print"/>
          <a:srcRect t="8260"/>
          <a:stretch>
            <a:fillRect/>
          </a:stretch>
        </p:blipFill>
        <p:spPr>
          <a:xfrm>
            <a:off x="0" y="0"/>
            <a:ext cx="5943600" cy="3505200"/>
          </a:xfrm>
          <a:prstGeom prst="rect">
            <a:avLst/>
          </a:prstGeom>
        </p:spPr>
      </p:pic>
      <p:pic>
        <p:nvPicPr>
          <p:cNvPr id="5" name="Picture 4" descr="omps_V8TOZ20120305_aitoff.png"/>
          <p:cNvPicPr/>
          <p:nvPr/>
        </p:nvPicPr>
        <p:blipFill>
          <a:blip r:embed="rId3" cstate="print"/>
          <a:srcRect t="11966"/>
          <a:stretch>
            <a:fillRect/>
          </a:stretch>
        </p:blipFill>
        <p:spPr>
          <a:xfrm>
            <a:off x="0" y="3494405"/>
            <a:ext cx="5943600" cy="3363595"/>
          </a:xfrm>
          <a:prstGeom prst="rect">
            <a:avLst/>
          </a:prstGeom>
        </p:spPr>
      </p:pic>
      <p:sp>
        <p:nvSpPr>
          <p:cNvPr id="1025" name="Rectangle 1"/>
          <p:cNvSpPr>
            <a:spLocks noChangeArrowheads="1"/>
          </p:cNvSpPr>
          <p:nvPr/>
        </p:nvSpPr>
        <p:spPr bwMode="auto">
          <a:xfrm>
            <a:off x="6172200" y="262890"/>
            <a:ext cx="28194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rPr>
              <a:t>These maps show false color plots of the total column ozone estimated from OMPS Nadir Mapper measurements for March 5, 2012. The top map shows the First Guess product from IDPS processing. The lower map shows a processing with the Version 8 algorithm at STAR. Both maps show cross-track bias patterns but generally detect the appropriate global ozone variations. </a:t>
            </a:r>
            <a:r>
              <a:rPr kumimoji="0" lang="en-US" b="0" i="0" u="none" strike="noStrike" cap="none" normalizeH="0" baseline="0" dirty="0" smtClean="0">
                <a:ln>
                  <a:noFill/>
                </a:ln>
                <a:solidFill>
                  <a:schemeClr val="tx1"/>
                </a:solidFill>
                <a:effectLst/>
                <a:latin typeface="Arial" pitchFamily="34" charset="0"/>
                <a:ea typeface="Times New Roman" pitchFamily="18" charset="0"/>
              </a:rPr>
              <a:t>(Figures created by W. Yu, ERT.)</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MPS_TC_Mar.png"/>
          <p:cNvPicPr>
            <a:picLocks noGrp="1" noChangeAspect="1"/>
          </p:cNvPicPr>
          <p:nvPr>
            <p:ph idx="1"/>
          </p:nvPr>
        </p:nvPicPr>
        <p:blipFill>
          <a:blip r:embed="rId2" cstate="print"/>
          <a:srcRect t="9512" r="926" b="33419"/>
          <a:stretch>
            <a:fillRect/>
          </a:stretch>
        </p:blipFill>
        <p:spPr>
          <a:xfrm>
            <a:off x="457200" y="1752600"/>
            <a:ext cx="8153400" cy="4114800"/>
          </a:xfrm>
        </p:spPr>
      </p:pic>
      <p:sp>
        <p:nvSpPr>
          <p:cNvPr id="5" name="TextBox 4"/>
          <p:cNvSpPr txBox="1"/>
          <p:nvPr/>
        </p:nvSpPr>
        <p:spPr>
          <a:xfrm>
            <a:off x="352864" y="381000"/>
            <a:ext cx="8686800" cy="1077218"/>
          </a:xfrm>
          <a:prstGeom prst="rect">
            <a:avLst/>
          </a:prstGeom>
          <a:noFill/>
        </p:spPr>
        <p:txBody>
          <a:bodyPr wrap="square" rtlCol="0">
            <a:spAutoFit/>
          </a:bodyPr>
          <a:lstStyle/>
          <a:p>
            <a:r>
              <a:rPr lang="en-US" sz="3200" dirty="0" smtClean="0"/>
              <a:t>Earth-view Data coverage for OMPS Nadir Mapper for the first two weeks of March from O3 PEATE.</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wklymean.tropics.TO_INCTO.2.2012.png"/>
          <p:cNvPicPr>
            <a:picLocks/>
          </p:cNvPicPr>
          <p:nvPr/>
        </p:nvPicPr>
        <p:blipFill>
          <a:blip r:embed="rId2" cstate="print"/>
          <a:stretch>
            <a:fillRect/>
          </a:stretch>
        </p:blipFill>
        <p:spPr>
          <a:xfrm>
            <a:off x="20600" y="0"/>
            <a:ext cx="9095794" cy="5257805"/>
          </a:xfrm>
          <a:prstGeom prst="rect">
            <a:avLst/>
          </a:prstGeom>
        </p:spPr>
      </p:pic>
      <p:sp>
        <p:nvSpPr>
          <p:cNvPr id="6" name="Text Box 7"/>
          <p:cNvSpPr txBox="1">
            <a:spLocks noChangeArrowheads="1"/>
          </p:cNvSpPr>
          <p:nvPr/>
        </p:nvSpPr>
        <p:spPr bwMode="auto">
          <a:xfrm>
            <a:off x="5810707" y="3124200"/>
            <a:ext cx="2363293" cy="1385869"/>
          </a:xfrm>
          <a:prstGeom prst="rect">
            <a:avLst/>
          </a:prstGeom>
          <a:noFill/>
          <a:ln w="9525">
            <a:noFill/>
            <a:miter lim="800000"/>
            <a:headEnd/>
            <a:tailEnd/>
          </a:ln>
        </p:spPr>
        <p:txBody>
          <a:bodyPr wrap="none" lIns="397106" tIns="198553" rIns="397106" bIns="198553">
            <a:spAutoFit/>
          </a:bodyPr>
          <a:lstStyle/>
          <a:p>
            <a:r>
              <a:rPr lang="en-US" sz="3200" dirty="0" smtClean="0"/>
              <a:t>|Lat|&lt;20</a:t>
            </a:r>
          </a:p>
          <a:p>
            <a:r>
              <a:rPr lang="en-US" sz="3200" dirty="0" smtClean="0"/>
              <a:t>Lon&lt;-100</a:t>
            </a:r>
            <a:endParaRPr lang="en-US" sz="3200" dirty="0"/>
          </a:p>
        </p:txBody>
      </p:sp>
      <p:sp>
        <p:nvSpPr>
          <p:cNvPr id="7" name="Line 10"/>
          <p:cNvSpPr>
            <a:spLocks noChangeShapeType="1"/>
          </p:cNvSpPr>
          <p:nvPr/>
        </p:nvSpPr>
        <p:spPr bwMode="auto">
          <a:xfrm flipH="1">
            <a:off x="2471827" y="1544974"/>
            <a:ext cx="0" cy="448370"/>
          </a:xfrm>
          <a:prstGeom prst="line">
            <a:avLst/>
          </a:prstGeom>
          <a:noFill/>
          <a:ln w="19050">
            <a:solidFill>
              <a:schemeClr val="tx1"/>
            </a:solidFill>
            <a:round/>
            <a:headEnd type="stealth" w="lg" len="lg"/>
            <a:tailEnd type="stealth" w="lg" len="lg"/>
          </a:ln>
        </p:spPr>
        <p:txBody>
          <a:bodyPr lIns="397106" tIns="198553" rIns="397106" bIns="198553"/>
          <a:lstStyle/>
          <a:p>
            <a:endParaRPr lang="en-US" u="sng"/>
          </a:p>
        </p:txBody>
      </p:sp>
      <p:sp>
        <p:nvSpPr>
          <p:cNvPr id="8" name="Text Box 11"/>
          <p:cNvSpPr txBox="1">
            <a:spLocks noChangeArrowheads="1"/>
          </p:cNvSpPr>
          <p:nvPr/>
        </p:nvSpPr>
        <p:spPr bwMode="auto">
          <a:xfrm>
            <a:off x="2230400" y="1316374"/>
            <a:ext cx="1303708" cy="893426"/>
          </a:xfrm>
          <a:prstGeom prst="rect">
            <a:avLst/>
          </a:prstGeom>
          <a:noFill/>
          <a:ln w="9525">
            <a:noFill/>
            <a:miter lim="800000"/>
            <a:headEnd/>
            <a:tailEnd/>
          </a:ln>
        </p:spPr>
        <p:txBody>
          <a:bodyPr wrap="none" lIns="397106" tIns="198553" rIns="397106" bIns="198553">
            <a:spAutoFit/>
          </a:bodyPr>
          <a:lstStyle/>
          <a:p>
            <a:r>
              <a:rPr lang="en-US" sz="3200" dirty="0" smtClean="0"/>
              <a:t>2%</a:t>
            </a:r>
            <a:endParaRPr lang="en-US" sz="3200" dirty="0"/>
          </a:p>
        </p:txBody>
      </p:sp>
      <p:sp>
        <p:nvSpPr>
          <p:cNvPr id="9" name="Text Box 12"/>
          <p:cNvSpPr txBox="1">
            <a:spLocks noChangeArrowheads="1"/>
          </p:cNvSpPr>
          <p:nvPr/>
        </p:nvSpPr>
        <p:spPr bwMode="auto">
          <a:xfrm rot="10800000">
            <a:off x="1" y="1143000"/>
            <a:ext cx="553998" cy="2997872"/>
          </a:xfrm>
          <a:prstGeom prst="rect">
            <a:avLst/>
          </a:prstGeom>
          <a:solidFill>
            <a:schemeClr val="bg1"/>
          </a:solidFill>
          <a:ln w="9525">
            <a:noFill/>
            <a:miter lim="800000"/>
            <a:headEnd/>
            <a:tailEnd/>
          </a:ln>
        </p:spPr>
        <p:txBody>
          <a:bodyPr vert="eaVert" wrap="none" lIns="0" tIns="0" rIns="0" bIns="0">
            <a:spAutoFit/>
          </a:bodyPr>
          <a:lstStyle/>
          <a:p>
            <a:r>
              <a:rPr lang="en-US" sz="3600" dirty="0"/>
              <a:t>Total Ozone, DU</a:t>
            </a:r>
          </a:p>
        </p:txBody>
      </p:sp>
      <p:sp>
        <p:nvSpPr>
          <p:cNvPr id="10" name="Text Box 11"/>
          <p:cNvSpPr txBox="1">
            <a:spLocks noChangeArrowheads="1"/>
          </p:cNvSpPr>
          <p:nvPr/>
        </p:nvSpPr>
        <p:spPr bwMode="auto">
          <a:xfrm>
            <a:off x="2020473" y="4953000"/>
            <a:ext cx="5239127" cy="520142"/>
          </a:xfrm>
          <a:prstGeom prst="rect">
            <a:avLst/>
          </a:prstGeom>
          <a:solidFill>
            <a:schemeClr val="bg1"/>
          </a:solidFill>
          <a:ln w="9525">
            <a:noFill/>
            <a:miter lim="800000"/>
            <a:headEnd/>
            <a:tailEnd/>
          </a:ln>
        </p:spPr>
        <p:txBody>
          <a:bodyPr wrap="none" lIns="0" tIns="0" rIns="0" bIns="0">
            <a:spAutoFit/>
          </a:bodyPr>
          <a:lstStyle/>
          <a:p>
            <a:pPr>
              <a:lnSpc>
                <a:spcPts val="4000"/>
              </a:lnSpc>
            </a:pPr>
            <a:r>
              <a:rPr lang="en-US" sz="4000" dirty="0"/>
              <a:t>Cross-track View Position</a:t>
            </a:r>
          </a:p>
        </p:txBody>
      </p:sp>
      <p:sp>
        <p:nvSpPr>
          <p:cNvPr id="11" name="Text Box 103"/>
          <p:cNvSpPr txBox="1">
            <a:spLocks noChangeArrowheads="1"/>
          </p:cNvSpPr>
          <p:nvPr/>
        </p:nvSpPr>
        <p:spPr bwMode="auto">
          <a:xfrm>
            <a:off x="76200" y="5334000"/>
            <a:ext cx="8991600" cy="1323439"/>
          </a:xfrm>
          <a:prstGeom prst="rect">
            <a:avLst/>
          </a:prstGeom>
          <a:noFill/>
          <a:ln w="9525">
            <a:noFill/>
            <a:miter lim="800000"/>
            <a:headEnd/>
            <a:tailEnd/>
          </a:ln>
        </p:spPr>
        <p:txBody>
          <a:bodyPr wrap="square">
            <a:spAutoFit/>
          </a:bodyPr>
          <a:lstStyle/>
          <a:p>
            <a:pPr eaLnBrk="0" hangingPunct="0"/>
            <a:r>
              <a:rPr lang="en-US" sz="2000" dirty="0" smtClean="0">
                <a:latin typeface="Times New Roman" pitchFamily="18" charset="0"/>
                <a:cs typeface="Times New Roman" pitchFamily="18" charset="0"/>
              </a:rPr>
              <a:t>February weekly-mean </a:t>
            </a:r>
            <a:r>
              <a:rPr lang="en-US" sz="2000" dirty="0">
                <a:latin typeface="Times New Roman" pitchFamily="18" charset="0"/>
                <a:cs typeface="Times New Roman" pitchFamily="18" charset="0"/>
              </a:rPr>
              <a:t>total column </a:t>
            </a:r>
            <a:r>
              <a:rPr lang="en-US" sz="2000" dirty="0" smtClean="0">
                <a:latin typeface="Times New Roman" pitchFamily="18" charset="0"/>
                <a:cs typeface="Times New Roman" pitchFamily="18" charset="0"/>
              </a:rPr>
              <a:t>ozone (OMPS Nadir Mapper Multiple Triplet First Guess retrievals) </a:t>
            </a:r>
            <a:r>
              <a:rPr lang="en-US" sz="2000" dirty="0">
                <a:latin typeface="Times New Roman" pitchFamily="18" charset="0"/>
                <a:cs typeface="Times New Roman" pitchFamily="18" charset="0"/>
              </a:rPr>
              <a:t>as a function of the cross-track view angle for the region defined by 20S to 20N Latitude and 100W to 180W Longitude. The </a:t>
            </a:r>
            <a:r>
              <a:rPr lang="en-US" sz="2000" dirty="0" smtClean="0">
                <a:latin typeface="Times New Roman" pitchFamily="18" charset="0"/>
                <a:cs typeface="Times New Roman" pitchFamily="18" charset="0"/>
              </a:rPr>
              <a:t>persistent cross-track bias could </a:t>
            </a:r>
            <a:r>
              <a:rPr lang="en-US" sz="2000" dirty="0">
                <a:latin typeface="Times New Roman" pitchFamily="18" charset="0"/>
                <a:cs typeface="Times New Roman" pitchFamily="18" charset="0"/>
              </a:rPr>
              <a:t>be caused by deficiencies in the initial calibration or solar data values.</a:t>
            </a:r>
          </a:p>
        </p:txBody>
      </p:sp>
      <p:sp>
        <p:nvSpPr>
          <p:cNvPr id="12" name="Rectangle 11"/>
          <p:cNvSpPr/>
          <p:nvPr/>
        </p:nvSpPr>
        <p:spPr bwMode="auto">
          <a:xfrm>
            <a:off x="4192256" y="687769"/>
            <a:ext cx="2666222" cy="15525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00000"/>
              </a:lnSpc>
              <a:spcBef>
                <a:spcPct val="0"/>
              </a:spcBef>
              <a:spcAft>
                <a:spcPct val="0"/>
              </a:spcAft>
              <a:buClrTx/>
              <a:buSzTx/>
              <a:buFontTx/>
              <a:buNone/>
              <a:tabLst/>
            </a:pPr>
            <a:endParaRPr kumimoji="0" lang="en-US" sz="9500" b="0" i="0" u="sng" strike="noStrike" cap="none" normalizeH="0" baseline="0" smtClean="0">
              <a:ln>
                <a:noFill/>
              </a:ln>
              <a:solidFill>
                <a:schemeClr val="tx1"/>
              </a:solidFill>
              <a:effectLst/>
              <a:latin typeface="Arial" charset="0"/>
            </a:endParaRPr>
          </a:p>
        </p:txBody>
      </p:sp>
      <p:sp>
        <p:nvSpPr>
          <p:cNvPr id="13" name="TextBox 12"/>
          <p:cNvSpPr txBox="1"/>
          <p:nvPr/>
        </p:nvSpPr>
        <p:spPr>
          <a:xfrm>
            <a:off x="4391699" y="640140"/>
            <a:ext cx="1955087" cy="1569660"/>
          </a:xfrm>
          <a:prstGeom prst="rect">
            <a:avLst/>
          </a:prstGeom>
          <a:noFill/>
        </p:spPr>
        <p:txBody>
          <a:bodyPr wrap="none" rtlCol="0">
            <a:spAutoFit/>
          </a:bodyPr>
          <a:lstStyle/>
          <a:p>
            <a:r>
              <a:rPr lang="en-US" sz="2400" u="sng" dirty="0" smtClean="0"/>
              <a:t>Black  Week 1</a:t>
            </a:r>
          </a:p>
          <a:p>
            <a:r>
              <a:rPr lang="en-US" sz="2400" u="sng" dirty="0" smtClean="0">
                <a:solidFill>
                  <a:schemeClr val="tx2">
                    <a:lumMod val="60000"/>
                    <a:lumOff val="40000"/>
                  </a:schemeClr>
                </a:solidFill>
              </a:rPr>
              <a:t>Blue    Week 2</a:t>
            </a:r>
          </a:p>
          <a:p>
            <a:r>
              <a:rPr lang="en-US" sz="2400" u="sng" dirty="0" smtClean="0">
                <a:solidFill>
                  <a:srgbClr val="99FF66"/>
                </a:solidFill>
              </a:rPr>
              <a:t>Green Week 3</a:t>
            </a:r>
          </a:p>
          <a:p>
            <a:r>
              <a:rPr lang="en-US" sz="2400" u="sng" dirty="0" smtClean="0">
                <a:solidFill>
                  <a:srgbClr val="FF0000"/>
                </a:solidFill>
              </a:rPr>
              <a:t>Red     Week 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228600" y="228600"/>
            <a:ext cx="8532812" cy="6492417"/>
            <a:chOff x="839788" y="12144375"/>
            <a:chExt cx="10818812" cy="8154476"/>
          </a:xfrm>
        </p:grpSpPr>
        <p:sp>
          <p:nvSpPr>
            <p:cNvPr id="4" name="Text Box 103"/>
            <p:cNvSpPr txBox="1">
              <a:spLocks noChangeArrowheads="1"/>
            </p:cNvSpPr>
            <p:nvPr/>
          </p:nvSpPr>
          <p:spPr bwMode="auto">
            <a:xfrm>
              <a:off x="839788" y="18276888"/>
              <a:ext cx="5818187" cy="1971493"/>
            </a:xfrm>
            <a:prstGeom prst="rect">
              <a:avLst/>
            </a:prstGeom>
            <a:noFill/>
            <a:ln w="9525">
              <a:noFill/>
              <a:miter lim="800000"/>
              <a:headEnd/>
              <a:tailEnd/>
            </a:ln>
          </p:spPr>
          <p:txBody>
            <a:bodyPr>
              <a:spAutoFit/>
            </a:bodyPr>
            <a:lstStyle/>
            <a:p>
              <a:pPr eaLnBrk="0" hangingPunct="0"/>
              <a:r>
                <a:rPr lang="en-US" sz="2400" dirty="0">
                  <a:solidFill>
                    <a:srgbClr val="000000"/>
                  </a:solidFill>
                  <a:latin typeface="Times New Roman" pitchFamily="18" charset="0"/>
                </a:rPr>
                <a:t>Instrument Fields of View.  Schematic from Ball Aerospace and Technology Corporation</a:t>
              </a:r>
              <a:r>
                <a:rPr lang="en-US" sz="2400" dirty="0" smtClean="0">
                  <a:solidFill>
                    <a:srgbClr val="000000"/>
                  </a:solidFill>
                  <a:latin typeface="Times New Roman" pitchFamily="18" charset="0"/>
                </a:rPr>
                <a:t>.</a:t>
              </a:r>
            </a:p>
            <a:p>
              <a:pPr eaLnBrk="0" hangingPunct="0"/>
              <a:r>
                <a:rPr lang="en-US" sz="2400" dirty="0" err="1" smtClean="0">
                  <a:solidFill>
                    <a:srgbClr val="000000"/>
                  </a:solidFill>
                  <a:latin typeface="Times New Roman" pitchFamily="18" charset="0"/>
                </a:rPr>
                <a:t>Suomi</a:t>
              </a:r>
              <a:r>
                <a:rPr lang="en-US" sz="2400" dirty="0" smtClean="0">
                  <a:solidFill>
                    <a:srgbClr val="000000"/>
                  </a:solidFill>
                  <a:latin typeface="Times New Roman" pitchFamily="18" charset="0"/>
                </a:rPr>
                <a:t> NPP Launch 10/28/2011</a:t>
              </a:r>
              <a:endParaRPr lang="en-US" sz="2400" dirty="0">
                <a:solidFill>
                  <a:srgbClr val="000000"/>
                </a:solidFill>
                <a:latin typeface="Times New Roman" pitchFamily="18" charset="0"/>
              </a:endParaRPr>
            </a:p>
          </p:txBody>
        </p:sp>
        <p:grpSp>
          <p:nvGrpSpPr>
            <p:cNvPr id="3" name="Group 178"/>
            <p:cNvGrpSpPr>
              <a:grpSpLocks/>
            </p:cNvGrpSpPr>
            <p:nvPr/>
          </p:nvGrpSpPr>
          <p:grpSpPr bwMode="auto">
            <a:xfrm>
              <a:off x="7216345" y="15703550"/>
              <a:ext cx="3989476" cy="2981574"/>
              <a:chOff x="13527312" y="20112318"/>
              <a:chExt cx="3989476" cy="2981574"/>
            </a:xfrm>
          </p:grpSpPr>
          <p:sp>
            <p:nvSpPr>
              <p:cNvPr id="6" name="AutoShape 4"/>
              <p:cNvSpPr>
                <a:spLocks noChangeAspect="1" noChangeArrowheads="1"/>
              </p:cNvSpPr>
              <p:nvPr/>
            </p:nvSpPr>
            <p:spPr bwMode="auto">
              <a:xfrm flipV="1">
                <a:off x="16375717" y="20448868"/>
                <a:ext cx="625475" cy="425450"/>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7" name="Line 5"/>
              <p:cNvSpPr>
                <a:spLocks noChangeAspect="1" noChangeShapeType="1"/>
              </p:cNvSpPr>
              <p:nvPr/>
            </p:nvSpPr>
            <p:spPr bwMode="auto">
              <a:xfrm>
                <a:off x="16375717" y="20448868"/>
                <a:ext cx="625475" cy="0"/>
              </a:xfrm>
              <a:prstGeom prst="line">
                <a:avLst/>
              </a:prstGeom>
              <a:noFill/>
              <a:ln w="38100" cap="rnd">
                <a:solidFill>
                  <a:schemeClr val="tx1"/>
                </a:solidFill>
                <a:prstDash val="sysDot"/>
                <a:round/>
                <a:headEnd/>
                <a:tailEnd/>
              </a:ln>
            </p:spPr>
            <p:txBody>
              <a:bodyPr/>
              <a:lstStyle/>
              <a:p>
                <a:endParaRPr lang="en-US"/>
              </a:p>
            </p:txBody>
          </p:sp>
          <p:sp>
            <p:nvSpPr>
              <p:cNvPr id="8" name="AutoShape 6"/>
              <p:cNvSpPr>
                <a:spLocks noChangeAspect="1" noChangeArrowheads="1"/>
              </p:cNvSpPr>
              <p:nvPr/>
            </p:nvSpPr>
            <p:spPr bwMode="auto">
              <a:xfrm rot="1928642" flipV="1">
                <a:off x="15880417" y="22587231"/>
                <a:ext cx="627063" cy="420687"/>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9" name="Line 7"/>
              <p:cNvSpPr>
                <a:spLocks noChangeAspect="1" noChangeShapeType="1"/>
              </p:cNvSpPr>
              <p:nvPr/>
            </p:nvSpPr>
            <p:spPr bwMode="auto">
              <a:xfrm rot="1928642">
                <a:off x="15986780" y="22598343"/>
                <a:ext cx="623887" cy="0"/>
              </a:xfrm>
              <a:prstGeom prst="line">
                <a:avLst/>
              </a:prstGeom>
              <a:noFill/>
              <a:ln w="38100" cap="rnd">
                <a:solidFill>
                  <a:schemeClr val="tx1"/>
                </a:solidFill>
                <a:prstDash val="sysDot"/>
                <a:round/>
                <a:headEnd/>
                <a:tailEnd/>
              </a:ln>
            </p:spPr>
            <p:txBody>
              <a:bodyPr/>
              <a:lstStyle/>
              <a:p>
                <a:endParaRPr lang="en-US"/>
              </a:p>
            </p:txBody>
          </p:sp>
          <p:sp>
            <p:nvSpPr>
              <p:cNvPr id="10" name="Line 8"/>
              <p:cNvSpPr>
                <a:spLocks noChangeAspect="1" noChangeShapeType="1"/>
              </p:cNvSpPr>
              <p:nvPr/>
            </p:nvSpPr>
            <p:spPr bwMode="auto">
              <a:xfrm>
                <a:off x="15493067" y="21631556"/>
                <a:ext cx="568325" cy="0"/>
              </a:xfrm>
              <a:prstGeom prst="line">
                <a:avLst/>
              </a:prstGeom>
              <a:noFill/>
              <a:ln w="38100">
                <a:solidFill>
                  <a:schemeClr val="tx1"/>
                </a:solidFill>
                <a:round/>
                <a:headEnd/>
                <a:tailEnd/>
              </a:ln>
            </p:spPr>
            <p:txBody>
              <a:bodyPr/>
              <a:lstStyle/>
              <a:p>
                <a:endParaRPr lang="en-US"/>
              </a:p>
            </p:txBody>
          </p:sp>
          <p:sp>
            <p:nvSpPr>
              <p:cNvPr id="11" name="Line 9"/>
              <p:cNvSpPr>
                <a:spLocks noChangeAspect="1" noChangeShapeType="1"/>
              </p:cNvSpPr>
              <p:nvPr/>
            </p:nvSpPr>
            <p:spPr bwMode="auto">
              <a:xfrm>
                <a:off x="16345555" y="21631556"/>
                <a:ext cx="625475" cy="0"/>
              </a:xfrm>
              <a:prstGeom prst="line">
                <a:avLst/>
              </a:prstGeom>
              <a:noFill/>
              <a:ln w="38100">
                <a:solidFill>
                  <a:schemeClr val="tx1"/>
                </a:solidFill>
                <a:round/>
                <a:headEnd/>
                <a:tailEnd/>
              </a:ln>
            </p:spPr>
            <p:txBody>
              <a:bodyPr/>
              <a:lstStyle/>
              <a:p>
                <a:endParaRPr lang="en-US"/>
              </a:p>
            </p:txBody>
          </p:sp>
          <p:sp>
            <p:nvSpPr>
              <p:cNvPr id="12" name="Freeform 10"/>
              <p:cNvSpPr>
                <a:spLocks noChangeAspect="1"/>
              </p:cNvSpPr>
              <p:nvPr/>
            </p:nvSpPr>
            <p:spPr bwMode="auto">
              <a:xfrm>
                <a:off x="16061392" y="20904481"/>
                <a:ext cx="284163"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a:p>
            </p:txBody>
          </p:sp>
          <p:sp>
            <p:nvSpPr>
              <p:cNvPr id="13" name="Freeform 11"/>
              <p:cNvSpPr>
                <a:spLocks noChangeAspect="1"/>
              </p:cNvSpPr>
              <p:nvPr/>
            </p:nvSpPr>
            <p:spPr bwMode="auto">
              <a:xfrm>
                <a:off x="15493067" y="21615681"/>
                <a:ext cx="339725"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a:p>
            </p:txBody>
          </p:sp>
          <p:sp>
            <p:nvSpPr>
              <p:cNvPr id="14" name="Oval 12"/>
              <p:cNvSpPr>
                <a:spLocks noChangeAspect="1" noChangeArrowheads="1"/>
              </p:cNvSpPr>
              <p:nvPr/>
            </p:nvSpPr>
            <p:spPr bwMode="auto">
              <a:xfrm>
                <a:off x="17109142" y="22337993"/>
                <a:ext cx="230188" cy="239713"/>
              </a:xfrm>
              <a:prstGeom prst="ellipse">
                <a:avLst/>
              </a:prstGeom>
              <a:solidFill>
                <a:srgbClr val="FFCC00"/>
              </a:solidFill>
              <a:ln w="9525">
                <a:solidFill>
                  <a:schemeClr val="tx1"/>
                </a:solidFill>
                <a:round/>
                <a:headEnd/>
                <a:tailEnd/>
              </a:ln>
            </p:spPr>
            <p:txBody>
              <a:bodyPr wrap="none" anchor="ctr"/>
              <a:lstStyle/>
              <a:p>
                <a:endParaRPr lang="en-US"/>
              </a:p>
            </p:txBody>
          </p:sp>
          <p:sp>
            <p:nvSpPr>
              <p:cNvPr id="15" name="Line 13"/>
              <p:cNvSpPr>
                <a:spLocks noChangeAspect="1" noChangeShapeType="1"/>
              </p:cNvSpPr>
              <p:nvPr/>
            </p:nvSpPr>
            <p:spPr bwMode="auto">
              <a:xfrm>
                <a:off x="13786505" y="21631556"/>
                <a:ext cx="568325" cy="0"/>
              </a:xfrm>
              <a:prstGeom prst="line">
                <a:avLst/>
              </a:prstGeom>
              <a:noFill/>
              <a:ln w="38100">
                <a:solidFill>
                  <a:schemeClr val="tx1"/>
                </a:solidFill>
                <a:round/>
                <a:headEnd/>
                <a:tailEnd/>
              </a:ln>
            </p:spPr>
            <p:txBody>
              <a:bodyPr/>
              <a:lstStyle/>
              <a:p>
                <a:endParaRPr lang="en-US"/>
              </a:p>
            </p:txBody>
          </p:sp>
          <p:sp>
            <p:nvSpPr>
              <p:cNvPr id="16" name="Line 14"/>
              <p:cNvSpPr>
                <a:spLocks noChangeAspect="1" noChangeShapeType="1"/>
              </p:cNvSpPr>
              <p:nvPr/>
            </p:nvSpPr>
            <p:spPr bwMode="auto">
              <a:xfrm>
                <a:off x="14640580" y="21631556"/>
                <a:ext cx="623887" cy="0"/>
              </a:xfrm>
              <a:prstGeom prst="line">
                <a:avLst/>
              </a:prstGeom>
              <a:noFill/>
              <a:ln w="38100">
                <a:solidFill>
                  <a:schemeClr val="tx1"/>
                </a:solidFill>
                <a:round/>
                <a:headEnd/>
                <a:tailEnd/>
              </a:ln>
            </p:spPr>
            <p:txBody>
              <a:bodyPr/>
              <a:lstStyle/>
              <a:p>
                <a:endParaRPr lang="en-US"/>
              </a:p>
            </p:txBody>
          </p:sp>
          <p:sp>
            <p:nvSpPr>
              <p:cNvPr id="17" name="Freeform 15"/>
              <p:cNvSpPr>
                <a:spLocks noChangeAspect="1"/>
              </p:cNvSpPr>
              <p:nvPr/>
            </p:nvSpPr>
            <p:spPr bwMode="auto">
              <a:xfrm>
                <a:off x="14354830" y="20904481"/>
                <a:ext cx="285750"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a:p>
            </p:txBody>
          </p:sp>
          <p:sp>
            <p:nvSpPr>
              <p:cNvPr id="18" name="Freeform 16"/>
              <p:cNvSpPr>
                <a:spLocks noChangeAspect="1"/>
              </p:cNvSpPr>
              <p:nvPr/>
            </p:nvSpPr>
            <p:spPr bwMode="auto">
              <a:xfrm flipV="1">
                <a:off x="13786505" y="20428231"/>
                <a:ext cx="339725"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a:p>
            </p:txBody>
          </p:sp>
          <p:sp>
            <p:nvSpPr>
              <p:cNvPr id="19" name="Oval 17"/>
              <p:cNvSpPr>
                <a:spLocks noChangeAspect="1" noChangeArrowheads="1"/>
              </p:cNvSpPr>
              <p:nvPr/>
            </p:nvSpPr>
            <p:spPr bwMode="auto">
              <a:xfrm>
                <a:off x="14300855" y="22539606"/>
                <a:ext cx="393700" cy="425450"/>
              </a:xfrm>
              <a:prstGeom prst="ellipse">
                <a:avLst/>
              </a:prstGeom>
              <a:solidFill>
                <a:srgbClr val="339966"/>
              </a:solidFill>
              <a:ln w="9525">
                <a:solidFill>
                  <a:schemeClr val="tx1"/>
                </a:solidFill>
                <a:round/>
                <a:headEnd/>
                <a:tailEnd/>
              </a:ln>
            </p:spPr>
            <p:txBody>
              <a:bodyPr wrap="none" anchor="ctr"/>
              <a:lstStyle/>
              <a:p>
                <a:endParaRPr lang="en-US"/>
              </a:p>
            </p:txBody>
          </p:sp>
          <p:sp>
            <p:nvSpPr>
              <p:cNvPr id="20" name="Text Box 18"/>
              <p:cNvSpPr txBox="1">
                <a:spLocks noChangeArrowheads="1"/>
              </p:cNvSpPr>
              <p:nvPr/>
            </p:nvSpPr>
            <p:spPr bwMode="auto">
              <a:xfrm>
                <a:off x="13527312" y="22580881"/>
                <a:ext cx="634127" cy="347911"/>
              </a:xfrm>
              <a:prstGeom prst="rect">
                <a:avLst/>
              </a:prstGeom>
              <a:noFill/>
              <a:ln w="9525">
                <a:noFill/>
                <a:miter lim="800000"/>
                <a:headEnd/>
                <a:tailEnd/>
              </a:ln>
            </p:spPr>
            <p:txBody>
              <a:bodyPr wrap="none" lIns="0" tIns="0" rIns="0" bIns="0">
                <a:spAutoFit/>
              </a:bodyPr>
              <a:lstStyle/>
              <a:p>
                <a:r>
                  <a:rPr lang="en-US" sz="1800" dirty="0">
                    <a:latin typeface="Times New Roman" pitchFamily="18" charset="0"/>
                  </a:rPr>
                  <a:t>Earth</a:t>
                </a:r>
              </a:p>
            </p:txBody>
          </p:sp>
          <p:sp>
            <p:nvSpPr>
              <p:cNvPr id="21" name="Text Box 19"/>
              <p:cNvSpPr txBox="1">
                <a:spLocks noChangeArrowheads="1"/>
              </p:cNvSpPr>
              <p:nvPr/>
            </p:nvSpPr>
            <p:spPr bwMode="auto">
              <a:xfrm>
                <a:off x="17061517" y="22745981"/>
                <a:ext cx="455271" cy="347911"/>
              </a:xfrm>
              <a:prstGeom prst="rect">
                <a:avLst/>
              </a:prstGeom>
              <a:noFill/>
              <a:ln w="9525">
                <a:noFill/>
                <a:miter lim="800000"/>
                <a:headEnd/>
                <a:tailEnd/>
              </a:ln>
            </p:spPr>
            <p:txBody>
              <a:bodyPr wrap="none" lIns="0" tIns="0" rIns="0" bIns="0">
                <a:spAutoFit/>
              </a:bodyPr>
              <a:lstStyle/>
              <a:p>
                <a:r>
                  <a:rPr lang="en-US" sz="1800">
                    <a:latin typeface="Times New Roman" pitchFamily="18" charset="0"/>
                  </a:rPr>
                  <a:t>Sun</a:t>
                </a:r>
              </a:p>
            </p:txBody>
          </p:sp>
          <p:sp>
            <p:nvSpPr>
              <p:cNvPr id="22" name="Text Box 20"/>
              <p:cNvSpPr txBox="1">
                <a:spLocks noChangeAspect="1" noChangeArrowheads="1"/>
              </p:cNvSpPr>
              <p:nvPr/>
            </p:nvSpPr>
            <p:spPr bwMode="auto">
              <a:xfrm>
                <a:off x="15312092" y="21183881"/>
                <a:ext cx="1674178" cy="231941"/>
              </a:xfrm>
              <a:prstGeom prst="rect">
                <a:avLst/>
              </a:prstGeom>
              <a:noFill/>
              <a:ln w="9525">
                <a:noFill/>
                <a:miter lim="800000"/>
                <a:headEnd/>
                <a:tailEnd/>
              </a:ln>
            </p:spPr>
            <p:txBody>
              <a:bodyPr wrap="none" lIns="0" tIns="0" rIns="0" bIns="0">
                <a:spAutoFit/>
              </a:bodyPr>
              <a:lstStyle/>
              <a:p>
                <a:r>
                  <a:rPr lang="en-US" sz="1200" dirty="0">
                    <a:latin typeface="Times New Roman" pitchFamily="18" charset="0"/>
                  </a:rPr>
                  <a:t>Entrance      Aperture</a:t>
                </a:r>
              </a:p>
            </p:txBody>
          </p:sp>
          <p:sp>
            <p:nvSpPr>
              <p:cNvPr id="23" name="Text Box 21"/>
              <p:cNvSpPr txBox="1">
                <a:spLocks noChangeArrowheads="1"/>
              </p:cNvSpPr>
              <p:nvPr/>
            </p:nvSpPr>
            <p:spPr bwMode="auto">
              <a:xfrm>
                <a:off x="16347142" y="20112318"/>
                <a:ext cx="930215" cy="309254"/>
              </a:xfrm>
              <a:prstGeom prst="rect">
                <a:avLst/>
              </a:prstGeom>
              <a:noFill/>
              <a:ln w="9525">
                <a:noFill/>
                <a:miter lim="800000"/>
                <a:headEnd/>
                <a:tailEnd/>
              </a:ln>
            </p:spPr>
            <p:txBody>
              <a:bodyPr wrap="none" lIns="0" tIns="0" rIns="0" bIns="0">
                <a:spAutoFit/>
              </a:bodyPr>
              <a:lstStyle/>
              <a:p>
                <a:r>
                  <a:rPr lang="en-US" sz="1600" dirty="0">
                    <a:latin typeface="Times New Roman" pitchFamily="18" charset="0"/>
                  </a:rPr>
                  <a:t>Diffuser </a:t>
                </a:r>
              </a:p>
            </p:txBody>
          </p:sp>
          <p:sp>
            <p:nvSpPr>
              <p:cNvPr id="24" name="Text Box 22"/>
              <p:cNvSpPr txBox="1">
                <a:spLocks noChangeArrowheads="1"/>
              </p:cNvSpPr>
              <p:nvPr/>
            </p:nvSpPr>
            <p:spPr bwMode="auto">
              <a:xfrm>
                <a:off x="13603942" y="20950519"/>
                <a:ext cx="1674178" cy="231941"/>
              </a:xfrm>
              <a:prstGeom prst="rect">
                <a:avLst/>
              </a:prstGeom>
              <a:noFill/>
              <a:ln w="9525">
                <a:noFill/>
                <a:miter lim="800000"/>
                <a:headEnd/>
                <a:tailEnd/>
              </a:ln>
            </p:spPr>
            <p:txBody>
              <a:bodyPr wrap="none" lIns="0" tIns="0" rIns="0" bIns="0">
                <a:spAutoFit/>
              </a:bodyPr>
              <a:lstStyle/>
              <a:p>
                <a:r>
                  <a:rPr lang="en-US" sz="1200" dirty="0">
                    <a:latin typeface="Times New Roman" pitchFamily="18" charset="0"/>
                  </a:rPr>
                  <a:t>Entrance      Aperture</a:t>
                </a:r>
              </a:p>
            </p:txBody>
          </p:sp>
          <p:sp>
            <p:nvSpPr>
              <p:cNvPr id="25" name="Line 23"/>
              <p:cNvSpPr>
                <a:spLocks noChangeShapeType="1"/>
              </p:cNvSpPr>
              <p:nvPr/>
            </p:nvSpPr>
            <p:spPr bwMode="auto">
              <a:xfrm flipV="1">
                <a:off x="14486592" y="21712518"/>
                <a:ext cx="0" cy="804863"/>
              </a:xfrm>
              <a:prstGeom prst="line">
                <a:avLst/>
              </a:prstGeom>
              <a:noFill/>
              <a:ln w="12700">
                <a:solidFill>
                  <a:schemeClr val="tx1"/>
                </a:solidFill>
                <a:round/>
                <a:headEnd/>
                <a:tailEnd type="stealth" w="lg" len="med"/>
              </a:ln>
            </p:spPr>
            <p:txBody>
              <a:bodyPr/>
              <a:lstStyle/>
              <a:p>
                <a:endParaRPr lang="en-US"/>
              </a:p>
            </p:txBody>
          </p:sp>
          <p:sp>
            <p:nvSpPr>
              <p:cNvPr id="26" name="Line 28"/>
              <p:cNvSpPr>
                <a:spLocks noChangeShapeType="1"/>
              </p:cNvSpPr>
              <p:nvPr/>
            </p:nvSpPr>
            <p:spPr bwMode="auto">
              <a:xfrm flipV="1">
                <a:off x="16194742" y="21669656"/>
                <a:ext cx="0" cy="804862"/>
              </a:xfrm>
              <a:prstGeom prst="line">
                <a:avLst/>
              </a:prstGeom>
              <a:noFill/>
              <a:ln w="12700">
                <a:solidFill>
                  <a:schemeClr val="tx1"/>
                </a:solidFill>
                <a:round/>
                <a:headEnd/>
                <a:tailEnd type="stealth" w="lg" len="med"/>
              </a:ln>
            </p:spPr>
            <p:txBody>
              <a:bodyPr/>
              <a:lstStyle/>
              <a:p>
                <a:endParaRPr lang="en-US"/>
              </a:p>
            </p:txBody>
          </p:sp>
          <p:sp>
            <p:nvSpPr>
              <p:cNvPr id="27" name="Line 29"/>
              <p:cNvSpPr>
                <a:spLocks noChangeShapeType="1"/>
              </p:cNvSpPr>
              <p:nvPr/>
            </p:nvSpPr>
            <p:spPr bwMode="auto">
              <a:xfrm rot="16200000" flipV="1">
                <a:off x="16882130" y="22230043"/>
                <a:ext cx="0" cy="457200"/>
              </a:xfrm>
              <a:prstGeom prst="line">
                <a:avLst/>
              </a:prstGeom>
              <a:noFill/>
              <a:ln w="12700">
                <a:solidFill>
                  <a:schemeClr val="tx1"/>
                </a:solidFill>
                <a:round/>
                <a:headEnd/>
                <a:tailEnd type="stealth" w="lg" len="med"/>
              </a:ln>
            </p:spPr>
            <p:txBody>
              <a:bodyPr/>
              <a:lstStyle/>
              <a:p>
                <a:endParaRPr lang="en-US"/>
              </a:p>
            </p:txBody>
          </p:sp>
        </p:grpSp>
        <p:pic>
          <p:nvPicPr>
            <p:cNvPr id="28" name="Picture 17" descr="OMPS Image-EMF"/>
            <p:cNvPicPr>
              <a:picLocks noChangeAspect="1" noChangeArrowheads="1"/>
            </p:cNvPicPr>
            <p:nvPr/>
          </p:nvPicPr>
          <p:blipFill>
            <a:blip r:embed="rId2" cstate="print"/>
            <a:srcRect l="9677" t="15118" r="9677" b="13071"/>
            <a:stretch>
              <a:fillRect/>
            </a:stretch>
          </p:blipFill>
          <p:spPr bwMode="auto">
            <a:xfrm>
              <a:off x="6983413" y="12228513"/>
              <a:ext cx="4464050" cy="3382962"/>
            </a:xfrm>
            <a:prstGeom prst="rect">
              <a:avLst/>
            </a:prstGeom>
            <a:noFill/>
            <a:ln w="28575">
              <a:solidFill>
                <a:schemeClr val="tx1"/>
              </a:solidFill>
              <a:miter lim="800000"/>
              <a:headEnd/>
              <a:tailEnd/>
            </a:ln>
          </p:spPr>
        </p:pic>
        <p:sp>
          <p:nvSpPr>
            <p:cNvPr id="29" name="Text Box 103"/>
            <p:cNvSpPr txBox="1">
              <a:spLocks noChangeArrowheads="1"/>
            </p:cNvSpPr>
            <p:nvPr/>
          </p:nvSpPr>
          <p:spPr bwMode="auto">
            <a:xfrm>
              <a:off x="7023117" y="12144375"/>
              <a:ext cx="2318748" cy="811792"/>
            </a:xfrm>
            <a:prstGeom prst="rect">
              <a:avLst/>
            </a:prstGeom>
            <a:noFill/>
            <a:ln w="9525">
              <a:noFill/>
              <a:miter lim="800000"/>
              <a:headEnd/>
              <a:tailEnd/>
            </a:ln>
          </p:spPr>
          <p:txBody>
            <a:bodyPr wrap="square">
              <a:spAutoFit/>
            </a:bodyPr>
            <a:lstStyle/>
            <a:p>
              <a:pPr eaLnBrk="0" hangingPunct="0"/>
              <a:r>
                <a:rPr lang="en-US" dirty="0" smtClean="0">
                  <a:solidFill>
                    <a:srgbClr val="000000"/>
                  </a:solidFill>
                  <a:latin typeface="Times New Roman" pitchFamily="18" charset="0"/>
                </a:rPr>
                <a:t>Nadir Mapper &amp;</a:t>
              </a:r>
            </a:p>
            <a:p>
              <a:pPr eaLnBrk="0" hangingPunct="0"/>
              <a:r>
                <a:rPr lang="en-US" dirty="0" smtClean="0">
                  <a:solidFill>
                    <a:srgbClr val="000000"/>
                  </a:solidFill>
                  <a:latin typeface="Times New Roman" pitchFamily="18" charset="0"/>
                </a:rPr>
                <a:t>Profiler</a:t>
              </a:r>
              <a:endParaRPr lang="en-US" dirty="0">
                <a:solidFill>
                  <a:srgbClr val="000000"/>
                </a:solidFill>
                <a:latin typeface="Times New Roman" pitchFamily="18" charset="0"/>
              </a:endParaRPr>
            </a:p>
          </p:txBody>
        </p:sp>
        <p:sp>
          <p:nvSpPr>
            <p:cNvPr id="30" name="Text Box 103"/>
            <p:cNvSpPr txBox="1">
              <a:spLocks noChangeArrowheads="1"/>
            </p:cNvSpPr>
            <p:nvPr/>
          </p:nvSpPr>
          <p:spPr bwMode="auto">
            <a:xfrm>
              <a:off x="9050338" y="14676438"/>
              <a:ext cx="1217612" cy="811792"/>
            </a:xfrm>
            <a:prstGeom prst="rect">
              <a:avLst/>
            </a:prstGeom>
            <a:noFill/>
            <a:ln w="9525">
              <a:noFill/>
              <a:miter lim="800000"/>
              <a:headEnd/>
              <a:tailEnd/>
            </a:ln>
          </p:spPr>
          <p:txBody>
            <a:bodyPr>
              <a:spAutoFit/>
            </a:bodyPr>
            <a:lstStyle/>
            <a:p>
              <a:pPr eaLnBrk="0" hangingPunct="0"/>
              <a:r>
                <a:rPr lang="en-US" dirty="0">
                  <a:solidFill>
                    <a:srgbClr val="000000"/>
                  </a:solidFill>
                  <a:latin typeface="Times New Roman" pitchFamily="18" charset="0"/>
                </a:rPr>
                <a:t>Limb</a:t>
              </a:r>
            </a:p>
            <a:p>
              <a:pPr eaLnBrk="0" hangingPunct="0"/>
              <a:r>
                <a:rPr lang="en-US" dirty="0">
                  <a:solidFill>
                    <a:srgbClr val="000000"/>
                  </a:solidFill>
                  <a:latin typeface="Times New Roman" pitchFamily="18" charset="0"/>
                </a:rPr>
                <a:t>Profiler</a:t>
              </a:r>
            </a:p>
          </p:txBody>
        </p:sp>
        <p:sp>
          <p:nvSpPr>
            <p:cNvPr id="31" name="Text Box 103"/>
            <p:cNvSpPr txBox="1">
              <a:spLocks noChangeArrowheads="1"/>
            </p:cNvSpPr>
            <p:nvPr/>
          </p:nvSpPr>
          <p:spPr bwMode="auto">
            <a:xfrm>
              <a:off x="9886950" y="14352588"/>
              <a:ext cx="1581150" cy="811792"/>
            </a:xfrm>
            <a:prstGeom prst="rect">
              <a:avLst/>
            </a:prstGeom>
            <a:noFill/>
            <a:ln w="9525">
              <a:noFill/>
              <a:miter lim="800000"/>
              <a:headEnd/>
              <a:tailEnd/>
            </a:ln>
          </p:spPr>
          <p:txBody>
            <a:bodyPr>
              <a:spAutoFit/>
            </a:bodyPr>
            <a:lstStyle/>
            <a:p>
              <a:pPr eaLnBrk="0" hangingPunct="0"/>
              <a:r>
                <a:rPr lang="en-US" dirty="0">
                  <a:solidFill>
                    <a:srgbClr val="000000"/>
                  </a:solidFill>
                  <a:latin typeface="Times New Roman" pitchFamily="18" charset="0"/>
                </a:rPr>
                <a:t>     Main</a:t>
              </a:r>
            </a:p>
            <a:p>
              <a:pPr eaLnBrk="0" hangingPunct="0"/>
              <a:r>
                <a:rPr lang="en-US" dirty="0">
                  <a:solidFill>
                    <a:srgbClr val="000000"/>
                  </a:solidFill>
                  <a:latin typeface="Times New Roman" pitchFamily="18" charset="0"/>
                </a:rPr>
                <a:t>Electronics</a:t>
              </a:r>
            </a:p>
          </p:txBody>
        </p:sp>
        <p:sp>
          <p:nvSpPr>
            <p:cNvPr id="32" name="Text Box 103"/>
            <p:cNvSpPr txBox="1">
              <a:spLocks noChangeArrowheads="1"/>
            </p:cNvSpPr>
            <p:nvPr/>
          </p:nvSpPr>
          <p:spPr bwMode="auto">
            <a:xfrm>
              <a:off x="6916738" y="18791238"/>
              <a:ext cx="4741862" cy="1507613"/>
            </a:xfrm>
            <a:prstGeom prst="rect">
              <a:avLst/>
            </a:prstGeom>
            <a:noFill/>
            <a:ln w="9525">
              <a:noFill/>
              <a:miter lim="800000"/>
              <a:headEnd/>
              <a:tailEnd/>
            </a:ln>
          </p:spPr>
          <p:txBody>
            <a:bodyPr>
              <a:spAutoFit/>
            </a:bodyPr>
            <a:lstStyle/>
            <a:p>
              <a:pPr eaLnBrk="0" hangingPunct="0"/>
              <a:r>
                <a:rPr lang="en-US" sz="2400">
                  <a:solidFill>
                    <a:srgbClr val="000000"/>
                  </a:solidFill>
                  <a:latin typeface="Times New Roman" pitchFamily="18" charset="0"/>
                </a:rPr>
                <a:t>Each instrument has two solar diffusers; a working and a reference.</a:t>
              </a:r>
            </a:p>
          </p:txBody>
        </p:sp>
        <p:pic>
          <p:nvPicPr>
            <p:cNvPr id="33" name="Picture 5" descr="A9041_004b"/>
            <p:cNvPicPr>
              <a:picLocks noChangeAspect="1" noChangeArrowheads="1"/>
            </p:cNvPicPr>
            <p:nvPr/>
          </p:nvPicPr>
          <p:blipFill>
            <a:blip r:embed="rId3" cstate="print"/>
            <a:srcRect/>
            <a:stretch>
              <a:fillRect/>
            </a:stretch>
          </p:blipFill>
          <p:spPr bwMode="auto">
            <a:xfrm>
              <a:off x="873125" y="12144375"/>
              <a:ext cx="5743575" cy="60293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76200" y="914400"/>
            <a:ext cx="5029201" cy="3590925"/>
          </a:xfrm>
          <a:prstGeom prst="rect">
            <a:avLst/>
          </a:prstGeom>
          <a:noFill/>
          <a:ln w="9525">
            <a:noFill/>
            <a:miter lim="800000"/>
            <a:headEnd/>
            <a:tailEnd/>
          </a:ln>
        </p:spPr>
      </p:pic>
      <p:pic>
        <p:nvPicPr>
          <p:cNvPr id="3" name="Picture 2"/>
          <p:cNvPicPr/>
          <p:nvPr/>
        </p:nvPicPr>
        <p:blipFill>
          <a:blip r:embed="rId4" cstate="print"/>
          <a:srcRect/>
          <a:stretch>
            <a:fillRect/>
          </a:stretch>
        </p:blipFill>
        <p:spPr bwMode="auto">
          <a:xfrm>
            <a:off x="3810000" y="3581400"/>
            <a:ext cx="5029200" cy="3124200"/>
          </a:xfrm>
          <a:prstGeom prst="rect">
            <a:avLst/>
          </a:prstGeom>
          <a:noFill/>
          <a:ln w="9525">
            <a:noFill/>
            <a:miter lim="800000"/>
            <a:headEnd/>
            <a:tailEnd/>
          </a:ln>
        </p:spPr>
      </p:pic>
      <p:sp>
        <p:nvSpPr>
          <p:cNvPr id="4" name="Rectangle 3"/>
          <p:cNvSpPr/>
          <p:nvPr/>
        </p:nvSpPr>
        <p:spPr>
          <a:xfrm>
            <a:off x="914400" y="5323582"/>
            <a:ext cx="3124200" cy="1077218"/>
          </a:xfrm>
          <a:prstGeom prst="rect">
            <a:avLst/>
          </a:prstGeom>
        </p:spPr>
        <p:txBody>
          <a:bodyPr wrap="square">
            <a:spAutoFit/>
          </a:bodyPr>
          <a:lstStyle/>
          <a:p>
            <a:pPr>
              <a:buFont typeface="Arial" pitchFamily="34" charset="0"/>
              <a:buChar char="•"/>
            </a:pPr>
            <a:r>
              <a:rPr lang="en-US" sz="1600" dirty="0" smtClean="0"/>
              <a:t> </a:t>
            </a:r>
            <a:r>
              <a:rPr lang="en-US" sz="1600" dirty="0" smtClean="0">
                <a:latin typeface="Times New Roman" pitchFamily="18" charset="0"/>
                <a:cs typeface="Times New Roman" pitchFamily="18" charset="0"/>
              </a:rPr>
              <a:t>Raw </a:t>
            </a:r>
            <a:r>
              <a:rPr lang="en-US" sz="1600" dirty="0">
                <a:latin typeface="Times New Roman" pitchFamily="18" charset="0"/>
                <a:cs typeface="Times New Roman" pitchFamily="18" charset="0"/>
              </a:rPr>
              <a:t>dark image </a:t>
            </a:r>
            <a:r>
              <a:rPr lang="en-US" sz="1600" dirty="0" smtClean="0">
                <a:latin typeface="Times New Roman" pitchFamily="18" charset="0"/>
                <a:cs typeface="Times New Roman" pitchFamily="18" charset="0"/>
              </a:rPr>
              <a:t>for pre-launch</a:t>
            </a:r>
          </a:p>
          <a:p>
            <a:pPr>
              <a:buFont typeface="Arial" pitchFamily="34" charset="0"/>
              <a:buChar char="•"/>
            </a:pPr>
            <a:r>
              <a:rPr lang="en-US" sz="1600" dirty="0">
                <a:latin typeface="Times New Roman" pitchFamily="18" charset="0"/>
                <a:cs typeface="Times New Roman" pitchFamily="18" charset="0"/>
              </a:rPr>
              <a:t> E</a:t>
            </a:r>
            <a:r>
              <a:rPr lang="en-US" sz="1600" dirty="0" smtClean="0">
                <a:latin typeface="Times New Roman" pitchFamily="18" charset="0"/>
                <a:cs typeface="Times New Roman" pitchFamily="18" charset="0"/>
              </a:rPr>
              <a:t>xposure </a:t>
            </a:r>
            <a:r>
              <a:rPr lang="en-US" sz="1600" dirty="0">
                <a:latin typeface="Times New Roman" pitchFamily="18" charset="0"/>
                <a:cs typeface="Times New Roman" pitchFamily="18" charset="0"/>
              </a:rPr>
              <a:t>time of 1247.1 </a:t>
            </a:r>
            <a:r>
              <a:rPr lang="en-US" sz="1600" dirty="0" smtClean="0">
                <a:latin typeface="Times New Roman" pitchFamily="18" charset="0"/>
                <a:cs typeface="Times New Roman" pitchFamily="18" charset="0"/>
              </a:rPr>
              <a:t>second</a:t>
            </a:r>
          </a:p>
          <a:p>
            <a:pPr>
              <a:buFont typeface="Arial" pitchFamily="34" charset="0"/>
              <a:buChar char="•"/>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The number of coadds is </a:t>
            </a:r>
            <a:r>
              <a:rPr lang="en-US" sz="1600" dirty="0" smtClean="0">
                <a:latin typeface="Times New Roman" pitchFamily="18" charset="0"/>
                <a:cs typeface="Times New Roman" pitchFamily="18" charset="0"/>
              </a:rPr>
              <a:t>100 </a:t>
            </a:r>
          </a:p>
          <a:p>
            <a:pPr>
              <a:buFont typeface="Arial" pitchFamily="34" charset="0"/>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Only </a:t>
            </a:r>
            <a:r>
              <a:rPr lang="en-US" sz="1600" dirty="0">
                <a:latin typeface="Times New Roman" pitchFamily="18" charset="0"/>
                <a:cs typeface="Times New Roman" pitchFamily="18" charset="0"/>
              </a:rPr>
              <a:t>one hot </a:t>
            </a:r>
            <a:r>
              <a:rPr lang="en-US" sz="1600" dirty="0" smtClean="0">
                <a:latin typeface="Times New Roman" pitchFamily="18" charset="0"/>
                <a:cs typeface="Times New Roman" pitchFamily="18" charset="0"/>
              </a:rPr>
              <a:t>pixel was identified</a:t>
            </a:r>
            <a:endParaRPr lang="en-US" sz="1600" dirty="0">
              <a:latin typeface="Times New Roman" pitchFamily="18" charset="0"/>
              <a:cs typeface="Times New Roman" pitchFamily="18" charset="0"/>
            </a:endParaRPr>
          </a:p>
        </p:txBody>
      </p:sp>
      <p:sp>
        <p:nvSpPr>
          <p:cNvPr id="5" name="Rectangle 4"/>
          <p:cNvSpPr/>
          <p:nvPr/>
        </p:nvSpPr>
        <p:spPr>
          <a:xfrm>
            <a:off x="533400" y="152400"/>
            <a:ext cx="7924800" cy="523220"/>
          </a:xfrm>
          <a:prstGeom prst="rect">
            <a:avLst/>
          </a:prstGeom>
        </p:spPr>
        <p:txBody>
          <a:bodyPr wrap="square">
            <a:spAutoFit/>
          </a:bodyPr>
          <a:lstStyle/>
          <a:p>
            <a:r>
              <a:rPr lang="en-US" sz="2800" b="1" dirty="0" smtClean="0">
                <a:solidFill>
                  <a:srgbClr val="0033CC"/>
                </a:solidFill>
                <a:latin typeface="Times New Roman" pitchFamily="18" charset="0"/>
                <a:cs typeface="Times New Roman" pitchFamily="18" charset="0"/>
              </a:rPr>
              <a:t>Dark Current: Transition from Ground to Orbit </a:t>
            </a:r>
            <a:endParaRPr lang="en-US" sz="2800" dirty="0">
              <a:latin typeface="Times New Roman" pitchFamily="18" charset="0"/>
              <a:cs typeface="Times New Roman" pitchFamily="18" charset="0"/>
            </a:endParaRPr>
          </a:p>
        </p:txBody>
      </p:sp>
      <p:pic>
        <p:nvPicPr>
          <p:cNvPr id="6" name="Content Placeholder 3"/>
          <p:cNvPicPr>
            <a:picLocks/>
          </p:cNvPicPr>
          <p:nvPr/>
        </p:nvPicPr>
        <p:blipFill>
          <a:blip r:embed="rId5" cstate="print"/>
          <a:srcRect/>
          <a:stretch>
            <a:fillRect/>
          </a:stretch>
        </p:blipFill>
        <p:spPr bwMode="auto">
          <a:xfrm>
            <a:off x="4953000" y="1295400"/>
            <a:ext cx="3581400" cy="2895600"/>
          </a:xfrm>
          <a:prstGeom prst="rect">
            <a:avLst/>
          </a:prstGeom>
          <a:noFill/>
          <a:ln w="9525">
            <a:noFill/>
            <a:miter lim="800000"/>
            <a:headEnd/>
            <a:tailEnd/>
          </a:ln>
        </p:spPr>
      </p:pic>
      <p:sp>
        <p:nvSpPr>
          <p:cNvPr id="7" name="Rectangle 6"/>
          <p:cNvSpPr/>
          <p:nvPr/>
        </p:nvSpPr>
        <p:spPr>
          <a:xfrm>
            <a:off x="5865300" y="990600"/>
            <a:ext cx="1983300" cy="369332"/>
          </a:xfrm>
          <a:prstGeom prst="rect">
            <a:avLst/>
          </a:prstGeom>
          <a:solidFill>
            <a:schemeClr val="bg1"/>
          </a:solidFill>
        </p:spPr>
        <p:txBody>
          <a:bodyPr wrap="none">
            <a:spAutoFit/>
          </a:bodyPr>
          <a:lstStyle/>
          <a:p>
            <a:r>
              <a:rPr lang="en-US" dirty="0" smtClean="0"/>
              <a:t>Histogram function</a:t>
            </a:r>
            <a:endParaRPr lang="en-US" dirty="0"/>
          </a:p>
        </p:txBody>
      </p:sp>
      <p:sp>
        <p:nvSpPr>
          <p:cNvPr id="9" name="TextBox 8"/>
          <p:cNvSpPr txBox="1"/>
          <p:nvPr/>
        </p:nvSpPr>
        <p:spPr>
          <a:xfrm>
            <a:off x="1905000" y="4953000"/>
            <a:ext cx="1752600" cy="369332"/>
          </a:xfrm>
          <a:prstGeom prst="rect">
            <a:avLst/>
          </a:prstGeom>
          <a:noFill/>
        </p:spPr>
        <p:txBody>
          <a:bodyPr wrap="square" rtlCol="0">
            <a:spAutoFit/>
          </a:bodyPr>
          <a:lstStyle/>
          <a:p>
            <a:r>
              <a:rPr lang="en-US" b="1" dirty="0" smtClean="0">
                <a:solidFill>
                  <a:srgbClr val="00CC00"/>
                </a:solidFill>
              </a:rPr>
              <a:t>Pre-launch </a:t>
            </a:r>
            <a:r>
              <a:rPr lang="en-US" b="1" dirty="0" smtClean="0">
                <a:solidFill>
                  <a:srgbClr val="00CC00"/>
                </a:solidFill>
                <a:sym typeface="Wingdings" pitchFamily="2" charset="2"/>
              </a:rPr>
              <a:t> </a:t>
            </a:r>
            <a:r>
              <a:rPr lang="en-US" b="1" dirty="0" smtClean="0">
                <a:solidFill>
                  <a:srgbClr val="0033CC"/>
                </a:solidFill>
                <a:latin typeface="Times New Roman" pitchFamily="18" charset="0"/>
                <a:cs typeface="Times New Roman" pitchFamily="18" charset="0"/>
              </a:rPr>
              <a:t> </a:t>
            </a:r>
          </a:p>
        </p:txBody>
      </p:sp>
      <p:sp>
        <p:nvSpPr>
          <p:cNvPr id="13" name="Rectangle 12"/>
          <p:cNvSpPr/>
          <p:nvPr/>
        </p:nvSpPr>
        <p:spPr>
          <a:xfrm>
            <a:off x="1600200" y="1509585"/>
            <a:ext cx="1371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67000" y="685800"/>
            <a:ext cx="1600200" cy="461665"/>
          </a:xfrm>
          <a:prstGeom prst="rect">
            <a:avLst/>
          </a:prstGeom>
          <a:noFill/>
        </p:spPr>
        <p:txBody>
          <a:bodyPr wrap="square" rtlCol="0">
            <a:spAutoFit/>
          </a:bodyPr>
          <a:lstStyle/>
          <a:p>
            <a:r>
              <a:rPr lang="en-US" sz="2000" b="1" dirty="0" smtClean="0">
                <a:solidFill>
                  <a:srgbClr val="FF0000"/>
                </a:solidFill>
              </a:rPr>
              <a:t>On-orbit</a:t>
            </a:r>
            <a:r>
              <a:rPr lang="en-US" sz="2400" b="1" dirty="0" smtClean="0">
                <a:solidFill>
                  <a:srgbClr val="0033CC"/>
                </a:solidFill>
              </a:rPr>
              <a:t> </a:t>
            </a:r>
          </a:p>
        </p:txBody>
      </p:sp>
      <p:sp>
        <p:nvSpPr>
          <p:cNvPr id="14" name="TextBox 13"/>
          <p:cNvSpPr txBox="1"/>
          <p:nvPr/>
        </p:nvSpPr>
        <p:spPr>
          <a:xfrm>
            <a:off x="5334000" y="1752600"/>
            <a:ext cx="870623" cy="461665"/>
          </a:xfrm>
          <a:prstGeom prst="rect">
            <a:avLst/>
          </a:prstGeom>
          <a:noFill/>
        </p:spPr>
        <p:txBody>
          <a:bodyPr wrap="none" rtlCol="0">
            <a:spAutoFit/>
          </a:bodyPr>
          <a:lstStyle/>
          <a:p>
            <a:r>
              <a:rPr lang="en-US" sz="1200" b="1" dirty="0" smtClean="0">
                <a:solidFill>
                  <a:srgbClr val="FF0000"/>
                </a:solidFill>
              </a:rPr>
              <a:t>On-orbit</a:t>
            </a:r>
          </a:p>
          <a:p>
            <a:r>
              <a:rPr lang="en-US" sz="1200" b="1" dirty="0" smtClean="0">
                <a:solidFill>
                  <a:srgbClr val="00CC00"/>
                </a:solidFill>
              </a:rPr>
              <a:t>Pre-launch</a:t>
            </a:r>
            <a:endParaRPr lang="en-US" sz="1200" b="1" dirty="0">
              <a:solidFill>
                <a:srgbClr val="00CC00"/>
              </a:solidFill>
            </a:endParaRPr>
          </a:p>
        </p:txBody>
      </p:sp>
      <p:sp>
        <p:nvSpPr>
          <p:cNvPr id="15" name="TextBox 14"/>
          <p:cNvSpPr txBox="1"/>
          <p:nvPr/>
        </p:nvSpPr>
        <p:spPr>
          <a:xfrm>
            <a:off x="6553200" y="1600200"/>
            <a:ext cx="1547090" cy="276999"/>
          </a:xfrm>
          <a:prstGeom prst="rect">
            <a:avLst/>
          </a:prstGeom>
          <a:noFill/>
        </p:spPr>
        <p:txBody>
          <a:bodyPr wrap="none" rtlCol="0">
            <a:spAutoFit/>
          </a:bodyPr>
          <a:lstStyle/>
          <a:p>
            <a:r>
              <a:rPr lang="en-US" sz="1200" b="1" dirty="0" smtClean="0">
                <a:solidFill>
                  <a:srgbClr val="00CC00"/>
                </a:solidFill>
              </a:rPr>
              <a:t>Gaussian distribution</a:t>
            </a:r>
            <a:endParaRPr lang="en-US" sz="1200" b="1" dirty="0">
              <a:solidFill>
                <a:srgbClr val="00CC00"/>
              </a:solidFill>
            </a:endParaRPr>
          </a:p>
        </p:txBody>
      </p:sp>
      <p:cxnSp>
        <p:nvCxnSpPr>
          <p:cNvPr id="16" name="Straight Arrow Connector 15"/>
          <p:cNvCxnSpPr/>
          <p:nvPr/>
        </p:nvCxnSpPr>
        <p:spPr>
          <a:xfrm flipH="1">
            <a:off x="7010400" y="1905000"/>
            <a:ext cx="316345" cy="332601"/>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774E74FF-2236-4B88-9D17-DFCF666A5EBE}" type="slidenum">
              <a:rPr lang="en-US" smtClean="0"/>
              <a:pPr/>
              <a:t>5</a:t>
            </a:fld>
            <a:endParaRPr lang="en-US"/>
          </a:p>
        </p:txBody>
      </p:sp>
      <p:sp>
        <p:nvSpPr>
          <p:cNvPr id="8" name="Rectangle 7"/>
          <p:cNvSpPr/>
          <p:nvPr/>
        </p:nvSpPr>
        <p:spPr>
          <a:xfrm>
            <a:off x="1981200" y="1143000"/>
            <a:ext cx="3352800" cy="1600438"/>
          </a:xfrm>
          <a:prstGeom prst="rect">
            <a:avLst/>
          </a:prstGeom>
        </p:spPr>
        <p:txBody>
          <a:bodyPr wrap="square">
            <a:spAutoFit/>
          </a:bodyPr>
          <a:lstStyle/>
          <a:p>
            <a:pPr>
              <a:buFont typeface="Arial" pitchFamily="34" charset="0"/>
              <a:buChar char="•"/>
            </a:pPr>
            <a:r>
              <a:rPr lang="en-US" sz="1600" dirty="0" smtClean="0"/>
              <a:t> </a:t>
            </a:r>
            <a:r>
              <a:rPr lang="en-US" sz="1600" dirty="0" smtClean="0">
                <a:latin typeface="Times New Roman" pitchFamily="18" charset="0"/>
                <a:cs typeface="Times New Roman" pitchFamily="18" charset="0"/>
              </a:rPr>
              <a:t>Raw </a:t>
            </a:r>
            <a:r>
              <a:rPr lang="en-US" sz="1600" dirty="0">
                <a:latin typeface="Times New Roman" pitchFamily="18" charset="0"/>
                <a:cs typeface="Times New Roman" pitchFamily="18" charset="0"/>
              </a:rPr>
              <a:t>dark image </a:t>
            </a:r>
            <a:r>
              <a:rPr lang="en-US" sz="1600" dirty="0" smtClean="0">
                <a:latin typeface="Times New Roman" pitchFamily="18" charset="0"/>
                <a:cs typeface="Times New Roman" pitchFamily="18" charset="0"/>
              </a:rPr>
              <a:t>from Orbit #159</a:t>
            </a:r>
          </a:p>
          <a:p>
            <a:pPr>
              <a:buFont typeface="Arial" pitchFamily="34" charset="0"/>
              <a:buChar char="•"/>
            </a:pPr>
            <a:r>
              <a:rPr lang="en-US" sz="1600" dirty="0">
                <a:latin typeface="Times New Roman" pitchFamily="18" charset="0"/>
                <a:cs typeface="Times New Roman" pitchFamily="18" charset="0"/>
              </a:rPr>
              <a:t> E</a:t>
            </a:r>
            <a:r>
              <a:rPr lang="en-US" sz="1600" dirty="0" smtClean="0">
                <a:latin typeface="Times New Roman" pitchFamily="18" charset="0"/>
                <a:cs typeface="Times New Roman" pitchFamily="18" charset="0"/>
              </a:rPr>
              <a:t>xposure </a:t>
            </a:r>
            <a:r>
              <a:rPr lang="en-US" sz="1600" dirty="0">
                <a:latin typeface="Times New Roman" pitchFamily="18" charset="0"/>
                <a:cs typeface="Times New Roman" pitchFamily="18" charset="0"/>
              </a:rPr>
              <a:t>time of 1247.1 </a:t>
            </a:r>
            <a:r>
              <a:rPr lang="en-US" sz="1600" dirty="0" smtClean="0">
                <a:latin typeface="Times New Roman" pitchFamily="18" charset="0"/>
                <a:cs typeface="Times New Roman" pitchFamily="18" charset="0"/>
              </a:rPr>
              <a:t>second</a:t>
            </a:r>
          </a:p>
          <a:p>
            <a:pPr>
              <a:buFont typeface="Arial" pitchFamily="34" charset="0"/>
              <a:buChar char="•"/>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The number of coadds is </a:t>
            </a:r>
            <a:r>
              <a:rPr lang="en-US" sz="1600" dirty="0" smtClean="0">
                <a:latin typeface="Times New Roman" pitchFamily="18" charset="0"/>
                <a:cs typeface="Times New Roman" pitchFamily="18" charset="0"/>
              </a:rPr>
              <a:t>100 </a:t>
            </a:r>
          </a:p>
          <a:p>
            <a:pPr>
              <a:buFont typeface="Arial" pitchFamily="34" charset="0"/>
              <a:buChar char="•"/>
            </a:pPr>
            <a:r>
              <a:rPr lang="en-US" sz="1600" dirty="0" smtClean="0">
                <a:latin typeface="Times New Roman" pitchFamily="18" charset="0"/>
                <a:cs typeface="Times New Roman" pitchFamily="18" charset="0"/>
              </a:rPr>
              <a:t> A few potential hot pixels </a:t>
            </a:r>
            <a:r>
              <a:rPr lang="en-US" sz="1600" dirty="0">
                <a:latin typeface="Times New Roman" pitchFamily="18" charset="0"/>
                <a:cs typeface="Times New Roman" pitchFamily="18" charset="0"/>
              </a:rPr>
              <a:t>are observed.</a:t>
            </a:r>
          </a:p>
          <a:p>
            <a:endParaRPr lang="en-US" dirty="0"/>
          </a:p>
        </p:txBody>
      </p:sp>
      <p:sp>
        <p:nvSpPr>
          <p:cNvPr id="18" name="Rectangle 17"/>
          <p:cNvSpPr/>
          <p:nvPr/>
        </p:nvSpPr>
        <p:spPr>
          <a:xfrm>
            <a:off x="6324600" y="4267200"/>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231366" y="4264223"/>
            <a:ext cx="855234" cy="307777"/>
          </a:xfrm>
          <a:prstGeom prst="rect">
            <a:avLst/>
          </a:prstGeom>
          <a:noFill/>
        </p:spPr>
        <p:txBody>
          <a:bodyPr wrap="none" rtlCol="0">
            <a:spAutoFit/>
          </a:bodyPr>
          <a:lstStyle/>
          <a:p>
            <a:r>
              <a:rPr lang="en-US" sz="1400" dirty="0" smtClean="0"/>
              <a:t>Bin index</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smtClean="0"/>
              <a:t>Dark Current Monitoring  </a:t>
            </a:r>
            <a:endParaRPr lang="en-US" dirty="0"/>
          </a:p>
        </p:txBody>
      </p:sp>
      <p:sp>
        <p:nvSpPr>
          <p:cNvPr id="3" name="Content Placeholder 2"/>
          <p:cNvSpPr>
            <a:spLocks noGrp="1"/>
          </p:cNvSpPr>
          <p:nvPr>
            <p:ph idx="1"/>
          </p:nvPr>
        </p:nvSpPr>
        <p:spPr>
          <a:xfrm>
            <a:off x="457200" y="1066800"/>
            <a:ext cx="8229600" cy="5638800"/>
          </a:xfrm>
        </p:spPr>
        <p:txBody>
          <a:bodyPr>
            <a:normAutofit fontScale="85000" lnSpcReduction="10000"/>
          </a:bodyPr>
          <a:lstStyle/>
          <a:p>
            <a:r>
              <a:rPr lang="en-US" dirty="0" smtClean="0"/>
              <a:t>The figures on the previous slide show consistent behavior for the OMPS Nadir Mapper dark current for both sides of the Charge-Coupled Device (CCD) detector between pre- and post-launch measurements. The step function is produced by the electronic offset.</a:t>
            </a:r>
          </a:p>
          <a:p>
            <a:r>
              <a:rPr lang="en-US" dirty="0" smtClean="0"/>
              <a:t>As expected the </a:t>
            </a:r>
            <a:r>
              <a:rPr lang="en-US" b="1" dirty="0" smtClean="0">
                <a:solidFill>
                  <a:srgbClr val="FF0000"/>
                </a:solidFill>
              </a:rPr>
              <a:t>On-orbit </a:t>
            </a:r>
            <a:r>
              <a:rPr lang="en-US" dirty="0" smtClean="0"/>
              <a:t>distribution shown in the Top Right Histogram has broadened slightly relative to the </a:t>
            </a:r>
            <a:r>
              <a:rPr lang="en-US" b="1" dirty="0" smtClean="0">
                <a:solidFill>
                  <a:srgbClr val="00CC00"/>
                </a:solidFill>
              </a:rPr>
              <a:t>Pre-launch </a:t>
            </a:r>
            <a:r>
              <a:rPr lang="en-US" dirty="0" smtClean="0"/>
              <a:t>distribution.</a:t>
            </a:r>
          </a:p>
          <a:p>
            <a:r>
              <a:rPr lang="en-US" dirty="0" smtClean="0"/>
              <a:t>Similar results are obtained for the OMPS Nadir Profiler.</a:t>
            </a:r>
          </a:p>
          <a:p>
            <a:r>
              <a:rPr lang="en-US" dirty="0" smtClean="0"/>
              <a:t>The </a:t>
            </a:r>
            <a:r>
              <a:rPr lang="en-US" b="1" dirty="0" smtClean="0">
                <a:solidFill>
                  <a:srgbClr val="00CC00"/>
                </a:solidFill>
              </a:rPr>
              <a:t>Pre-launch</a:t>
            </a:r>
            <a:r>
              <a:rPr lang="en-US" dirty="0" smtClean="0"/>
              <a:t> calibration Dark Current tables will be used until the next build when the use of tables from the </a:t>
            </a:r>
            <a:r>
              <a:rPr lang="en-US" b="1" dirty="0" smtClean="0">
                <a:solidFill>
                  <a:srgbClr val="FF0000"/>
                </a:solidFill>
              </a:rPr>
              <a:t>On-orbit </a:t>
            </a:r>
            <a:r>
              <a:rPr lang="en-US" dirty="0" smtClean="0"/>
              <a:t>measurements will be activated.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6200"/>
            <a:ext cx="8229600" cy="639762"/>
          </a:xfrm>
        </p:spPr>
        <p:txBody>
          <a:bodyPr>
            <a:normAutofit fontScale="90000"/>
          </a:bodyPr>
          <a:lstStyle/>
          <a:p>
            <a:r>
              <a:rPr lang="en-US" dirty="0" smtClean="0"/>
              <a:t>Hot pixels increasing as expected</a:t>
            </a:r>
          </a:p>
        </p:txBody>
      </p:sp>
      <p:pic>
        <p:nvPicPr>
          <p:cNvPr id="28676" name="Picture 4" descr="ompsnpp_nhotorbs188-1270_lpnptc12jan31"/>
          <p:cNvPicPr>
            <a:picLocks noChangeAspect="1" noChangeArrowheads="1"/>
          </p:cNvPicPr>
          <p:nvPr/>
        </p:nvPicPr>
        <p:blipFill>
          <a:blip r:embed="rId3" cstate="print"/>
          <a:srcRect/>
          <a:stretch>
            <a:fillRect/>
          </a:stretch>
        </p:blipFill>
        <p:spPr bwMode="auto">
          <a:xfrm>
            <a:off x="4343400" y="1219200"/>
            <a:ext cx="4287838" cy="5354638"/>
          </a:xfrm>
          <a:prstGeom prst="rect">
            <a:avLst/>
          </a:prstGeom>
          <a:noFill/>
        </p:spPr>
      </p:pic>
      <p:sp>
        <p:nvSpPr>
          <p:cNvPr id="28677" name="Text Box 5"/>
          <p:cNvSpPr txBox="1">
            <a:spLocks noChangeArrowheads="1"/>
          </p:cNvSpPr>
          <p:nvPr/>
        </p:nvSpPr>
        <p:spPr bwMode="auto">
          <a:xfrm>
            <a:off x="457200" y="838200"/>
            <a:ext cx="3810000" cy="707886"/>
          </a:xfrm>
          <a:prstGeom prst="rect">
            <a:avLst/>
          </a:prstGeom>
          <a:noFill/>
          <a:ln w="9525">
            <a:noFill/>
            <a:miter lim="800000"/>
            <a:headEnd/>
            <a:tailEnd/>
          </a:ln>
          <a:effectLst/>
        </p:spPr>
        <p:txBody>
          <a:bodyPr wrap="square">
            <a:spAutoFit/>
          </a:bodyPr>
          <a:lstStyle/>
          <a:p>
            <a:pPr>
              <a:spcBef>
                <a:spcPct val="50000"/>
              </a:spcBef>
            </a:pPr>
            <a:r>
              <a:rPr lang="en-US" sz="2000" dirty="0">
                <a:solidFill>
                  <a:schemeClr val="tx1"/>
                </a:solidFill>
              </a:rPr>
              <a:t>Hot </a:t>
            </a:r>
            <a:r>
              <a:rPr lang="en-US" sz="2000" dirty="0" smtClean="0">
                <a:solidFill>
                  <a:schemeClr val="tx1"/>
                </a:solidFill>
              </a:rPr>
              <a:t>pixel are </a:t>
            </a:r>
            <a:r>
              <a:rPr lang="en-US" sz="2000" dirty="0">
                <a:solidFill>
                  <a:schemeClr val="tx1"/>
                </a:solidFill>
              </a:rPr>
              <a:t>defined as </a:t>
            </a:r>
            <a:r>
              <a:rPr lang="en-US" sz="2000" dirty="0" smtClean="0">
                <a:solidFill>
                  <a:schemeClr val="tx1"/>
                </a:solidFill>
              </a:rPr>
              <a:t>8-</a:t>
            </a:r>
            <a:r>
              <a:rPr lang="en-US" sz="2000" dirty="0" smtClean="0">
                <a:solidFill>
                  <a:schemeClr val="tx1"/>
                </a:solidFill>
                <a:sym typeface="Symbol" pitchFamily="18" charset="2"/>
              </a:rPr>
              <a:t> </a:t>
            </a:r>
            <a:r>
              <a:rPr lang="en-US" sz="2000" dirty="0">
                <a:solidFill>
                  <a:schemeClr val="tx1"/>
                </a:solidFill>
                <a:sym typeface="Symbol" pitchFamily="18" charset="2"/>
              </a:rPr>
              <a:t>above </a:t>
            </a:r>
            <a:r>
              <a:rPr lang="en-US" sz="2000" dirty="0" smtClean="0">
                <a:solidFill>
                  <a:schemeClr val="tx1"/>
                </a:solidFill>
                <a:sym typeface="Symbol" pitchFamily="18" charset="2"/>
              </a:rPr>
              <a:t>the pre-launch distribution.</a:t>
            </a:r>
            <a:endParaRPr lang="en-US" sz="2000" dirty="0">
              <a:solidFill>
                <a:schemeClr val="tx1"/>
              </a:solidFill>
              <a:sym typeface="Symbol" pitchFamily="18" charset="2"/>
            </a:endParaRPr>
          </a:p>
        </p:txBody>
      </p:sp>
      <p:pic>
        <p:nvPicPr>
          <p:cNvPr id="28678" name="Picture 6" descr="OMPS_2012m0112t110342-o01080"/>
          <p:cNvPicPr>
            <a:picLocks noChangeAspect="1" noChangeArrowheads="1"/>
          </p:cNvPicPr>
          <p:nvPr/>
        </p:nvPicPr>
        <p:blipFill>
          <a:blip r:embed="rId4" cstate="print"/>
          <a:srcRect/>
          <a:stretch>
            <a:fillRect/>
          </a:stretch>
        </p:blipFill>
        <p:spPr bwMode="auto">
          <a:xfrm>
            <a:off x="76200" y="1752600"/>
            <a:ext cx="3886200" cy="3810000"/>
          </a:xfrm>
          <a:prstGeom prst="rect">
            <a:avLst/>
          </a:prstGeom>
          <a:noFill/>
        </p:spPr>
      </p:pic>
      <p:sp>
        <p:nvSpPr>
          <p:cNvPr id="28679" name="Line 7"/>
          <p:cNvSpPr>
            <a:spLocks noChangeShapeType="1"/>
          </p:cNvSpPr>
          <p:nvPr/>
        </p:nvSpPr>
        <p:spPr bwMode="auto">
          <a:xfrm flipV="1">
            <a:off x="1143000" y="4191000"/>
            <a:ext cx="914400" cy="1676400"/>
          </a:xfrm>
          <a:prstGeom prst="line">
            <a:avLst/>
          </a:prstGeom>
          <a:noFill/>
          <a:ln w="19050">
            <a:solidFill>
              <a:srgbClr val="FF6600"/>
            </a:solidFill>
            <a:round/>
            <a:headEnd/>
            <a:tailEnd type="triangle" w="med" len="med"/>
          </a:ln>
          <a:effectLst/>
        </p:spPr>
        <p:txBody>
          <a:bodyPr/>
          <a:lstStyle/>
          <a:p>
            <a:endParaRPr lang="en-US"/>
          </a:p>
        </p:txBody>
      </p:sp>
      <p:sp>
        <p:nvSpPr>
          <p:cNvPr id="28680" name="Line 8"/>
          <p:cNvSpPr>
            <a:spLocks noChangeShapeType="1"/>
          </p:cNvSpPr>
          <p:nvPr/>
        </p:nvSpPr>
        <p:spPr bwMode="auto">
          <a:xfrm flipH="1" flipV="1">
            <a:off x="2362200" y="3733800"/>
            <a:ext cx="304800" cy="2057400"/>
          </a:xfrm>
          <a:prstGeom prst="line">
            <a:avLst/>
          </a:prstGeom>
          <a:noFill/>
          <a:ln w="19050">
            <a:solidFill>
              <a:schemeClr val="tx1"/>
            </a:solidFill>
            <a:round/>
            <a:headEnd/>
            <a:tailEnd type="triangle" w="med" len="med"/>
          </a:ln>
          <a:effectLst/>
        </p:spPr>
        <p:txBody>
          <a:bodyPr/>
          <a:lstStyle/>
          <a:p>
            <a:endParaRPr lang="en-US"/>
          </a:p>
        </p:txBody>
      </p:sp>
      <p:sp>
        <p:nvSpPr>
          <p:cNvPr id="28681" name="Text Box 9"/>
          <p:cNvSpPr txBox="1">
            <a:spLocks noChangeArrowheads="1"/>
          </p:cNvSpPr>
          <p:nvPr/>
        </p:nvSpPr>
        <p:spPr bwMode="auto">
          <a:xfrm>
            <a:off x="685800" y="5943600"/>
            <a:ext cx="1447800" cy="400110"/>
          </a:xfrm>
          <a:prstGeom prst="rect">
            <a:avLst/>
          </a:prstGeom>
          <a:noFill/>
          <a:ln w="9525">
            <a:noFill/>
            <a:miter lim="800000"/>
            <a:headEnd/>
            <a:tailEnd/>
          </a:ln>
          <a:effectLst/>
        </p:spPr>
        <p:txBody>
          <a:bodyPr wrap="square">
            <a:spAutoFit/>
          </a:bodyPr>
          <a:lstStyle/>
          <a:p>
            <a:pPr>
              <a:spcBef>
                <a:spcPct val="50000"/>
              </a:spcBef>
            </a:pPr>
            <a:r>
              <a:rPr lang="en-US" sz="2000" b="1" dirty="0" smtClean="0">
                <a:solidFill>
                  <a:srgbClr val="FF9933"/>
                </a:solidFill>
              </a:rPr>
              <a:t>Pre-l</a:t>
            </a:r>
            <a:r>
              <a:rPr lang="en-US" sz="2000" b="1" dirty="0" smtClean="0">
                <a:solidFill>
                  <a:srgbClr val="FF0000"/>
                </a:solidFill>
              </a:rPr>
              <a:t>aunch</a:t>
            </a:r>
            <a:endParaRPr lang="en-US" sz="2000" b="1" dirty="0">
              <a:solidFill>
                <a:srgbClr val="FF0000"/>
              </a:solidFill>
            </a:endParaRPr>
          </a:p>
        </p:txBody>
      </p:sp>
      <p:sp>
        <p:nvSpPr>
          <p:cNvPr id="28682" name="Text Box 10"/>
          <p:cNvSpPr txBox="1">
            <a:spLocks noChangeArrowheads="1"/>
          </p:cNvSpPr>
          <p:nvPr/>
        </p:nvSpPr>
        <p:spPr bwMode="auto">
          <a:xfrm>
            <a:off x="2286000" y="5943600"/>
            <a:ext cx="1752600" cy="400110"/>
          </a:xfrm>
          <a:prstGeom prst="rect">
            <a:avLst/>
          </a:prstGeom>
          <a:noFill/>
          <a:ln w="9525">
            <a:noFill/>
            <a:miter lim="800000"/>
            <a:headEnd/>
            <a:tailEnd/>
          </a:ln>
          <a:effectLst/>
        </p:spPr>
        <p:txBody>
          <a:bodyPr wrap="square">
            <a:spAutoFit/>
          </a:bodyPr>
          <a:lstStyle/>
          <a:p>
            <a:pPr>
              <a:spcBef>
                <a:spcPct val="50000"/>
              </a:spcBef>
            </a:pPr>
            <a:r>
              <a:rPr lang="en-US" sz="2000" b="1" dirty="0">
                <a:solidFill>
                  <a:schemeClr val="tx1"/>
                </a:solidFill>
              </a:rPr>
              <a:t>Orbit</a:t>
            </a:r>
            <a:r>
              <a:rPr lang="en-US" sz="2000" b="1" dirty="0">
                <a:solidFill>
                  <a:srgbClr val="2AE649"/>
                </a:solidFill>
              </a:rPr>
              <a:t> 1080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Dark Current / Hot Pixels </a:t>
            </a:r>
            <a:endParaRPr lang="en-US" dirty="0"/>
          </a:p>
        </p:txBody>
      </p:sp>
      <p:sp>
        <p:nvSpPr>
          <p:cNvPr id="3" name="Content Placeholder 2"/>
          <p:cNvSpPr>
            <a:spLocks noGrp="1"/>
          </p:cNvSpPr>
          <p:nvPr>
            <p:ph idx="1"/>
          </p:nvPr>
        </p:nvSpPr>
        <p:spPr>
          <a:xfrm>
            <a:off x="457200" y="762000"/>
            <a:ext cx="8229600" cy="6096000"/>
          </a:xfrm>
        </p:spPr>
        <p:txBody>
          <a:bodyPr>
            <a:normAutofit fontScale="92500" lnSpcReduction="20000"/>
          </a:bodyPr>
          <a:lstStyle/>
          <a:p>
            <a:r>
              <a:rPr lang="en-US" dirty="0" smtClean="0"/>
              <a:t>The histogram on the Left in the previous slide compares the distribution of dark currents </a:t>
            </a:r>
            <a:r>
              <a:rPr lang="en-US" b="1" dirty="0" smtClean="0"/>
              <a:t>Pre-launch (</a:t>
            </a:r>
            <a:r>
              <a:rPr lang="en-US" b="1" dirty="0" smtClean="0">
                <a:solidFill>
                  <a:srgbClr val="FF9900"/>
                </a:solidFill>
              </a:rPr>
              <a:t>Right-hand side – RHS </a:t>
            </a:r>
            <a:r>
              <a:rPr lang="en-US" b="1" dirty="0" smtClean="0"/>
              <a:t>&amp; </a:t>
            </a:r>
            <a:r>
              <a:rPr lang="en-US" b="1" dirty="0" smtClean="0">
                <a:solidFill>
                  <a:srgbClr val="FF3300"/>
                </a:solidFill>
              </a:rPr>
              <a:t>Left-hand side – LHS of the Charge-Coupled Device – CCD detector</a:t>
            </a:r>
            <a:r>
              <a:rPr lang="en-US" b="1" dirty="0" smtClean="0"/>
              <a:t>) </a:t>
            </a:r>
            <a:r>
              <a:rPr lang="en-US" dirty="0" smtClean="0"/>
              <a:t>and </a:t>
            </a:r>
            <a:r>
              <a:rPr lang="en-US" b="1" dirty="0" smtClean="0"/>
              <a:t>On-orbit</a:t>
            </a:r>
            <a:r>
              <a:rPr lang="en-US" dirty="0" smtClean="0"/>
              <a:t> </a:t>
            </a:r>
            <a:r>
              <a:rPr lang="en-US" b="1" dirty="0" smtClean="0"/>
              <a:t>(</a:t>
            </a:r>
            <a:r>
              <a:rPr lang="en-US" b="1" dirty="0" smtClean="0">
                <a:solidFill>
                  <a:srgbClr val="00CC00"/>
                </a:solidFill>
              </a:rPr>
              <a:t>RHS</a:t>
            </a:r>
            <a:r>
              <a:rPr lang="en-US" b="1" dirty="0" smtClean="0"/>
              <a:t> &amp; LHS)</a:t>
            </a:r>
            <a:r>
              <a:rPr lang="en-US" dirty="0" smtClean="0"/>
              <a:t> for the Limb Profiler detector. While the changes appear dramatic, the full-well values for the CCD are ~200000 e- for one pixel.</a:t>
            </a:r>
          </a:p>
          <a:p>
            <a:r>
              <a:rPr lang="en-US" dirty="0" smtClean="0"/>
              <a:t>The three figures on the Right show the near linear trend in the increase in “Hot Pixels” for the three detectors; Limb Profiler, Nadir Profiler and Nadir Mapper from top to bottom. The trends over the first 1000 orbits can be accommodated even if the increase continue over the life of the mission as only a small minority of hot pixels have values over 100 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3" cstate="print"/>
          <a:srcRect/>
          <a:stretch>
            <a:fillRect/>
          </a:stretch>
        </p:blipFill>
        <p:spPr bwMode="auto">
          <a:xfrm>
            <a:off x="4267201" y="838200"/>
            <a:ext cx="4243210" cy="3622675"/>
          </a:xfrm>
          <a:prstGeom prst="rect">
            <a:avLst/>
          </a:prstGeom>
          <a:noFill/>
          <a:ln w="9525">
            <a:noFill/>
            <a:miter lim="800000"/>
            <a:headEnd/>
            <a:tailEnd/>
          </a:ln>
        </p:spPr>
      </p:pic>
      <p:sp>
        <p:nvSpPr>
          <p:cNvPr id="2" name="Title 6"/>
          <p:cNvSpPr>
            <a:spLocks noGrp="1"/>
          </p:cNvSpPr>
          <p:nvPr>
            <p:ph type="title"/>
          </p:nvPr>
        </p:nvSpPr>
        <p:spPr>
          <a:xfrm>
            <a:off x="457200" y="-76200"/>
            <a:ext cx="8229600" cy="954107"/>
          </a:xfrm>
          <a:prstGeom prst="rect">
            <a:avLst/>
          </a:prstGeom>
        </p:spPr>
        <p:txBody>
          <a:bodyPr wrap="square">
            <a:spAutoFit/>
          </a:bodyPr>
          <a:lstStyle/>
          <a:p>
            <a:pPr algn="ctr"/>
            <a:r>
              <a:rPr lang="en-US" sz="2800" b="1" dirty="0" smtClean="0">
                <a:solidFill>
                  <a:srgbClr val="0033CC"/>
                </a:solidFill>
              </a:rPr>
              <a:t>Linearity Performance</a:t>
            </a:r>
            <a:br>
              <a:rPr lang="en-US" sz="2800" b="1" dirty="0" smtClean="0">
                <a:solidFill>
                  <a:srgbClr val="0033CC"/>
                </a:solidFill>
              </a:rPr>
            </a:br>
            <a:r>
              <a:rPr lang="en-US" sz="2800" b="1" dirty="0" smtClean="0">
                <a:solidFill>
                  <a:srgbClr val="0033CC"/>
                </a:solidFill>
              </a:rPr>
              <a:t>Transition from Ground to Orbit </a:t>
            </a:r>
            <a:endParaRPr lang="en-US" sz="2800" dirty="0"/>
          </a:p>
        </p:txBody>
      </p:sp>
      <p:sp>
        <p:nvSpPr>
          <p:cNvPr id="4" name="Rectangle 3"/>
          <p:cNvSpPr/>
          <p:nvPr/>
        </p:nvSpPr>
        <p:spPr>
          <a:xfrm>
            <a:off x="762000" y="4508375"/>
            <a:ext cx="3886200" cy="923330"/>
          </a:xfrm>
          <a:prstGeom prst="rect">
            <a:avLst/>
          </a:prstGeom>
        </p:spPr>
        <p:txBody>
          <a:bodyPr wrap="square">
            <a:spAutoFit/>
          </a:bodyPr>
          <a:lstStyle/>
          <a:p>
            <a:r>
              <a:rPr lang="en-US" dirty="0">
                <a:latin typeface="Times New Roman" pitchFamily="18" charset="0"/>
                <a:cs typeface="Times New Roman" pitchFamily="18" charset="0"/>
              </a:rPr>
              <a:t>Observed OMPS </a:t>
            </a:r>
            <a:r>
              <a:rPr lang="en-US" dirty="0" smtClean="0">
                <a:latin typeface="Times New Roman" pitchFamily="18" charset="0"/>
                <a:cs typeface="Times New Roman" pitchFamily="18" charset="0"/>
              </a:rPr>
              <a:t>TC LED drifts over time meets the system requirement  of  &lt; 1%  per minute.</a:t>
            </a:r>
          </a:p>
        </p:txBody>
      </p:sp>
      <p:sp>
        <p:nvSpPr>
          <p:cNvPr id="6" name="Rectangle 5"/>
          <p:cNvSpPr/>
          <p:nvPr/>
        </p:nvSpPr>
        <p:spPr>
          <a:xfrm>
            <a:off x="4800600" y="4508375"/>
            <a:ext cx="3505200" cy="707886"/>
          </a:xfrm>
          <a:prstGeom prst="rect">
            <a:avLst/>
          </a:prstGeom>
        </p:spPr>
        <p:txBody>
          <a:bodyPr wrap="square">
            <a:spAutoFit/>
          </a:bodyPr>
          <a:lstStyle/>
          <a:p>
            <a:r>
              <a:rPr lang="en-US" sz="2000" dirty="0" smtClean="0">
                <a:latin typeface="Times New Roman" pitchFamily="18" charset="0"/>
                <a:cs typeface="Times New Roman" pitchFamily="18" charset="0"/>
              </a:rPr>
              <a:t>Sensor nonlinearity is compliant with the specification of &lt; 2% </a:t>
            </a:r>
            <a:endParaRPr lang="en-US" sz="2000"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774E74FF-2236-4B88-9D17-DFCF666A5EBE}" type="slidenum">
              <a:rPr lang="en-US" smtClean="0"/>
              <a:pPr/>
              <a:t>9</a:t>
            </a:fld>
            <a:endParaRPr lang="en-US"/>
          </a:p>
        </p:txBody>
      </p:sp>
      <p:pic>
        <p:nvPicPr>
          <p:cNvPr id="26628" name="Picture 4"/>
          <p:cNvPicPr>
            <a:picLocks noChangeAspect="1" noChangeArrowheads="1"/>
          </p:cNvPicPr>
          <p:nvPr/>
        </p:nvPicPr>
        <p:blipFill>
          <a:blip r:embed="rId4" cstate="print"/>
          <a:srcRect/>
          <a:stretch>
            <a:fillRect/>
          </a:stretch>
        </p:blipFill>
        <p:spPr bwMode="auto">
          <a:xfrm>
            <a:off x="76200" y="850775"/>
            <a:ext cx="4343400" cy="3591658"/>
          </a:xfrm>
          <a:prstGeom prst="rect">
            <a:avLst/>
          </a:prstGeom>
          <a:noFill/>
          <a:ln w="9525">
            <a:noFill/>
            <a:miter lim="800000"/>
            <a:headEnd/>
            <a:tailEnd/>
          </a:ln>
        </p:spPr>
      </p:pic>
      <p:sp>
        <p:nvSpPr>
          <p:cNvPr id="13" name="TextBox 12"/>
          <p:cNvSpPr txBox="1"/>
          <p:nvPr/>
        </p:nvSpPr>
        <p:spPr>
          <a:xfrm>
            <a:off x="2286000" y="1384175"/>
            <a:ext cx="1676400" cy="307777"/>
          </a:xfrm>
          <a:prstGeom prst="rect">
            <a:avLst/>
          </a:prstGeom>
          <a:solidFill>
            <a:schemeClr val="bg1"/>
          </a:solidFill>
        </p:spPr>
        <p:txBody>
          <a:bodyPr wrap="square" rtlCol="0">
            <a:spAutoFit/>
          </a:bodyPr>
          <a:lstStyle/>
          <a:p>
            <a:r>
              <a:rPr lang="en-US" sz="1400" b="1" dirty="0" smtClean="0">
                <a:solidFill>
                  <a:srgbClr val="0000FF"/>
                </a:solidFill>
                <a:latin typeface="Times New Roman" pitchFamily="18" charset="0"/>
                <a:cs typeface="Times New Roman" pitchFamily="18" charset="0"/>
              </a:rPr>
              <a:t>LED signal drifts</a:t>
            </a:r>
            <a:endParaRPr lang="en-US" sz="1400" b="1" dirty="0">
              <a:solidFill>
                <a:srgbClr val="0000FF"/>
              </a:solidFill>
              <a:latin typeface="Times New Roman" pitchFamily="18" charset="0"/>
              <a:cs typeface="Times New Roman" pitchFamily="18" charset="0"/>
            </a:endParaRPr>
          </a:p>
        </p:txBody>
      </p:sp>
      <p:sp>
        <p:nvSpPr>
          <p:cNvPr id="14" name="TextBox 13"/>
          <p:cNvSpPr txBox="1"/>
          <p:nvPr/>
        </p:nvSpPr>
        <p:spPr>
          <a:xfrm>
            <a:off x="6172200" y="1384175"/>
            <a:ext cx="1752600" cy="307777"/>
          </a:xfrm>
          <a:prstGeom prst="rect">
            <a:avLst/>
          </a:prstGeom>
          <a:solidFill>
            <a:schemeClr val="bg1"/>
          </a:solidFill>
        </p:spPr>
        <p:txBody>
          <a:bodyPr wrap="square" rtlCol="0">
            <a:spAutoFit/>
          </a:bodyPr>
          <a:lstStyle/>
          <a:p>
            <a:r>
              <a:rPr lang="en-US" sz="1400" b="1" dirty="0" smtClean="0">
                <a:solidFill>
                  <a:srgbClr val="0000FF"/>
                </a:solidFill>
                <a:latin typeface="Times New Roman" pitchFamily="18" charset="0"/>
                <a:cs typeface="Times New Roman" pitchFamily="18" charset="0"/>
              </a:rPr>
              <a:t>System nonlinearity </a:t>
            </a:r>
            <a:endParaRPr lang="en-US" sz="1400" b="1" dirty="0">
              <a:solidFill>
                <a:srgbClr val="0000FF"/>
              </a:solidFill>
              <a:latin typeface="Times New Roman" pitchFamily="18" charset="0"/>
              <a:cs typeface="Times New Roman" pitchFamily="18" charset="0"/>
            </a:endParaRPr>
          </a:p>
        </p:txBody>
      </p:sp>
      <p:sp>
        <p:nvSpPr>
          <p:cNvPr id="15" name="TextBox 14"/>
          <p:cNvSpPr txBox="1"/>
          <p:nvPr/>
        </p:nvSpPr>
        <p:spPr>
          <a:xfrm>
            <a:off x="1219200" y="3365375"/>
            <a:ext cx="1099275" cy="584775"/>
          </a:xfrm>
          <a:prstGeom prst="rect">
            <a:avLst/>
          </a:prstGeom>
          <a:noFill/>
        </p:spPr>
        <p:txBody>
          <a:bodyPr wrap="none" rtlCol="0">
            <a:spAutoFit/>
          </a:bodyPr>
          <a:lstStyle/>
          <a:p>
            <a:r>
              <a:rPr lang="en-US" sz="1600" b="1" dirty="0" smtClean="0">
                <a:solidFill>
                  <a:srgbClr val="FF0000"/>
                </a:solidFill>
              </a:rPr>
              <a:t>On-orbit</a:t>
            </a:r>
          </a:p>
          <a:p>
            <a:r>
              <a:rPr lang="en-US" sz="1600" b="1" dirty="0" smtClean="0">
                <a:solidFill>
                  <a:srgbClr val="00CC00"/>
                </a:solidFill>
              </a:rPr>
              <a:t>Pre-launch</a:t>
            </a:r>
            <a:endParaRPr lang="en-US" sz="1600" b="1" dirty="0">
              <a:solidFill>
                <a:srgbClr val="00CC00"/>
              </a:solidFill>
            </a:endParaRPr>
          </a:p>
        </p:txBody>
      </p:sp>
      <p:sp>
        <p:nvSpPr>
          <p:cNvPr id="16" name="TextBox 15"/>
          <p:cNvSpPr txBox="1"/>
          <p:nvPr/>
        </p:nvSpPr>
        <p:spPr>
          <a:xfrm>
            <a:off x="4800600" y="3314000"/>
            <a:ext cx="1099275" cy="584775"/>
          </a:xfrm>
          <a:prstGeom prst="rect">
            <a:avLst/>
          </a:prstGeom>
          <a:noFill/>
        </p:spPr>
        <p:txBody>
          <a:bodyPr wrap="none" rtlCol="0">
            <a:spAutoFit/>
          </a:bodyPr>
          <a:lstStyle/>
          <a:p>
            <a:r>
              <a:rPr lang="en-US" sz="1600" b="1" dirty="0" smtClean="0">
                <a:solidFill>
                  <a:srgbClr val="FF0000"/>
                </a:solidFill>
              </a:rPr>
              <a:t>On-orbit</a:t>
            </a:r>
          </a:p>
          <a:p>
            <a:r>
              <a:rPr lang="en-US" sz="1600" b="1" dirty="0" smtClean="0">
                <a:solidFill>
                  <a:srgbClr val="00CC00"/>
                </a:solidFill>
              </a:rPr>
              <a:t>Pre-launch</a:t>
            </a:r>
            <a:endParaRPr lang="en-US" sz="1600" b="1" dirty="0">
              <a:solidFill>
                <a:srgbClr val="00CC00"/>
              </a:solidFill>
            </a:endParaRPr>
          </a:p>
        </p:txBody>
      </p:sp>
      <p:sp>
        <p:nvSpPr>
          <p:cNvPr id="12" name="Rectangle 11"/>
          <p:cNvSpPr/>
          <p:nvPr/>
        </p:nvSpPr>
        <p:spPr>
          <a:xfrm>
            <a:off x="304800" y="5334000"/>
            <a:ext cx="8458200" cy="1477328"/>
          </a:xfrm>
          <a:prstGeom prst="rect">
            <a:avLst/>
          </a:prstGeom>
        </p:spPr>
        <p:txBody>
          <a:bodyPr wrap="square">
            <a:spAutoFit/>
          </a:bodyPr>
          <a:lstStyle/>
          <a:p>
            <a:r>
              <a:rPr lang="en-US" dirty="0" smtClean="0">
                <a:latin typeface="Times New Roman" pitchFamily="18" charset="0"/>
                <a:cs typeface="Times New Roman" pitchFamily="18" charset="0"/>
              </a:rPr>
              <a:t>The Figure on the Left shows that the LED signal has the same minimal drift, an order of magnitude better than the requirement, for both </a:t>
            </a:r>
            <a:r>
              <a:rPr lang="en-US" b="1" dirty="0" smtClean="0">
                <a:solidFill>
                  <a:srgbClr val="FF0000"/>
                </a:solidFill>
              </a:rPr>
              <a:t>On-orbit</a:t>
            </a:r>
            <a:r>
              <a:rPr lang="en-US" dirty="0" smtClean="0">
                <a:latin typeface="Times New Roman" pitchFamily="18" charset="0"/>
                <a:cs typeface="Times New Roman" pitchFamily="18" charset="0"/>
              </a:rPr>
              <a:t> and</a:t>
            </a:r>
            <a:r>
              <a:rPr lang="en-US" b="1" dirty="0" smtClean="0">
                <a:solidFill>
                  <a:srgbClr val="FF0000"/>
                </a:solidFill>
              </a:rPr>
              <a:t> </a:t>
            </a:r>
            <a:r>
              <a:rPr lang="en-US" b="1" dirty="0" smtClean="0">
                <a:solidFill>
                  <a:srgbClr val="00CC00"/>
                </a:solidFill>
              </a:rPr>
              <a:t>Pre-launch</a:t>
            </a:r>
            <a:r>
              <a:rPr lang="en-US" dirty="0" smtClean="0">
                <a:latin typeface="Times New Roman" pitchFamily="18" charset="0"/>
                <a:cs typeface="Times New Roman" pitchFamily="18" charset="0"/>
              </a:rPr>
              <a:t> operations. The sensor non-linearity characterization  in the figure on the Right shows excellent stability for </a:t>
            </a:r>
            <a:r>
              <a:rPr lang="en-US" b="1" dirty="0" smtClean="0">
                <a:solidFill>
                  <a:srgbClr val="FF0000"/>
                </a:solidFill>
              </a:rPr>
              <a:t>On-orbit</a:t>
            </a:r>
            <a:r>
              <a:rPr lang="en-US" dirty="0" smtClean="0">
                <a:latin typeface="Times New Roman" pitchFamily="18" charset="0"/>
                <a:cs typeface="Times New Roman" pitchFamily="18" charset="0"/>
              </a:rPr>
              <a:t> versus</a:t>
            </a:r>
            <a:r>
              <a:rPr lang="en-US" b="1" dirty="0" smtClean="0">
                <a:solidFill>
                  <a:srgbClr val="FF0000"/>
                </a:solidFill>
              </a:rPr>
              <a:t> </a:t>
            </a:r>
            <a:r>
              <a:rPr lang="en-US" b="1" dirty="0" smtClean="0">
                <a:solidFill>
                  <a:srgbClr val="00CC00"/>
                </a:solidFill>
              </a:rPr>
              <a:t>Pre-launch</a:t>
            </a:r>
            <a:r>
              <a:rPr lang="en-US" dirty="0" smtClean="0">
                <a:latin typeface="Times New Roman" pitchFamily="18" charset="0"/>
                <a:cs typeface="Times New Roman" pitchFamily="18" charset="0"/>
              </a:rPr>
              <a:t>. Given these stable results, the calibration team expects that the original plans to adjust this characterization weekly can be greatly relaxed.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72646</TotalTime>
  <Words>2919</Words>
  <Application>Microsoft Office PowerPoint</Application>
  <PresentationFormat>On-screen Show (4:3)</PresentationFormat>
  <Paragraphs>209</Paragraphs>
  <Slides>32</Slides>
  <Notes>11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Status Report for OMPS: Preliminary Findings </vt:lpstr>
      <vt:lpstr>Data Product Beta Maturity Definition</vt:lpstr>
      <vt:lpstr>Outline</vt:lpstr>
      <vt:lpstr>Slide 4</vt:lpstr>
      <vt:lpstr>Slide 5</vt:lpstr>
      <vt:lpstr>Dark Current Monitoring  </vt:lpstr>
      <vt:lpstr>Hot pixels increasing as expected</vt:lpstr>
      <vt:lpstr>Dark Current / Hot Pixels </vt:lpstr>
      <vt:lpstr>Linearity Performance Transition from Ground to Orbit </vt:lpstr>
      <vt:lpstr>CCD Temperatures for ten days In Early February</vt:lpstr>
      <vt:lpstr>CCD Detector Temperature Target and Stability</vt:lpstr>
      <vt:lpstr>Slide 12</vt:lpstr>
      <vt:lpstr>Irradiance Comparison </vt:lpstr>
      <vt:lpstr>Slide 14</vt:lpstr>
      <vt:lpstr>EOF/SNR analysis for six orbits (~1800 scans) OMPS NM on 1/28/2012  using three wavelength ranges (305-325, 320-345, 340-380) for 35 CT</vt:lpstr>
      <vt:lpstr>Nadir Mapper Earth Radiance  Signal to Noise Ratio Estimates</vt:lpstr>
      <vt:lpstr>Noise and Stray Light for OMPS NP Earth Radiances</vt:lpstr>
      <vt:lpstr>SAA Effects on NP Earth Radiances</vt:lpstr>
      <vt:lpstr>Slide 19</vt:lpstr>
      <vt:lpstr>Wavelength Shift and Ring Effect/Stray Light</vt:lpstr>
      <vt:lpstr>Wavelength Scale and Ring Effect/Stray Light</vt:lpstr>
      <vt:lpstr>OMPS Geolocation</vt:lpstr>
      <vt:lpstr>Figures: J. Niu, NOAA/STAR (ERT) 1/26-27/2012</vt:lpstr>
      <vt:lpstr>Slide 24</vt:lpstr>
      <vt:lpstr>Slide 25</vt:lpstr>
      <vt:lpstr>Slide 26</vt:lpstr>
      <vt:lpstr>OMPS Earth View SDR Status</vt:lpstr>
      <vt:lpstr>Summary</vt:lpstr>
      <vt:lpstr>Backup</vt:lpstr>
      <vt:lpstr>Slide 30</vt:lpstr>
      <vt:lpstr>Slide 31</vt:lpstr>
      <vt:lpstr>Slide 32</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lflynn</dc:creator>
  <cp:lastModifiedBy>lflynn</cp:lastModifiedBy>
  <cp:revision>1870</cp:revision>
  <dcterms:created xsi:type="dcterms:W3CDTF">2012-01-31T15:35:41Z</dcterms:created>
  <dcterms:modified xsi:type="dcterms:W3CDTF">2012-04-18T18:16:48Z</dcterms:modified>
</cp:coreProperties>
</file>