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689" r:id="rId2"/>
    <p:sldMasterId id="2147483877" r:id="rId3"/>
    <p:sldMasterId id="2147483891" r:id="rId4"/>
    <p:sldMasterId id="2147483904" r:id="rId5"/>
    <p:sldMasterId id="2147483918" r:id="rId6"/>
  </p:sldMasterIdLst>
  <p:notesMasterIdLst>
    <p:notesMasterId r:id="rId40"/>
  </p:notesMasterIdLst>
  <p:sldIdLst>
    <p:sldId id="257" r:id="rId7"/>
    <p:sldId id="292" r:id="rId8"/>
    <p:sldId id="293" r:id="rId9"/>
    <p:sldId id="264" r:id="rId10"/>
    <p:sldId id="360" r:id="rId11"/>
    <p:sldId id="361" r:id="rId12"/>
    <p:sldId id="362" r:id="rId13"/>
    <p:sldId id="363" r:id="rId14"/>
    <p:sldId id="364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265" r:id="rId24"/>
    <p:sldId id="266" r:id="rId25"/>
    <p:sldId id="270" r:id="rId26"/>
    <p:sldId id="330" r:id="rId27"/>
    <p:sldId id="331" r:id="rId28"/>
    <p:sldId id="325" r:id="rId29"/>
    <p:sldId id="332" r:id="rId30"/>
    <p:sldId id="308" r:id="rId31"/>
    <p:sldId id="304" r:id="rId32"/>
    <p:sldId id="305" r:id="rId33"/>
    <p:sldId id="306" r:id="rId34"/>
    <p:sldId id="307" r:id="rId35"/>
    <p:sldId id="375" r:id="rId36"/>
    <p:sldId id="376" r:id="rId37"/>
    <p:sldId id="309" r:id="rId38"/>
    <p:sldId id="358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67966" autoAdjust="0"/>
  </p:normalViewPr>
  <p:slideViewPr>
    <p:cSldViewPr snapToGrid="0">
      <p:cViewPr>
        <p:scale>
          <a:sx n="60" d="100"/>
          <a:sy n="60" d="100"/>
        </p:scale>
        <p:origin x="-984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E26C5C-8FE0-4B13-8178-63F73736B9FE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D2071F3-F555-4FB9-B847-F52CAE70066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1645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BE076-B279-4397-AE0A-DB32E2754E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  <p:sp>
        <p:nvSpPr>
          <p:cNvPr id="3789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858BDB6-0679-486C-94C6-B2E0F09E2D11}" type="slidenum">
              <a:rPr lang="en-US" sz="1200">
                <a:latin typeface="Calibri" pitchFamily="34" charset="0"/>
              </a:rPr>
              <a:pPr algn="r" eaLnBrk="1" hangingPunct="1"/>
              <a:t>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00FEB5-CD75-4B81-8B6B-00956B6DEFC0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891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0" tIns="44970" rIns="89940" bIns="4497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891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5EC0740-9AA5-4995-9EBF-DB107959D3EF}" type="slidenum">
              <a:rPr lang="en-US" sz="1200"/>
              <a:pPr algn="r"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70BFF-8F93-4ADE-870A-A07A5300C8A8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4198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0" tIns="44970" rIns="89940" bIns="449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E13865D-4701-4680-94FF-4FAAA0E1649F}" type="slidenum">
              <a:rPr lang="en-US" sz="1200"/>
              <a:pPr algn="r"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169E63-C7AA-4BDE-8F6E-AB607FAD9F85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4301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0" tIns="44970" rIns="89940" bIns="449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30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65FFCB7-2967-404F-9530-7CAF52715AAD}" type="slidenum">
              <a:rPr lang="en-US" sz="1200"/>
              <a:pPr algn="r"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33A68A-69BC-429E-AB54-98C2787944B0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4915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0" tIns="44970" rIns="89940" bIns="449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915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598CF2E-C5EB-4DE5-8D99-C28BA66A5C03}" type="slidenum">
              <a:rPr lang="en-US" sz="1200"/>
              <a:pPr algn="r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3BB9CE-F6C7-4A77-83CC-DC9D3C9B0898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5017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0" tIns="44970" rIns="89940" bIns="449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018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F5CFF394-1DB2-4D48-8B46-54948BCADA87}" type="slidenum">
              <a:rPr lang="en-US" sz="1200"/>
              <a:pPr algn="r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DFBFDD-EDBA-4D95-8BA8-64BA86A97227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5120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0" tIns="44970" rIns="89940" bIns="449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120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25EEC600-241D-4F96-9229-A2BDCFEBF05A}" type="slidenum">
              <a:rPr lang="en-US" sz="1200"/>
              <a:pPr algn="r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4C2DC9-36A2-4A6D-9402-2E3F0F91FB1C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5222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0" tIns="44970" rIns="89940" bIns="449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222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34F1392B-2150-4D9D-82A2-5015C660A540}" type="slidenum">
              <a:rPr lang="en-US" sz="1200"/>
              <a:pPr algn="r"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20FAE0A-2695-4088-A105-FF01901C5F17}" type="slidenum">
              <a:rPr lang="en-US" sz="1200">
                <a:latin typeface="Calibri" pitchFamily="34" charset="0"/>
              </a:rPr>
              <a:pPr algn="r" eaLnBrk="1" hangingPunct="1"/>
              <a:t>33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4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6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49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93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F6489-0094-4AF8-8CC7-0CBF30F0EE03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8A1F9-BCC9-45B8-8631-3BD0FF29458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6224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1D07C-81EE-43C2-AB3A-B6C34B507089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1D99C-7B5A-4625-AC6B-C94FB013543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4786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EE86-7A1B-424E-88F4-147EF447FFC9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35C7E-9D41-48EB-8C65-E1610308FEF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059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60209-AABF-4A2D-AD22-A73602086CD1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5001B-9E8A-4AD0-88FA-CF7E4776A32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2716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02E5E-194F-45F2-BA33-95608661E2BD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4D585-5503-4E2F-957A-CE81796B3B2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8239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E521F-F628-4FD8-8428-DD415AE9DF6E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B3422-4C0C-444B-9E6A-84BB46EB95E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544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B6B16-C2CB-43A1-B47D-2B7FACFBFE46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5A02D-9FBA-40A5-A8D2-3800B109667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670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67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A43E9-582B-4B02-B1D9-B973C8B857E5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549A2-33EA-4E90-ABCE-98A0AC2B761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6445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11782-1B6D-47AA-AA9C-AD0F0913A6A0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D9246-B128-4073-AAE3-F2623344AEE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7119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79DB3-AB65-4A5C-9B0D-E299A9C09E52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2AD63-A1B2-4A03-A343-AFA5B60258A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1443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BE973-A682-4CBD-B064-DAC3D711B4BD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92C2D-C543-47DE-A7CB-947B491ACB6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682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64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57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54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81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98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1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122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100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783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9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74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17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485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5800" y="4191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934200" y="130175"/>
            <a:ext cx="2095500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alibri"/>
              </a:rPr>
              <a:t>October 2007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4775" y="130175"/>
            <a:ext cx="4924425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Atmospheric Limb Workshop</a:t>
            </a:r>
          </a:p>
        </p:txBody>
      </p:sp>
      <p:cxnSp>
        <p:nvCxnSpPr>
          <p:cNvPr id="6" name="Straight Connector 17"/>
          <p:cNvCxnSpPr>
            <a:cxnSpLocks noChangeShapeType="1"/>
          </p:cNvCxnSpPr>
          <p:nvPr userDrawn="1"/>
        </p:nvCxnSpPr>
        <p:spPr bwMode="auto">
          <a:xfrm>
            <a:off x="0" y="6019800"/>
            <a:ext cx="9144000" cy="1588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/>
          <p:nvPr userDrawn="1"/>
        </p:nvSpPr>
        <p:spPr>
          <a:xfrm>
            <a:off x="3124200" y="6602413"/>
            <a:ext cx="12493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/>
              </a:rPr>
              <a:t>Doug Degenstein</a:t>
            </a:r>
          </a:p>
        </p:txBody>
      </p:sp>
      <p:cxnSp>
        <p:nvCxnSpPr>
          <p:cNvPr id="8" name="Straight Connector 19"/>
          <p:cNvCxnSpPr>
            <a:cxnSpLocks noChangeShapeType="1"/>
          </p:cNvCxnSpPr>
          <p:nvPr userDrawn="1"/>
        </p:nvCxnSpPr>
        <p:spPr bwMode="auto">
          <a:xfrm rot="5400000">
            <a:off x="4472782" y="6744494"/>
            <a:ext cx="227012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 userDrawn="1"/>
        </p:nvSpPr>
        <p:spPr>
          <a:xfrm>
            <a:off x="4576763" y="6604000"/>
            <a:ext cx="16319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/>
              </a:rPr>
              <a:t>Odin - OSIRIS Overview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057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19/04/2012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89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19/04/2012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42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19/04/2012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2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23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19/04/2012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52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19/04/2012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52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19/04/2012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26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19/04/2012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892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19/04/2012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11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19/04/2012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11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19/04/2012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57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19/04/2012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509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5800" y="4191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934200" y="130175"/>
            <a:ext cx="2095500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prstClr val="white"/>
                </a:solidFill>
                <a:latin typeface="Calibri"/>
              </a:rPr>
              <a:t>October 2007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4775" y="130175"/>
            <a:ext cx="4924425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prstClr val="white"/>
                </a:solidFill>
                <a:latin typeface="Calibri"/>
              </a:rPr>
              <a:t>Atmospheric Limb Workshop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124200" y="6602413"/>
            <a:ext cx="146685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Adam E. Bourassa</a:t>
            </a:r>
          </a:p>
        </p:txBody>
      </p:sp>
      <p:cxnSp>
        <p:nvCxnSpPr>
          <p:cNvPr id="9" name="Straight Connector 19"/>
          <p:cNvCxnSpPr>
            <a:cxnSpLocks noChangeShapeType="1"/>
          </p:cNvCxnSpPr>
          <p:nvPr userDrawn="1"/>
        </p:nvCxnSpPr>
        <p:spPr bwMode="auto">
          <a:xfrm rot="5400000">
            <a:off x="4472782" y="6744494"/>
            <a:ext cx="227012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10" name="TextBox 9"/>
          <p:cNvSpPr txBox="1"/>
          <p:nvPr userDrawn="1"/>
        </p:nvSpPr>
        <p:spPr>
          <a:xfrm>
            <a:off x="4576763" y="6604000"/>
            <a:ext cx="111921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OSIRIS on Odin</a:t>
            </a:r>
          </a:p>
        </p:txBody>
      </p:sp>
      <p:sp>
        <p:nvSpPr>
          <p:cNvPr id="13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41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9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296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305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4445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15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91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154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5416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005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29942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87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865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5800" y="4191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934200" y="130175"/>
            <a:ext cx="2095500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alibri"/>
              </a:rPr>
              <a:t>October 2007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4775" y="130175"/>
            <a:ext cx="4924425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Atmospheric Limb Workshop</a:t>
            </a:r>
          </a:p>
        </p:txBody>
      </p:sp>
      <p:cxnSp>
        <p:nvCxnSpPr>
          <p:cNvPr id="6" name="Straight Connector 17"/>
          <p:cNvCxnSpPr>
            <a:cxnSpLocks noChangeShapeType="1"/>
          </p:cNvCxnSpPr>
          <p:nvPr userDrawn="1"/>
        </p:nvCxnSpPr>
        <p:spPr bwMode="auto">
          <a:xfrm>
            <a:off x="0" y="6019800"/>
            <a:ext cx="9144000" cy="1588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/>
          <p:nvPr userDrawn="1"/>
        </p:nvSpPr>
        <p:spPr>
          <a:xfrm>
            <a:off x="3124200" y="6602413"/>
            <a:ext cx="12493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/>
              </a:rPr>
              <a:t>Doug Degenstein</a:t>
            </a:r>
          </a:p>
        </p:txBody>
      </p:sp>
      <p:cxnSp>
        <p:nvCxnSpPr>
          <p:cNvPr id="8" name="Straight Connector 19"/>
          <p:cNvCxnSpPr>
            <a:cxnSpLocks noChangeShapeType="1"/>
          </p:cNvCxnSpPr>
          <p:nvPr userDrawn="1"/>
        </p:nvCxnSpPr>
        <p:spPr bwMode="auto">
          <a:xfrm rot="5400000">
            <a:off x="4472782" y="6744494"/>
            <a:ext cx="227012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 userDrawn="1"/>
        </p:nvSpPr>
        <p:spPr>
          <a:xfrm>
            <a:off x="4576763" y="6604000"/>
            <a:ext cx="16319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/>
              </a:rPr>
              <a:t>Odin - OSIRIS Overview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458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48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617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26554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01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11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515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494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769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9404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8739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108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614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899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5800" y="4191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934200" y="130175"/>
            <a:ext cx="2095500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alibri"/>
              </a:rPr>
              <a:t>October 2007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4775" y="130175"/>
            <a:ext cx="4924425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Atmospheric Limb Workshop</a:t>
            </a:r>
          </a:p>
        </p:txBody>
      </p:sp>
      <p:cxnSp>
        <p:nvCxnSpPr>
          <p:cNvPr id="6" name="Straight Connector 17"/>
          <p:cNvCxnSpPr>
            <a:cxnSpLocks noChangeShapeType="1"/>
          </p:cNvCxnSpPr>
          <p:nvPr userDrawn="1"/>
        </p:nvCxnSpPr>
        <p:spPr bwMode="auto">
          <a:xfrm>
            <a:off x="0" y="6019800"/>
            <a:ext cx="9144000" cy="1588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/>
          <p:nvPr userDrawn="1"/>
        </p:nvSpPr>
        <p:spPr>
          <a:xfrm>
            <a:off x="3124200" y="6602413"/>
            <a:ext cx="124936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/>
              </a:rPr>
              <a:t>Doug Degenstein</a:t>
            </a:r>
          </a:p>
        </p:txBody>
      </p:sp>
      <p:cxnSp>
        <p:nvCxnSpPr>
          <p:cNvPr id="8" name="Straight Connector 19"/>
          <p:cNvCxnSpPr>
            <a:cxnSpLocks noChangeShapeType="1"/>
          </p:cNvCxnSpPr>
          <p:nvPr userDrawn="1"/>
        </p:nvCxnSpPr>
        <p:spPr bwMode="auto">
          <a:xfrm rot="5400000">
            <a:off x="4472782" y="6744494"/>
            <a:ext cx="227012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 userDrawn="1"/>
        </p:nvSpPr>
        <p:spPr>
          <a:xfrm>
            <a:off x="4576763" y="6604000"/>
            <a:ext cx="16319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/>
              </a:rPr>
              <a:t>Odin - OSIRIS Overview</a:t>
            </a:r>
          </a:p>
        </p:txBody>
      </p:sp>
      <p:sp>
        <p:nvSpPr>
          <p:cNvPr id="10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6380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970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39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4.wm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4.wmf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4.wmf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a_W_SMALL_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015038"/>
            <a:ext cx="1295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5800" y="4191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34200" y="130175"/>
            <a:ext cx="2095500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chemeClr val="bg1"/>
                </a:solidFill>
                <a:latin typeface="+mn-lt"/>
                <a:cs typeface="+mn-cs"/>
              </a:rPr>
              <a:t>October 2007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4775" y="130175"/>
            <a:ext cx="4924425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  <a:cs typeface="+mn-cs"/>
              </a:rPr>
              <a:t>Atmospheric Limb Workshop</a:t>
            </a:r>
          </a:p>
        </p:txBody>
      </p:sp>
      <p:cxnSp>
        <p:nvCxnSpPr>
          <p:cNvPr id="1031" name="Straight Connector 17"/>
          <p:cNvCxnSpPr>
            <a:cxnSpLocks noChangeShapeType="1"/>
          </p:cNvCxnSpPr>
          <p:nvPr/>
        </p:nvCxnSpPr>
        <p:spPr bwMode="auto">
          <a:xfrm>
            <a:off x="0" y="6019800"/>
            <a:ext cx="9144000" cy="1588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124200" y="6602413"/>
            <a:ext cx="1243013" cy="274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chemeClr val="bg1"/>
                </a:solidFill>
                <a:latin typeface="Calibri" pitchFamily="34" charset="0"/>
              </a:rPr>
              <a:t>Doug Degenstein</a:t>
            </a:r>
          </a:p>
        </p:txBody>
      </p:sp>
      <p:cxnSp>
        <p:nvCxnSpPr>
          <p:cNvPr id="1033" name="Straight Connector 19"/>
          <p:cNvCxnSpPr>
            <a:cxnSpLocks noChangeShapeType="1"/>
          </p:cNvCxnSpPr>
          <p:nvPr/>
        </p:nvCxnSpPr>
        <p:spPr bwMode="auto">
          <a:xfrm rot="5400000">
            <a:off x="4472782" y="6744494"/>
            <a:ext cx="227012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576763" y="6604000"/>
            <a:ext cx="1547812" cy="274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chemeClr val="bg1"/>
                </a:solidFill>
                <a:latin typeface="Calibri" pitchFamily="34" charset="0"/>
              </a:rPr>
              <a:t>Odin-OSIRIS Overview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036" name="Picture 5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2"/>
          <a:stretch>
            <a:fillRect/>
          </a:stretch>
        </p:blipFill>
        <p:spPr bwMode="auto">
          <a:xfrm>
            <a:off x="2735263" y="6057900"/>
            <a:ext cx="577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00" descr="CanadianSpaceAgency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6057900"/>
            <a:ext cx="5445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6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6057900"/>
            <a:ext cx="5334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2" descr="http://www.twu.ca/academics/science/biology/science-in-the-valley/nserc.gi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6048375"/>
            <a:ext cx="5191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445FA7-60B5-4E9A-BE93-F54693B71E86}" type="datetimeFigureOut">
              <a:rPr lang="en-US"/>
              <a:pPr>
                <a:defRPr/>
              </a:pPr>
              <a:t>4/19/2012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74A45B-960A-48AC-9850-B5748C35A57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a_W_SMALL_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015038"/>
            <a:ext cx="1295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5800" y="4191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34200" y="130175"/>
            <a:ext cx="2095500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alibri"/>
              </a:rPr>
              <a:t>October 2007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4775" y="130175"/>
            <a:ext cx="4924425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Atmospheric Limb Workshop</a:t>
            </a:r>
          </a:p>
        </p:txBody>
      </p:sp>
      <p:cxnSp>
        <p:nvCxnSpPr>
          <p:cNvPr id="1031" name="Straight Connector 17"/>
          <p:cNvCxnSpPr>
            <a:cxnSpLocks noChangeShapeType="1"/>
          </p:cNvCxnSpPr>
          <p:nvPr/>
        </p:nvCxnSpPr>
        <p:spPr bwMode="auto">
          <a:xfrm>
            <a:off x="0" y="6019800"/>
            <a:ext cx="9144000" cy="1588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124200" y="6602413"/>
            <a:ext cx="1243013" cy="274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Doug Degenstein</a:t>
            </a:r>
          </a:p>
        </p:txBody>
      </p:sp>
      <p:cxnSp>
        <p:nvCxnSpPr>
          <p:cNvPr id="1033" name="Straight Connector 19"/>
          <p:cNvCxnSpPr>
            <a:cxnSpLocks noChangeShapeType="1"/>
          </p:cNvCxnSpPr>
          <p:nvPr/>
        </p:nvCxnSpPr>
        <p:spPr bwMode="auto">
          <a:xfrm rot="5400000">
            <a:off x="4472782" y="6744494"/>
            <a:ext cx="227012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576763" y="6604000"/>
            <a:ext cx="1547812" cy="274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Odin-OSIRIS Overview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36" name="Picture 5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2"/>
          <a:stretch>
            <a:fillRect/>
          </a:stretch>
        </p:blipFill>
        <p:spPr bwMode="auto">
          <a:xfrm>
            <a:off x="2735263" y="6057900"/>
            <a:ext cx="577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00" descr="CanadianSpaceAgency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6057900"/>
            <a:ext cx="5445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6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6057900"/>
            <a:ext cx="5334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2" descr="http://www.twu.ca/academics/science/biology/science-in-the-valley/nserc.gi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6048375"/>
            <a:ext cx="5191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val="308965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68ECAA-44AB-4855-81A6-4EB51FB54035}" type="datetimeFigureOut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19/04/2012</a:t>
            </a:fld>
            <a:endParaRPr lang="en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7FBE28-6E76-4F2F-A69E-63AD80132A58}" type="slidenum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9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a_W_SMALL_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015038"/>
            <a:ext cx="1295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5800" y="4191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34200" y="130175"/>
            <a:ext cx="2095500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alibri"/>
              </a:rPr>
              <a:t>October 2007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4775" y="130175"/>
            <a:ext cx="4924425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Atmospheric Limb Workshop</a:t>
            </a:r>
          </a:p>
        </p:txBody>
      </p:sp>
      <p:cxnSp>
        <p:nvCxnSpPr>
          <p:cNvPr id="1031" name="Straight Connector 17"/>
          <p:cNvCxnSpPr>
            <a:cxnSpLocks noChangeShapeType="1"/>
          </p:cNvCxnSpPr>
          <p:nvPr/>
        </p:nvCxnSpPr>
        <p:spPr bwMode="auto">
          <a:xfrm>
            <a:off x="0" y="6019800"/>
            <a:ext cx="9144000" cy="1588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124200" y="6602413"/>
            <a:ext cx="1243013" cy="274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Doug Degenstein</a:t>
            </a:r>
          </a:p>
        </p:txBody>
      </p:sp>
      <p:cxnSp>
        <p:nvCxnSpPr>
          <p:cNvPr id="1033" name="Straight Connector 19"/>
          <p:cNvCxnSpPr>
            <a:cxnSpLocks noChangeShapeType="1"/>
          </p:cNvCxnSpPr>
          <p:nvPr/>
        </p:nvCxnSpPr>
        <p:spPr bwMode="auto">
          <a:xfrm rot="5400000">
            <a:off x="4472782" y="6744494"/>
            <a:ext cx="227012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576763" y="6604000"/>
            <a:ext cx="1547812" cy="274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Odin-OSIRIS Overview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36" name="Picture 5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2"/>
          <a:stretch>
            <a:fillRect/>
          </a:stretch>
        </p:blipFill>
        <p:spPr bwMode="auto">
          <a:xfrm>
            <a:off x="2735263" y="6057900"/>
            <a:ext cx="577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00" descr="CanadianSpaceAgency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6057900"/>
            <a:ext cx="5445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6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6057900"/>
            <a:ext cx="5334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2" descr="http://www.twu.ca/academics/science/biology/science-in-the-valley/nserc.gi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6048375"/>
            <a:ext cx="5191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val="160008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a_W_SMALL_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6015038"/>
            <a:ext cx="1295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0"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5800" y="4191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34200" y="130175"/>
            <a:ext cx="2095500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alibri"/>
              </a:rPr>
              <a:t>October 2007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4775" y="130175"/>
            <a:ext cx="4924425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Atmospheric Limb Workshop</a:t>
            </a:r>
          </a:p>
        </p:txBody>
      </p:sp>
      <p:cxnSp>
        <p:nvCxnSpPr>
          <p:cNvPr id="1031" name="Straight Connector 17"/>
          <p:cNvCxnSpPr>
            <a:cxnSpLocks noChangeShapeType="1"/>
          </p:cNvCxnSpPr>
          <p:nvPr/>
        </p:nvCxnSpPr>
        <p:spPr bwMode="auto">
          <a:xfrm>
            <a:off x="0" y="6019800"/>
            <a:ext cx="9144000" cy="1588"/>
          </a:xfrm>
          <a:prstGeom prst="lin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124200" y="6602413"/>
            <a:ext cx="1243013" cy="274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Doug Degenstein</a:t>
            </a:r>
          </a:p>
        </p:txBody>
      </p:sp>
      <p:cxnSp>
        <p:nvCxnSpPr>
          <p:cNvPr id="1033" name="Straight Connector 19"/>
          <p:cNvCxnSpPr>
            <a:cxnSpLocks noChangeShapeType="1"/>
          </p:cNvCxnSpPr>
          <p:nvPr/>
        </p:nvCxnSpPr>
        <p:spPr bwMode="auto">
          <a:xfrm rot="5400000">
            <a:off x="4472782" y="6744494"/>
            <a:ext cx="227012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576763" y="6604000"/>
            <a:ext cx="1547812" cy="274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Odin-OSIRIS Overview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rgbClr val="3333FF"/>
              </a:gs>
              <a:gs pos="50000">
                <a:schemeClr val="tx1"/>
              </a:gs>
              <a:gs pos="100000">
                <a:srgbClr val="3333FF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36" name="Picture 5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2"/>
          <a:stretch>
            <a:fillRect/>
          </a:stretch>
        </p:blipFill>
        <p:spPr bwMode="auto">
          <a:xfrm>
            <a:off x="2735263" y="6057900"/>
            <a:ext cx="5778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00" descr="CanadianSpaceAgency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6057900"/>
            <a:ext cx="5445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6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6057900"/>
            <a:ext cx="5334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2" descr="http://www.twu.ca/academics/science/biology/science-in-the-valley/nserc.gi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6048375"/>
            <a:ext cx="5191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</p:spTree>
    <p:extLst>
      <p:ext uri="{BB962C8B-B14F-4D97-AF65-F5344CB8AC3E}">
        <p14:creationId xmlns:p14="http://schemas.microsoft.com/office/powerpoint/2010/main" val="297768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apod.nasa.gov/apod/image/0703/horizonmoon_nasa_big.jpg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pod.nasa.gov/apod/image/0703/horizonmoon_nasa_big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9.wmf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ee Explanation.  Clicking on the picture will download&#10; the highest resolution version available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0" y="282575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sz="4000" dirty="0">
                <a:solidFill>
                  <a:schemeClr val="bg1"/>
                </a:solidFill>
                <a:latin typeface="Britannic Bold" pitchFamily="34" charset="0"/>
              </a:rPr>
              <a:t>OSIRIS on Odin </a:t>
            </a:r>
          </a:p>
          <a:p>
            <a:pPr algn="ctr" eaLnBrk="1" hangingPunct="1"/>
            <a:r>
              <a:rPr lang="en-CA" sz="4000" dirty="0" smtClean="0">
                <a:solidFill>
                  <a:schemeClr val="bg1"/>
                </a:solidFill>
                <a:latin typeface="Britannic Bold" pitchFamily="34" charset="0"/>
              </a:rPr>
              <a:t>Over a </a:t>
            </a:r>
            <a:r>
              <a:rPr lang="en-CA" sz="4000" dirty="0">
                <a:solidFill>
                  <a:schemeClr val="bg1"/>
                </a:solidFill>
                <a:latin typeface="Britannic Bold" pitchFamily="34" charset="0"/>
              </a:rPr>
              <a:t>decade of </a:t>
            </a:r>
            <a:r>
              <a:rPr lang="en-CA" sz="4000" dirty="0" smtClean="0">
                <a:solidFill>
                  <a:schemeClr val="bg1"/>
                </a:solidFill>
                <a:latin typeface="Britannic Bold" pitchFamily="34" charset="0"/>
              </a:rPr>
              <a:t>ozone from limb-scattered sunlight measurements</a:t>
            </a:r>
            <a:endParaRPr lang="en-CA" sz="4000" dirty="0">
              <a:solidFill>
                <a:schemeClr val="bg1"/>
              </a:solidFill>
              <a:latin typeface="Britannic Bold" pitchFamily="34" charset="0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0" y="2797175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0" rIns="180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sz="3600" b="1" smtClean="0">
                <a:latin typeface="Calibri" pitchFamily="34" charset="0"/>
              </a:rPr>
              <a:t>CEOS-ACC</a:t>
            </a:r>
            <a:endParaRPr lang="en-CA" sz="3600" b="1" dirty="0">
              <a:latin typeface="Calibri" pitchFamily="34" charset="0"/>
            </a:endParaRPr>
          </a:p>
          <a:p>
            <a:pPr algn="ctr" eaLnBrk="1" hangingPunct="1"/>
            <a:r>
              <a:rPr lang="en-CA" sz="3600" b="1" dirty="0" smtClean="0">
                <a:latin typeface="Calibri" pitchFamily="34" charset="0"/>
              </a:rPr>
              <a:t>April 19, 2012</a:t>
            </a:r>
            <a:endParaRPr lang="en-CA" sz="3600" b="1" dirty="0">
              <a:latin typeface="Calibri" pitchFamily="34" charset="0"/>
            </a:endParaRPr>
          </a:p>
          <a:p>
            <a:pPr algn="ctr" eaLnBrk="1" hangingPunct="1"/>
            <a:r>
              <a:rPr lang="en-CA" sz="3600" b="1" dirty="0" smtClean="0">
                <a:latin typeface="Calibri" pitchFamily="34" charset="0"/>
              </a:rPr>
              <a:t>Columbia, MD</a:t>
            </a:r>
            <a:endParaRPr lang="en-CA" sz="3600" b="1" dirty="0">
              <a:latin typeface="Calibri" pitchFamily="34" charset="0"/>
            </a:endParaRPr>
          </a:p>
        </p:txBody>
      </p:sp>
      <p:pic>
        <p:nvPicPr>
          <p:cNvPr id="4101" name="Picture 8" descr="uof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4888"/>
            <a:ext cx="203517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 descr="odinbigbad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4695825"/>
            <a:ext cx="21431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" descr="csabigbadge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FF00"/>
              </a:clrFrom>
              <a:clrTo>
                <a:srgbClr val="00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4786313"/>
            <a:ext cx="20335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360" y="71414"/>
            <a:ext cx="6480000" cy="245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374601" y="53975"/>
            <a:ext cx="44119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OSIRIS Stratospheric Aerosol Time Series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710" y="1928802"/>
            <a:ext cx="6480000" cy="24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6710" y="3731767"/>
            <a:ext cx="6480000" cy="248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 bwMode="auto">
          <a:xfrm>
            <a:off x="251520" y="2979128"/>
            <a:ext cx="119096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600" dirty="0">
                <a:solidFill>
                  <a:prstClr val="black"/>
                </a:solidFill>
                <a:latin typeface="Calibri"/>
              </a:rPr>
              <a:t>20 S to 20 N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232283" y="1052736"/>
            <a:ext cx="1229439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600" dirty="0">
                <a:solidFill>
                  <a:prstClr val="black"/>
                </a:solidFill>
                <a:latin typeface="Calibri"/>
              </a:rPr>
              <a:t>50 N to 80 N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284688" y="4866024"/>
            <a:ext cx="1152496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600" dirty="0">
                <a:solidFill>
                  <a:prstClr val="black"/>
                </a:solidFill>
                <a:latin typeface="Calibri"/>
              </a:rPr>
              <a:t>50 S to 80 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122765" y="6214280"/>
            <a:ext cx="3158686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600" dirty="0">
                <a:solidFill>
                  <a:prstClr val="black"/>
                </a:solidFill>
                <a:latin typeface="Calibri"/>
              </a:rPr>
              <a:t>Figure from Vernier et al, GRL, 2011</a:t>
            </a:r>
          </a:p>
        </p:txBody>
      </p:sp>
    </p:spTree>
    <p:extLst>
      <p:ext uri="{BB962C8B-B14F-4D97-AF65-F5344CB8AC3E}">
        <p14:creationId xmlns:p14="http://schemas.microsoft.com/office/powerpoint/2010/main" val="40731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47406" y="53975"/>
            <a:ext cx="53049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The Up-To-Date OSIRIS Stratospheric AOD Record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2404"/>
            <a:ext cx="8611582" cy="470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62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1"/>
          <a:stretch/>
        </p:blipFill>
        <p:spPr bwMode="auto">
          <a:xfrm>
            <a:off x="467544" y="674395"/>
            <a:ext cx="2160587" cy="556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907704" y="53975"/>
            <a:ext cx="5378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OSIRIS Measurements of the </a:t>
            </a:r>
            <a:r>
              <a:rPr lang="en-US" sz="2000" dirty="0" err="1">
                <a:solidFill>
                  <a:prstClr val="white"/>
                </a:solidFill>
                <a:latin typeface="Calibri"/>
              </a:rPr>
              <a:t>Nabro</a:t>
            </a:r>
            <a:r>
              <a:rPr lang="en-US" sz="2000" dirty="0">
                <a:solidFill>
                  <a:prstClr val="white"/>
                </a:solidFill>
                <a:latin typeface="Calibri"/>
              </a:rPr>
              <a:t> Aerosol Cloud</a:t>
            </a:r>
          </a:p>
        </p:txBody>
      </p:sp>
      <p:pic>
        <p:nvPicPr>
          <p:cNvPr id="26" name="Picture 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31" y="548680"/>
            <a:ext cx="6696397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 bwMode="auto">
          <a:xfrm>
            <a:off x="2915816" y="4207849"/>
            <a:ext cx="5904656" cy="224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1600" i="1" dirty="0" err="1">
                <a:solidFill>
                  <a:prstClr val="black"/>
                </a:solidFill>
                <a:latin typeface="Calibri"/>
              </a:rPr>
              <a:t>Nabro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Calibri"/>
              </a:rPr>
              <a:t>stratovolcano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 in Eritrea, Northeastern Africa, erupted on June 13, 2011, injecting approximately 1.3 </a:t>
            </a:r>
            <a:r>
              <a:rPr lang="en-US" sz="1600" i="1" dirty="0" err="1">
                <a:solidFill>
                  <a:prstClr val="black"/>
                </a:solidFill>
                <a:latin typeface="Calibri"/>
              </a:rPr>
              <a:t>Tg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 SO</a:t>
            </a:r>
            <a:r>
              <a:rPr lang="en-US" sz="1600" i="1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 to altitudes of 9 to 14 km in the upper troposphere</a:t>
            </a:r>
          </a:p>
          <a:p>
            <a:pPr marL="285750" indent="-28575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Calibri"/>
              </a:rPr>
              <a:t>This resulted in a large aerosol enhancement in the stratosphere.  </a:t>
            </a:r>
          </a:p>
          <a:p>
            <a:pPr marL="285750" indent="-28575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Calibri"/>
              </a:rPr>
              <a:t>The SO</a:t>
            </a:r>
            <a:r>
              <a:rPr lang="en-US" sz="1600" i="1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 was lofted into the lower stratosphere by deep convection and the circulation associated with the Asian monsoon </a:t>
            </a:r>
          </a:p>
          <a:p>
            <a:pPr marL="285750" indent="-28575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i="1" dirty="0">
                <a:solidFill>
                  <a:prstClr val="black"/>
                </a:solidFill>
                <a:latin typeface="Calibri"/>
              </a:rPr>
              <a:t>To impact climate, volcanic eruptions need not be strong enough to inject sulfur directly to the stratosphere. </a:t>
            </a:r>
            <a:endParaRPr lang="en-CA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8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atospheric AOD 2008-200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293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045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prstClr val="black"/>
                </a:solidFill>
              </a:rPr>
              <a:t>Two years of total aerosol optical depth from 380 K level and above</a:t>
            </a:r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254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</a:rPr>
              <a:t>Sulphate Aerosols</a:t>
            </a:r>
          </a:p>
        </p:txBody>
      </p:sp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0" y="2680335"/>
            <a:ext cx="9144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sz="7200" dirty="0" smtClean="0">
                <a:solidFill>
                  <a:srgbClr val="000000"/>
                </a:solidFill>
              </a:rPr>
              <a:t>Sub-visual Cirrus</a:t>
            </a:r>
            <a:endParaRPr lang="en-CA" sz="7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9928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/>
              <a:t>The new secret to ozone retrieval using limb-scattered sunlight!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34325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063" y="554038"/>
            <a:ext cx="7123112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Subvisual Cirrus Cloud Database: Truitt Wiensz, University of Saskatchewan</a:t>
            </a:r>
          </a:p>
        </p:txBody>
      </p:sp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0" y="523557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solidFill>
                  <a:srgbClr val="000000"/>
                </a:solidFill>
              </a:rPr>
              <a:t>We have a database of occurrences and we are in the process of retrieving cloud properties such as vertical and optical thickness</a:t>
            </a:r>
          </a:p>
        </p:txBody>
      </p:sp>
    </p:spTree>
    <p:extLst>
      <p:ext uri="{BB962C8B-B14F-4D97-AF65-F5344CB8AC3E}">
        <p14:creationId xmlns:p14="http://schemas.microsoft.com/office/powerpoint/2010/main" val="32145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5" y="608817"/>
            <a:ext cx="5368201" cy="538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914400"/>
            <a:ext cx="30632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CA" dirty="0" smtClean="0">
                <a:solidFill>
                  <a:srgbClr val="000000"/>
                </a:solidFill>
              </a:rPr>
              <a:t>The culmination of a recent PhD project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CA" dirty="0">
              <a:solidFill>
                <a:srgbClr val="000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CA" dirty="0" smtClean="0">
                <a:solidFill>
                  <a:srgbClr val="000000"/>
                </a:solidFill>
              </a:rPr>
              <a:t>We can now model the spectral signature of sub-visual cirrus clouds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CA" dirty="0">
              <a:solidFill>
                <a:srgbClr val="000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CA" dirty="0" smtClean="0">
                <a:solidFill>
                  <a:srgbClr val="000000"/>
                </a:solidFill>
              </a:rPr>
              <a:t>The parameters were retrieved from the OSIRIS measurements and the forward model successfully simulates observations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CA" dirty="0">
              <a:solidFill>
                <a:srgbClr val="000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CA" dirty="0" smtClean="0">
                <a:solidFill>
                  <a:srgbClr val="000000"/>
                </a:solidFill>
              </a:rPr>
              <a:t>This will help with biases in the ozone retrieval at altitudes just below the tropopause</a:t>
            </a:r>
            <a:endParaRPr lang="en-CA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Ozone</a:t>
            </a:r>
          </a:p>
        </p:txBody>
      </p:sp>
      <p:sp>
        <p:nvSpPr>
          <p:cNvPr id="9224" name="TextBox 1"/>
          <p:cNvSpPr txBox="1">
            <a:spLocks noChangeArrowheads="1"/>
          </p:cNvSpPr>
          <p:nvPr/>
        </p:nvSpPr>
        <p:spPr bwMode="auto">
          <a:xfrm>
            <a:off x="0" y="56197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sz="3600" dirty="0" smtClean="0"/>
              <a:t>Back to Ozone</a:t>
            </a:r>
            <a:endParaRPr lang="en-CA" sz="3600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788" y="1208306"/>
            <a:ext cx="4406424" cy="249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825240"/>
            <a:ext cx="91440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Self calibrating measurement vector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Two sources of biases that result from scattering by aerosols are accounted for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A third source of bias, absorption by NO</a:t>
            </a:r>
            <a:r>
              <a:rPr lang="en-CA" baseline="-25000" dirty="0" smtClean="0"/>
              <a:t>2</a:t>
            </a:r>
            <a:r>
              <a:rPr lang="en-CA" dirty="0" smtClean="0"/>
              <a:t>, hasn’t been discussed but it is also accounted for by simultaneous retrieval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Use a Multiplicative Algebraic Reconstruction Technique that needs an initial estimate but no </a:t>
            </a:r>
            <a:r>
              <a:rPr lang="en-CA" dirty="0" err="1" smtClean="0"/>
              <a:t>apriori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12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59436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0" y="254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Ozone: Odin-OSIRIS Comparison</a:t>
            </a: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990600" y="685800"/>
            <a:ext cx="7375525" cy="12160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</a:t>
            </a:r>
            <a:r>
              <a:rPr lang="en-US" b="1"/>
              <a:t>SAGE II Ozone is the “Gold Standard” 1984-2005 (Langley Team)</a:t>
            </a:r>
          </a:p>
          <a:p>
            <a:pPr eaLnBrk="1" hangingPunct="1">
              <a:buFontTx/>
              <a:buChar char="•"/>
            </a:pPr>
            <a:r>
              <a:rPr lang="en-US"/>
              <a:t> Four years of overlap with OSIRIS mission</a:t>
            </a:r>
          </a:p>
          <a:p>
            <a:pPr eaLnBrk="1" hangingPunct="1">
              <a:buFontTx/>
              <a:buChar char="•"/>
            </a:pPr>
            <a:r>
              <a:rPr lang="en-US"/>
              <a:t> Coincidence criteria: 200 km, 2 hours</a:t>
            </a:r>
          </a:p>
          <a:p>
            <a:pPr lvl="1" eaLnBrk="1" hangingPunct="1">
              <a:buFontTx/>
              <a:buChar char="•"/>
            </a:pPr>
            <a:r>
              <a:rPr lang="en-US"/>
              <a:t> 196 measurement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0" y="254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Ozone: Odin-OSIRIS Comparison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3921125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14"/>
          <p:cNvSpPr txBox="1">
            <a:spLocks noChangeArrowheads="1"/>
          </p:cNvSpPr>
          <p:nvPr/>
        </p:nvSpPr>
        <p:spPr bwMode="auto">
          <a:xfrm>
            <a:off x="228600" y="4724400"/>
            <a:ext cx="4267200" cy="94138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44488" indent="-1190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Statistics on </a:t>
            </a:r>
            <a:r>
              <a:rPr lang="en-US" dirty="0" smtClean="0"/>
              <a:t>196 “coincidences”</a:t>
            </a:r>
            <a:endParaRPr lang="en-US" dirty="0"/>
          </a:p>
          <a:p>
            <a:pPr lvl="1" eaLnBrk="1" hangingPunct="1">
              <a:buFontTx/>
              <a:buChar char="•"/>
            </a:pPr>
            <a:r>
              <a:rPr lang="en-US" dirty="0"/>
              <a:t>Mean bias of &lt;2% from 18-50 km</a:t>
            </a:r>
          </a:p>
          <a:p>
            <a:pPr lvl="1" eaLnBrk="1" hangingPunct="1">
              <a:buFontTx/>
              <a:buChar char="•"/>
            </a:pPr>
            <a:r>
              <a:rPr lang="en-US" dirty="0"/>
              <a:t>Standard </a:t>
            </a:r>
            <a:r>
              <a:rPr lang="en-US" dirty="0" err="1"/>
              <a:t>dev</a:t>
            </a:r>
            <a:r>
              <a:rPr lang="en-US" dirty="0"/>
              <a:t> ~5% from 20-50 km</a:t>
            </a: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228600" y="3505200"/>
            <a:ext cx="4251325" cy="94138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/>
              <a:t>Individual profiles show main vertical structure is well captured, even at lowest altitudes</a:t>
            </a:r>
          </a:p>
        </p:txBody>
      </p:sp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217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0" y="53975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The Atmosphere as Seen from Odin</a:t>
            </a:r>
          </a:p>
        </p:txBody>
      </p:sp>
      <p:pic>
        <p:nvPicPr>
          <p:cNvPr id="5123" name="Picture 4" descr="See Explanation.  Clicking on the picture will download&#10; the highest resolution version available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488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5400" y="2605088"/>
            <a:ext cx="170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The sky is blue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3582988"/>
            <a:ext cx="48339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029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OSIRIS is a 280 to 810 nm spectrograph with approximately 1 nm resolution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607"/>
            <a:ext cx="9144000" cy="6096000"/>
          </a:xfrm>
          <a:prstGeom prst="rect">
            <a:avLst/>
          </a:prstGeom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0" y="254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OSIRIS Ozone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114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CA" dirty="0" smtClean="0"/>
              <a:t>Work by </a:t>
            </a:r>
            <a:r>
              <a:rPr lang="en-CA" dirty="0" err="1" smtClean="0"/>
              <a:t>Daan</a:t>
            </a:r>
            <a:r>
              <a:rPr lang="en-CA" dirty="0" smtClean="0"/>
              <a:t> Hubert presented in the SI2N meeting shows no significant drift in OSIRIS ozone data when compared with </a:t>
            </a:r>
            <a:r>
              <a:rPr lang="en-CA" dirty="0" err="1" smtClean="0"/>
              <a:t>lidars</a:t>
            </a:r>
            <a:r>
              <a:rPr lang="en-CA" dirty="0" smtClean="0"/>
              <a:t> and </a:t>
            </a:r>
            <a:r>
              <a:rPr lang="en-CA" dirty="0" err="1" smtClean="0"/>
              <a:t>sondes</a:t>
            </a:r>
            <a:r>
              <a:rPr lang="en-CA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CA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CA" dirty="0" smtClean="0"/>
              <a:t>These </a:t>
            </a:r>
            <a:r>
              <a:rPr lang="en-CA" dirty="0" err="1" smtClean="0"/>
              <a:t>lidar</a:t>
            </a:r>
            <a:r>
              <a:rPr lang="en-CA" dirty="0" smtClean="0"/>
              <a:t> results are from one station but are consistent with entire analysis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34" y="598903"/>
            <a:ext cx="8328532" cy="338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11480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These low altitude </a:t>
            </a:r>
            <a:r>
              <a:rPr lang="en-CA" dirty="0" err="1" smtClean="0"/>
              <a:t>sonde</a:t>
            </a:r>
            <a:r>
              <a:rPr lang="en-CA" dirty="0" smtClean="0"/>
              <a:t> comparisons are from the same work by </a:t>
            </a:r>
            <a:r>
              <a:rPr lang="en-CA" dirty="0" err="1" smtClean="0"/>
              <a:t>Daan</a:t>
            </a:r>
            <a:endParaRPr lang="en-CA" dirty="0"/>
          </a:p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What may not be obvious from this figure is that the OSIRIS biases with respect to the </a:t>
            </a:r>
            <a:r>
              <a:rPr lang="en-CA" dirty="0" err="1" smtClean="0"/>
              <a:t>sondes</a:t>
            </a:r>
            <a:r>
              <a:rPr lang="en-CA" dirty="0" smtClean="0"/>
              <a:t> are very low in the UTLS region</a:t>
            </a:r>
          </a:p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Other work by independent groups is also demonstrating the utility of the OSIRIS data set for study of the UTLS</a:t>
            </a:r>
            <a:endParaRPr lang="en-CA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54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OSIRIS Ozone</a:t>
            </a:r>
          </a:p>
        </p:txBody>
      </p:sp>
    </p:spTree>
    <p:extLst>
      <p:ext uri="{BB962C8B-B14F-4D97-AF65-F5344CB8AC3E}">
        <p14:creationId xmlns:p14="http://schemas.microsoft.com/office/powerpoint/2010/main" val="12958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88392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4114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CA" dirty="0" smtClean="0"/>
              <a:t>A sample of the OSIRIS time series as compared with SAGE II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CA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CA" dirty="0" smtClean="0"/>
              <a:t>Overall agreement is remarkable when it should be</a:t>
            </a:r>
            <a:endParaRPr lang="en-CA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54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OSIRIS Ozone</a:t>
            </a:r>
          </a:p>
        </p:txBody>
      </p:sp>
    </p:spTree>
    <p:extLst>
      <p:ext uri="{BB962C8B-B14F-4D97-AF65-F5344CB8AC3E}">
        <p14:creationId xmlns:p14="http://schemas.microsoft.com/office/powerpoint/2010/main" val="5707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0" y="504825"/>
            <a:ext cx="9144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dirty="0"/>
              <a:t>Environment Canada scientists led by Chris </a:t>
            </a:r>
            <a:r>
              <a:rPr lang="en-US" dirty="0" err="1"/>
              <a:t>McLinden</a:t>
            </a:r>
            <a:r>
              <a:rPr lang="en-US" dirty="0"/>
              <a:t> are using the OSIRIS ozone data product (2001-2009) to extend the SAGE I and II time series  </a:t>
            </a:r>
          </a:p>
          <a:p>
            <a:pPr algn="just">
              <a:buFont typeface="Arial" charset="0"/>
              <a:buChar char="•"/>
            </a:pPr>
            <a:endParaRPr lang="en-US" dirty="0"/>
          </a:p>
          <a:p>
            <a:pPr algn="just">
              <a:buFont typeface="Arial" charset="0"/>
              <a:buChar char="•"/>
            </a:pPr>
            <a:r>
              <a:rPr lang="en-US" dirty="0"/>
              <a:t>Together with SBUV and the various SBUV2 instruments, a 1979-2009 homogeneous monthly, zonal-mean data set is being constructed that </a:t>
            </a:r>
            <a:r>
              <a:rPr lang="en-US" dirty="0" smtClean="0"/>
              <a:t>may be suitable </a:t>
            </a:r>
            <a:r>
              <a:rPr lang="en-US" dirty="0"/>
              <a:t>for use in trend studies. </a:t>
            </a:r>
          </a:p>
          <a:p>
            <a:pPr algn="just">
              <a:buFont typeface="Arial" charset="0"/>
              <a:buChar char="•"/>
            </a:pPr>
            <a:endParaRPr lang="en-US" dirty="0"/>
          </a:p>
          <a:p>
            <a:pPr algn="just">
              <a:buFont typeface="Arial" charset="0"/>
              <a:buChar char="•"/>
            </a:pPr>
            <a:r>
              <a:rPr lang="en-US" dirty="0"/>
              <a:t>The precision and stability of the OSIRIS data </a:t>
            </a:r>
            <a:r>
              <a:rPr lang="en-US" dirty="0" smtClean="0"/>
              <a:t>make it a useful resource for </a:t>
            </a:r>
            <a:r>
              <a:rPr lang="en-US" dirty="0"/>
              <a:t>extending the data record from 2005 to the present.  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Odin-OSIRIS Ozone Trend Analysis Done at Environment Canada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024188"/>
            <a:ext cx="5400675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mosTimeSeri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7880" y="3068954"/>
            <a:ext cx="6684498" cy="2877962"/>
          </a:xfrm>
          <a:prstGeom prst="rect">
            <a:avLst/>
          </a:prstGeom>
        </p:spPr>
      </p:pic>
      <p:pic>
        <p:nvPicPr>
          <p:cNvPr id="2" name="Picture 1" descr="MLSTimeSeri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7880" y="487798"/>
            <a:ext cx="6684498" cy="2749035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54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OSIRIS Ozone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60120"/>
            <a:ext cx="2225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CA" dirty="0" smtClean="0"/>
              <a:t>Agreement with MLS and GOMOS time series just as good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CA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CA" dirty="0" smtClean="0"/>
              <a:t>Work ongoing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76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0" y="1524000"/>
            <a:ext cx="9144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sz="5400" dirty="0"/>
              <a:t>The Way Forward</a:t>
            </a:r>
          </a:p>
          <a:p>
            <a:pPr algn="ctr" eaLnBrk="1" hangingPunct="1"/>
            <a:endParaRPr lang="en-CA" sz="5400" dirty="0"/>
          </a:p>
          <a:p>
            <a:pPr algn="ctr" eaLnBrk="1" hangingPunct="1"/>
            <a:r>
              <a:rPr lang="en-CA" sz="5400" dirty="0"/>
              <a:t>OSIRIS to </a:t>
            </a:r>
            <a:r>
              <a:rPr lang="en-CA" sz="5400" dirty="0" smtClean="0"/>
              <a:t>CASS-CATS</a:t>
            </a:r>
            <a:endParaRPr lang="en-CA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Simplified OSIRIS Spectrograph Optics</a:t>
            </a:r>
          </a:p>
        </p:txBody>
      </p:sp>
      <p:sp>
        <p:nvSpPr>
          <p:cNvPr id="31747" name="AutoShape 3"/>
          <p:cNvSpPr>
            <a:spLocks noChangeAspect="1" noChangeArrowheads="1" noTextEdit="1"/>
          </p:cNvSpPr>
          <p:nvPr/>
        </p:nvSpPr>
        <p:spPr bwMode="auto">
          <a:xfrm>
            <a:off x="5257800" y="1143000"/>
            <a:ext cx="39624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1748" name="Freeform 5"/>
          <p:cNvSpPr>
            <a:spLocks noEditPoints="1"/>
          </p:cNvSpPr>
          <p:nvPr/>
        </p:nvSpPr>
        <p:spPr bwMode="auto">
          <a:xfrm>
            <a:off x="5326063" y="1601788"/>
            <a:ext cx="1431925" cy="282575"/>
          </a:xfrm>
          <a:custGeom>
            <a:avLst/>
            <a:gdLst>
              <a:gd name="T0" fmla="*/ 0 w 3362"/>
              <a:gd name="T1" fmla="*/ 2147483647 h 665"/>
              <a:gd name="T2" fmla="*/ 2147483647 w 3362"/>
              <a:gd name="T3" fmla="*/ 2147483647 h 665"/>
              <a:gd name="T4" fmla="*/ 2147483647 w 3362"/>
              <a:gd name="T5" fmla="*/ 2147483647 h 665"/>
              <a:gd name="T6" fmla="*/ 2147483647 w 3362"/>
              <a:gd name="T7" fmla="*/ 2147483647 h 665"/>
              <a:gd name="T8" fmla="*/ 0 w 3362"/>
              <a:gd name="T9" fmla="*/ 2147483647 h 665"/>
              <a:gd name="T10" fmla="*/ 2147483647 w 3362"/>
              <a:gd name="T11" fmla="*/ 2147483647 h 665"/>
              <a:gd name="T12" fmla="*/ 2147483647 w 3362"/>
              <a:gd name="T13" fmla="*/ 2147483647 h 665"/>
              <a:gd name="T14" fmla="*/ 2147483647 w 3362"/>
              <a:gd name="T15" fmla="*/ 2147483647 h 665"/>
              <a:gd name="T16" fmla="*/ 2147483647 w 3362"/>
              <a:gd name="T17" fmla="*/ 2147483647 h 665"/>
              <a:gd name="T18" fmla="*/ 2147483647 w 3362"/>
              <a:gd name="T19" fmla="*/ 2147483647 h 665"/>
              <a:gd name="T20" fmla="*/ 2147483647 w 3362"/>
              <a:gd name="T21" fmla="*/ 2147483647 h 665"/>
              <a:gd name="T22" fmla="*/ 2147483647 w 3362"/>
              <a:gd name="T23" fmla="*/ 2147483647 h 665"/>
              <a:gd name="T24" fmla="*/ 2147483647 w 3362"/>
              <a:gd name="T25" fmla="*/ 2147483647 h 665"/>
              <a:gd name="T26" fmla="*/ 2147483647 w 3362"/>
              <a:gd name="T27" fmla="*/ 2147483647 h 665"/>
              <a:gd name="T28" fmla="*/ 2147483647 w 3362"/>
              <a:gd name="T29" fmla="*/ 2147483647 h 6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362"/>
              <a:gd name="T46" fmla="*/ 0 h 665"/>
              <a:gd name="T47" fmla="*/ 3362 w 3362"/>
              <a:gd name="T48" fmla="*/ 665 h 6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362" h="665">
                <a:moveTo>
                  <a:pt x="0" y="650"/>
                </a:moveTo>
                <a:lnTo>
                  <a:pt x="3345" y="52"/>
                </a:lnTo>
                <a:lnTo>
                  <a:pt x="3347" y="68"/>
                </a:lnTo>
                <a:lnTo>
                  <a:pt x="3" y="665"/>
                </a:lnTo>
                <a:lnTo>
                  <a:pt x="0" y="650"/>
                </a:lnTo>
                <a:close/>
                <a:moveTo>
                  <a:pt x="3209" y="2"/>
                </a:moveTo>
                <a:lnTo>
                  <a:pt x="3362" y="57"/>
                </a:lnTo>
                <a:lnTo>
                  <a:pt x="3238" y="162"/>
                </a:lnTo>
                <a:cubicBezTo>
                  <a:pt x="3235" y="165"/>
                  <a:pt x="3230" y="165"/>
                  <a:pt x="3227" y="162"/>
                </a:cubicBezTo>
                <a:cubicBezTo>
                  <a:pt x="3224" y="158"/>
                  <a:pt x="3224" y="153"/>
                  <a:pt x="3228" y="150"/>
                </a:cubicBezTo>
                <a:lnTo>
                  <a:pt x="3341" y="54"/>
                </a:lnTo>
                <a:lnTo>
                  <a:pt x="3343" y="68"/>
                </a:lnTo>
                <a:lnTo>
                  <a:pt x="3204" y="17"/>
                </a:lnTo>
                <a:cubicBezTo>
                  <a:pt x="3200" y="15"/>
                  <a:pt x="3198" y="11"/>
                  <a:pt x="3199" y="6"/>
                </a:cubicBezTo>
                <a:cubicBezTo>
                  <a:pt x="3201" y="2"/>
                  <a:pt x="3205" y="0"/>
                  <a:pt x="3209" y="2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49" name="Freeform 6"/>
          <p:cNvSpPr>
            <a:spLocks noEditPoints="1"/>
          </p:cNvSpPr>
          <p:nvPr/>
        </p:nvSpPr>
        <p:spPr bwMode="auto">
          <a:xfrm>
            <a:off x="5326063" y="1806575"/>
            <a:ext cx="1431925" cy="282575"/>
          </a:xfrm>
          <a:custGeom>
            <a:avLst/>
            <a:gdLst>
              <a:gd name="T0" fmla="*/ 0 w 3362"/>
              <a:gd name="T1" fmla="*/ 2147483647 h 665"/>
              <a:gd name="T2" fmla="*/ 2147483647 w 3362"/>
              <a:gd name="T3" fmla="*/ 2147483647 h 665"/>
              <a:gd name="T4" fmla="*/ 2147483647 w 3362"/>
              <a:gd name="T5" fmla="*/ 2147483647 h 665"/>
              <a:gd name="T6" fmla="*/ 2147483647 w 3362"/>
              <a:gd name="T7" fmla="*/ 2147483647 h 665"/>
              <a:gd name="T8" fmla="*/ 0 w 3362"/>
              <a:gd name="T9" fmla="*/ 2147483647 h 665"/>
              <a:gd name="T10" fmla="*/ 2147483647 w 3362"/>
              <a:gd name="T11" fmla="*/ 2147483647 h 665"/>
              <a:gd name="T12" fmla="*/ 2147483647 w 3362"/>
              <a:gd name="T13" fmla="*/ 2147483647 h 665"/>
              <a:gd name="T14" fmla="*/ 2147483647 w 3362"/>
              <a:gd name="T15" fmla="*/ 2147483647 h 665"/>
              <a:gd name="T16" fmla="*/ 2147483647 w 3362"/>
              <a:gd name="T17" fmla="*/ 2147483647 h 665"/>
              <a:gd name="T18" fmla="*/ 2147483647 w 3362"/>
              <a:gd name="T19" fmla="*/ 2147483647 h 665"/>
              <a:gd name="T20" fmla="*/ 2147483647 w 3362"/>
              <a:gd name="T21" fmla="*/ 2147483647 h 665"/>
              <a:gd name="T22" fmla="*/ 2147483647 w 3362"/>
              <a:gd name="T23" fmla="*/ 2147483647 h 665"/>
              <a:gd name="T24" fmla="*/ 2147483647 w 3362"/>
              <a:gd name="T25" fmla="*/ 2147483647 h 665"/>
              <a:gd name="T26" fmla="*/ 2147483647 w 3362"/>
              <a:gd name="T27" fmla="*/ 2147483647 h 665"/>
              <a:gd name="T28" fmla="*/ 2147483647 w 3362"/>
              <a:gd name="T29" fmla="*/ 2147483647 h 6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362"/>
              <a:gd name="T46" fmla="*/ 0 h 665"/>
              <a:gd name="T47" fmla="*/ 3362 w 3362"/>
              <a:gd name="T48" fmla="*/ 665 h 6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362" h="665">
                <a:moveTo>
                  <a:pt x="0" y="650"/>
                </a:moveTo>
                <a:lnTo>
                  <a:pt x="3345" y="52"/>
                </a:lnTo>
                <a:lnTo>
                  <a:pt x="3347" y="68"/>
                </a:lnTo>
                <a:lnTo>
                  <a:pt x="3" y="665"/>
                </a:lnTo>
                <a:lnTo>
                  <a:pt x="0" y="650"/>
                </a:lnTo>
                <a:close/>
                <a:moveTo>
                  <a:pt x="3209" y="2"/>
                </a:moveTo>
                <a:lnTo>
                  <a:pt x="3362" y="57"/>
                </a:lnTo>
                <a:lnTo>
                  <a:pt x="3238" y="162"/>
                </a:lnTo>
                <a:cubicBezTo>
                  <a:pt x="3235" y="165"/>
                  <a:pt x="3230" y="165"/>
                  <a:pt x="3227" y="162"/>
                </a:cubicBezTo>
                <a:cubicBezTo>
                  <a:pt x="3224" y="158"/>
                  <a:pt x="3224" y="153"/>
                  <a:pt x="3228" y="150"/>
                </a:cubicBezTo>
                <a:lnTo>
                  <a:pt x="3341" y="54"/>
                </a:lnTo>
                <a:lnTo>
                  <a:pt x="3343" y="68"/>
                </a:lnTo>
                <a:lnTo>
                  <a:pt x="3204" y="17"/>
                </a:lnTo>
                <a:cubicBezTo>
                  <a:pt x="3200" y="15"/>
                  <a:pt x="3198" y="11"/>
                  <a:pt x="3199" y="6"/>
                </a:cubicBezTo>
                <a:cubicBezTo>
                  <a:pt x="3201" y="2"/>
                  <a:pt x="3205" y="0"/>
                  <a:pt x="3209" y="2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50" name="Freeform 7"/>
          <p:cNvSpPr>
            <a:spLocks noEditPoints="1"/>
          </p:cNvSpPr>
          <p:nvPr/>
        </p:nvSpPr>
        <p:spPr bwMode="auto">
          <a:xfrm>
            <a:off x="5326063" y="2011363"/>
            <a:ext cx="1431925" cy="282575"/>
          </a:xfrm>
          <a:custGeom>
            <a:avLst/>
            <a:gdLst>
              <a:gd name="T0" fmla="*/ 0 w 3362"/>
              <a:gd name="T1" fmla="*/ 2147483647 h 665"/>
              <a:gd name="T2" fmla="*/ 2147483647 w 3362"/>
              <a:gd name="T3" fmla="*/ 2147483647 h 665"/>
              <a:gd name="T4" fmla="*/ 2147483647 w 3362"/>
              <a:gd name="T5" fmla="*/ 2147483647 h 665"/>
              <a:gd name="T6" fmla="*/ 2147483647 w 3362"/>
              <a:gd name="T7" fmla="*/ 2147483647 h 665"/>
              <a:gd name="T8" fmla="*/ 0 w 3362"/>
              <a:gd name="T9" fmla="*/ 2147483647 h 665"/>
              <a:gd name="T10" fmla="*/ 2147483647 w 3362"/>
              <a:gd name="T11" fmla="*/ 2147483647 h 665"/>
              <a:gd name="T12" fmla="*/ 2147483647 w 3362"/>
              <a:gd name="T13" fmla="*/ 2147483647 h 665"/>
              <a:gd name="T14" fmla="*/ 2147483647 w 3362"/>
              <a:gd name="T15" fmla="*/ 2147483647 h 665"/>
              <a:gd name="T16" fmla="*/ 2147483647 w 3362"/>
              <a:gd name="T17" fmla="*/ 2147483647 h 665"/>
              <a:gd name="T18" fmla="*/ 2147483647 w 3362"/>
              <a:gd name="T19" fmla="*/ 2147483647 h 665"/>
              <a:gd name="T20" fmla="*/ 2147483647 w 3362"/>
              <a:gd name="T21" fmla="*/ 2147483647 h 665"/>
              <a:gd name="T22" fmla="*/ 2147483647 w 3362"/>
              <a:gd name="T23" fmla="*/ 2147483647 h 665"/>
              <a:gd name="T24" fmla="*/ 2147483647 w 3362"/>
              <a:gd name="T25" fmla="*/ 2147483647 h 665"/>
              <a:gd name="T26" fmla="*/ 2147483647 w 3362"/>
              <a:gd name="T27" fmla="*/ 2147483647 h 665"/>
              <a:gd name="T28" fmla="*/ 2147483647 w 3362"/>
              <a:gd name="T29" fmla="*/ 2147483647 h 6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362"/>
              <a:gd name="T46" fmla="*/ 0 h 665"/>
              <a:gd name="T47" fmla="*/ 3362 w 3362"/>
              <a:gd name="T48" fmla="*/ 665 h 6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362" h="665">
                <a:moveTo>
                  <a:pt x="0" y="650"/>
                </a:moveTo>
                <a:lnTo>
                  <a:pt x="3345" y="52"/>
                </a:lnTo>
                <a:lnTo>
                  <a:pt x="3347" y="68"/>
                </a:lnTo>
                <a:lnTo>
                  <a:pt x="3" y="665"/>
                </a:lnTo>
                <a:lnTo>
                  <a:pt x="0" y="650"/>
                </a:lnTo>
                <a:close/>
                <a:moveTo>
                  <a:pt x="3209" y="2"/>
                </a:moveTo>
                <a:lnTo>
                  <a:pt x="3362" y="57"/>
                </a:lnTo>
                <a:lnTo>
                  <a:pt x="3238" y="162"/>
                </a:lnTo>
                <a:cubicBezTo>
                  <a:pt x="3235" y="165"/>
                  <a:pt x="3230" y="165"/>
                  <a:pt x="3227" y="162"/>
                </a:cubicBezTo>
                <a:cubicBezTo>
                  <a:pt x="3224" y="158"/>
                  <a:pt x="3224" y="153"/>
                  <a:pt x="3228" y="150"/>
                </a:cubicBezTo>
                <a:lnTo>
                  <a:pt x="3341" y="54"/>
                </a:lnTo>
                <a:lnTo>
                  <a:pt x="3343" y="68"/>
                </a:lnTo>
                <a:lnTo>
                  <a:pt x="3204" y="17"/>
                </a:lnTo>
                <a:cubicBezTo>
                  <a:pt x="3200" y="15"/>
                  <a:pt x="3198" y="11"/>
                  <a:pt x="3199" y="6"/>
                </a:cubicBezTo>
                <a:cubicBezTo>
                  <a:pt x="3201" y="2"/>
                  <a:pt x="3205" y="0"/>
                  <a:pt x="3209" y="2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51" name="Freeform 8"/>
          <p:cNvSpPr>
            <a:spLocks noEditPoints="1"/>
          </p:cNvSpPr>
          <p:nvPr/>
        </p:nvSpPr>
        <p:spPr bwMode="auto">
          <a:xfrm>
            <a:off x="6645275" y="1152525"/>
            <a:ext cx="171450" cy="1301750"/>
          </a:xfrm>
          <a:custGeom>
            <a:avLst/>
            <a:gdLst>
              <a:gd name="T0" fmla="*/ 2147483647 w 400"/>
              <a:gd name="T1" fmla="*/ 2147483647 h 3057"/>
              <a:gd name="T2" fmla="*/ 2147483647 w 400"/>
              <a:gd name="T3" fmla="*/ 2147483647 h 3057"/>
              <a:gd name="T4" fmla="*/ 2147483647 w 400"/>
              <a:gd name="T5" fmla="*/ 2147483647 h 3057"/>
              <a:gd name="T6" fmla="*/ 2147483647 w 400"/>
              <a:gd name="T7" fmla="*/ 2147483647 h 3057"/>
              <a:gd name="T8" fmla="*/ 2147483647 w 400"/>
              <a:gd name="T9" fmla="*/ 2147483647 h 3057"/>
              <a:gd name="T10" fmla="*/ 2147483647 w 400"/>
              <a:gd name="T11" fmla="*/ 2147483647 h 3057"/>
              <a:gd name="T12" fmla="*/ 2147483647 w 400"/>
              <a:gd name="T13" fmla="*/ 2147483647 h 3057"/>
              <a:gd name="T14" fmla="*/ 2147483647 w 400"/>
              <a:gd name="T15" fmla="*/ 2147483647 h 3057"/>
              <a:gd name="T16" fmla="*/ 2147483647 w 400"/>
              <a:gd name="T17" fmla="*/ 2147483647 h 3057"/>
              <a:gd name="T18" fmla="*/ 2147483647 w 400"/>
              <a:gd name="T19" fmla="*/ 2147483647 h 3057"/>
              <a:gd name="T20" fmla="*/ 2147483647 w 400"/>
              <a:gd name="T21" fmla="*/ 2147483647 h 3057"/>
              <a:gd name="T22" fmla="*/ 2147483647 w 400"/>
              <a:gd name="T23" fmla="*/ 2147483647 h 3057"/>
              <a:gd name="T24" fmla="*/ 2147483647 w 400"/>
              <a:gd name="T25" fmla="*/ 2147483647 h 3057"/>
              <a:gd name="T26" fmla="*/ 2147483647 w 400"/>
              <a:gd name="T27" fmla="*/ 2147483647 h 3057"/>
              <a:gd name="T28" fmla="*/ 2147483647 w 400"/>
              <a:gd name="T29" fmla="*/ 2147483647 h 3057"/>
              <a:gd name="T30" fmla="*/ 2147483647 w 400"/>
              <a:gd name="T31" fmla="*/ 2147483647 h 3057"/>
              <a:gd name="T32" fmla="*/ 2147483647 w 400"/>
              <a:gd name="T33" fmla="*/ 2147483647 h 3057"/>
              <a:gd name="T34" fmla="*/ 2147483647 w 400"/>
              <a:gd name="T35" fmla="*/ 2147483647 h 3057"/>
              <a:gd name="T36" fmla="*/ 2147483647 w 400"/>
              <a:gd name="T37" fmla="*/ 2147483647 h 3057"/>
              <a:gd name="T38" fmla="*/ 2147483647 w 400"/>
              <a:gd name="T39" fmla="*/ 2147483647 h 3057"/>
              <a:gd name="T40" fmla="*/ 2147483647 w 400"/>
              <a:gd name="T41" fmla="*/ 2147483647 h 3057"/>
              <a:gd name="T42" fmla="*/ 2147483647 w 400"/>
              <a:gd name="T43" fmla="*/ 2147483647 h 3057"/>
              <a:gd name="T44" fmla="*/ 2147483647 w 400"/>
              <a:gd name="T45" fmla="*/ 2147483647 h 3057"/>
              <a:gd name="T46" fmla="*/ 2147483647 w 400"/>
              <a:gd name="T47" fmla="*/ 2147483647 h 3057"/>
              <a:gd name="T48" fmla="*/ 2147483647 w 400"/>
              <a:gd name="T49" fmla="*/ 2147483647 h 3057"/>
              <a:gd name="T50" fmla="*/ 2147483647 w 400"/>
              <a:gd name="T51" fmla="*/ 2147483647 h 3057"/>
              <a:gd name="T52" fmla="*/ 2147483647 w 400"/>
              <a:gd name="T53" fmla="*/ 2147483647 h 3057"/>
              <a:gd name="T54" fmla="*/ 2147483647 w 400"/>
              <a:gd name="T55" fmla="*/ 2147483647 h 3057"/>
              <a:gd name="T56" fmla="*/ 2147483647 w 400"/>
              <a:gd name="T57" fmla="*/ 2147483647 h 3057"/>
              <a:gd name="T58" fmla="*/ 2147483647 w 400"/>
              <a:gd name="T59" fmla="*/ 2147483647 h 3057"/>
              <a:gd name="T60" fmla="*/ 2147483647 w 400"/>
              <a:gd name="T61" fmla="*/ 2147483647 h 3057"/>
              <a:gd name="T62" fmla="*/ 2147483647 w 400"/>
              <a:gd name="T63" fmla="*/ 2147483647 h 3057"/>
              <a:gd name="T64" fmla="*/ 2147483647 w 400"/>
              <a:gd name="T65" fmla="*/ 2147483647 h 3057"/>
              <a:gd name="T66" fmla="*/ 2147483647 w 400"/>
              <a:gd name="T67" fmla="*/ 2147483647 h 3057"/>
              <a:gd name="T68" fmla="*/ 2147483647 w 400"/>
              <a:gd name="T69" fmla="*/ 2147483647 h 3057"/>
              <a:gd name="T70" fmla="*/ 2147483647 w 400"/>
              <a:gd name="T71" fmla="*/ 2147483647 h 3057"/>
              <a:gd name="T72" fmla="*/ 2147483647 w 400"/>
              <a:gd name="T73" fmla="*/ 2147483647 h 3057"/>
              <a:gd name="T74" fmla="*/ 2147483647 w 400"/>
              <a:gd name="T75" fmla="*/ 2147483647 h 3057"/>
              <a:gd name="T76" fmla="*/ 2147483647 w 400"/>
              <a:gd name="T77" fmla="*/ 2147483647 h 3057"/>
              <a:gd name="T78" fmla="*/ 2147483647 w 400"/>
              <a:gd name="T79" fmla="*/ 2147483647 h 3057"/>
              <a:gd name="T80" fmla="*/ 2147483647 w 400"/>
              <a:gd name="T81" fmla="*/ 2147483647 h 3057"/>
              <a:gd name="T82" fmla="*/ 2147483647 w 400"/>
              <a:gd name="T83" fmla="*/ 2147483647 h 3057"/>
              <a:gd name="T84" fmla="*/ 2147483647 w 400"/>
              <a:gd name="T85" fmla="*/ 2147483647 h 3057"/>
              <a:gd name="T86" fmla="*/ 2147483647 w 400"/>
              <a:gd name="T87" fmla="*/ 2147483647 h 3057"/>
              <a:gd name="T88" fmla="*/ 2147483647 w 400"/>
              <a:gd name="T89" fmla="*/ 2147483647 h 3057"/>
              <a:gd name="T90" fmla="*/ 2147483647 w 400"/>
              <a:gd name="T91" fmla="*/ 2147483647 h 3057"/>
              <a:gd name="T92" fmla="*/ 2147483647 w 400"/>
              <a:gd name="T93" fmla="*/ 2147483647 h 305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00"/>
              <a:gd name="T142" fmla="*/ 0 h 3057"/>
              <a:gd name="T143" fmla="*/ 400 w 400"/>
              <a:gd name="T144" fmla="*/ 3057 h 305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00" h="3057">
                <a:moveTo>
                  <a:pt x="0" y="1529"/>
                </a:moveTo>
                <a:lnTo>
                  <a:pt x="4" y="1225"/>
                </a:lnTo>
                <a:lnTo>
                  <a:pt x="8" y="1081"/>
                </a:lnTo>
                <a:lnTo>
                  <a:pt x="14" y="942"/>
                </a:lnTo>
                <a:lnTo>
                  <a:pt x="21" y="810"/>
                </a:lnTo>
                <a:lnTo>
                  <a:pt x="31" y="686"/>
                </a:lnTo>
                <a:lnTo>
                  <a:pt x="41" y="570"/>
                </a:lnTo>
                <a:lnTo>
                  <a:pt x="53" y="463"/>
                </a:lnTo>
                <a:lnTo>
                  <a:pt x="65" y="366"/>
                </a:lnTo>
                <a:lnTo>
                  <a:pt x="79" y="278"/>
                </a:lnTo>
                <a:lnTo>
                  <a:pt x="93" y="202"/>
                </a:lnTo>
                <a:lnTo>
                  <a:pt x="109" y="137"/>
                </a:lnTo>
                <a:lnTo>
                  <a:pt x="126" y="85"/>
                </a:lnTo>
                <a:lnTo>
                  <a:pt x="144" y="45"/>
                </a:lnTo>
                <a:cubicBezTo>
                  <a:pt x="144" y="44"/>
                  <a:pt x="145" y="43"/>
                  <a:pt x="146" y="41"/>
                </a:cubicBezTo>
                <a:lnTo>
                  <a:pt x="163" y="18"/>
                </a:lnTo>
                <a:cubicBezTo>
                  <a:pt x="166" y="15"/>
                  <a:pt x="169" y="12"/>
                  <a:pt x="173" y="11"/>
                </a:cubicBezTo>
                <a:lnTo>
                  <a:pt x="191" y="3"/>
                </a:lnTo>
                <a:cubicBezTo>
                  <a:pt x="197" y="0"/>
                  <a:pt x="204" y="0"/>
                  <a:pt x="210" y="3"/>
                </a:cubicBezTo>
                <a:lnTo>
                  <a:pt x="228" y="11"/>
                </a:lnTo>
                <a:cubicBezTo>
                  <a:pt x="232" y="12"/>
                  <a:pt x="235" y="15"/>
                  <a:pt x="237" y="18"/>
                </a:cubicBezTo>
                <a:lnTo>
                  <a:pt x="255" y="41"/>
                </a:lnTo>
                <a:cubicBezTo>
                  <a:pt x="257" y="42"/>
                  <a:pt x="257" y="44"/>
                  <a:pt x="258" y="45"/>
                </a:cubicBezTo>
                <a:lnTo>
                  <a:pt x="275" y="82"/>
                </a:lnTo>
                <a:lnTo>
                  <a:pt x="292" y="135"/>
                </a:lnTo>
                <a:lnTo>
                  <a:pt x="308" y="201"/>
                </a:lnTo>
                <a:lnTo>
                  <a:pt x="323" y="277"/>
                </a:lnTo>
                <a:lnTo>
                  <a:pt x="336" y="365"/>
                </a:lnTo>
                <a:lnTo>
                  <a:pt x="349" y="462"/>
                </a:lnTo>
                <a:lnTo>
                  <a:pt x="360" y="570"/>
                </a:lnTo>
                <a:lnTo>
                  <a:pt x="370" y="685"/>
                </a:lnTo>
                <a:lnTo>
                  <a:pt x="379" y="810"/>
                </a:lnTo>
                <a:lnTo>
                  <a:pt x="386" y="942"/>
                </a:lnTo>
                <a:lnTo>
                  <a:pt x="392" y="1080"/>
                </a:lnTo>
                <a:lnTo>
                  <a:pt x="396" y="1225"/>
                </a:lnTo>
                <a:lnTo>
                  <a:pt x="400" y="1528"/>
                </a:lnTo>
                <a:lnTo>
                  <a:pt x="396" y="1832"/>
                </a:lnTo>
                <a:lnTo>
                  <a:pt x="392" y="1976"/>
                </a:lnTo>
                <a:lnTo>
                  <a:pt x="386" y="2116"/>
                </a:lnTo>
                <a:lnTo>
                  <a:pt x="379" y="2247"/>
                </a:lnTo>
                <a:lnTo>
                  <a:pt x="370" y="2371"/>
                </a:lnTo>
                <a:lnTo>
                  <a:pt x="360" y="2488"/>
                </a:lnTo>
                <a:lnTo>
                  <a:pt x="349" y="2595"/>
                </a:lnTo>
                <a:lnTo>
                  <a:pt x="336" y="2693"/>
                </a:lnTo>
                <a:lnTo>
                  <a:pt x="323" y="2779"/>
                </a:lnTo>
                <a:lnTo>
                  <a:pt x="308" y="2856"/>
                </a:lnTo>
                <a:lnTo>
                  <a:pt x="293" y="2920"/>
                </a:lnTo>
                <a:lnTo>
                  <a:pt x="276" y="2972"/>
                </a:lnTo>
                <a:lnTo>
                  <a:pt x="258" y="3011"/>
                </a:lnTo>
                <a:cubicBezTo>
                  <a:pt x="257" y="3013"/>
                  <a:pt x="257" y="3015"/>
                  <a:pt x="255" y="3016"/>
                </a:cubicBezTo>
                <a:lnTo>
                  <a:pt x="237" y="3039"/>
                </a:lnTo>
                <a:cubicBezTo>
                  <a:pt x="235" y="3042"/>
                  <a:pt x="232" y="3045"/>
                  <a:pt x="228" y="3046"/>
                </a:cubicBezTo>
                <a:lnTo>
                  <a:pt x="210" y="3054"/>
                </a:lnTo>
                <a:cubicBezTo>
                  <a:pt x="204" y="3057"/>
                  <a:pt x="197" y="3057"/>
                  <a:pt x="191" y="3054"/>
                </a:cubicBezTo>
                <a:lnTo>
                  <a:pt x="173" y="3046"/>
                </a:lnTo>
                <a:cubicBezTo>
                  <a:pt x="169" y="3045"/>
                  <a:pt x="166" y="3042"/>
                  <a:pt x="163" y="3039"/>
                </a:cubicBezTo>
                <a:lnTo>
                  <a:pt x="146" y="3016"/>
                </a:lnTo>
                <a:cubicBezTo>
                  <a:pt x="145" y="3014"/>
                  <a:pt x="144" y="3013"/>
                  <a:pt x="144" y="3011"/>
                </a:cubicBezTo>
                <a:lnTo>
                  <a:pt x="127" y="2974"/>
                </a:lnTo>
                <a:lnTo>
                  <a:pt x="110" y="2922"/>
                </a:lnTo>
                <a:lnTo>
                  <a:pt x="93" y="2857"/>
                </a:lnTo>
                <a:lnTo>
                  <a:pt x="79" y="2780"/>
                </a:lnTo>
                <a:lnTo>
                  <a:pt x="65" y="2693"/>
                </a:lnTo>
                <a:lnTo>
                  <a:pt x="53" y="2595"/>
                </a:lnTo>
                <a:lnTo>
                  <a:pt x="41" y="2488"/>
                </a:lnTo>
                <a:lnTo>
                  <a:pt x="31" y="2372"/>
                </a:lnTo>
                <a:lnTo>
                  <a:pt x="22" y="2247"/>
                </a:lnTo>
                <a:lnTo>
                  <a:pt x="15" y="2116"/>
                </a:lnTo>
                <a:lnTo>
                  <a:pt x="8" y="1977"/>
                </a:lnTo>
                <a:lnTo>
                  <a:pt x="4" y="1832"/>
                </a:lnTo>
                <a:lnTo>
                  <a:pt x="0" y="1529"/>
                </a:lnTo>
                <a:close/>
                <a:moveTo>
                  <a:pt x="52" y="1831"/>
                </a:moveTo>
                <a:lnTo>
                  <a:pt x="56" y="1974"/>
                </a:lnTo>
                <a:lnTo>
                  <a:pt x="62" y="2113"/>
                </a:lnTo>
                <a:lnTo>
                  <a:pt x="69" y="2244"/>
                </a:lnTo>
                <a:lnTo>
                  <a:pt x="78" y="2367"/>
                </a:lnTo>
                <a:lnTo>
                  <a:pt x="88" y="2483"/>
                </a:lnTo>
                <a:lnTo>
                  <a:pt x="100" y="2590"/>
                </a:lnTo>
                <a:lnTo>
                  <a:pt x="112" y="2686"/>
                </a:lnTo>
                <a:lnTo>
                  <a:pt x="126" y="2771"/>
                </a:lnTo>
                <a:lnTo>
                  <a:pt x="140" y="2846"/>
                </a:lnTo>
                <a:lnTo>
                  <a:pt x="155" y="2907"/>
                </a:lnTo>
                <a:lnTo>
                  <a:pt x="170" y="2954"/>
                </a:lnTo>
                <a:lnTo>
                  <a:pt x="187" y="2991"/>
                </a:lnTo>
                <a:lnTo>
                  <a:pt x="185" y="2987"/>
                </a:lnTo>
                <a:lnTo>
                  <a:pt x="202" y="3010"/>
                </a:lnTo>
                <a:lnTo>
                  <a:pt x="192" y="3003"/>
                </a:lnTo>
                <a:lnTo>
                  <a:pt x="210" y="3011"/>
                </a:lnTo>
                <a:lnTo>
                  <a:pt x="191" y="3011"/>
                </a:lnTo>
                <a:lnTo>
                  <a:pt x="209" y="3003"/>
                </a:lnTo>
                <a:lnTo>
                  <a:pt x="200" y="3010"/>
                </a:lnTo>
                <a:lnTo>
                  <a:pt x="218" y="2987"/>
                </a:lnTo>
                <a:lnTo>
                  <a:pt x="215" y="2991"/>
                </a:lnTo>
                <a:lnTo>
                  <a:pt x="231" y="2957"/>
                </a:lnTo>
                <a:lnTo>
                  <a:pt x="246" y="2909"/>
                </a:lnTo>
                <a:lnTo>
                  <a:pt x="261" y="2847"/>
                </a:lnTo>
                <a:lnTo>
                  <a:pt x="276" y="2772"/>
                </a:lnTo>
                <a:lnTo>
                  <a:pt x="289" y="2686"/>
                </a:lnTo>
                <a:lnTo>
                  <a:pt x="302" y="2590"/>
                </a:lnTo>
                <a:lnTo>
                  <a:pt x="313" y="2483"/>
                </a:lnTo>
                <a:lnTo>
                  <a:pt x="323" y="2368"/>
                </a:lnTo>
                <a:lnTo>
                  <a:pt x="332" y="2244"/>
                </a:lnTo>
                <a:lnTo>
                  <a:pt x="338" y="2113"/>
                </a:lnTo>
                <a:lnTo>
                  <a:pt x="344" y="1975"/>
                </a:lnTo>
                <a:lnTo>
                  <a:pt x="348" y="1831"/>
                </a:lnTo>
                <a:lnTo>
                  <a:pt x="352" y="1529"/>
                </a:lnTo>
                <a:lnTo>
                  <a:pt x="348" y="1226"/>
                </a:lnTo>
                <a:lnTo>
                  <a:pt x="344" y="1083"/>
                </a:lnTo>
                <a:lnTo>
                  <a:pt x="339" y="945"/>
                </a:lnTo>
                <a:lnTo>
                  <a:pt x="332" y="813"/>
                </a:lnTo>
                <a:lnTo>
                  <a:pt x="323" y="690"/>
                </a:lnTo>
                <a:lnTo>
                  <a:pt x="313" y="575"/>
                </a:lnTo>
                <a:lnTo>
                  <a:pt x="302" y="469"/>
                </a:lnTo>
                <a:lnTo>
                  <a:pt x="289" y="372"/>
                </a:lnTo>
                <a:lnTo>
                  <a:pt x="276" y="286"/>
                </a:lnTo>
                <a:lnTo>
                  <a:pt x="261" y="212"/>
                </a:lnTo>
                <a:lnTo>
                  <a:pt x="247" y="150"/>
                </a:lnTo>
                <a:lnTo>
                  <a:pt x="232" y="102"/>
                </a:lnTo>
                <a:lnTo>
                  <a:pt x="215" y="65"/>
                </a:lnTo>
                <a:lnTo>
                  <a:pt x="218" y="70"/>
                </a:lnTo>
                <a:lnTo>
                  <a:pt x="200" y="47"/>
                </a:lnTo>
                <a:lnTo>
                  <a:pt x="209" y="54"/>
                </a:lnTo>
                <a:lnTo>
                  <a:pt x="191" y="46"/>
                </a:lnTo>
                <a:lnTo>
                  <a:pt x="210" y="46"/>
                </a:lnTo>
                <a:lnTo>
                  <a:pt x="192" y="54"/>
                </a:lnTo>
                <a:lnTo>
                  <a:pt x="202" y="47"/>
                </a:lnTo>
                <a:lnTo>
                  <a:pt x="185" y="70"/>
                </a:lnTo>
                <a:lnTo>
                  <a:pt x="187" y="65"/>
                </a:lnTo>
                <a:lnTo>
                  <a:pt x="171" y="100"/>
                </a:lnTo>
                <a:lnTo>
                  <a:pt x="156" y="148"/>
                </a:lnTo>
                <a:lnTo>
                  <a:pt x="140" y="211"/>
                </a:lnTo>
                <a:lnTo>
                  <a:pt x="126" y="285"/>
                </a:lnTo>
                <a:lnTo>
                  <a:pt x="112" y="371"/>
                </a:lnTo>
                <a:lnTo>
                  <a:pt x="100" y="468"/>
                </a:lnTo>
                <a:lnTo>
                  <a:pt x="88" y="575"/>
                </a:lnTo>
                <a:lnTo>
                  <a:pt x="78" y="689"/>
                </a:lnTo>
                <a:lnTo>
                  <a:pt x="69" y="813"/>
                </a:lnTo>
                <a:lnTo>
                  <a:pt x="62" y="945"/>
                </a:lnTo>
                <a:lnTo>
                  <a:pt x="56" y="1082"/>
                </a:lnTo>
                <a:lnTo>
                  <a:pt x="52" y="1226"/>
                </a:lnTo>
                <a:lnTo>
                  <a:pt x="48" y="1528"/>
                </a:lnTo>
                <a:lnTo>
                  <a:pt x="52" y="1831"/>
                </a:lnTo>
                <a:close/>
              </a:path>
            </a:pathLst>
          </a:custGeom>
          <a:solidFill>
            <a:srgbClr val="000000"/>
          </a:solidFill>
          <a:ln w="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52" name="Freeform 9"/>
          <p:cNvSpPr>
            <a:spLocks/>
          </p:cNvSpPr>
          <p:nvPr/>
        </p:nvSpPr>
        <p:spPr bwMode="auto">
          <a:xfrm>
            <a:off x="8629650" y="1163638"/>
            <a:ext cx="36513" cy="919162"/>
          </a:xfrm>
          <a:custGeom>
            <a:avLst/>
            <a:gdLst>
              <a:gd name="T0" fmla="*/ 2147483647 w 23"/>
              <a:gd name="T1" fmla="*/ 0 h 579"/>
              <a:gd name="T2" fmla="*/ 2147483647 w 23"/>
              <a:gd name="T3" fmla="*/ 2147483647 h 579"/>
              <a:gd name="T4" fmla="*/ 0 w 23"/>
              <a:gd name="T5" fmla="*/ 2147483647 h 579"/>
              <a:gd name="T6" fmla="*/ 2147483647 w 23"/>
              <a:gd name="T7" fmla="*/ 0 h 579"/>
              <a:gd name="T8" fmla="*/ 2147483647 w 23"/>
              <a:gd name="T9" fmla="*/ 0 h 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579"/>
              <a:gd name="T17" fmla="*/ 23 w 23"/>
              <a:gd name="T18" fmla="*/ 579 h 5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579">
                <a:moveTo>
                  <a:pt x="23" y="0"/>
                </a:moveTo>
                <a:lnTo>
                  <a:pt x="22" y="579"/>
                </a:lnTo>
                <a:lnTo>
                  <a:pt x="0" y="579"/>
                </a:lnTo>
                <a:lnTo>
                  <a:pt x="1" y="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53" name="Freeform 10"/>
          <p:cNvSpPr>
            <a:spLocks noEditPoints="1"/>
          </p:cNvSpPr>
          <p:nvPr/>
        </p:nvSpPr>
        <p:spPr bwMode="auto">
          <a:xfrm>
            <a:off x="6757988" y="1439863"/>
            <a:ext cx="1790700" cy="187325"/>
          </a:xfrm>
          <a:custGeom>
            <a:avLst/>
            <a:gdLst>
              <a:gd name="T0" fmla="*/ 0 w 4201"/>
              <a:gd name="T1" fmla="*/ 2147483647 h 439"/>
              <a:gd name="T2" fmla="*/ 2147483647 w 4201"/>
              <a:gd name="T3" fmla="*/ 2147483647 h 439"/>
              <a:gd name="T4" fmla="*/ 2147483647 w 4201"/>
              <a:gd name="T5" fmla="*/ 2147483647 h 439"/>
              <a:gd name="T6" fmla="*/ 2147483647 w 4201"/>
              <a:gd name="T7" fmla="*/ 2147483647 h 439"/>
              <a:gd name="T8" fmla="*/ 0 w 4201"/>
              <a:gd name="T9" fmla="*/ 2147483647 h 439"/>
              <a:gd name="T10" fmla="*/ 2147483647 w 4201"/>
              <a:gd name="T11" fmla="*/ 2147483647 h 439"/>
              <a:gd name="T12" fmla="*/ 2147483647 w 4201"/>
              <a:gd name="T13" fmla="*/ 2147483647 h 439"/>
              <a:gd name="T14" fmla="*/ 2147483647 w 4201"/>
              <a:gd name="T15" fmla="*/ 2147483647 h 439"/>
              <a:gd name="T16" fmla="*/ 2147483647 w 4201"/>
              <a:gd name="T17" fmla="*/ 2147483647 h 439"/>
              <a:gd name="T18" fmla="*/ 2147483647 w 4201"/>
              <a:gd name="T19" fmla="*/ 2147483647 h 439"/>
              <a:gd name="T20" fmla="*/ 2147483647 w 4201"/>
              <a:gd name="T21" fmla="*/ 2147483647 h 439"/>
              <a:gd name="T22" fmla="*/ 2147483647 w 4201"/>
              <a:gd name="T23" fmla="*/ 2147483647 h 439"/>
              <a:gd name="T24" fmla="*/ 2147483647 w 4201"/>
              <a:gd name="T25" fmla="*/ 2147483647 h 439"/>
              <a:gd name="T26" fmla="*/ 2147483647 w 4201"/>
              <a:gd name="T27" fmla="*/ 2147483647 h 439"/>
              <a:gd name="T28" fmla="*/ 2147483647 w 4201"/>
              <a:gd name="T29" fmla="*/ 2147483647 h 4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01"/>
              <a:gd name="T46" fmla="*/ 0 h 439"/>
              <a:gd name="T47" fmla="*/ 4201 w 4201"/>
              <a:gd name="T48" fmla="*/ 439 h 43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01" h="439">
                <a:moveTo>
                  <a:pt x="0" y="423"/>
                </a:moveTo>
                <a:lnTo>
                  <a:pt x="4184" y="65"/>
                </a:lnTo>
                <a:lnTo>
                  <a:pt x="4185" y="81"/>
                </a:lnTo>
                <a:lnTo>
                  <a:pt x="1" y="439"/>
                </a:lnTo>
                <a:lnTo>
                  <a:pt x="0" y="423"/>
                </a:lnTo>
                <a:close/>
                <a:moveTo>
                  <a:pt x="4054" y="2"/>
                </a:moveTo>
                <a:lnTo>
                  <a:pt x="4201" y="71"/>
                </a:lnTo>
                <a:lnTo>
                  <a:pt x="4068" y="165"/>
                </a:lnTo>
                <a:cubicBezTo>
                  <a:pt x="4064" y="167"/>
                  <a:pt x="4059" y="166"/>
                  <a:pt x="4057" y="163"/>
                </a:cubicBezTo>
                <a:cubicBezTo>
                  <a:pt x="4054" y="159"/>
                  <a:pt x="4055" y="154"/>
                  <a:pt x="4059" y="152"/>
                </a:cubicBezTo>
                <a:lnTo>
                  <a:pt x="4180" y="66"/>
                </a:lnTo>
                <a:lnTo>
                  <a:pt x="4181" y="80"/>
                </a:lnTo>
                <a:lnTo>
                  <a:pt x="4047" y="17"/>
                </a:lnTo>
                <a:cubicBezTo>
                  <a:pt x="4043" y="15"/>
                  <a:pt x="4042" y="10"/>
                  <a:pt x="4043" y="6"/>
                </a:cubicBezTo>
                <a:cubicBezTo>
                  <a:pt x="4045" y="2"/>
                  <a:pt x="4050" y="0"/>
                  <a:pt x="4054" y="2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54" name="Freeform 11"/>
          <p:cNvSpPr>
            <a:spLocks noEditPoints="1"/>
          </p:cNvSpPr>
          <p:nvPr/>
        </p:nvSpPr>
        <p:spPr bwMode="auto">
          <a:xfrm>
            <a:off x="6757988" y="1500188"/>
            <a:ext cx="1790700" cy="333375"/>
          </a:xfrm>
          <a:custGeom>
            <a:avLst/>
            <a:gdLst>
              <a:gd name="T0" fmla="*/ 0 w 4202"/>
              <a:gd name="T1" fmla="*/ 2147483647 h 786"/>
              <a:gd name="T2" fmla="*/ 2147483647 w 4202"/>
              <a:gd name="T3" fmla="*/ 2147483647 h 786"/>
              <a:gd name="T4" fmla="*/ 2147483647 w 4202"/>
              <a:gd name="T5" fmla="*/ 2147483647 h 786"/>
              <a:gd name="T6" fmla="*/ 2147483647 w 4202"/>
              <a:gd name="T7" fmla="*/ 2147483647 h 786"/>
              <a:gd name="T8" fmla="*/ 0 w 4202"/>
              <a:gd name="T9" fmla="*/ 2147483647 h 786"/>
              <a:gd name="T10" fmla="*/ 2147483647 w 4202"/>
              <a:gd name="T11" fmla="*/ 2147483647 h 786"/>
              <a:gd name="T12" fmla="*/ 2147483647 w 4202"/>
              <a:gd name="T13" fmla="*/ 2147483647 h 786"/>
              <a:gd name="T14" fmla="*/ 2147483647 w 4202"/>
              <a:gd name="T15" fmla="*/ 2147483647 h 786"/>
              <a:gd name="T16" fmla="*/ 2147483647 w 4202"/>
              <a:gd name="T17" fmla="*/ 2147483647 h 786"/>
              <a:gd name="T18" fmla="*/ 2147483647 w 4202"/>
              <a:gd name="T19" fmla="*/ 2147483647 h 786"/>
              <a:gd name="T20" fmla="*/ 2147483647 w 4202"/>
              <a:gd name="T21" fmla="*/ 2147483647 h 786"/>
              <a:gd name="T22" fmla="*/ 2147483647 w 4202"/>
              <a:gd name="T23" fmla="*/ 2147483647 h 786"/>
              <a:gd name="T24" fmla="*/ 2147483647 w 4202"/>
              <a:gd name="T25" fmla="*/ 2147483647 h 786"/>
              <a:gd name="T26" fmla="*/ 2147483647 w 4202"/>
              <a:gd name="T27" fmla="*/ 2147483647 h 786"/>
              <a:gd name="T28" fmla="*/ 2147483647 w 4202"/>
              <a:gd name="T29" fmla="*/ 2147483647 h 78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02"/>
              <a:gd name="T46" fmla="*/ 0 h 786"/>
              <a:gd name="T47" fmla="*/ 4202 w 4202"/>
              <a:gd name="T48" fmla="*/ 786 h 78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02" h="786">
                <a:moveTo>
                  <a:pt x="0" y="771"/>
                </a:moveTo>
                <a:lnTo>
                  <a:pt x="4185" y="53"/>
                </a:lnTo>
                <a:lnTo>
                  <a:pt x="4187" y="69"/>
                </a:lnTo>
                <a:lnTo>
                  <a:pt x="3" y="786"/>
                </a:lnTo>
                <a:lnTo>
                  <a:pt x="0" y="771"/>
                </a:lnTo>
                <a:close/>
                <a:moveTo>
                  <a:pt x="4050" y="2"/>
                </a:moveTo>
                <a:lnTo>
                  <a:pt x="4202" y="58"/>
                </a:lnTo>
                <a:lnTo>
                  <a:pt x="4077" y="163"/>
                </a:lnTo>
                <a:cubicBezTo>
                  <a:pt x="4074" y="165"/>
                  <a:pt x="4069" y="165"/>
                  <a:pt x="4066" y="162"/>
                </a:cubicBezTo>
                <a:cubicBezTo>
                  <a:pt x="4063" y="158"/>
                  <a:pt x="4064" y="153"/>
                  <a:pt x="4067" y="150"/>
                </a:cubicBezTo>
                <a:lnTo>
                  <a:pt x="4181" y="55"/>
                </a:lnTo>
                <a:lnTo>
                  <a:pt x="4183" y="69"/>
                </a:lnTo>
                <a:lnTo>
                  <a:pt x="4044" y="17"/>
                </a:lnTo>
                <a:cubicBezTo>
                  <a:pt x="4040" y="15"/>
                  <a:pt x="4038" y="10"/>
                  <a:pt x="4039" y="6"/>
                </a:cubicBezTo>
                <a:cubicBezTo>
                  <a:pt x="4041" y="2"/>
                  <a:pt x="4046" y="0"/>
                  <a:pt x="4050" y="2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55" name="Freeform 12"/>
          <p:cNvSpPr>
            <a:spLocks noEditPoints="1"/>
          </p:cNvSpPr>
          <p:nvPr/>
        </p:nvSpPr>
        <p:spPr bwMode="auto">
          <a:xfrm>
            <a:off x="6757988" y="1552575"/>
            <a:ext cx="1790700" cy="482600"/>
          </a:xfrm>
          <a:custGeom>
            <a:avLst/>
            <a:gdLst>
              <a:gd name="T0" fmla="*/ 0 w 4203"/>
              <a:gd name="T1" fmla="*/ 2147483647 h 1133"/>
              <a:gd name="T2" fmla="*/ 2147483647 w 4203"/>
              <a:gd name="T3" fmla="*/ 2147483647 h 1133"/>
              <a:gd name="T4" fmla="*/ 2147483647 w 4203"/>
              <a:gd name="T5" fmla="*/ 2147483647 h 1133"/>
              <a:gd name="T6" fmla="*/ 2147483647 w 4203"/>
              <a:gd name="T7" fmla="*/ 2147483647 h 1133"/>
              <a:gd name="T8" fmla="*/ 0 w 4203"/>
              <a:gd name="T9" fmla="*/ 2147483647 h 1133"/>
              <a:gd name="T10" fmla="*/ 2147483647 w 4203"/>
              <a:gd name="T11" fmla="*/ 2147483647 h 1133"/>
              <a:gd name="T12" fmla="*/ 2147483647 w 4203"/>
              <a:gd name="T13" fmla="*/ 2147483647 h 1133"/>
              <a:gd name="T14" fmla="*/ 2147483647 w 4203"/>
              <a:gd name="T15" fmla="*/ 2147483647 h 1133"/>
              <a:gd name="T16" fmla="*/ 2147483647 w 4203"/>
              <a:gd name="T17" fmla="*/ 2147483647 h 1133"/>
              <a:gd name="T18" fmla="*/ 2147483647 w 4203"/>
              <a:gd name="T19" fmla="*/ 2147483647 h 1133"/>
              <a:gd name="T20" fmla="*/ 2147483647 w 4203"/>
              <a:gd name="T21" fmla="*/ 2147483647 h 1133"/>
              <a:gd name="T22" fmla="*/ 2147483647 w 4203"/>
              <a:gd name="T23" fmla="*/ 2147483647 h 1133"/>
              <a:gd name="T24" fmla="*/ 2147483647 w 4203"/>
              <a:gd name="T25" fmla="*/ 2147483647 h 1133"/>
              <a:gd name="T26" fmla="*/ 2147483647 w 4203"/>
              <a:gd name="T27" fmla="*/ 2147483647 h 1133"/>
              <a:gd name="T28" fmla="*/ 2147483647 w 4203"/>
              <a:gd name="T29" fmla="*/ 2147483647 h 11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03"/>
              <a:gd name="T46" fmla="*/ 0 h 1133"/>
              <a:gd name="T47" fmla="*/ 4203 w 4203"/>
              <a:gd name="T48" fmla="*/ 1133 h 11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03" h="1133">
                <a:moveTo>
                  <a:pt x="0" y="1118"/>
                </a:moveTo>
                <a:lnTo>
                  <a:pt x="4185" y="42"/>
                </a:lnTo>
                <a:lnTo>
                  <a:pt x="4189" y="57"/>
                </a:lnTo>
                <a:lnTo>
                  <a:pt x="4" y="1133"/>
                </a:lnTo>
                <a:lnTo>
                  <a:pt x="0" y="1118"/>
                </a:lnTo>
                <a:close/>
                <a:moveTo>
                  <a:pt x="4047" y="1"/>
                </a:moveTo>
                <a:lnTo>
                  <a:pt x="4203" y="45"/>
                </a:lnTo>
                <a:lnTo>
                  <a:pt x="4087" y="159"/>
                </a:lnTo>
                <a:cubicBezTo>
                  <a:pt x="4084" y="163"/>
                  <a:pt x="4079" y="162"/>
                  <a:pt x="4076" y="159"/>
                </a:cubicBezTo>
                <a:cubicBezTo>
                  <a:pt x="4073" y="156"/>
                  <a:pt x="4073" y="151"/>
                  <a:pt x="4076" y="148"/>
                </a:cubicBezTo>
                <a:lnTo>
                  <a:pt x="4182" y="44"/>
                </a:lnTo>
                <a:lnTo>
                  <a:pt x="4185" y="57"/>
                </a:lnTo>
                <a:lnTo>
                  <a:pt x="4042" y="17"/>
                </a:lnTo>
                <a:cubicBezTo>
                  <a:pt x="4038" y="15"/>
                  <a:pt x="4036" y="11"/>
                  <a:pt x="4037" y="7"/>
                </a:cubicBezTo>
                <a:cubicBezTo>
                  <a:pt x="4038" y="2"/>
                  <a:pt x="4042" y="0"/>
                  <a:pt x="4047" y="1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56" name="Freeform 13"/>
          <p:cNvSpPr>
            <a:spLocks noEditPoints="1"/>
          </p:cNvSpPr>
          <p:nvPr/>
        </p:nvSpPr>
        <p:spPr bwMode="auto">
          <a:xfrm>
            <a:off x="5272088" y="1595438"/>
            <a:ext cx="1482725" cy="136525"/>
          </a:xfrm>
          <a:custGeom>
            <a:avLst/>
            <a:gdLst>
              <a:gd name="T0" fmla="*/ 0 w 3481"/>
              <a:gd name="T1" fmla="*/ 2147483647 h 321"/>
              <a:gd name="T2" fmla="*/ 2147483647 w 3481"/>
              <a:gd name="T3" fmla="*/ 2147483647 h 321"/>
              <a:gd name="T4" fmla="*/ 2147483647 w 3481"/>
              <a:gd name="T5" fmla="*/ 2147483647 h 321"/>
              <a:gd name="T6" fmla="*/ 2147483647 w 3481"/>
              <a:gd name="T7" fmla="*/ 2147483647 h 321"/>
              <a:gd name="T8" fmla="*/ 0 w 3481"/>
              <a:gd name="T9" fmla="*/ 2147483647 h 321"/>
              <a:gd name="T10" fmla="*/ 2147483647 w 3481"/>
              <a:gd name="T11" fmla="*/ 2147483647 h 321"/>
              <a:gd name="T12" fmla="*/ 2147483647 w 3481"/>
              <a:gd name="T13" fmla="*/ 2147483647 h 321"/>
              <a:gd name="T14" fmla="*/ 2147483647 w 3481"/>
              <a:gd name="T15" fmla="*/ 2147483647 h 321"/>
              <a:gd name="T16" fmla="*/ 2147483647 w 3481"/>
              <a:gd name="T17" fmla="*/ 2147483647 h 321"/>
              <a:gd name="T18" fmla="*/ 2147483647 w 3481"/>
              <a:gd name="T19" fmla="*/ 2147483647 h 321"/>
              <a:gd name="T20" fmla="*/ 2147483647 w 3481"/>
              <a:gd name="T21" fmla="*/ 2147483647 h 321"/>
              <a:gd name="T22" fmla="*/ 2147483647 w 3481"/>
              <a:gd name="T23" fmla="*/ 2147483647 h 321"/>
              <a:gd name="T24" fmla="*/ 2147483647 w 3481"/>
              <a:gd name="T25" fmla="*/ 2147483647 h 321"/>
              <a:gd name="T26" fmla="*/ 2147483647 w 3481"/>
              <a:gd name="T27" fmla="*/ 2147483647 h 321"/>
              <a:gd name="T28" fmla="*/ 2147483647 w 3481"/>
              <a:gd name="T29" fmla="*/ 2147483647 h 3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81"/>
              <a:gd name="T46" fmla="*/ 0 h 321"/>
              <a:gd name="T47" fmla="*/ 3481 w 3481"/>
              <a:gd name="T48" fmla="*/ 321 h 32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81" h="321">
                <a:moveTo>
                  <a:pt x="0" y="305"/>
                </a:moveTo>
                <a:lnTo>
                  <a:pt x="3464" y="67"/>
                </a:lnTo>
                <a:lnTo>
                  <a:pt x="3465" y="83"/>
                </a:lnTo>
                <a:lnTo>
                  <a:pt x="1" y="321"/>
                </a:lnTo>
                <a:lnTo>
                  <a:pt x="0" y="305"/>
                </a:lnTo>
                <a:close/>
                <a:moveTo>
                  <a:pt x="3335" y="2"/>
                </a:moveTo>
                <a:lnTo>
                  <a:pt x="3481" y="73"/>
                </a:lnTo>
                <a:lnTo>
                  <a:pt x="3346" y="165"/>
                </a:lnTo>
                <a:cubicBezTo>
                  <a:pt x="3343" y="167"/>
                  <a:pt x="3338" y="166"/>
                  <a:pt x="3335" y="162"/>
                </a:cubicBezTo>
                <a:cubicBezTo>
                  <a:pt x="3333" y="159"/>
                  <a:pt x="3334" y="154"/>
                  <a:pt x="3337" y="151"/>
                </a:cubicBezTo>
                <a:lnTo>
                  <a:pt x="3460" y="68"/>
                </a:lnTo>
                <a:lnTo>
                  <a:pt x="3461" y="82"/>
                </a:lnTo>
                <a:lnTo>
                  <a:pt x="3328" y="16"/>
                </a:lnTo>
                <a:cubicBezTo>
                  <a:pt x="3324" y="14"/>
                  <a:pt x="3323" y="9"/>
                  <a:pt x="3325" y="5"/>
                </a:cubicBezTo>
                <a:cubicBezTo>
                  <a:pt x="3326" y="1"/>
                  <a:pt x="3331" y="0"/>
                  <a:pt x="3335" y="2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57" name="Freeform 14"/>
          <p:cNvSpPr>
            <a:spLocks noEditPoints="1"/>
          </p:cNvSpPr>
          <p:nvPr/>
        </p:nvSpPr>
        <p:spPr bwMode="auto">
          <a:xfrm>
            <a:off x="5272088" y="1800225"/>
            <a:ext cx="1482725" cy="136525"/>
          </a:xfrm>
          <a:custGeom>
            <a:avLst/>
            <a:gdLst>
              <a:gd name="T0" fmla="*/ 0 w 3481"/>
              <a:gd name="T1" fmla="*/ 2147483647 h 321"/>
              <a:gd name="T2" fmla="*/ 2147483647 w 3481"/>
              <a:gd name="T3" fmla="*/ 2147483647 h 321"/>
              <a:gd name="T4" fmla="*/ 2147483647 w 3481"/>
              <a:gd name="T5" fmla="*/ 2147483647 h 321"/>
              <a:gd name="T6" fmla="*/ 2147483647 w 3481"/>
              <a:gd name="T7" fmla="*/ 2147483647 h 321"/>
              <a:gd name="T8" fmla="*/ 0 w 3481"/>
              <a:gd name="T9" fmla="*/ 2147483647 h 321"/>
              <a:gd name="T10" fmla="*/ 2147483647 w 3481"/>
              <a:gd name="T11" fmla="*/ 2147483647 h 321"/>
              <a:gd name="T12" fmla="*/ 2147483647 w 3481"/>
              <a:gd name="T13" fmla="*/ 2147483647 h 321"/>
              <a:gd name="T14" fmla="*/ 2147483647 w 3481"/>
              <a:gd name="T15" fmla="*/ 2147483647 h 321"/>
              <a:gd name="T16" fmla="*/ 2147483647 w 3481"/>
              <a:gd name="T17" fmla="*/ 2147483647 h 321"/>
              <a:gd name="T18" fmla="*/ 2147483647 w 3481"/>
              <a:gd name="T19" fmla="*/ 2147483647 h 321"/>
              <a:gd name="T20" fmla="*/ 2147483647 w 3481"/>
              <a:gd name="T21" fmla="*/ 2147483647 h 321"/>
              <a:gd name="T22" fmla="*/ 2147483647 w 3481"/>
              <a:gd name="T23" fmla="*/ 2147483647 h 321"/>
              <a:gd name="T24" fmla="*/ 2147483647 w 3481"/>
              <a:gd name="T25" fmla="*/ 2147483647 h 321"/>
              <a:gd name="T26" fmla="*/ 2147483647 w 3481"/>
              <a:gd name="T27" fmla="*/ 2147483647 h 321"/>
              <a:gd name="T28" fmla="*/ 2147483647 w 3481"/>
              <a:gd name="T29" fmla="*/ 2147483647 h 3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81"/>
              <a:gd name="T46" fmla="*/ 0 h 321"/>
              <a:gd name="T47" fmla="*/ 3481 w 3481"/>
              <a:gd name="T48" fmla="*/ 321 h 32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81" h="321">
                <a:moveTo>
                  <a:pt x="0" y="305"/>
                </a:moveTo>
                <a:lnTo>
                  <a:pt x="3464" y="67"/>
                </a:lnTo>
                <a:lnTo>
                  <a:pt x="3465" y="83"/>
                </a:lnTo>
                <a:lnTo>
                  <a:pt x="1" y="321"/>
                </a:lnTo>
                <a:lnTo>
                  <a:pt x="0" y="305"/>
                </a:lnTo>
                <a:close/>
                <a:moveTo>
                  <a:pt x="3335" y="2"/>
                </a:moveTo>
                <a:lnTo>
                  <a:pt x="3481" y="73"/>
                </a:lnTo>
                <a:lnTo>
                  <a:pt x="3346" y="165"/>
                </a:lnTo>
                <a:cubicBezTo>
                  <a:pt x="3343" y="167"/>
                  <a:pt x="3338" y="166"/>
                  <a:pt x="3335" y="162"/>
                </a:cubicBezTo>
                <a:cubicBezTo>
                  <a:pt x="3333" y="159"/>
                  <a:pt x="3334" y="154"/>
                  <a:pt x="3337" y="151"/>
                </a:cubicBezTo>
                <a:lnTo>
                  <a:pt x="3460" y="68"/>
                </a:lnTo>
                <a:lnTo>
                  <a:pt x="3461" y="82"/>
                </a:lnTo>
                <a:lnTo>
                  <a:pt x="3328" y="16"/>
                </a:lnTo>
                <a:cubicBezTo>
                  <a:pt x="3324" y="14"/>
                  <a:pt x="3323" y="9"/>
                  <a:pt x="3325" y="5"/>
                </a:cubicBezTo>
                <a:cubicBezTo>
                  <a:pt x="3326" y="1"/>
                  <a:pt x="3331" y="0"/>
                  <a:pt x="3335" y="2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58" name="Freeform 15"/>
          <p:cNvSpPr>
            <a:spLocks noEditPoints="1"/>
          </p:cNvSpPr>
          <p:nvPr/>
        </p:nvSpPr>
        <p:spPr bwMode="auto">
          <a:xfrm>
            <a:off x="5272088" y="2003425"/>
            <a:ext cx="1482725" cy="136525"/>
          </a:xfrm>
          <a:custGeom>
            <a:avLst/>
            <a:gdLst>
              <a:gd name="T0" fmla="*/ 0 w 3481"/>
              <a:gd name="T1" fmla="*/ 2147483647 h 321"/>
              <a:gd name="T2" fmla="*/ 2147483647 w 3481"/>
              <a:gd name="T3" fmla="*/ 2147483647 h 321"/>
              <a:gd name="T4" fmla="*/ 2147483647 w 3481"/>
              <a:gd name="T5" fmla="*/ 2147483647 h 321"/>
              <a:gd name="T6" fmla="*/ 2147483647 w 3481"/>
              <a:gd name="T7" fmla="*/ 2147483647 h 321"/>
              <a:gd name="T8" fmla="*/ 0 w 3481"/>
              <a:gd name="T9" fmla="*/ 2147483647 h 321"/>
              <a:gd name="T10" fmla="*/ 2147483647 w 3481"/>
              <a:gd name="T11" fmla="*/ 2147483647 h 321"/>
              <a:gd name="T12" fmla="*/ 2147483647 w 3481"/>
              <a:gd name="T13" fmla="*/ 2147483647 h 321"/>
              <a:gd name="T14" fmla="*/ 2147483647 w 3481"/>
              <a:gd name="T15" fmla="*/ 2147483647 h 321"/>
              <a:gd name="T16" fmla="*/ 2147483647 w 3481"/>
              <a:gd name="T17" fmla="*/ 2147483647 h 321"/>
              <a:gd name="T18" fmla="*/ 2147483647 w 3481"/>
              <a:gd name="T19" fmla="*/ 2147483647 h 321"/>
              <a:gd name="T20" fmla="*/ 2147483647 w 3481"/>
              <a:gd name="T21" fmla="*/ 2147483647 h 321"/>
              <a:gd name="T22" fmla="*/ 2147483647 w 3481"/>
              <a:gd name="T23" fmla="*/ 2147483647 h 321"/>
              <a:gd name="T24" fmla="*/ 2147483647 w 3481"/>
              <a:gd name="T25" fmla="*/ 2147483647 h 321"/>
              <a:gd name="T26" fmla="*/ 2147483647 w 3481"/>
              <a:gd name="T27" fmla="*/ 2147483647 h 321"/>
              <a:gd name="T28" fmla="*/ 2147483647 w 3481"/>
              <a:gd name="T29" fmla="*/ 2147483647 h 3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81"/>
              <a:gd name="T46" fmla="*/ 0 h 321"/>
              <a:gd name="T47" fmla="*/ 3481 w 3481"/>
              <a:gd name="T48" fmla="*/ 321 h 32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81" h="321">
                <a:moveTo>
                  <a:pt x="0" y="305"/>
                </a:moveTo>
                <a:lnTo>
                  <a:pt x="3464" y="67"/>
                </a:lnTo>
                <a:lnTo>
                  <a:pt x="3465" y="83"/>
                </a:lnTo>
                <a:lnTo>
                  <a:pt x="1" y="321"/>
                </a:lnTo>
                <a:lnTo>
                  <a:pt x="0" y="305"/>
                </a:lnTo>
                <a:close/>
                <a:moveTo>
                  <a:pt x="3335" y="2"/>
                </a:moveTo>
                <a:lnTo>
                  <a:pt x="3481" y="73"/>
                </a:lnTo>
                <a:lnTo>
                  <a:pt x="3346" y="165"/>
                </a:lnTo>
                <a:cubicBezTo>
                  <a:pt x="3343" y="167"/>
                  <a:pt x="3338" y="166"/>
                  <a:pt x="3335" y="162"/>
                </a:cubicBezTo>
                <a:cubicBezTo>
                  <a:pt x="3333" y="159"/>
                  <a:pt x="3334" y="154"/>
                  <a:pt x="3337" y="151"/>
                </a:cubicBezTo>
                <a:lnTo>
                  <a:pt x="3460" y="68"/>
                </a:lnTo>
                <a:lnTo>
                  <a:pt x="3461" y="82"/>
                </a:lnTo>
                <a:lnTo>
                  <a:pt x="3328" y="16"/>
                </a:lnTo>
                <a:cubicBezTo>
                  <a:pt x="3324" y="14"/>
                  <a:pt x="3323" y="9"/>
                  <a:pt x="3325" y="5"/>
                </a:cubicBezTo>
                <a:cubicBezTo>
                  <a:pt x="3326" y="1"/>
                  <a:pt x="3331" y="0"/>
                  <a:pt x="3335" y="2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59" name="Freeform 16"/>
          <p:cNvSpPr>
            <a:spLocks noEditPoints="1"/>
          </p:cNvSpPr>
          <p:nvPr/>
        </p:nvSpPr>
        <p:spPr bwMode="auto">
          <a:xfrm>
            <a:off x="6704013" y="1749425"/>
            <a:ext cx="1841500" cy="285750"/>
          </a:xfrm>
          <a:custGeom>
            <a:avLst/>
            <a:gdLst>
              <a:gd name="T0" fmla="*/ 0 w 4322"/>
              <a:gd name="T1" fmla="*/ 2147483647 h 671"/>
              <a:gd name="T2" fmla="*/ 2147483647 w 4322"/>
              <a:gd name="T3" fmla="*/ 2147483647 h 671"/>
              <a:gd name="T4" fmla="*/ 2147483647 w 4322"/>
              <a:gd name="T5" fmla="*/ 2147483647 h 671"/>
              <a:gd name="T6" fmla="*/ 2147483647 w 4322"/>
              <a:gd name="T7" fmla="*/ 2147483647 h 671"/>
              <a:gd name="T8" fmla="*/ 0 w 4322"/>
              <a:gd name="T9" fmla="*/ 2147483647 h 671"/>
              <a:gd name="T10" fmla="*/ 2147483647 w 4322"/>
              <a:gd name="T11" fmla="*/ 2147483647 h 671"/>
              <a:gd name="T12" fmla="*/ 2147483647 w 4322"/>
              <a:gd name="T13" fmla="*/ 2147483647 h 671"/>
              <a:gd name="T14" fmla="*/ 2147483647 w 4322"/>
              <a:gd name="T15" fmla="*/ 2147483647 h 671"/>
              <a:gd name="T16" fmla="*/ 2147483647 w 4322"/>
              <a:gd name="T17" fmla="*/ 2147483647 h 671"/>
              <a:gd name="T18" fmla="*/ 2147483647 w 4322"/>
              <a:gd name="T19" fmla="*/ 2147483647 h 671"/>
              <a:gd name="T20" fmla="*/ 2147483647 w 4322"/>
              <a:gd name="T21" fmla="*/ 2147483647 h 671"/>
              <a:gd name="T22" fmla="*/ 2147483647 w 4322"/>
              <a:gd name="T23" fmla="*/ 2147483647 h 671"/>
              <a:gd name="T24" fmla="*/ 2147483647 w 4322"/>
              <a:gd name="T25" fmla="*/ 2147483647 h 671"/>
              <a:gd name="T26" fmla="*/ 2147483647 w 4322"/>
              <a:gd name="T27" fmla="*/ 2147483647 h 671"/>
              <a:gd name="T28" fmla="*/ 2147483647 w 4322"/>
              <a:gd name="T29" fmla="*/ 2147483647 h 6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22"/>
              <a:gd name="T46" fmla="*/ 0 h 671"/>
              <a:gd name="T47" fmla="*/ 4322 w 4322"/>
              <a:gd name="T48" fmla="*/ 671 h 6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22" h="671">
                <a:moveTo>
                  <a:pt x="0" y="656"/>
                </a:moveTo>
                <a:lnTo>
                  <a:pt x="4305" y="58"/>
                </a:lnTo>
                <a:lnTo>
                  <a:pt x="4307" y="74"/>
                </a:lnTo>
                <a:lnTo>
                  <a:pt x="3" y="671"/>
                </a:lnTo>
                <a:lnTo>
                  <a:pt x="0" y="656"/>
                </a:lnTo>
                <a:close/>
                <a:moveTo>
                  <a:pt x="4172" y="2"/>
                </a:moveTo>
                <a:lnTo>
                  <a:pt x="4322" y="63"/>
                </a:lnTo>
                <a:lnTo>
                  <a:pt x="4194" y="164"/>
                </a:lnTo>
                <a:cubicBezTo>
                  <a:pt x="4191" y="166"/>
                  <a:pt x="4186" y="166"/>
                  <a:pt x="4183" y="162"/>
                </a:cubicBezTo>
                <a:cubicBezTo>
                  <a:pt x="4180" y="159"/>
                  <a:pt x="4181" y="154"/>
                  <a:pt x="4184" y="151"/>
                </a:cubicBezTo>
                <a:lnTo>
                  <a:pt x="4301" y="59"/>
                </a:lnTo>
                <a:lnTo>
                  <a:pt x="4303" y="73"/>
                </a:lnTo>
                <a:lnTo>
                  <a:pt x="4166" y="17"/>
                </a:lnTo>
                <a:cubicBezTo>
                  <a:pt x="4161" y="15"/>
                  <a:pt x="4160" y="10"/>
                  <a:pt x="4161" y="6"/>
                </a:cubicBezTo>
                <a:cubicBezTo>
                  <a:pt x="4163" y="2"/>
                  <a:pt x="4168" y="0"/>
                  <a:pt x="4172" y="2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60" name="Freeform 17"/>
          <p:cNvSpPr>
            <a:spLocks noEditPoints="1"/>
          </p:cNvSpPr>
          <p:nvPr/>
        </p:nvSpPr>
        <p:spPr bwMode="auto">
          <a:xfrm>
            <a:off x="6757988" y="1697038"/>
            <a:ext cx="1790700" cy="136525"/>
          </a:xfrm>
          <a:custGeom>
            <a:avLst/>
            <a:gdLst>
              <a:gd name="T0" fmla="*/ 0 w 4201"/>
              <a:gd name="T1" fmla="*/ 2147483647 h 323"/>
              <a:gd name="T2" fmla="*/ 2147483647 w 4201"/>
              <a:gd name="T3" fmla="*/ 2147483647 h 323"/>
              <a:gd name="T4" fmla="*/ 2147483647 w 4201"/>
              <a:gd name="T5" fmla="*/ 2147483647 h 323"/>
              <a:gd name="T6" fmla="*/ 2147483647 w 4201"/>
              <a:gd name="T7" fmla="*/ 2147483647 h 323"/>
              <a:gd name="T8" fmla="*/ 0 w 4201"/>
              <a:gd name="T9" fmla="*/ 2147483647 h 323"/>
              <a:gd name="T10" fmla="*/ 2147483647 w 4201"/>
              <a:gd name="T11" fmla="*/ 2147483647 h 323"/>
              <a:gd name="T12" fmla="*/ 2147483647 w 4201"/>
              <a:gd name="T13" fmla="*/ 2147483647 h 323"/>
              <a:gd name="T14" fmla="*/ 2147483647 w 4201"/>
              <a:gd name="T15" fmla="*/ 2147483647 h 323"/>
              <a:gd name="T16" fmla="*/ 2147483647 w 4201"/>
              <a:gd name="T17" fmla="*/ 2147483647 h 323"/>
              <a:gd name="T18" fmla="*/ 2147483647 w 4201"/>
              <a:gd name="T19" fmla="*/ 2147483647 h 323"/>
              <a:gd name="T20" fmla="*/ 2147483647 w 4201"/>
              <a:gd name="T21" fmla="*/ 2147483647 h 323"/>
              <a:gd name="T22" fmla="*/ 2147483647 w 4201"/>
              <a:gd name="T23" fmla="*/ 2147483647 h 323"/>
              <a:gd name="T24" fmla="*/ 2147483647 w 4201"/>
              <a:gd name="T25" fmla="*/ 2147483647 h 323"/>
              <a:gd name="T26" fmla="*/ 2147483647 w 4201"/>
              <a:gd name="T27" fmla="*/ 2147483647 h 323"/>
              <a:gd name="T28" fmla="*/ 2147483647 w 4201"/>
              <a:gd name="T29" fmla="*/ 2147483647 h 32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01"/>
              <a:gd name="T46" fmla="*/ 0 h 323"/>
              <a:gd name="T47" fmla="*/ 4201 w 4201"/>
              <a:gd name="T48" fmla="*/ 323 h 32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01" h="323">
                <a:moveTo>
                  <a:pt x="0" y="307"/>
                </a:moveTo>
                <a:lnTo>
                  <a:pt x="4184" y="68"/>
                </a:lnTo>
                <a:lnTo>
                  <a:pt x="4185" y="84"/>
                </a:lnTo>
                <a:lnTo>
                  <a:pt x="1" y="323"/>
                </a:lnTo>
                <a:lnTo>
                  <a:pt x="0" y="307"/>
                </a:lnTo>
                <a:close/>
                <a:moveTo>
                  <a:pt x="4056" y="2"/>
                </a:moveTo>
                <a:lnTo>
                  <a:pt x="4201" y="75"/>
                </a:lnTo>
                <a:lnTo>
                  <a:pt x="4065" y="165"/>
                </a:lnTo>
                <a:cubicBezTo>
                  <a:pt x="4062" y="167"/>
                  <a:pt x="4057" y="166"/>
                  <a:pt x="4054" y="163"/>
                </a:cubicBezTo>
                <a:cubicBezTo>
                  <a:pt x="4052" y="159"/>
                  <a:pt x="4053" y="154"/>
                  <a:pt x="4057" y="152"/>
                </a:cubicBezTo>
                <a:lnTo>
                  <a:pt x="4180" y="70"/>
                </a:lnTo>
                <a:lnTo>
                  <a:pt x="4181" y="84"/>
                </a:lnTo>
                <a:lnTo>
                  <a:pt x="4049" y="16"/>
                </a:lnTo>
                <a:cubicBezTo>
                  <a:pt x="4045" y="14"/>
                  <a:pt x="4043" y="9"/>
                  <a:pt x="4045" y="5"/>
                </a:cubicBezTo>
                <a:cubicBezTo>
                  <a:pt x="4047" y="1"/>
                  <a:pt x="4052" y="0"/>
                  <a:pt x="4056" y="2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61" name="Freeform 18"/>
          <p:cNvSpPr>
            <a:spLocks noEditPoints="1"/>
          </p:cNvSpPr>
          <p:nvPr/>
        </p:nvSpPr>
        <p:spPr bwMode="auto">
          <a:xfrm>
            <a:off x="6704013" y="1622425"/>
            <a:ext cx="1841500" cy="88900"/>
          </a:xfrm>
          <a:custGeom>
            <a:avLst/>
            <a:gdLst>
              <a:gd name="T0" fmla="*/ 2147483647 w 4321"/>
              <a:gd name="T1" fmla="*/ 0 h 208"/>
              <a:gd name="T2" fmla="*/ 2147483647 w 4321"/>
              <a:gd name="T3" fmla="*/ 2147483647 h 208"/>
              <a:gd name="T4" fmla="*/ 2147483647 w 4321"/>
              <a:gd name="T5" fmla="*/ 2147483647 h 208"/>
              <a:gd name="T6" fmla="*/ 0 w 4321"/>
              <a:gd name="T7" fmla="*/ 2147483647 h 208"/>
              <a:gd name="T8" fmla="*/ 2147483647 w 4321"/>
              <a:gd name="T9" fmla="*/ 0 h 208"/>
              <a:gd name="T10" fmla="*/ 2147483647 w 4321"/>
              <a:gd name="T11" fmla="*/ 2147483647 h 208"/>
              <a:gd name="T12" fmla="*/ 2147483647 w 4321"/>
              <a:gd name="T13" fmla="*/ 2147483647 h 208"/>
              <a:gd name="T14" fmla="*/ 2147483647 w 4321"/>
              <a:gd name="T15" fmla="*/ 2147483647 h 208"/>
              <a:gd name="T16" fmla="*/ 2147483647 w 4321"/>
              <a:gd name="T17" fmla="*/ 2147483647 h 208"/>
              <a:gd name="T18" fmla="*/ 2147483647 w 4321"/>
              <a:gd name="T19" fmla="*/ 2147483647 h 208"/>
              <a:gd name="T20" fmla="*/ 2147483647 w 4321"/>
              <a:gd name="T21" fmla="*/ 2147483647 h 208"/>
              <a:gd name="T22" fmla="*/ 2147483647 w 4321"/>
              <a:gd name="T23" fmla="*/ 2147483647 h 208"/>
              <a:gd name="T24" fmla="*/ 2147483647 w 4321"/>
              <a:gd name="T25" fmla="*/ 2147483647 h 208"/>
              <a:gd name="T26" fmla="*/ 2147483647 w 4321"/>
              <a:gd name="T27" fmla="*/ 2147483647 h 208"/>
              <a:gd name="T28" fmla="*/ 2147483647 w 4321"/>
              <a:gd name="T29" fmla="*/ 2147483647 h 20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21"/>
              <a:gd name="T46" fmla="*/ 0 h 208"/>
              <a:gd name="T47" fmla="*/ 4321 w 4321"/>
              <a:gd name="T48" fmla="*/ 208 h 20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21" h="208">
                <a:moveTo>
                  <a:pt x="1" y="0"/>
                </a:moveTo>
                <a:lnTo>
                  <a:pt x="4305" y="120"/>
                </a:lnTo>
                <a:lnTo>
                  <a:pt x="4304" y="136"/>
                </a:lnTo>
                <a:lnTo>
                  <a:pt x="0" y="16"/>
                </a:lnTo>
                <a:lnTo>
                  <a:pt x="1" y="0"/>
                </a:lnTo>
                <a:close/>
                <a:moveTo>
                  <a:pt x="4183" y="43"/>
                </a:moveTo>
                <a:lnTo>
                  <a:pt x="4321" y="128"/>
                </a:lnTo>
                <a:lnTo>
                  <a:pt x="4178" y="206"/>
                </a:lnTo>
                <a:cubicBezTo>
                  <a:pt x="4174" y="208"/>
                  <a:pt x="4170" y="207"/>
                  <a:pt x="4167" y="203"/>
                </a:cubicBezTo>
                <a:cubicBezTo>
                  <a:pt x="4165" y="199"/>
                  <a:pt x="4167" y="194"/>
                  <a:pt x="4171" y="192"/>
                </a:cubicBezTo>
                <a:lnTo>
                  <a:pt x="4301" y="121"/>
                </a:lnTo>
                <a:lnTo>
                  <a:pt x="4300" y="135"/>
                </a:lnTo>
                <a:lnTo>
                  <a:pt x="4174" y="57"/>
                </a:lnTo>
                <a:cubicBezTo>
                  <a:pt x="4171" y="54"/>
                  <a:pt x="4170" y="49"/>
                  <a:pt x="4172" y="46"/>
                </a:cubicBezTo>
                <a:cubicBezTo>
                  <a:pt x="4174" y="42"/>
                  <a:pt x="4179" y="41"/>
                  <a:pt x="4183" y="43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62" name="Rectangle 19"/>
          <p:cNvSpPr>
            <a:spLocks noChangeArrowheads="1"/>
          </p:cNvSpPr>
          <p:nvPr/>
        </p:nvSpPr>
        <p:spPr bwMode="auto">
          <a:xfrm>
            <a:off x="6472238" y="2517775"/>
            <a:ext cx="6350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Calibri" pitchFamily="34" charset="0"/>
              </a:rPr>
              <a:t>Camera </a:t>
            </a:r>
            <a:endParaRPr lang="en-US"/>
          </a:p>
        </p:txBody>
      </p:sp>
      <p:sp>
        <p:nvSpPr>
          <p:cNvPr id="31763" name="Rectangle 20"/>
          <p:cNvSpPr>
            <a:spLocks noChangeArrowheads="1"/>
          </p:cNvSpPr>
          <p:nvPr/>
        </p:nvSpPr>
        <p:spPr bwMode="auto">
          <a:xfrm>
            <a:off x="6513513" y="2716213"/>
            <a:ext cx="4333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Calibri" pitchFamily="34" charset="0"/>
              </a:rPr>
              <a:t>Mirror</a:t>
            </a:r>
            <a:endParaRPr lang="en-US"/>
          </a:p>
        </p:txBody>
      </p:sp>
      <p:sp>
        <p:nvSpPr>
          <p:cNvPr id="31764" name="Freeform 21"/>
          <p:cNvSpPr>
            <a:spLocks noEditPoints="1"/>
          </p:cNvSpPr>
          <p:nvPr/>
        </p:nvSpPr>
        <p:spPr bwMode="auto">
          <a:xfrm>
            <a:off x="8548688" y="1160463"/>
            <a:ext cx="109537" cy="925512"/>
          </a:xfrm>
          <a:custGeom>
            <a:avLst/>
            <a:gdLst>
              <a:gd name="T0" fmla="*/ 0 w 256"/>
              <a:gd name="T1" fmla="*/ 2147483647 h 2176"/>
              <a:gd name="T2" fmla="*/ 2147483647 w 256"/>
              <a:gd name="T3" fmla="*/ 0 h 2176"/>
              <a:gd name="T4" fmla="*/ 2147483647 w 256"/>
              <a:gd name="T5" fmla="*/ 0 h 2176"/>
              <a:gd name="T6" fmla="*/ 2147483647 w 256"/>
              <a:gd name="T7" fmla="*/ 2147483647 h 2176"/>
              <a:gd name="T8" fmla="*/ 2147483647 w 256"/>
              <a:gd name="T9" fmla="*/ 2147483647 h 2176"/>
              <a:gd name="T10" fmla="*/ 2147483647 w 256"/>
              <a:gd name="T11" fmla="*/ 2147483647 h 2176"/>
              <a:gd name="T12" fmla="*/ 2147483647 w 256"/>
              <a:gd name="T13" fmla="*/ 2147483647 h 2176"/>
              <a:gd name="T14" fmla="*/ 0 w 256"/>
              <a:gd name="T15" fmla="*/ 2147483647 h 2176"/>
              <a:gd name="T16" fmla="*/ 0 w 256"/>
              <a:gd name="T17" fmla="*/ 2147483647 h 2176"/>
              <a:gd name="T18" fmla="*/ 2147483647 w 256"/>
              <a:gd name="T19" fmla="*/ 2147483647 h 2176"/>
              <a:gd name="T20" fmla="*/ 2147483647 w 256"/>
              <a:gd name="T21" fmla="*/ 2147483647 h 2176"/>
              <a:gd name="T22" fmla="*/ 2147483647 w 256"/>
              <a:gd name="T23" fmla="*/ 2147483647 h 2176"/>
              <a:gd name="T24" fmla="*/ 2147483647 w 256"/>
              <a:gd name="T25" fmla="*/ 2147483647 h 2176"/>
              <a:gd name="T26" fmla="*/ 2147483647 w 256"/>
              <a:gd name="T27" fmla="*/ 2147483647 h 2176"/>
              <a:gd name="T28" fmla="*/ 2147483647 w 256"/>
              <a:gd name="T29" fmla="*/ 2147483647 h 2176"/>
              <a:gd name="T30" fmla="*/ 2147483647 w 256"/>
              <a:gd name="T31" fmla="*/ 2147483647 h 2176"/>
              <a:gd name="T32" fmla="*/ 2147483647 w 256"/>
              <a:gd name="T33" fmla="*/ 2147483647 h 2176"/>
              <a:gd name="T34" fmla="*/ 2147483647 w 256"/>
              <a:gd name="T35" fmla="*/ 2147483647 h 21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56"/>
              <a:gd name="T55" fmla="*/ 0 h 2176"/>
              <a:gd name="T56" fmla="*/ 256 w 256"/>
              <a:gd name="T57" fmla="*/ 2176 h 217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56" h="2176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248" y="0"/>
                </a:lnTo>
                <a:cubicBezTo>
                  <a:pt x="253" y="0"/>
                  <a:pt x="256" y="4"/>
                  <a:pt x="256" y="8"/>
                </a:cubicBezTo>
                <a:lnTo>
                  <a:pt x="256" y="2168"/>
                </a:lnTo>
                <a:cubicBezTo>
                  <a:pt x="256" y="2173"/>
                  <a:pt x="253" y="2176"/>
                  <a:pt x="248" y="2176"/>
                </a:cubicBezTo>
                <a:lnTo>
                  <a:pt x="8" y="2176"/>
                </a:lnTo>
                <a:cubicBezTo>
                  <a:pt x="4" y="2176"/>
                  <a:pt x="0" y="2173"/>
                  <a:pt x="0" y="2168"/>
                </a:cubicBezTo>
                <a:lnTo>
                  <a:pt x="0" y="8"/>
                </a:lnTo>
                <a:close/>
                <a:moveTo>
                  <a:pt x="16" y="2168"/>
                </a:moveTo>
                <a:lnTo>
                  <a:pt x="8" y="2160"/>
                </a:lnTo>
                <a:lnTo>
                  <a:pt x="248" y="2160"/>
                </a:lnTo>
                <a:lnTo>
                  <a:pt x="240" y="2168"/>
                </a:lnTo>
                <a:lnTo>
                  <a:pt x="240" y="8"/>
                </a:lnTo>
                <a:lnTo>
                  <a:pt x="248" y="16"/>
                </a:lnTo>
                <a:lnTo>
                  <a:pt x="8" y="16"/>
                </a:lnTo>
                <a:lnTo>
                  <a:pt x="16" y="8"/>
                </a:lnTo>
                <a:lnTo>
                  <a:pt x="16" y="2168"/>
                </a:lnTo>
                <a:close/>
              </a:path>
            </a:pathLst>
          </a:custGeom>
          <a:solidFill>
            <a:srgbClr val="000000"/>
          </a:solidFill>
          <a:ln w="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65" name="Freeform 22"/>
          <p:cNvSpPr>
            <a:spLocks/>
          </p:cNvSpPr>
          <p:nvPr/>
        </p:nvSpPr>
        <p:spPr bwMode="auto">
          <a:xfrm>
            <a:off x="8551863" y="1622425"/>
            <a:ext cx="103187" cy="7938"/>
          </a:xfrm>
          <a:custGeom>
            <a:avLst/>
            <a:gdLst>
              <a:gd name="T0" fmla="*/ 0 w 65"/>
              <a:gd name="T1" fmla="*/ 2147483647 h 5"/>
              <a:gd name="T2" fmla="*/ 2147483647 w 65"/>
              <a:gd name="T3" fmla="*/ 0 h 5"/>
              <a:gd name="T4" fmla="*/ 2147483647 w 65"/>
              <a:gd name="T5" fmla="*/ 2147483647 h 5"/>
              <a:gd name="T6" fmla="*/ 0 w 65"/>
              <a:gd name="T7" fmla="*/ 2147483647 h 5"/>
              <a:gd name="T8" fmla="*/ 0 w 65"/>
              <a:gd name="T9" fmla="*/ 2147483647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5"/>
              <a:gd name="T17" fmla="*/ 65 w 65"/>
              <a:gd name="T18" fmla="*/ 5 h 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5">
                <a:moveTo>
                  <a:pt x="0" y="1"/>
                </a:moveTo>
                <a:lnTo>
                  <a:pt x="64" y="0"/>
                </a:lnTo>
                <a:lnTo>
                  <a:pt x="65" y="5"/>
                </a:lnTo>
                <a:lnTo>
                  <a:pt x="0" y="5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66" name="Rectangle 23"/>
          <p:cNvSpPr>
            <a:spLocks noChangeArrowheads="1"/>
          </p:cNvSpPr>
          <p:nvPr/>
        </p:nvSpPr>
        <p:spPr bwMode="auto">
          <a:xfrm>
            <a:off x="8435975" y="2163763"/>
            <a:ext cx="4032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Calibri" pitchFamily="34" charset="0"/>
              </a:rPr>
              <a:t>CCD </a:t>
            </a:r>
            <a:endParaRPr lang="en-US"/>
          </a:p>
        </p:txBody>
      </p:sp>
      <p:sp>
        <p:nvSpPr>
          <p:cNvPr id="31767" name="Rectangle 24"/>
          <p:cNvSpPr>
            <a:spLocks noChangeArrowheads="1"/>
          </p:cNvSpPr>
          <p:nvPr/>
        </p:nvSpPr>
        <p:spPr bwMode="auto">
          <a:xfrm>
            <a:off x="8250238" y="2359025"/>
            <a:ext cx="1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/>
          </a:p>
        </p:txBody>
      </p:sp>
      <p:grpSp>
        <p:nvGrpSpPr>
          <p:cNvPr id="31768" name="Group 46"/>
          <p:cNvGrpSpPr>
            <a:grpSpLocks/>
          </p:cNvGrpSpPr>
          <p:nvPr/>
        </p:nvGrpSpPr>
        <p:grpSpPr bwMode="auto">
          <a:xfrm>
            <a:off x="152400" y="1219200"/>
            <a:ext cx="4724400" cy="1752600"/>
            <a:chOff x="240" y="768"/>
            <a:chExt cx="3263" cy="1200"/>
          </a:xfrm>
        </p:grpSpPr>
        <p:grpSp>
          <p:nvGrpSpPr>
            <p:cNvPr id="31781" name="Group 47"/>
            <p:cNvGrpSpPr>
              <a:grpSpLocks noChangeAspect="1"/>
            </p:cNvGrpSpPr>
            <p:nvPr/>
          </p:nvGrpSpPr>
          <p:grpSpPr bwMode="auto">
            <a:xfrm>
              <a:off x="240" y="768"/>
              <a:ext cx="3263" cy="1200"/>
              <a:chOff x="2400" y="624"/>
              <a:chExt cx="3263" cy="1200"/>
            </a:xfrm>
          </p:grpSpPr>
          <p:sp>
            <p:nvSpPr>
              <p:cNvPr id="31783" name="AutoShape 46"/>
              <p:cNvSpPr>
                <a:spLocks noChangeAspect="1" noChangeArrowheads="1" noTextEdit="1"/>
              </p:cNvSpPr>
              <p:nvPr/>
            </p:nvSpPr>
            <p:spPr bwMode="auto">
              <a:xfrm>
                <a:off x="2400" y="624"/>
                <a:ext cx="3263" cy="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84" name="Freeform 48"/>
              <p:cNvSpPr>
                <a:spLocks noEditPoints="1"/>
              </p:cNvSpPr>
              <p:nvPr/>
            </p:nvSpPr>
            <p:spPr bwMode="auto">
              <a:xfrm>
                <a:off x="3011" y="631"/>
                <a:ext cx="112" cy="858"/>
              </a:xfrm>
              <a:custGeom>
                <a:avLst/>
                <a:gdLst>
                  <a:gd name="T0" fmla="*/ 0 w 400"/>
                  <a:gd name="T1" fmla="*/ 0 h 3057"/>
                  <a:gd name="T2" fmla="*/ 0 w 400"/>
                  <a:gd name="T3" fmla="*/ 0 h 3057"/>
                  <a:gd name="T4" fmla="*/ 0 w 400"/>
                  <a:gd name="T5" fmla="*/ 0 h 3057"/>
                  <a:gd name="T6" fmla="*/ 0 w 400"/>
                  <a:gd name="T7" fmla="*/ 0 h 3057"/>
                  <a:gd name="T8" fmla="*/ 0 w 400"/>
                  <a:gd name="T9" fmla="*/ 0 h 3057"/>
                  <a:gd name="T10" fmla="*/ 0 w 400"/>
                  <a:gd name="T11" fmla="*/ 0 h 3057"/>
                  <a:gd name="T12" fmla="*/ 0 w 400"/>
                  <a:gd name="T13" fmla="*/ 0 h 3057"/>
                  <a:gd name="T14" fmla="*/ 0 w 400"/>
                  <a:gd name="T15" fmla="*/ 0 h 3057"/>
                  <a:gd name="T16" fmla="*/ 0 w 400"/>
                  <a:gd name="T17" fmla="*/ 0 h 3057"/>
                  <a:gd name="T18" fmla="*/ 0 w 400"/>
                  <a:gd name="T19" fmla="*/ 0 h 3057"/>
                  <a:gd name="T20" fmla="*/ 0 w 400"/>
                  <a:gd name="T21" fmla="*/ 0 h 3057"/>
                  <a:gd name="T22" fmla="*/ 0 w 400"/>
                  <a:gd name="T23" fmla="*/ 0 h 3057"/>
                  <a:gd name="T24" fmla="*/ 0 w 400"/>
                  <a:gd name="T25" fmla="*/ 0 h 3057"/>
                  <a:gd name="T26" fmla="*/ 0 w 400"/>
                  <a:gd name="T27" fmla="*/ 0 h 3057"/>
                  <a:gd name="T28" fmla="*/ 0 w 400"/>
                  <a:gd name="T29" fmla="*/ 0 h 3057"/>
                  <a:gd name="T30" fmla="*/ 0 w 400"/>
                  <a:gd name="T31" fmla="*/ 0 h 3057"/>
                  <a:gd name="T32" fmla="*/ 0 w 400"/>
                  <a:gd name="T33" fmla="*/ 0 h 3057"/>
                  <a:gd name="T34" fmla="*/ 0 w 400"/>
                  <a:gd name="T35" fmla="*/ 0 h 3057"/>
                  <a:gd name="T36" fmla="*/ 0 w 400"/>
                  <a:gd name="T37" fmla="*/ 0 h 3057"/>
                  <a:gd name="T38" fmla="*/ 0 w 400"/>
                  <a:gd name="T39" fmla="*/ 0 h 3057"/>
                  <a:gd name="T40" fmla="*/ 0 w 400"/>
                  <a:gd name="T41" fmla="*/ 0 h 3057"/>
                  <a:gd name="T42" fmla="*/ 0 w 400"/>
                  <a:gd name="T43" fmla="*/ 0 h 3057"/>
                  <a:gd name="T44" fmla="*/ 0 w 400"/>
                  <a:gd name="T45" fmla="*/ 0 h 3057"/>
                  <a:gd name="T46" fmla="*/ 0 w 400"/>
                  <a:gd name="T47" fmla="*/ 0 h 3057"/>
                  <a:gd name="T48" fmla="*/ 0 w 400"/>
                  <a:gd name="T49" fmla="*/ 0 h 3057"/>
                  <a:gd name="T50" fmla="*/ 0 w 400"/>
                  <a:gd name="T51" fmla="*/ 0 h 3057"/>
                  <a:gd name="T52" fmla="*/ 0 w 400"/>
                  <a:gd name="T53" fmla="*/ 0 h 3057"/>
                  <a:gd name="T54" fmla="*/ 0 w 400"/>
                  <a:gd name="T55" fmla="*/ 0 h 3057"/>
                  <a:gd name="T56" fmla="*/ 0 w 400"/>
                  <a:gd name="T57" fmla="*/ 0 h 3057"/>
                  <a:gd name="T58" fmla="*/ 0 w 400"/>
                  <a:gd name="T59" fmla="*/ 0 h 3057"/>
                  <a:gd name="T60" fmla="*/ 0 w 400"/>
                  <a:gd name="T61" fmla="*/ 0 h 3057"/>
                  <a:gd name="T62" fmla="*/ 0 w 400"/>
                  <a:gd name="T63" fmla="*/ 0 h 3057"/>
                  <a:gd name="T64" fmla="*/ 0 w 400"/>
                  <a:gd name="T65" fmla="*/ 0 h 3057"/>
                  <a:gd name="T66" fmla="*/ 0 w 400"/>
                  <a:gd name="T67" fmla="*/ 0 h 3057"/>
                  <a:gd name="T68" fmla="*/ 0 w 400"/>
                  <a:gd name="T69" fmla="*/ 0 h 3057"/>
                  <a:gd name="T70" fmla="*/ 0 w 400"/>
                  <a:gd name="T71" fmla="*/ 0 h 3057"/>
                  <a:gd name="T72" fmla="*/ 0 w 400"/>
                  <a:gd name="T73" fmla="*/ 0 h 3057"/>
                  <a:gd name="T74" fmla="*/ 0 w 400"/>
                  <a:gd name="T75" fmla="*/ 0 h 3057"/>
                  <a:gd name="T76" fmla="*/ 0 w 400"/>
                  <a:gd name="T77" fmla="*/ 0 h 3057"/>
                  <a:gd name="T78" fmla="*/ 0 w 400"/>
                  <a:gd name="T79" fmla="*/ 0 h 3057"/>
                  <a:gd name="T80" fmla="*/ 0 w 400"/>
                  <a:gd name="T81" fmla="*/ 0 h 3057"/>
                  <a:gd name="T82" fmla="*/ 0 w 400"/>
                  <a:gd name="T83" fmla="*/ 0 h 3057"/>
                  <a:gd name="T84" fmla="*/ 0 w 400"/>
                  <a:gd name="T85" fmla="*/ 0 h 3057"/>
                  <a:gd name="T86" fmla="*/ 0 w 400"/>
                  <a:gd name="T87" fmla="*/ 0 h 3057"/>
                  <a:gd name="T88" fmla="*/ 0 w 400"/>
                  <a:gd name="T89" fmla="*/ 0 h 3057"/>
                  <a:gd name="T90" fmla="*/ 0 w 400"/>
                  <a:gd name="T91" fmla="*/ 0 h 3057"/>
                  <a:gd name="T92" fmla="*/ 0 w 400"/>
                  <a:gd name="T93" fmla="*/ 0 h 305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00"/>
                  <a:gd name="T142" fmla="*/ 0 h 3057"/>
                  <a:gd name="T143" fmla="*/ 400 w 400"/>
                  <a:gd name="T144" fmla="*/ 3057 h 305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00" h="3057">
                    <a:moveTo>
                      <a:pt x="0" y="1529"/>
                    </a:moveTo>
                    <a:lnTo>
                      <a:pt x="4" y="1225"/>
                    </a:lnTo>
                    <a:lnTo>
                      <a:pt x="8" y="1081"/>
                    </a:lnTo>
                    <a:lnTo>
                      <a:pt x="14" y="942"/>
                    </a:lnTo>
                    <a:lnTo>
                      <a:pt x="22" y="810"/>
                    </a:lnTo>
                    <a:lnTo>
                      <a:pt x="31" y="686"/>
                    </a:lnTo>
                    <a:lnTo>
                      <a:pt x="41" y="570"/>
                    </a:lnTo>
                    <a:lnTo>
                      <a:pt x="53" y="463"/>
                    </a:lnTo>
                    <a:lnTo>
                      <a:pt x="65" y="366"/>
                    </a:lnTo>
                    <a:lnTo>
                      <a:pt x="79" y="278"/>
                    </a:lnTo>
                    <a:lnTo>
                      <a:pt x="93" y="202"/>
                    </a:lnTo>
                    <a:lnTo>
                      <a:pt x="109" y="137"/>
                    </a:lnTo>
                    <a:lnTo>
                      <a:pt x="126" y="85"/>
                    </a:lnTo>
                    <a:lnTo>
                      <a:pt x="144" y="45"/>
                    </a:lnTo>
                    <a:cubicBezTo>
                      <a:pt x="144" y="44"/>
                      <a:pt x="145" y="43"/>
                      <a:pt x="146" y="41"/>
                    </a:cubicBezTo>
                    <a:lnTo>
                      <a:pt x="163" y="18"/>
                    </a:lnTo>
                    <a:cubicBezTo>
                      <a:pt x="166" y="15"/>
                      <a:pt x="169" y="12"/>
                      <a:pt x="173" y="11"/>
                    </a:cubicBezTo>
                    <a:lnTo>
                      <a:pt x="191" y="3"/>
                    </a:lnTo>
                    <a:cubicBezTo>
                      <a:pt x="197" y="0"/>
                      <a:pt x="204" y="0"/>
                      <a:pt x="210" y="3"/>
                    </a:cubicBezTo>
                    <a:lnTo>
                      <a:pt x="228" y="11"/>
                    </a:lnTo>
                    <a:cubicBezTo>
                      <a:pt x="232" y="12"/>
                      <a:pt x="235" y="15"/>
                      <a:pt x="237" y="18"/>
                    </a:cubicBezTo>
                    <a:lnTo>
                      <a:pt x="255" y="41"/>
                    </a:lnTo>
                    <a:cubicBezTo>
                      <a:pt x="257" y="42"/>
                      <a:pt x="257" y="44"/>
                      <a:pt x="258" y="45"/>
                    </a:cubicBezTo>
                    <a:lnTo>
                      <a:pt x="275" y="82"/>
                    </a:lnTo>
                    <a:lnTo>
                      <a:pt x="292" y="135"/>
                    </a:lnTo>
                    <a:lnTo>
                      <a:pt x="308" y="201"/>
                    </a:lnTo>
                    <a:lnTo>
                      <a:pt x="323" y="277"/>
                    </a:lnTo>
                    <a:lnTo>
                      <a:pt x="336" y="365"/>
                    </a:lnTo>
                    <a:lnTo>
                      <a:pt x="349" y="462"/>
                    </a:lnTo>
                    <a:lnTo>
                      <a:pt x="360" y="570"/>
                    </a:lnTo>
                    <a:lnTo>
                      <a:pt x="370" y="685"/>
                    </a:lnTo>
                    <a:lnTo>
                      <a:pt x="379" y="810"/>
                    </a:lnTo>
                    <a:lnTo>
                      <a:pt x="386" y="942"/>
                    </a:lnTo>
                    <a:lnTo>
                      <a:pt x="392" y="1080"/>
                    </a:lnTo>
                    <a:lnTo>
                      <a:pt x="396" y="1225"/>
                    </a:lnTo>
                    <a:lnTo>
                      <a:pt x="400" y="1528"/>
                    </a:lnTo>
                    <a:lnTo>
                      <a:pt x="396" y="1832"/>
                    </a:lnTo>
                    <a:lnTo>
                      <a:pt x="392" y="1976"/>
                    </a:lnTo>
                    <a:lnTo>
                      <a:pt x="386" y="2116"/>
                    </a:lnTo>
                    <a:lnTo>
                      <a:pt x="379" y="2247"/>
                    </a:lnTo>
                    <a:lnTo>
                      <a:pt x="370" y="2371"/>
                    </a:lnTo>
                    <a:lnTo>
                      <a:pt x="360" y="2488"/>
                    </a:lnTo>
                    <a:lnTo>
                      <a:pt x="349" y="2595"/>
                    </a:lnTo>
                    <a:lnTo>
                      <a:pt x="336" y="2693"/>
                    </a:lnTo>
                    <a:lnTo>
                      <a:pt x="323" y="2779"/>
                    </a:lnTo>
                    <a:lnTo>
                      <a:pt x="308" y="2856"/>
                    </a:lnTo>
                    <a:lnTo>
                      <a:pt x="293" y="2920"/>
                    </a:lnTo>
                    <a:lnTo>
                      <a:pt x="276" y="2972"/>
                    </a:lnTo>
                    <a:lnTo>
                      <a:pt x="258" y="3011"/>
                    </a:lnTo>
                    <a:cubicBezTo>
                      <a:pt x="257" y="3013"/>
                      <a:pt x="257" y="3015"/>
                      <a:pt x="255" y="3016"/>
                    </a:cubicBezTo>
                    <a:lnTo>
                      <a:pt x="237" y="3039"/>
                    </a:lnTo>
                    <a:cubicBezTo>
                      <a:pt x="235" y="3042"/>
                      <a:pt x="232" y="3045"/>
                      <a:pt x="228" y="3046"/>
                    </a:cubicBezTo>
                    <a:lnTo>
                      <a:pt x="210" y="3054"/>
                    </a:lnTo>
                    <a:cubicBezTo>
                      <a:pt x="204" y="3057"/>
                      <a:pt x="197" y="3057"/>
                      <a:pt x="191" y="3054"/>
                    </a:cubicBezTo>
                    <a:lnTo>
                      <a:pt x="173" y="3046"/>
                    </a:lnTo>
                    <a:cubicBezTo>
                      <a:pt x="169" y="3045"/>
                      <a:pt x="166" y="3042"/>
                      <a:pt x="163" y="3039"/>
                    </a:cubicBezTo>
                    <a:lnTo>
                      <a:pt x="146" y="3016"/>
                    </a:lnTo>
                    <a:cubicBezTo>
                      <a:pt x="145" y="3014"/>
                      <a:pt x="144" y="3013"/>
                      <a:pt x="144" y="3011"/>
                    </a:cubicBezTo>
                    <a:lnTo>
                      <a:pt x="127" y="2974"/>
                    </a:lnTo>
                    <a:lnTo>
                      <a:pt x="110" y="2922"/>
                    </a:lnTo>
                    <a:lnTo>
                      <a:pt x="93" y="2857"/>
                    </a:lnTo>
                    <a:lnTo>
                      <a:pt x="79" y="2780"/>
                    </a:lnTo>
                    <a:lnTo>
                      <a:pt x="65" y="2693"/>
                    </a:lnTo>
                    <a:lnTo>
                      <a:pt x="53" y="2595"/>
                    </a:lnTo>
                    <a:lnTo>
                      <a:pt x="41" y="2488"/>
                    </a:lnTo>
                    <a:lnTo>
                      <a:pt x="31" y="2372"/>
                    </a:lnTo>
                    <a:lnTo>
                      <a:pt x="22" y="2247"/>
                    </a:lnTo>
                    <a:lnTo>
                      <a:pt x="15" y="2116"/>
                    </a:lnTo>
                    <a:lnTo>
                      <a:pt x="8" y="1977"/>
                    </a:lnTo>
                    <a:lnTo>
                      <a:pt x="4" y="1832"/>
                    </a:lnTo>
                    <a:lnTo>
                      <a:pt x="0" y="1529"/>
                    </a:lnTo>
                    <a:close/>
                    <a:moveTo>
                      <a:pt x="52" y="1831"/>
                    </a:moveTo>
                    <a:lnTo>
                      <a:pt x="56" y="1974"/>
                    </a:lnTo>
                    <a:lnTo>
                      <a:pt x="62" y="2113"/>
                    </a:lnTo>
                    <a:lnTo>
                      <a:pt x="69" y="2244"/>
                    </a:lnTo>
                    <a:lnTo>
                      <a:pt x="78" y="2367"/>
                    </a:lnTo>
                    <a:lnTo>
                      <a:pt x="88" y="2483"/>
                    </a:lnTo>
                    <a:lnTo>
                      <a:pt x="100" y="2590"/>
                    </a:lnTo>
                    <a:lnTo>
                      <a:pt x="112" y="2686"/>
                    </a:lnTo>
                    <a:lnTo>
                      <a:pt x="126" y="2771"/>
                    </a:lnTo>
                    <a:lnTo>
                      <a:pt x="140" y="2846"/>
                    </a:lnTo>
                    <a:lnTo>
                      <a:pt x="155" y="2907"/>
                    </a:lnTo>
                    <a:lnTo>
                      <a:pt x="170" y="2954"/>
                    </a:lnTo>
                    <a:lnTo>
                      <a:pt x="187" y="2991"/>
                    </a:lnTo>
                    <a:lnTo>
                      <a:pt x="185" y="2987"/>
                    </a:lnTo>
                    <a:lnTo>
                      <a:pt x="202" y="3010"/>
                    </a:lnTo>
                    <a:lnTo>
                      <a:pt x="192" y="3003"/>
                    </a:lnTo>
                    <a:lnTo>
                      <a:pt x="210" y="3011"/>
                    </a:lnTo>
                    <a:lnTo>
                      <a:pt x="191" y="3011"/>
                    </a:lnTo>
                    <a:lnTo>
                      <a:pt x="209" y="3003"/>
                    </a:lnTo>
                    <a:lnTo>
                      <a:pt x="200" y="3010"/>
                    </a:lnTo>
                    <a:lnTo>
                      <a:pt x="218" y="2987"/>
                    </a:lnTo>
                    <a:lnTo>
                      <a:pt x="215" y="2991"/>
                    </a:lnTo>
                    <a:lnTo>
                      <a:pt x="231" y="2957"/>
                    </a:lnTo>
                    <a:lnTo>
                      <a:pt x="246" y="2909"/>
                    </a:lnTo>
                    <a:lnTo>
                      <a:pt x="261" y="2847"/>
                    </a:lnTo>
                    <a:lnTo>
                      <a:pt x="276" y="2772"/>
                    </a:lnTo>
                    <a:lnTo>
                      <a:pt x="289" y="2686"/>
                    </a:lnTo>
                    <a:lnTo>
                      <a:pt x="302" y="2590"/>
                    </a:lnTo>
                    <a:lnTo>
                      <a:pt x="313" y="2483"/>
                    </a:lnTo>
                    <a:lnTo>
                      <a:pt x="323" y="2368"/>
                    </a:lnTo>
                    <a:lnTo>
                      <a:pt x="332" y="2244"/>
                    </a:lnTo>
                    <a:lnTo>
                      <a:pt x="338" y="2113"/>
                    </a:lnTo>
                    <a:lnTo>
                      <a:pt x="344" y="1975"/>
                    </a:lnTo>
                    <a:lnTo>
                      <a:pt x="348" y="1831"/>
                    </a:lnTo>
                    <a:lnTo>
                      <a:pt x="352" y="1529"/>
                    </a:lnTo>
                    <a:lnTo>
                      <a:pt x="348" y="1226"/>
                    </a:lnTo>
                    <a:lnTo>
                      <a:pt x="344" y="1083"/>
                    </a:lnTo>
                    <a:lnTo>
                      <a:pt x="339" y="945"/>
                    </a:lnTo>
                    <a:lnTo>
                      <a:pt x="332" y="813"/>
                    </a:lnTo>
                    <a:lnTo>
                      <a:pt x="323" y="690"/>
                    </a:lnTo>
                    <a:lnTo>
                      <a:pt x="313" y="575"/>
                    </a:lnTo>
                    <a:lnTo>
                      <a:pt x="302" y="469"/>
                    </a:lnTo>
                    <a:lnTo>
                      <a:pt x="289" y="372"/>
                    </a:lnTo>
                    <a:lnTo>
                      <a:pt x="276" y="286"/>
                    </a:lnTo>
                    <a:lnTo>
                      <a:pt x="261" y="212"/>
                    </a:lnTo>
                    <a:lnTo>
                      <a:pt x="247" y="150"/>
                    </a:lnTo>
                    <a:lnTo>
                      <a:pt x="232" y="102"/>
                    </a:lnTo>
                    <a:lnTo>
                      <a:pt x="215" y="65"/>
                    </a:lnTo>
                    <a:lnTo>
                      <a:pt x="218" y="70"/>
                    </a:lnTo>
                    <a:lnTo>
                      <a:pt x="200" y="47"/>
                    </a:lnTo>
                    <a:lnTo>
                      <a:pt x="209" y="54"/>
                    </a:lnTo>
                    <a:lnTo>
                      <a:pt x="191" y="46"/>
                    </a:lnTo>
                    <a:lnTo>
                      <a:pt x="210" y="46"/>
                    </a:lnTo>
                    <a:lnTo>
                      <a:pt x="192" y="54"/>
                    </a:lnTo>
                    <a:lnTo>
                      <a:pt x="202" y="47"/>
                    </a:lnTo>
                    <a:lnTo>
                      <a:pt x="185" y="70"/>
                    </a:lnTo>
                    <a:lnTo>
                      <a:pt x="187" y="65"/>
                    </a:lnTo>
                    <a:lnTo>
                      <a:pt x="171" y="100"/>
                    </a:lnTo>
                    <a:lnTo>
                      <a:pt x="156" y="148"/>
                    </a:lnTo>
                    <a:lnTo>
                      <a:pt x="140" y="211"/>
                    </a:lnTo>
                    <a:lnTo>
                      <a:pt x="126" y="285"/>
                    </a:lnTo>
                    <a:lnTo>
                      <a:pt x="112" y="371"/>
                    </a:lnTo>
                    <a:lnTo>
                      <a:pt x="100" y="468"/>
                    </a:lnTo>
                    <a:lnTo>
                      <a:pt x="88" y="575"/>
                    </a:lnTo>
                    <a:lnTo>
                      <a:pt x="78" y="689"/>
                    </a:lnTo>
                    <a:lnTo>
                      <a:pt x="69" y="813"/>
                    </a:lnTo>
                    <a:lnTo>
                      <a:pt x="62" y="945"/>
                    </a:lnTo>
                    <a:lnTo>
                      <a:pt x="56" y="1082"/>
                    </a:lnTo>
                    <a:lnTo>
                      <a:pt x="52" y="1226"/>
                    </a:lnTo>
                    <a:lnTo>
                      <a:pt x="48" y="1528"/>
                    </a:lnTo>
                    <a:lnTo>
                      <a:pt x="52" y="18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85" name="Freeform 49"/>
              <p:cNvSpPr>
                <a:spLocks noEditPoints="1"/>
              </p:cNvSpPr>
              <p:nvPr/>
            </p:nvSpPr>
            <p:spPr bwMode="auto">
              <a:xfrm>
                <a:off x="4228" y="631"/>
                <a:ext cx="117" cy="858"/>
              </a:xfrm>
              <a:custGeom>
                <a:avLst/>
                <a:gdLst>
                  <a:gd name="T0" fmla="*/ 0 w 416"/>
                  <a:gd name="T1" fmla="*/ 0 h 3057"/>
                  <a:gd name="T2" fmla="*/ 0 w 416"/>
                  <a:gd name="T3" fmla="*/ 0 h 3057"/>
                  <a:gd name="T4" fmla="*/ 0 w 416"/>
                  <a:gd name="T5" fmla="*/ 0 h 3057"/>
                  <a:gd name="T6" fmla="*/ 0 w 416"/>
                  <a:gd name="T7" fmla="*/ 0 h 3057"/>
                  <a:gd name="T8" fmla="*/ 0 w 416"/>
                  <a:gd name="T9" fmla="*/ 0 h 3057"/>
                  <a:gd name="T10" fmla="*/ 0 w 416"/>
                  <a:gd name="T11" fmla="*/ 0 h 3057"/>
                  <a:gd name="T12" fmla="*/ 0 w 416"/>
                  <a:gd name="T13" fmla="*/ 0 h 3057"/>
                  <a:gd name="T14" fmla="*/ 0 w 416"/>
                  <a:gd name="T15" fmla="*/ 0 h 3057"/>
                  <a:gd name="T16" fmla="*/ 0 w 416"/>
                  <a:gd name="T17" fmla="*/ 0 h 3057"/>
                  <a:gd name="T18" fmla="*/ 0 w 416"/>
                  <a:gd name="T19" fmla="*/ 0 h 3057"/>
                  <a:gd name="T20" fmla="*/ 0 w 416"/>
                  <a:gd name="T21" fmla="*/ 0 h 3057"/>
                  <a:gd name="T22" fmla="*/ 0 w 416"/>
                  <a:gd name="T23" fmla="*/ 0 h 3057"/>
                  <a:gd name="T24" fmla="*/ 0 w 416"/>
                  <a:gd name="T25" fmla="*/ 0 h 3057"/>
                  <a:gd name="T26" fmla="*/ 0 w 416"/>
                  <a:gd name="T27" fmla="*/ 0 h 3057"/>
                  <a:gd name="T28" fmla="*/ 0 w 416"/>
                  <a:gd name="T29" fmla="*/ 0 h 3057"/>
                  <a:gd name="T30" fmla="*/ 0 w 416"/>
                  <a:gd name="T31" fmla="*/ 0 h 3057"/>
                  <a:gd name="T32" fmla="*/ 0 w 416"/>
                  <a:gd name="T33" fmla="*/ 0 h 3057"/>
                  <a:gd name="T34" fmla="*/ 0 w 416"/>
                  <a:gd name="T35" fmla="*/ 0 h 3057"/>
                  <a:gd name="T36" fmla="*/ 0 w 416"/>
                  <a:gd name="T37" fmla="*/ 0 h 3057"/>
                  <a:gd name="T38" fmla="*/ 0 w 416"/>
                  <a:gd name="T39" fmla="*/ 0 h 3057"/>
                  <a:gd name="T40" fmla="*/ 0 w 416"/>
                  <a:gd name="T41" fmla="*/ 0 h 3057"/>
                  <a:gd name="T42" fmla="*/ 0 w 416"/>
                  <a:gd name="T43" fmla="*/ 0 h 3057"/>
                  <a:gd name="T44" fmla="*/ 0 w 416"/>
                  <a:gd name="T45" fmla="*/ 0 h 3057"/>
                  <a:gd name="T46" fmla="*/ 0 w 416"/>
                  <a:gd name="T47" fmla="*/ 0 h 3057"/>
                  <a:gd name="T48" fmla="*/ 0 w 416"/>
                  <a:gd name="T49" fmla="*/ 0 h 3057"/>
                  <a:gd name="T50" fmla="*/ 0 w 416"/>
                  <a:gd name="T51" fmla="*/ 0 h 3057"/>
                  <a:gd name="T52" fmla="*/ 0 w 416"/>
                  <a:gd name="T53" fmla="*/ 0 h 3057"/>
                  <a:gd name="T54" fmla="*/ 0 w 416"/>
                  <a:gd name="T55" fmla="*/ 0 h 3057"/>
                  <a:gd name="T56" fmla="*/ 0 w 416"/>
                  <a:gd name="T57" fmla="*/ 0 h 3057"/>
                  <a:gd name="T58" fmla="*/ 0 w 416"/>
                  <a:gd name="T59" fmla="*/ 0 h 3057"/>
                  <a:gd name="T60" fmla="*/ 0 w 416"/>
                  <a:gd name="T61" fmla="*/ 0 h 3057"/>
                  <a:gd name="T62" fmla="*/ 0 w 416"/>
                  <a:gd name="T63" fmla="*/ 0 h 3057"/>
                  <a:gd name="T64" fmla="*/ 0 w 416"/>
                  <a:gd name="T65" fmla="*/ 0 h 3057"/>
                  <a:gd name="T66" fmla="*/ 0 w 416"/>
                  <a:gd name="T67" fmla="*/ 0 h 3057"/>
                  <a:gd name="T68" fmla="*/ 0 w 416"/>
                  <a:gd name="T69" fmla="*/ 0 h 3057"/>
                  <a:gd name="T70" fmla="*/ 0 w 416"/>
                  <a:gd name="T71" fmla="*/ 0 h 3057"/>
                  <a:gd name="T72" fmla="*/ 0 w 416"/>
                  <a:gd name="T73" fmla="*/ 0 h 3057"/>
                  <a:gd name="T74" fmla="*/ 0 w 416"/>
                  <a:gd name="T75" fmla="*/ 0 h 3057"/>
                  <a:gd name="T76" fmla="*/ 0 w 416"/>
                  <a:gd name="T77" fmla="*/ 0 h 3057"/>
                  <a:gd name="T78" fmla="*/ 0 w 416"/>
                  <a:gd name="T79" fmla="*/ 0 h 3057"/>
                  <a:gd name="T80" fmla="*/ 0 w 416"/>
                  <a:gd name="T81" fmla="*/ 0 h 3057"/>
                  <a:gd name="T82" fmla="*/ 0 w 416"/>
                  <a:gd name="T83" fmla="*/ 0 h 3057"/>
                  <a:gd name="T84" fmla="*/ 0 w 416"/>
                  <a:gd name="T85" fmla="*/ 0 h 3057"/>
                  <a:gd name="T86" fmla="*/ 0 w 416"/>
                  <a:gd name="T87" fmla="*/ 0 h 3057"/>
                  <a:gd name="T88" fmla="*/ 0 w 416"/>
                  <a:gd name="T89" fmla="*/ 0 h 3057"/>
                  <a:gd name="T90" fmla="*/ 0 w 416"/>
                  <a:gd name="T91" fmla="*/ 0 h 3057"/>
                  <a:gd name="T92" fmla="*/ 0 w 416"/>
                  <a:gd name="T93" fmla="*/ 0 h 305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16"/>
                  <a:gd name="T142" fmla="*/ 0 h 3057"/>
                  <a:gd name="T143" fmla="*/ 416 w 416"/>
                  <a:gd name="T144" fmla="*/ 3057 h 305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16" h="3057">
                    <a:moveTo>
                      <a:pt x="0" y="1529"/>
                    </a:moveTo>
                    <a:lnTo>
                      <a:pt x="4" y="1225"/>
                    </a:lnTo>
                    <a:lnTo>
                      <a:pt x="8" y="1081"/>
                    </a:lnTo>
                    <a:lnTo>
                      <a:pt x="15" y="942"/>
                    </a:lnTo>
                    <a:lnTo>
                      <a:pt x="22" y="810"/>
                    </a:lnTo>
                    <a:lnTo>
                      <a:pt x="33" y="686"/>
                    </a:lnTo>
                    <a:lnTo>
                      <a:pt x="43" y="570"/>
                    </a:lnTo>
                    <a:lnTo>
                      <a:pt x="55" y="463"/>
                    </a:lnTo>
                    <a:lnTo>
                      <a:pt x="68" y="365"/>
                    </a:lnTo>
                    <a:lnTo>
                      <a:pt x="82" y="278"/>
                    </a:lnTo>
                    <a:lnTo>
                      <a:pt x="98" y="201"/>
                    </a:lnTo>
                    <a:lnTo>
                      <a:pt x="114" y="137"/>
                    </a:lnTo>
                    <a:lnTo>
                      <a:pt x="132" y="85"/>
                    </a:lnTo>
                    <a:lnTo>
                      <a:pt x="150" y="45"/>
                    </a:lnTo>
                    <a:cubicBezTo>
                      <a:pt x="150" y="44"/>
                      <a:pt x="151" y="42"/>
                      <a:pt x="153" y="41"/>
                    </a:cubicBezTo>
                    <a:lnTo>
                      <a:pt x="171" y="18"/>
                    </a:lnTo>
                    <a:cubicBezTo>
                      <a:pt x="173" y="14"/>
                      <a:pt x="176" y="12"/>
                      <a:pt x="180" y="10"/>
                    </a:cubicBezTo>
                    <a:lnTo>
                      <a:pt x="199" y="2"/>
                    </a:lnTo>
                    <a:cubicBezTo>
                      <a:pt x="205" y="0"/>
                      <a:pt x="212" y="0"/>
                      <a:pt x="218" y="2"/>
                    </a:cubicBezTo>
                    <a:lnTo>
                      <a:pt x="237" y="10"/>
                    </a:lnTo>
                    <a:cubicBezTo>
                      <a:pt x="241" y="12"/>
                      <a:pt x="244" y="14"/>
                      <a:pt x="246" y="18"/>
                    </a:cubicBezTo>
                    <a:lnTo>
                      <a:pt x="264" y="41"/>
                    </a:lnTo>
                    <a:cubicBezTo>
                      <a:pt x="265" y="42"/>
                      <a:pt x="266" y="43"/>
                      <a:pt x="267" y="45"/>
                    </a:cubicBezTo>
                    <a:lnTo>
                      <a:pt x="285" y="82"/>
                    </a:lnTo>
                    <a:lnTo>
                      <a:pt x="303" y="135"/>
                    </a:lnTo>
                    <a:lnTo>
                      <a:pt x="320" y="201"/>
                    </a:lnTo>
                    <a:lnTo>
                      <a:pt x="335" y="277"/>
                    </a:lnTo>
                    <a:lnTo>
                      <a:pt x="349" y="365"/>
                    </a:lnTo>
                    <a:lnTo>
                      <a:pt x="362" y="462"/>
                    </a:lnTo>
                    <a:lnTo>
                      <a:pt x="374" y="570"/>
                    </a:lnTo>
                    <a:lnTo>
                      <a:pt x="385" y="685"/>
                    </a:lnTo>
                    <a:lnTo>
                      <a:pt x="394" y="810"/>
                    </a:lnTo>
                    <a:lnTo>
                      <a:pt x="402" y="942"/>
                    </a:lnTo>
                    <a:lnTo>
                      <a:pt x="408" y="1080"/>
                    </a:lnTo>
                    <a:lnTo>
                      <a:pt x="412" y="1225"/>
                    </a:lnTo>
                    <a:lnTo>
                      <a:pt x="416" y="1528"/>
                    </a:lnTo>
                    <a:lnTo>
                      <a:pt x="412" y="1832"/>
                    </a:lnTo>
                    <a:lnTo>
                      <a:pt x="408" y="1976"/>
                    </a:lnTo>
                    <a:lnTo>
                      <a:pt x="402" y="2116"/>
                    </a:lnTo>
                    <a:lnTo>
                      <a:pt x="394" y="2247"/>
                    </a:lnTo>
                    <a:lnTo>
                      <a:pt x="385" y="2371"/>
                    </a:lnTo>
                    <a:lnTo>
                      <a:pt x="374" y="2488"/>
                    </a:lnTo>
                    <a:lnTo>
                      <a:pt x="362" y="2595"/>
                    </a:lnTo>
                    <a:lnTo>
                      <a:pt x="349" y="2693"/>
                    </a:lnTo>
                    <a:lnTo>
                      <a:pt x="335" y="2779"/>
                    </a:lnTo>
                    <a:lnTo>
                      <a:pt x="320" y="2856"/>
                    </a:lnTo>
                    <a:lnTo>
                      <a:pt x="304" y="2920"/>
                    </a:lnTo>
                    <a:lnTo>
                      <a:pt x="286" y="2972"/>
                    </a:lnTo>
                    <a:lnTo>
                      <a:pt x="267" y="3012"/>
                    </a:lnTo>
                    <a:cubicBezTo>
                      <a:pt x="266" y="3013"/>
                      <a:pt x="265" y="3015"/>
                      <a:pt x="264" y="3016"/>
                    </a:cubicBezTo>
                    <a:lnTo>
                      <a:pt x="246" y="3039"/>
                    </a:lnTo>
                    <a:cubicBezTo>
                      <a:pt x="244" y="3042"/>
                      <a:pt x="241" y="3045"/>
                      <a:pt x="237" y="3047"/>
                    </a:cubicBezTo>
                    <a:lnTo>
                      <a:pt x="218" y="3055"/>
                    </a:lnTo>
                    <a:cubicBezTo>
                      <a:pt x="212" y="3057"/>
                      <a:pt x="205" y="3057"/>
                      <a:pt x="199" y="3055"/>
                    </a:cubicBezTo>
                    <a:lnTo>
                      <a:pt x="180" y="3047"/>
                    </a:lnTo>
                    <a:cubicBezTo>
                      <a:pt x="176" y="3045"/>
                      <a:pt x="173" y="3042"/>
                      <a:pt x="171" y="3039"/>
                    </a:cubicBezTo>
                    <a:lnTo>
                      <a:pt x="153" y="3016"/>
                    </a:lnTo>
                    <a:cubicBezTo>
                      <a:pt x="151" y="3015"/>
                      <a:pt x="150" y="3013"/>
                      <a:pt x="150" y="3011"/>
                    </a:cubicBezTo>
                    <a:lnTo>
                      <a:pt x="133" y="2974"/>
                    </a:lnTo>
                    <a:lnTo>
                      <a:pt x="115" y="2922"/>
                    </a:lnTo>
                    <a:lnTo>
                      <a:pt x="98" y="2857"/>
                    </a:lnTo>
                    <a:lnTo>
                      <a:pt x="82" y="2780"/>
                    </a:lnTo>
                    <a:lnTo>
                      <a:pt x="68" y="2693"/>
                    </a:lnTo>
                    <a:lnTo>
                      <a:pt x="55" y="2596"/>
                    </a:lnTo>
                    <a:lnTo>
                      <a:pt x="43" y="2488"/>
                    </a:lnTo>
                    <a:lnTo>
                      <a:pt x="33" y="2372"/>
                    </a:lnTo>
                    <a:lnTo>
                      <a:pt x="23" y="2247"/>
                    </a:lnTo>
                    <a:lnTo>
                      <a:pt x="15" y="2116"/>
                    </a:lnTo>
                    <a:lnTo>
                      <a:pt x="8" y="1977"/>
                    </a:lnTo>
                    <a:lnTo>
                      <a:pt x="4" y="1832"/>
                    </a:lnTo>
                    <a:lnTo>
                      <a:pt x="0" y="1529"/>
                    </a:lnTo>
                    <a:close/>
                    <a:moveTo>
                      <a:pt x="52" y="1831"/>
                    </a:moveTo>
                    <a:lnTo>
                      <a:pt x="56" y="1974"/>
                    </a:lnTo>
                    <a:lnTo>
                      <a:pt x="63" y="2113"/>
                    </a:lnTo>
                    <a:lnTo>
                      <a:pt x="70" y="2244"/>
                    </a:lnTo>
                    <a:lnTo>
                      <a:pt x="80" y="2367"/>
                    </a:lnTo>
                    <a:lnTo>
                      <a:pt x="90" y="2483"/>
                    </a:lnTo>
                    <a:lnTo>
                      <a:pt x="102" y="2589"/>
                    </a:lnTo>
                    <a:lnTo>
                      <a:pt x="115" y="2686"/>
                    </a:lnTo>
                    <a:lnTo>
                      <a:pt x="129" y="2771"/>
                    </a:lnTo>
                    <a:lnTo>
                      <a:pt x="145" y="2846"/>
                    </a:lnTo>
                    <a:lnTo>
                      <a:pt x="160" y="2907"/>
                    </a:lnTo>
                    <a:lnTo>
                      <a:pt x="176" y="2954"/>
                    </a:lnTo>
                    <a:lnTo>
                      <a:pt x="193" y="2991"/>
                    </a:lnTo>
                    <a:lnTo>
                      <a:pt x="190" y="2987"/>
                    </a:lnTo>
                    <a:lnTo>
                      <a:pt x="208" y="3010"/>
                    </a:lnTo>
                    <a:lnTo>
                      <a:pt x="199" y="3002"/>
                    </a:lnTo>
                    <a:lnTo>
                      <a:pt x="218" y="3010"/>
                    </a:lnTo>
                    <a:lnTo>
                      <a:pt x="199" y="3010"/>
                    </a:lnTo>
                    <a:lnTo>
                      <a:pt x="218" y="3002"/>
                    </a:lnTo>
                    <a:lnTo>
                      <a:pt x="209" y="3010"/>
                    </a:lnTo>
                    <a:lnTo>
                      <a:pt x="227" y="2987"/>
                    </a:lnTo>
                    <a:lnTo>
                      <a:pt x="224" y="2991"/>
                    </a:lnTo>
                    <a:lnTo>
                      <a:pt x="241" y="2957"/>
                    </a:lnTo>
                    <a:lnTo>
                      <a:pt x="257" y="2909"/>
                    </a:lnTo>
                    <a:lnTo>
                      <a:pt x="273" y="2847"/>
                    </a:lnTo>
                    <a:lnTo>
                      <a:pt x="288" y="2772"/>
                    </a:lnTo>
                    <a:lnTo>
                      <a:pt x="302" y="2686"/>
                    </a:lnTo>
                    <a:lnTo>
                      <a:pt x="315" y="2590"/>
                    </a:lnTo>
                    <a:lnTo>
                      <a:pt x="327" y="2483"/>
                    </a:lnTo>
                    <a:lnTo>
                      <a:pt x="338" y="2368"/>
                    </a:lnTo>
                    <a:lnTo>
                      <a:pt x="347" y="2244"/>
                    </a:lnTo>
                    <a:lnTo>
                      <a:pt x="354" y="2113"/>
                    </a:lnTo>
                    <a:lnTo>
                      <a:pt x="360" y="1975"/>
                    </a:lnTo>
                    <a:lnTo>
                      <a:pt x="364" y="1831"/>
                    </a:lnTo>
                    <a:lnTo>
                      <a:pt x="368" y="1529"/>
                    </a:lnTo>
                    <a:lnTo>
                      <a:pt x="364" y="1226"/>
                    </a:lnTo>
                    <a:lnTo>
                      <a:pt x="360" y="1083"/>
                    </a:lnTo>
                    <a:lnTo>
                      <a:pt x="355" y="945"/>
                    </a:lnTo>
                    <a:lnTo>
                      <a:pt x="347" y="813"/>
                    </a:lnTo>
                    <a:lnTo>
                      <a:pt x="338" y="690"/>
                    </a:lnTo>
                    <a:lnTo>
                      <a:pt x="327" y="575"/>
                    </a:lnTo>
                    <a:lnTo>
                      <a:pt x="315" y="469"/>
                    </a:lnTo>
                    <a:lnTo>
                      <a:pt x="302" y="372"/>
                    </a:lnTo>
                    <a:lnTo>
                      <a:pt x="288" y="286"/>
                    </a:lnTo>
                    <a:lnTo>
                      <a:pt x="273" y="212"/>
                    </a:lnTo>
                    <a:lnTo>
                      <a:pt x="258" y="150"/>
                    </a:lnTo>
                    <a:lnTo>
                      <a:pt x="242" y="103"/>
                    </a:lnTo>
                    <a:lnTo>
                      <a:pt x="224" y="66"/>
                    </a:lnTo>
                    <a:lnTo>
                      <a:pt x="227" y="70"/>
                    </a:lnTo>
                    <a:lnTo>
                      <a:pt x="209" y="47"/>
                    </a:lnTo>
                    <a:lnTo>
                      <a:pt x="218" y="55"/>
                    </a:lnTo>
                    <a:lnTo>
                      <a:pt x="199" y="47"/>
                    </a:lnTo>
                    <a:lnTo>
                      <a:pt x="218" y="47"/>
                    </a:lnTo>
                    <a:lnTo>
                      <a:pt x="199" y="55"/>
                    </a:lnTo>
                    <a:lnTo>
                      <a:pt x="208" y="47"/>
                    </a:lnTo>
                    <a:lnTo>
                      <a:pt x="190" y="70"/>
                    </a:lnTo>
                    <a:lnTo>
                      <a:pt x="193" y="65"/>
                    </a:lnTo>
                    <a:lnTo>
                      <a:pt x="177" y="100"/>
                    </a:lnTo>
                    <a:lnTo>
                      <a:pt x="161" y="148"/>
                    </a:lnTo>
                    <a:lnTo>
                      <a:pt x="145" y="211"/>
                    </a:lnTo>
                    <a:lnTo>
                      <a:pt x="129" y="285"/>
                    </a:lnTo>
                    <a:lnTo>
                      <a:pt x="115" y="372"/>
                    </a:lnTo>
                    <a:lnTo>
                      <a:pt x="102" y="468"/>
                    </a:lnTo>
                    <a:lnTo>
                      <a:pt x="90" y="575"/>
                    </a:lnTo>
                    <a:lnTo>
                      <a:pt x="80" y="689"/>
                    </a:lnTo>
                    <a:lnTo>
                      <a:pt x="70" y="813"/>
                    </a:lnTo>
                    <a:lnTo>
                      <a:pt x="63" y="945"/>
                    </a:lnTo>
                    <a:lnTo>
                      <a:pt x="56" y="1082"/>
                    </a:lnTo>
                    <a:lnTo>
                      <a:pt x="52" y="1226"/>
                    </a:lnTo>
                    <a:lnTo>
                      <a:pt x="48" y="1528"/>
                    </a:lnTo>
                    <a:lnTo>
                      <a:pt x="52" y="18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86" name="Freeform 51"/>
              <p:cNvSpPr>
                <a:spLocks/>
              </p:cNvSpPr>
              <p:nvPr/>
            </p:nvSpPr>
            <p:spPr bwMode="auto">
              <a:xfrm>
                <a:off x="3687" y="705"/>
                <a:ext cx="14" cy="304"/>
              </a:xfrm>
              <a:custGeom>
                <a:avLst/>
                <a:gdLst>
                  <a:gd name="T0" fmla="*/ 0 w 14"/>
                  <a:gd name="T1" fmla="*/ 303 h 304"/>
                  <a:gd name="T2" fmla="*/ 1 w 14"/>
                  <a:gd name="T3" fmla="*/ 0 h 304"/>
                  <a:gd name="T4" fmla="*/ 14 w 14"/>
                  <a:gd name="T5" fmla="*/ 0 h 304"/>
                  <a:gd name="T6" fmla="*/ 13 w 14"/>
                  <a:gd name="T7" fmla="*/ 304 h 304"/>
                  <a:gd name="T8" fmla="*/ 0 w 14"/>
                  <a:gd name="T9" fmla="*/ 303 h 3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304"/>
                  <a:gd name="T17" fmla="*/ 14 w 14"/>
                  <a:gd name="T18" fmla="*/ 304 h 3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304">
                    <a:moveTo>
                      <a:pt x="0" y="303"/>
                    </a:moveTo>
                    <a:lnTo>
                      <a:pt x="1" y="0"/>
                    </a:lnTo>
                    <a:lnTo>
                      <a:pt x="14" y="0"/>
                    </a:lnTo>
                    <a:lnTo>
                      <a:pt x="13" y="304"/>
                    </a:lnTo>
                    <a:lnTo>
                      <a:pt x="0" y="30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87" name="Freeform 52"/>
              <p:cNvSpPr>
                <a:spLocks/>
              </p:cNvSpPr>
              <p:nvPr/>
            </p:nvSpPr>
            <p:spPr bwMode="auto">
              <a:xfrm>
                <a:off x="3687" y="1109"/>
                <a:ext cx="14" cy="304"/>
              </a:xfrm>
              <a:custGeom>
                <a:avLst/>
                <a:gdLst>
                  <a:gd name="T0" fmla="*/ 0 w 14"/>
                  <a:gd name="T1" fmla="*/ 304 h 304"/>
                  <a:gd name="T2" fmla="*/ 1 w 14"/>
                  <a:gd name="T3" fmla="*/ 0 h 304"/>
                  <a:gd name="T4" fmla="*/ 14 w 14"/>
                  <a:gd name="T5" fmla="*/ 1 h 304"/>
                  <a:gd name="T6" fmla="*/ 13 w 14"/>
                  <a:gd name="T7" fmla="*/ 304 h 304"/>
                  <a:gd name="T8" fmla="*/ 0 w 14"/>
                  <a:gd name="T9" fmla="*/ 304 h 3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304"/>
                  <a:gd name="T17" fmla="*/ 14 w 14"/>
                  <a:gd name="T18" fmla="*/ 304 h 3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304">
                    <a:moveTo>
                      <a:pt x="0" y="304"/>
                    </a:moveTo>
                    <a:lnTo>
                      <a:pt x="1" y="0"/>
                    </a:lnTo>
                    <a:lnTo>
                      <a:pt x="14" y="1"/>
                    </a:lnTo>
                    <a:lnTo>
                      <a:pt x="13" y="304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88" name="Freeform 53"/>
              <p:cNvSpPr>
                <a:spLocks noEditPoints="1"/>
              </p:cNvSpPr>
              <p:nvPr/>
            </p:nvSpPr>
            <p:spPr bwMode="auto">
              <a:xfrm>
                <a:off x="2477" y="817"/>
                <a:ext cx="541" cy="47"/>
              </a:xfrm>
              <a:custGeom>
                <a:avLst/>
                <a:gdLst>
                  <a:gd name="T0" fmla="*/ 0 w 1921"/>
                  <a:gd name="T1" fmla="*/ 0 h 168"/>
                  <a:gd name="T2" fmla="*/ 0 w 1921"/>
                  <a:gd name="T3" fmla="*/ 0 h 168"/>
                  <a:gd name="T4" fmla="*/ 0 w 1921"/>
                  <a:gd name="T5" fmla="*/ 0 h 168"/>
                  <a:gd name="T6" fmla="*/ 0 w 1921"/>
                  <a:gd name="T7" fmla="*/ 0 h 168"/>
                  <a:gd name="T8" fmla="*/ 0 w 1921"/>
                  <a:gd name="T9" fmla="*/ 0 h 168"/>
                  <a:gd name="T10" fmla="*/ 0 w 1921"/>
                  <a:gd name="T11" fmla="*/ 0 h 168"/>
                  <a:gd name="T12" fmla="*/ 0 w 1921"/>
                  <a:gd name="T13" fmla="*/ 0 h 168"/>
                  <a:gd name="T14" fmla="*/ 0 w 1921"/>
                  <a:gd name="T15" fmla="*/ 0 h 168"/>
                  <a:gd name="T16" fmla="*/ 0 w 1921"/>
                  <a:gd name="T17" fmla="*/ 0 h 168"/>
                  <a:gd name="T18" fmla="*/ 0 w 1921"/>
                  <a:gd name="T19" fmla="*/ 0 h 168"/>
                  <a:gd name="T20" fmla="*/ 0 w 1921"/>
                  <a:gd name="T21" fmla="*/ 0 h 168"/>
                  <a:gd name="T22" fmla="*/ 0 w 1921"/>
                  <a:gd name="T23" fmla="*/ 0 h 168"/>
                  <a:gd name="T24" fmla="*/ 0 w 1921"/>
                  <a:gd name="T25" fmla="*/ 0 h 168"/>
                  <a:gd name="T26" fmla="*/ 0 w 1921"/>
                  <a:gd name="T27" fmla="*/ 0 h 168"/>
                  <a:gd name="T28" fmla="*/ 0 w 1921"/>
                  <a:gd name="T29" fmla="*/ 0 h 1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21"/>
                  <a:gd name="T46" fmla="*/ 0 h 168"/>
                  <a:gd name="T47" fmla="*/ 1921 w 1921"/>
                  <a:gd name="T48" fmla="*/ 168 h 1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21" h="168">
                    <a:moveTo>
                      <a:pt x="0" y="73"/>
                    </a:moveTo>
                    <a:lnTo>
                      <a:pt x="1905" y="76"/>
                    </a:lnTo>
                    <a:lnTo>
                      <a:pt x="1905" y="92"/>
                    </a:lnTo>
                    <a:lnTo>
                      <a:pt x="0" y="89"/>
                    </a:lnTo>
                    <a:lnTo>
                      <a:pt x="0" y="73"/>
                    </a:lnTo>
                    <a:close/>
                    <a:moveTo>
                      <a:pt x="1781" y="2"/>
                    </a:moveTo>
                    <a:lnTo>
                      <a:pt x="1921" y="84"/>
                    </a:lnTo>
                    <a:lnTo>
                      <a:pt x="1780" y="166"/>
                    </a:lnTo>
                    <a:cubicBezTo>
                      <a:pt x="1777" y="168"/>
                      <a:pt x="1772" y="167"/>
                      <a:pt x="1769" y="163"/>
                    </a:cubicBezTo>
                    <a:cubicBezTo>
                      <a:pt x="1767" y="159"/>
                      <a:pt x="1769" y="154"/>
                      <a:pt x="1772" y="152"/>
                    </a:cubicBezTo>
                    <a:lnTo>
                      <a:pt x="1901" y="77"/>
                    </a:lnTo>
                    <a:lnTo>
                      <a:pt x="1901" y="91"/>
                    </a:lnTo>
                    <a:lnTo>
                      <a:pt x="1773" y="16"/>
                    </a:lnTo>
                    <a:cubicBezTo>
                      <a:pt x="1769" y="14"/>
                      <a:pt x="1767" y="9"/>
                      <a:pt x="1770" y="5"/>
                    </a:cubicBezTo>
                    <a:cubicBezTo>
                      <a:pt x="1772" y="1"/>
                      <a:pt x="1777" y="0"/>
                      <a:pt x="1781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89" name="Freeform 54"/>
              <p:cNvSpPr>
                <a:spLocks noEditPoints="1"/>
              </p:cNvSpPr>
              <p:nvPr/>
            </p:nvSpPr>
            <p:spPr bwMode="auto">
              <a:xfrm>
                <a:off x="3116" y="838"/>
                <a:ext cx="1116" cy="447"/>
              </a:xfrm>
              <a:custGeom>
                <a:avLst/>
                <a:gdLst>
                  <a:gd name="T0" fmla="*/ 0 w 3963"/>
                  <a:gd name="T1" fmla="*/ 0 h 1593"/>
                  <a:gd name="T2" fmla="*/ 0 w 3963"/>
                  <a:gd name="T3" fmla="*/ 0 h 1593"/>
                  <a:gd name="T4" fmla="*/ 0 w 3963"/>
                  <a:gd name="T5" fmla="*/ 0 h 1593"/>
                  <a:gd name="T6" fmla="*/ 0 w 3963"/>
                  <a:gd name="T7" fmla="*/ 0 h 1593"/>
                  <a:gd name="T8" fmla="*/ 0 w 3963"/>
                  <a:gd name="T9" fmla="*/ 0 h 1593"/>
                  <a:gd name="T10" fmla="*/ 0 w 3963"/>
                  <a:gd name="T11" fmla="*/ 0 h 1593"/>
                  <a:gd name="T12" fmla="*/ 0 w 3963"/>
                  <a:gd name="T13" fmla="*/ 0 h 1593"/>
                  <a:gd name="T14" fmla="*/ 0 w 3963"/>
                  <a:gd name="T15" fmla="*/ 0 h 1593"/>
                  <a:gd name="T16" fmla="*/ 0 w 3963"/>
                  <a:gd name="T17" fmla="*/ 0 h 1593"/>
                  <a:gd name="T18" fmla="*/ 0 w 3963"/>
                  <a:gd name="T19" fmla="*/ 0 h 1593"/>
                  <a:gd name="T20" fmla="*/ 0 w 3963"/>
                  <a:gd name="T21" fmla="*/ 0 h 1593"/>
                  <a:gd name="T22" fmla="*/ 0 w 3963"/>
                  <a:gd name="T23" fmla="*/ 0 h 1593"/>
                  <a:gd name="T24" fmla="*/ 0 w 3963"/>
                  <a:gd name="T25" fmla="*/ 0 h 1593"/>
                  <a:gd name="T26" fmla="*/ 0 w 3963"/>
                  <a:gd name="T27" fmla="*/ 0 h 1593"/>
                  <a:gd name="T28" fmla="*/ 0 w 3963"/>
                  <a:gd name="T29" fmla="*/ 0 h 15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963"/>
                  <a:gd name="T46" fmla="*/ 0 h 1593"/>
                  <a:gd name="T47" fmla="*/ 3963 w 3963"/>
                  <a:gd name="T48" fmla="*/ 1593 h 15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963" h="1593">
                    <a:moveTo>
                      <a:pt x="5" y="0"/>
                    </a:moveTo>
                    <a:lnTo>
                      <a:pt x="3951" y="1554"/>
                    </a:lnTo>
                    <a:lnTo>
                      <a:pt x="3945" y="1569"/>
                    </a:lnTo>
                    <a:lnTo>
                      <a:pt x="0" y="15"/>
                    </a:lnTo>
                    <a:lnTo>
                      <a:pt x="5" y="0"/>
                    </a:lnTo>
                    <a:close/>
                    <a:moveTo>
                      <a:pt x="3862" y="1440"/>
                    </a:moveTo>
                    <a:lnTo>
                      <a:pt x="3963" y="1567"/>
                    </a:lnTo>
                    <a:lnTo>
                      <a:pt x="3802" y="1592"/>
                    </a:lnTo>
                    <a:cubicBezTo>
                      <a:pt x="3798" y="1593"/>
                      <a:pt x="3794" y="1590"/>
                      <a:pt x="3793" y="1585"/>
                    </a:cubicBezTo>
                    <a:cubicBezTo>
                      <a:pt x="3793" y="1581"/>
                      <a:pt x="3796" y="1577"/>
                      <a:pt x="3800" y="1576"/>
                    </a:cubicBezTo>
                    <a:lnTo>
                      <a:pt x="3947" y="1554"/>
                    </a:lnTo>
                    <a:lnTo>
                      <a:pt x="3941" y="1567"/>
                    </a:lnTo>
                    <a:lnTo>
                      <a:pt x="3850" y="1450"/>
                    </a:lnTo>
                    <a:cubicBezTo>
                      <a:pt x="3847" y="1447"/>
                      <a:pt x="3847" y="1442"/>
                      <a:pt x="3851" y="1439"/>
                    </a:cubicBezTo>
                    <a:cubicBezTo>
                      <a:pt x="3854" y="1436"/>
                      <a:pt x="3859" y="1437"/>
                      <a:pt x="3862" y="14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90" name="Freeform 55"/>
              <p:cNvSpPr>
                <a:spLocks noEditPoints="1"/>
              </p:cNvSpPr>
              <p:nvPr/>
            </p:nvSpPr>
            <p:spPr bwMode="auto">
              <a:xfrm>
                <a:off x="4338" y="1257"/>
                <a:ext cx="609" cy="48"/>
              </a:xfrm>
              <a:custGeom>
                <a:avLst/>
                <a:gdLst>
                  <a:gd name="T0" fmla="*/ 0 w 2161"/>
                  <a:gd name="T1" fmla="*/ 0 h 168"/>
                  <a:gd name="T2" fmla="*/ 0 w 2161"/>
                  <a:gd name="T3" fmla="*/ 0 h 168"/>
                  <a:gd name="T4" fmla="*/ 0 w 2161"/>
                  <a:gd name="T5" fmla="*/ 0 h 168"/>
                  <a:gd name="T6" fmla="*/ 0 w 2161"/>
                  <a:gd name="T7" fmla="*/ 0 h 168"/>
                  <a:gd name="T8" fmla="*/ 0 w 2161"/>
                  <a:gd name="T9" fmla="*/ 0 h 168"/>
                  <a:gd name="T10" fmla="*/ 0 w 2161"/>
                  <a:gd name="T11" fmla="*/ 0 h 168"/>
                  <a:gd name="T12" fmla="*/ 0 w 2161"/>
                  <a:gd name="T13" fmla="*/ 0 h 168"/>
                  <a:gd name="T14" fmla="*/ 0 w 2161"/>
                  <a:gd name="T15" fmla="*/ 0 h 168"/>
                  <a:gd name="T16" fmla="*/ 0 w 2161"/>
                  <a:gd name="T17" fmla="*/ 0 h 168"/>
                  <a:gd name="T18" fmla="*/ 0 w 2161"/>
                  <a:gd name="T19" fmla="*/ 0 h 168"/>
                  <a:gd name="T20" fmla="*/ 0 w 2161"/>
                  <a:gd name="T21" fmla="*/ 0 h 168"/>
                  <a:gd name="T22" fmla="*/ 0 w 2161"/>
                  <a:gd name="T23" fmla="*/ 0 h 168"/>
                  <a:gd name="T24" fmla="*/ 0 w 2161"/>
                  <a:gd name="T25" fmla="*/ 0 h 168"/>
                  <a:gd name="T26" fmla="*/ 0 w 2161"/>
                  <a:gd name="T27" fmla="*/ 0 h 168"/>
                  <a:gd name="T28" fmla="*/ 0 w 2161"/>
                  <a:gd name="T29" fmla="*/ 0 h 1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161"/>
                  <a:gd name="T46" fmla="*/ 0 h 168"/>
                  <a:gd name="T47" fmla="*/ 2161 w 2161"/>
                  <a:gd name="T48" fmla="*/ 168 h 1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161" h="168">
                    <a:moveTo>
                      <a:pt x="0" y="73"/>
                    </a:moveTo>
                    <a:lnTo>
                      <a:pt x="2145" y="76"/>
                    </a:lnTo>
                    <a:lnTo>
                      <a:pt x="2145" y="92"/>
                    </a:lnTo>
                    <a:lnTo>
                      <a:pt x="0" y="89"/>
                    </a:lnTo>
                    <a:lnTo>
                      <a:pt x="0" y="73"/>
                    </a:lnTo>
                    <a:close/>
                    <a:moveTo>
                      <a:pt x="2021" y="2"/>
                    </a:moveTo>
                    <a:lnTo>
                      <a:pt x="2161" y="84"/>
                    </a:lnTo>
                    <a:lnTo>
                      <a:pt x="2020" y="166"/>
                    </a:lnTo>
                    <a:cubicBezTo>
                      <a:pt x="2017" y="168"/>
                      <a:pt x="2012" y="167"/>
                      <a:pt x="2009" y="163"/>
                    </a:cubicBezTo>
                    <a:cubicBezTo>
                      <a:pt x="2007" y="159"/>
                      <a:pt x="2009" y="154"/>
                      <a:pt x="2012" y="152"/>
                    </a:cubicBezTo>
                    <a:lnTo>
                      <a:pt x="2141" y="77"/>
                    </a:lnTo>
                    <a:lnTo>
                      <a:pt x="2141" y="91"/>
                    </a:lnTo>
                    <a:lnTo>
                      <a:pt x="2013" y="16"/>
                    </a:lnTo>
                    <a:cubicBezTo>
                      <a:pt x="2009" y="14"/>
                      <a:pt x="2007" y="9"/>
                      <a:pt x="2010" y="5"/>
                    </a:cubicBezTo>
                    <a:cubicBezTo>
                      <a:pt x="2012" y="1"/>
                      <a:pt x="2017" y="0"/>
                      <a:pt x="2021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91" name="Freeform 56"/>
              <p:cNvSpPr>
                <a:spLocks/>
              </p:cNvSpPr>
              <p:nvPr/>
            </p:nvSpPr>
            <p:spPr bwMode="auto">
              <a:xfrm>
                <a:off x="4931" y="642"/>
                <a:ext cx="23" cy="843"/>
              </a:xfrm>
              <a:custGeom>
                <a:avLst/>
                <a:gdLst>
                  <a:gd name="T0" fmla="*/ 23 w 23"/>
                  <a:gd name="T1" fmla="*/ 0 h 843"/>
                  <a:gd name="T2" fmla="*/ 22 w 23"/>
                  <a:gd name="T3" fmla="*/ 843 h 843"/>
                  <a:gd name="T4" fmla="*/ 0 w 23"/>
                  <a:gd name="T5" fmla="*/ 843 h 843"/>
                  <a:gd name="T6" fmla="*/ 0 w 23"/>
                  <a:gd name="T7" fmla="*/ 0 h 843"/>
                  <a:gd name="T8" fmla="*/ 23 w 23"/>
                  <a:gd name="T9" fmla="*/ 0 h 8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843"/>
                  <a:gd name="T17" fmla="*/ 23 w 23"/>
                  <a:gd name="T18" fmla="*/ 843 h 8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843">
                    <a:moveTo>
                      <a:pt x="23" y="0"/>
                    </a:moveTo>
                    <a:lnTo>
                      <a:pt x="22" y="843"/>
                    </a:lnTo>
                    <a:lnTo>
                      <a:pt x="0" y="843"/>
                    </a:lnTo>
                    <a:lnTo>
                      <a:pt x="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92" name="Freeform 57"/>
              <p:cNvSpPr>
                <a:spLocks noEditPoints="1"/>
              </p:cNvSpPr>
              <p:nvPr/>
            </p:nvSpPr>
            <p:spPr bwMode="auto">
              <a:xfrm>
                <a:off x="4946" y="1162"/>
                <a:ext cx="474" cy="118"/>
              </a:xfrm>
              <a:custGeom>
                <a:avLst/>
                <a:gdLst>
                  <a:gd name="T0" fmla="*/ 0 w 1682"/>
                  <a:gd name="T1" fmla="*/ 0 h 419"/>
                  <a:gd name="T2" fmla="*/ 0 w 1682"/>
                  <a:gd name="T3" fmla="*/ 0 h 419"/>
                  <a:gd name="T4" fmla="*/ 0 w 1682"/>
                  <a:gd name="T5" fmla="*/ 0 h 419"/>
                  <a:gd name="T6" fmla="*/ 0 w 1682"/>
                  <a:gd name="T7" fmla="*/ 0 h 419"/>
                  <a:gd name="T8" fmla="*/ 0 w 1682"/>
                  <a:gd name="T9" fmla="*/ 0 h 419"/>
                  <a:gd name="T10" fmla="*/ 0 w 1682"/>
                  <a:gd name="T11" fmla="*/ 0 h 419"/>
                  <a:gd name="T12" fmla="*/ 0 w 1682"/>
                  <a:gd name="T13" fmla="*/ 0 h 419"/>
                  <a:gd name="T14" fmla="*/ 0 w 1682"/>
                  <a:gd name="T15" fmla="*/ 0 h 419"/>
                  <a:gd name="T16" fmla="*/ 0 w 1682"/>
                  <a:gd name="T17" fmla="*/ 0 h 419"/>
                  <a:gd name="T18" fmla="*/ 0 w 1682"/>
                  <a:gd name="T19" fmla="*/ 0 h 419"/>
                  <a:gd name="T20" fmla="*/ 0 w 1682"/>
                  <a:gd name="T21" fmla="*/ 0 h 419"/>
                  <a:gd name="T22" fmla="*/ 0 w 1682"/>
                  <a:gd name="T23" fmla="*/ 0 h 419"/>
                  <a:gd name="T24" fmla="*/ 0 w 1682"/>
                  <a:gd name="T25" fmla="*/ 0 h 419"/>
                  <a:gd name="T26" fmla="*/ 0 w 1682"/>
                  <a:gd name="T27" fmla="*/ 0 h 419"/>
                  <a:gd name="T28" fmla="*/ 0 w 1682"/>
                  <a:gd name="T29" fmla="*/ 0 h 4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82"/>
                  <a:gd name="T46" fmla="*/ 0 h 419"/>
                  <a:gd name="T47" fmla="*/ 1682 w 1682"/>
                  <a:gd name="T48" fmla="*/ 419 h 4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82" h="419">
                    <a:moveTo>
                      <a:pt x="0" y="404"/>
                    </a:moveTo>
                    <a:lnTo>
                      <a:pt x="1664" y="47"/>
                    </a:lnTo>
                    <a:lnTo>
                      <a:pt x="1668" y="63"/>
                    </a:lnTo>
                    <a:lnTo>
                      <a:pt x="3" y="419"/>
                    </a:lnTo>
                    <a:lnTo>
                      <a:pt x="0" y="404"/>
                    </a:lnTo>
                    <a:close/>
                    <a:moveTo>
                      <a:pt x="1528" y="1"/>
                    </a:moveTo>
                    <a:lnTo>
                      <a:pt x="1682" y="51"/>
                    </a:lnTo>
                    <a:lnTo>
                      <a:pt x="1562" y="161"/>
                    </a:lnTo>
                    <a:cubicBezTo>
                      <a:pt x="1558" y="164"/>
                      <a:pt x="1553" y="163"/>
                      <a:pt x="1550" y="160"/>
                    </a:cubicBezTo>
                    <a:cubicBezTo>
                      <a:pt x="1547" y="157"/>
                      <a:pt x="1548" y="152"/>
                      <a:pt x="1551" y="149"/>
                    </a:cubicBezTo>
                    <a:lnTo>
                      <a:pt x="1661" y="49"/>
                    </a:lnTo>
                    <a:lnTo>
                      <a:pt x="1663" y="62"/>
                    </a:lnTo>
                    <a:lnTo>
                      <a:pt x="1523" y="16"/>
                    </a:lnTo>
                    <a:cubicBezTo>
                      <a:pt x="1518" y="15"/>
                      <a:pt x="1516" y="10"/>
                      <a:pt x="1517" y="6"/>
                    </a:cubicBezTo>
                    <a:cubicBezTo>
                      <a:pt x="1519" y="2"/>
                      <a:pt x="1523" y="0"/>
                      <a:pt x="1528" y="1"/>
                    </a:cubicBezTo>
                    <a:close/>
                  </a:path>
                </a:pathLst>
              </a:custGeom>
              <a:solidFill>
                <a:srgbClr val="1F497D"/>
              </a:solidFill>
              <a:ln w="0">
                <a:solidFill>
                  <a:srgbClr val="1F497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93" name="Freeform 58"/>
              <p:cNvSpPr>
                <a:spLocks noEditPoints="1"/>
              </p:cNvSpPr>
              <p:nvPr/>
            </p:nvSpPr>
            <p:spPr bwMode="auto">
              <a:xfrm>
                <a:off x="4946" y="1223"/>
                <a:ext cx="508" cy="57"/>
              </a:xfrm>
              <a:custGeom>
                <a:avLst/>
                <a:gdLst>
                  <a:gd name="T0" fmla="*/ 0 w 1801"/>
                  <a:gd name="T1" fmla="*/ 0 h 202"/>
                  <a:gd name="T2" fmla="*/ 0 w 1801"/>
                  <a:gd name="T3" fmla="*/ 0 h 202"/>
                  <a:gd name="T4" fmla="*/ 0 w 1801"/>
                  <a:gd name="T5" fmla="*/ 0 h 202"/>
                  <a:gd name="T6" fmla="*/ 0 w 1801"/>
                  <a:gd name="T7" fmla="*/ 0 h 202"/>
                  <a:gd name="T8" fmla="*/ 0 w 1801"/>
                  <a:gd name="T9" fmla="*/ 0 h 202"/>
                  <a:gd name="T10" fmla="*/ 0 w 1801"/>
                  <a:gd name="T11" fmla="*/ 0 h 202"/>
                  <a:gd name="T12" fmla="*/ 0 w 1801"/>
                  <a:gd name="T13" fmla="*/ 0 h 202"/>
                  <a:gd name="T14" fmla="*/ 0 w 1801"/>
                  <a:gd name="T15" fmla="*/ 0 h 202"/>
                  <a:gd name="T16" fmla="*/ 0 w 1801"/>
                  <a:gd name="T17" fmla="*/ 0 h 202"/>
                  <a:gd name="T18" fmla="*/ 0 w 1801"/>
                  <a:gd name="T19" fmla="*/ 0 h 202"/>
                  <a:gd name="T20" fmla="*/ 0 w 1801"/>
                  <a:gd name="T21" fmla="*/ 0 h 202"/>
                  <a:gd name="T22" fmla="*/ 0 w 1801"/>
                  <a:gd name="T23" fmla="*/ 0 h 202"/>
                  <a:gd name="T24" fmla="*/ 0 w 1801"/>
                  <a:gd name="T25" fmla="*/ 0 h 202"/>
                  <a:gd name="T26" fmla="*/ 0 w 1801"/>
                  <a:gd name="T27" fmla="*/ 0 h 202"/>
                  <a:gd name="T28" fmla="*/ 0 w 1801"/>
                  <a:gd name="T29" fmla="*/ 0 h 2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01"/>
                  <a:gd name="T46" fmla="*/ 0 h 202"/>
                  <a:gd name="T47" fmla="*/ 1801 w 1801"/>
                  <a:gd name="T48" fmla="*/ 202 h 20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01" h="202">
                    <a:moveTo>
                      <a:pt x="0" y="186"/>
                    </a:moveTo>
                    <a:lnTo>
                      <a:pt x="1784" y="68"/>
                    </a:lnTo>
                    <a:lnTo>
                      <a:pt x="1785" y="84"/>
                    </a:lnTo>
                    <a:lnTo>
                      <a:pt x="1" y="202"/>
                    </a:lnTo>
                    <a:lnTo>
                      <a:pt x="0" y="186"/>
                    </a:lnTo>
                    <a:close/>
                    <a:moveTo>
                      <a:pt x="1655" y="2"/>
                    </a:moveTo>
                    <a:lnTo>
                      <a:pt x="1801" y="74"/>
                    </a:lnTo>
                    <a:lnTo>
                      <a:pt x="1666" y="165"/>
                    </a:lnTo>
                    <a:cubicBezTo>
                      <a:pt x="1663" y="168"/>
                      <a:pt x="1658" y="167"/>
                      <a:pt x="1655" y="163"/>
                    </a:cubicBezTo>
                    <a:cubicBezTo>
                      <a:pt x="1653" y="159"/>
                      <a:pt x="1654" y="154"/>
                      <a:pt x="1657" y="152"/>
                    </a:cubicBezTo>
                    <a:lnTo>
                      <a:pt x="1780" y="69"/>
                    </a:lnTo>
                    <a:lnTo>
                      <a:pt x="1781" y="83"/>
                    </a:lnTo>
                    <a:lnTo>
                      <a:pt x="1648" y="17"/>
                    </a:lnTo>
                    <a:cubicBezTo>
                      <a:pt x="1644" y="15"/>
                      <a:pt x="1643" y="10"/>
                      <a:pt x="1645" y="6"/>
                    </a:cubicBezTo>
                    <a:cubicBezTo>
                      <a:pt x="1647" y="2"/>
                      <a:pt x="1651" y="0"/>
                      <a:pt x="1655" y="2"/>
                    </a:cubicBez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94" name="Rectangle 60"/>
              <p:cNvSpPr>
                <a:spLocks noChangeArrowheads="1"/>
              </p:cNvSpPr>
              <p:nvPr/>
            </p:nvSpPr>
            <p:spPr bwMode="auto">
              <a:xfrm>
                <a:off x="2856" y="1534"/>
                <a:ext cx="54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Calibri" pitchFamily="34" charset="0"/>
                  </a:rPr>
                  <a:t>Objective </a:t>
                </a:r>
                <a:endParaRPr lang="en-US"/>
              </a:p>
            </p:txBody>
          </p:sp>
          <p:sp>
            <p:nvSpPr>
              <p:cNvPr id="31795" name="Rectangle 61"/>
              <p:cNvSpPr>
                <a:spLocks noChangeArrowheads="1"/>
              </p:cNvSpPr>
              <p:nvPr/>
            </p:nvSpPr>
            <p:spPr bwMode="auto">
              <a:xfrm>
                <a:off x="2923" y="1664"/>
                <a:ext cx="319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Calibri" pitchFamily="34" charset="0"/>
                  </a:rPr>
                  <a:t>Mirror</a:t>
                </a:r>
                <a:endParaRPr lang="en-US"/>
              </a:p>
            </p:txBody>
          </p:sp>
          <p:sp>
            <p:nvSpPr>
              <p:cNvPr id="31796" name="Rectangle 62"/>
              <p:cNvSpPr>
                <a:spLocks noChangeArrowheads="1"/>
              </p:cNvSpPr>
              <p:nvPr/>
            </p:nvSpPr>
            <p:spPr bwMode="auto">
              <a:xfrm>
                <a:off x="4050" y="1534"/>
                <a:ext cx="586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Calibri" pitchFamily="34" charset="0"/>
                  </a:rPr>
                  <a:t>Collimator </a:t>
                </a:r>
                <a:endParaRPr lang="en-US"/>
              </a:p>
            </p:txBody>
          </p:sp>
          <p:sp>
            <p:nvSpPr>
              <p:cNvPr id="31797" name="Rectangle 63"/>
              <p:cNvSpPr>
                <a:spLocks noChangeArrowheads="1"/>
              </p:cNvSpPr>
              <p:nvPr/>
            </p:nvSpPr>
            <p:spPr bwMode="auto">
              <a:xfrm>
                <a:off x="4140" y="1664"/>
                <a:ext cx="319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Calibri" pitchFamily="34" charset="0"/>
                  </a:rPr>
                  <a:t>Mirror</a:t>
                </a:r>
                <a:endParaRPr lang="en-US"/>
              </a:p>
            </p:txBody>
          </p:sp>
          <p:sp>
            <p:nvSpPr>
              <p:cNvPr id="31798" name="Rectangle 64"/>
              <p:cNvSpPr>
                <a:spLocks noChangeArrowheads="1"/>
              </p:cNvSpPr>
              <p:nvPr/>
            </p:nvSpPr>
            <p:spPr bwMode="auto">
              <a:xfrm>
                <a:off x="4778" y="1534"/>
                <a:ext cx="401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Calibri" pitchFamily="34" charset="0"/>
                  </a:rPr>
                  <a:t>Grating</a:t>
                </a:r>
                <a:endParaRPr lang="en-US"/>
              </a:p>
            </p:txBody>
          </p:sp>
        </p:grpSp>
        <p:cxnSp>
          <p:nvCxnSpPr>
            <p:cNvPr id="31782" name="Straight Connector 69"/>
            <p:cNvCxnSpPr>
              <a:cxnSpLocks noChangeShapeType="1"/>
            </p:cNvCxnSpPr>
            <p:nvPr/>
          </p:nvCxnSpPr>
          <p:spPr bwMode="auto">
            <a:xfrm>
              <a:off x="336" y="1200"/>
              <a:ext cx="2448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769" name="Line 57"/>
          <p:cNvSpPr>
            <a:spLocks noChangeShapeType="1"/>
          </p:cNvSpPr>
          <p:nvPr/>
        </p:nvSpPr>
        <p:spPr bwMode="auto">
          <a:xfrm flipH="1">
            <a:off x="457200" y="2743200"/>
            <a:ext cx="1600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1770" name="Line 58"/>
          <p:cNvSpPr>
            <a:spLocks noChangeShapeType="1"/>
          </p:cNvSpPr>
          <p:nvPr/>
        </p:nvSpPr>
        <p:spPr bwMode="auto">
          <a:xfrm>
            <a:off x="2057400" y="2743200"/>
            <a:ext cx="1981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31771" name="Group 55"/>
          <p:cNvGrpSpPr>
            <a:grpSpLocks/>
          </p:cNvGrpSpPr>
          <p:nvPr/>
        </p:nvGrpSpPr>
        <p:grpSpPr bwMode="auto">
          <a:xfrm rot="5400000">
            <a:off x="6138863" y="3614737"/>
            <a:ext cx="2579688" cy="1903413"/>
            <a:chOff x="4953000" y="3751263"/>
            <a:chExt cx="3790950" cy="1506537"/>
          </a:xfrm>
        </p:grpSpPr>
        <p:sp>
          <p:nvSpPr>
            <p:cNvPr id="31778" name="Freeform 51"/>
            <p:cNvSpPr>
              <a:spLocks noEditPoints="1"/>
            </p:cNvSpPr>
            <p:nvPr/>
          </p:nvSpPr>
          <p:spPr bwMode="auto">
            <a:xfrm>
              <a:off x="4953000" y="3751263"/>
              <a:ext cx="3790950" cy="1506537"/>
            </a:xfrm>
            <a:custGeom>
              <a:avLst/>
              <a:gdLst>
                <a:gd name="T0" fmla="*/ 0 w 10496"/>
                <a:gd name="T1" fmla="*/ 2147483647 h 3888"/>
                <a:gd name="T2" fmla="*/ 2147483647 w 10496"/>
                <a:gd name="T3" fmla="*/ 0 h 3888"/>
                <a:gd name="T4" fmla="*/ 2147483647 w 10496"/>
                <a:gd name="T5" fmla="*/ 0 h 3888"/>
                <a:gd name="T6" fmla="*/ 2147483647 w 10496"/>
                <a:gd name="T7" fmla="*/ 2147483647 h 3888"/>
                <a:gd name="T8" fmla="*/ 2147483647 w 10496"/>
                <a:gd name="T9" fmla="*/ 2147483647 h 3888"/>
                <a:gd name="T10" fmla="*/ 2147483647 w 10496"/>
                <a:gd name="T11" fmla="*/ 2147483647 h 3888"/>
                <a:gd name="T12" fmla="*/ 2147483647 w 10496"/>
                <a:gd name="T13" fmla="*/ 2147483647 h 3888"/>
                <a:gd name="T14" fmla="*/ 0 w 10496"/>
                <a:gd name="T15" fmla="*/ 2147483647 h 3888"/>
                <a:gd name="T16" fmla="*/ 0 w 10496"/>
                <a:gd name="T17" fmla="*/ 2147483647 h 3888"/>
                <a:gd name="T18" fmla="*/ 2147483647 w 10496"/>
                <a:gd name="T19" fmla="*/ 2147483647 h 3888"/>
                <a:gd name="T20" fmla="*/ 2147483647 w 10496"/>
                <a:gd name="T21" fmla="*/ 2147483647 h 3888"/>
                <a:gd name="T22" fmla="*/ 2147483647 w 10496"/>
                <a:gd name="T23" fmla="*/ 2147483647 h 3888"/>
                <a:gd name="T24" fmla="*/ 2147483647 w 10496"/>
                <a:gd name="T25" fmla="*/ 2147483647 h 3888"/>
                <a:gd name="T26" fmla="*/ 2147483647 w 10496"/>
                <a:gd name="T27" fmla="*/ 2147483647 h 3888"/>
                <a:gd name="T28" fmla="*/ 2147483647 w 10496"/>
                <a:gd name="T29" fmla="*/ 2147483647 h 3888"/>
                <a:gd name="T30" fmla="*/ 2147483647 w 10496"/>
                <a:gd name="T31" fmla="*/ 2147483647 h 3888"/>
                <a:gd name="T32" fmla="*/ 2147483647 w 10496"/>
                <a:gd name="T33" fmla="*/ 2147483647 h 3888"/>
                <a:gd name="T34" fmla="*/ 2147483647 w 10496"/>
                <a:gd name="T35" fmla="*/ 2147483647 h 38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496"/>
                <a:gd name="T55" fmla="*/ 0 h 3888"/>
                <a:gd name="T56" fmla="*/ 10496 w 10496"/>
                <a:gd name="T57" fmla="*/ 3888 h 388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496" h="3888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lnTo>
                    <a:pt x="10472" y="0"/>
                  </a:lnTo>
                  <a:cubicBezTo>
                    <a:pt x="10486" y="0"/>
                    <a:pt x="10496" y="11"/>
                    <a:pt x="10496" y="24"/>
                  </a:cubicBezTo>
                  <a:lnTo>
                    <a:pt x="10496" y="3864"/>
                  </a:lnTo>
                  <a:cubicBezTo>
                    <a:pt x="10496" y="3878"/>
                    <a:pt x="10486" y="3888"/>
                    <a:pt x="10472" y="3888"/>
                  </a:cubicBezTo>
                  <a:lnTo>
                    <a:pt x="24" y="3888"/>
                  </a:lnTo>
                  <a:cubicBezTo>
                    <a:pt x="11" y="3888"/>
                    <a:pt x="0" y="3878"/>
                    <a:pt x="0" y="3864"/>
                  </a:cubicBezTo>
                  <a:lnTo>
                    <a:pt x="0" y="24"/>
                  </a:lnTo>
                  <a:close/>
                  <a:moveTo>
                    <a:pt x="48" y="3864"/>
                  </a:moveTo>
                  <a:lnTo>
                    <a:pt x="24" y="3840"/>
                  </a:lnTo>
                  <a:lnTo>
                    <a:pt x="10472" y="3840"/>
                  </a:lnTo>
                  <a:lnTo>
                    <a:pt x="10448" y="3864"/>
                  </a:lnTo>
                  <a:lnTo>
                    <a:pt x="10448" y="24"/>
                  </a:lnTo>
                  <a:lnTo>
                    <a:pt x="10472" y="48"/>
                  </a:lnTo>
                  <a:lnTo>
                    <a:pt x="24" y="48"/>
                  </a:lnTo>
                  <a:lnTo>
                    <a:pt x="48" y="24"/>
                  </a:lnTo>
                  <a:lnTo>
                    <a:pt x="48" y="3864"/>
                  </a:lnTo>
                  <a:close/>
                </a:path>
              </a:pathLst>
            </a:custGeom>
            <a:solidFill>
              <a:srgbClr val="385D8A"/>
            </a:solidFill>
            <a:ln w="0">
              <a:solidFill>
                <a:srgbClr val="385D8A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pic>
          <p:nvPicPr>
            <p:cNvPr id="31779" name="Picture 5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9413" y="4251325"/>
              <a:ext cx="2773363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80" name="Freeform 53"/>
            <p:cNvSpPr>
              <a:spLocks/>
            </p:cNvSpPr>
            <p:nvPr/>
          </p:nvSpPr>
          <p:spPr bwMode="auto">
            <a:xfrm>
              <a:off x="6842125" y="3760788"/>
              <a:ext cx="7938" cy="1487487"/>
            </a:xfrm>
            <a:custGeom>
              <a:avLst/>
              <a:gdLst>
                <a:gd name="T0" fmla="*/ 2147483647 w 5"/>
                <a:gd name="T1" fmla="*/ 2147483647 h 937"/>
                <a:gd name="T2" fmla="*/ 0 w 5"/>
                <a:gd name="T3" fmla="*/ 0 h 937"/>
                <a:gd name="T4" fmla="*/ 2147483647 w 5"/>
                <a:gd name="T5" fmla="*/ 0 h 937"/>
                <a:gd name="T6" fmla="*/ 2147483647 w 5"/>
                <a:gd name="T7" fmla="*/ 2147483647 h 937"/>
                <a:gd name="T8" fmla="*/ 2147483647 w 5"/>
                <a:gd name="T9" fmla="*/ 2147483647 h 9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937"/>
                <a:gd name="T17" fmla="*/ 5 w 5"/>
                <a:gd name="T18" fmla="*/ 937 h 9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937">
                  <a:moveTo>
                    <a:pt x="1" y="937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5" y="937"/>
                  </a:lnTo>
                  <a:lnTo>
                    <a:pt x="1" y="937"/>
                  </a:lnTo>
                  <a:close/>
                </a:path>
              </a:pathLst>
            </a:custGeom>
            <a:solidFill>
              <a:srgbClr val="4A7EBB"/>
            </a:solidFill>
            <a:ln w="0">
              <a:solidFill>
                <a:srgbClr val="4A7EBB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90141" name="Rectangle 19"/>
          <p:cNvSpPr>
            <a:spLocks noChangeArrowheads="1"/>
          </p:cNvSpPr>
          <p:nvPr/>
        </p:nvSpPr>
        <p:spPr bwMode="auto">
          <a:xfrm>
            <a:off x="6124575" y="3343275"/>
            <a:ext cx="200055" cy="62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none" lIns="0" tIns="0" rIns="0" bIns="0">
            <a:spAutoFit/>
          </a:bodyPr>
          <a:lstStyle/>
          <a:p>
            <a:pPr>
              <a:defRPr/>
            </a:pP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No Filter </a:t>
            </a:r>
            <a:endParaRPr lang="en-US" dirty="0"/>
          </a:p>
        </p:txBody>
      </p:sp>
      <p:sp>
        <p:nvSpPr>
          <p:cNvPr id="90142" name="Rectangle 19"/>
          <p:cNvSpPr>
            <a:spLocks noChangeArrowheads="1"/>
          </p:cNvSpPr>
          <p:nvPr/>
        </p:nvSpPr>
        <p:spPr bwMode="auto">
          <a:xfrm>
            <a:off x="6143625" y="4191000"/>
            <a:ext cx="200055" cy="165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none" lIns="0" tIns="0" rIns="0" bIns="0">
            <a:spAutoFit/>
          </a:bodyPr>
          <a:lstStyle/>
          <a:p>
            <a:pPr>
              <a:defRPr/>
            </a:pPr>
            <a:r>
              <a:rPr lang="en-US" sz="1300" dirty="0">
                <a:solidFill>
                  <a:srgbClr val="000000"/>
                </a:solidFill>
                <a:latin typeface="Calibri" pitchFamily="34" charset="0"/>
              </a:rPr>
              <a:t>UV/Blue Rejection Filter </a:t>
            </a:r>
            <a:endParaRPr lang="en-US" dirty="0"/>
          </a:p>
        </p:txBody>
      </p:sp>
      <p:cxnSp>
        <p:nvCxnSpPr>
          <p:cNvPr id="31774" name="Straight Connector 60"/>
          <p:cNvCxnSpPr>
            <a:cxnSpLocks noChangeShapeType="1"/>
          </p:cNvCxnSpPr>
          <p:nvPr/>
        </p:nvCxnSpPr>
        <p:spPr bwMode="auto">
          <a:xfrm rot="10800000" flipV="1">
            <a:off x="6553200" y="2133600"/>
            <a:ext cx="1828800" cy="1066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75" name="Straight Connector 61"/>
          <p:cNvCxnSpPr>
            <a:cxnSpLocks noChangeShapeType="1"/>
          </p:cNvCxnSpPr>
          <p:nvPr/>
        </p:nvCxnSpPr>
        <p:spPr bwMode="auto">
          <a:xfrm rot="5400000">
            <a:off x="7848601" y="2667000"/>
            <a:ext cx="106680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76" name="Rectangle 59"/>
          <p:cNvSpPr>
            <a:spLocks noChangeArrowheads="1"/>
          </p:cNvSpPr>
          <p:nvPr/>
        </p:nvSpPr>
        <p:spPr bwMode="auto">
          <a:xfrm>
            <a:off x="1711325" y="2447925"/>
            <a:ext cx="6334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Slit Plate</a:t>
            </a:r>
            <a:endParaRPr lang="en-US"/>
          </a:p>
        </p:txBody>
      </p:sp>
      <p:pic>
        <p:nvPicPr>
          <p:cNvPr id="31777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744913"/>
            <a:ext cx="36099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One Spectrum of OSIRIS Data</a:t>
            </a:r>
          </a:p>
        </p:txBody>
      </p:sp>
      <p:pic>
        <p:nvPicPr>
          <p:cNvPr id="327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61722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4111625"/>
            <a:ext cx="3998912" cy="53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CA"/>
              <a:t>single slit or one altitude at a time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The Canadian Atmospheric Tomography System (CATS) Optics</a:t>
            </a:r>
          </a:p>
        </p:txBody>
      </p:sp>
      <p:sp>
        <p:nvSpPr>
          <p:cNvPr id="33795" name="AutoShape 3"/>
          <p:cNvSpPr>
            <a:spLocks noChangeAspect="1" noChangeArrowheads="1" noTextEdit="1"/>
          </p:cNvSpPr>
          <p:nvPr/>
        </p:nvSpPr>
        <p:spPr bwMode="auto">
          <a:xfrm>
            <a:off x="5257800" y="1143000"/>
            <a:ext cx="39624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3796" name="Freeform 5"/>
          <p:cNvSpPr>
            <a:spLocks noEditPoints="1"/>
          </p:cNvSpPr>
          <p:nvPr/>
        </p:nvSpPr>
        <p:spPr bwMode="auto">
          <a:xfrm>
            <a:off x="5326063" y="1601788"/>
            <a:ext cx="1431925" cy="282575"/>
          </a:xfrm>
          <a:custGeom>
            <a:avLst/>
            <a:gdLst>
              <a:gd name="T0" fmla="*/ 0 w 3362"/>
              <a:gd name="T1" fmla="*/ 2147483647 h 665"/>
              <a:gd name="T2" fmla="*/ 2147483647 w 3362"/>
              <a:gd name="T3" fmla="*/ 2147483647 h 665"/>
              <a:gd name="T4" fmla="*/ 2147483647 w 3362"/>
              <a:gd name="T5" fmla="*/ 2147483647 h 665"/>
              <a:gd name="T6" fmla="*/ 2147483647 w 3362"/>
              <a:gd name="T7" fmla="*/ 2147483647 h 665"/>
              <a:gd name="T8" fmla="*/ 0 w 3362"/>
              <a:gd name="T9" fmla="*/ 2147483647 h 665"/>
              <a:gd name="T10" fmla="*/ 2147483647 w 3362"/>
              <a:gd name="T11" fmla="*/ 2147483647 h 665"/>
              <a:gd name="T12" fmla="*/ 2147483647 w 3362"/>
              <a:gd name="T13" fmla="*/ 2147483647 h 665"/>
              <a:gd name="T14" fmla="*/ 2147483647 w 3362"/>
              <a:gd name="T15" fmla="*/ 2147483647 h 665"/>
              <a:gd name="T16" fmla="*/ 2147483647 w 3362"/>
              <a:gd name="T17" fmla="*/ 2147483647 h 665"/>
              <a:gd name="T18" fmla="*/ 2147483647 w 3362"/>
              <a:gd name="T19" fmla="*/ 2147483647 h 665"/>
              <a:gd name="T20" fmla="*/ 2147483647 w 3362"/>
              <a:gd name="T21" fmla="*/ 2147483647 h 665"/>
              <a:gd name="T22" fmla="*/ 2147483647 w 3362"/>
              <a:gd name="T23" fmla="*/ 2147483647 h 665"/>
              <a:gd name="T24" fmla="*/ 2147483647 w 3362"/>
              <a:gd name="T25" fmla="*/ 2147483647 h 665"/>
              <a:gd name="T26" fmla="*/ 2147483647 w 3362"/>
              <a:gd name="T27" fmla="*/ 2147483647 h 665"/>
              <a:gd name="T28" fmla="*/ 2147483647 w 3362"/>
              <a:gd name="T29" fmla="*/ 2147483647 h 6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362"/>
              <a:gd name="T46" fmla="*/ 0 h 665"/>
              <a:gd name="T47" fmla="*/ 3362 w 3362"/>
              <a:gd name="T48" fmla="*/ 665 h 6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362" h="665">
                <a:moveTo>
                  <a:pt x="0" y="650"/>
                </a:moveTo>
                <a:lnTo>
                  <a:pt x="3345" y="52"/>
                </a:lnTo>
                <a:lnTo>
                  <a:pt x="3347" y="68"/>
                </a:lnTo>
                <a:lnTo>
                  <a:pt x="3" y="665"/>
                </a:lnTo>
                <a:lnTo>
                  <a:pt x="0" y="650"/>
                </a:lnTo>
                <a:close/>
                <a:moveTo>
                  <a:pt x="3209" y="2"/>
                </a:moveTo>
                <a:lnTo>
                  <a:pt x="3362" y="57"/>
                </a:lnTo>
                <a:lnTo>
                  <a:pt x="3238" y="162"/>
                </a:lnTo>
                <a:cubicBezTo>
                  <a:pt x="3235" y="165"/>
                  <a:pt x="3230" y="165"/>
                  <a:pt x="3227" y="162"/>
                </a:cubicBezTo>
                <a:cubicBezTo>
                  <a:pt x="3224" y="158"/>
                  <a:pt x="3224" y="153"/>
                  <a:pt x="3228" y="150"/>
                </a:cubicBezTo>
                <a:lnTo>
                  <a:pt x="3341" y="54"/>
                </a:lnTo>
                <a:lnTo>
                  <a:pt x="3343" y="68"/>
                </a:lnTo>
                <a:lnTo>
                  <a:pt x="3204" y="17"/>
                </a:lnTo>
                <a:cubicBezTo>
                  <a:pt x="3200" y="15"/>
                  <a:pt x="3198" y="11"/>
                  <a:pt x="3199" y="6"/>
                </a:cubicBezTo>
                <a:cubicBezTo>
                  <a:pt x="3201" y="2"/>
                  <a:pt x="3205" y="0"/>
                  <a:pt x="3209" y="2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797" name="Freeform 6"/>
          <p:cNvSpPr>
            <a:spLocks noEditPoints="1"/>
          </p:cNvSpPr>
          <p:nvPr/>
        </p:nvSpPr>
        <p:spPr bwMode="auto">
          <a:xfrm>
            <a:off x="5326063" y="1806575"/>
            <a:ext cx="1431925" cy="282575"/>
          </a:xfrm>
          <a:custGeom>
            <a:avLst/>
            <a:gdLst>
              <a:gd name="T0" fmla="*/ 0 w 3362"/>
              <a:gd name="T1" fmla="*/ 2147483647 h 665"/>
              <a:gd name="T2" fmla="*/ 2147483647 w 3362"/>
              <a:gd name="T3" fmla="*/ 2147483647 h 665"/>
              <a:gd name="T4" fmla="*/ 2147483647 w 3362"/>
              <a:gd name="T5" fmla="*/ 2147483647 h 665"/>
              <a:gd name="T6" fmla="*/ 2147483647 w 3362"/>
              <a:gd name="T7" fmla="*/ 2147483647 h 665"/>
              <a:gd name="T8" fmla="*/ 0 w 3362"/>
              <a:gd name="T9" fmla="*/ 2147483647 h 665"/>
              <a:gd name="T10" fmla="*/ 2147483647 w 3362"/>
              <a:gd name="T11" fmla="*/ 2147483647 h 665"/>
              <a:gd name="T12" fmla="*/ 2147483647 w 3362"/>
              <a:gd name="T13" fmla="*/ 2147483647 h 665"/>
              <a:gd name="T14" fmla="*/ 2147483647 w 3362"/>
              <a:gd name="T15" fmla="*/ 2147483647 h 665"/>
              <a:gd name="T16" fmla="*/ 2147483647 w 3362"/>
              <a:gd name="T17" fmla="*/ 2147483647 h 665"/>
              <a:gd name="T18" fmla="*/ 2147483647 w 3362"/>
              <a:gd name="T19" fmla="*/ 2147483647 h 665"/>
              <a:gd name="T20" fmla="*/ 2147483647 w 3362"/>
              <a:gd name="T21" fmla="*/ 2147483647 h 665"/>
              <a:gd name="T22" fmla="*/ 2147483647 w 3362"/>
              <a:gd name="T23" fmla="*/ 2147483647 h 665"/>
              <a:gd name="T24" fmla="*/ 2147483647 w 3362"/>
              <a:gd name="T25" fmla="*/ 2147483647 h 665"/>
              <a:gd name="T26" fmla="*/ 2147483647 w 3362"/>
              <a:gd name="T27" fmla="*/ 2147483647 h 665"/>
              <a:gd name="T28" fmla="*/ 2147483647 w 3362"/>
              <a:gd name="T29" fmla="*/ 2147483647 h 6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362"/>
              <a:gd name="T46" fmla="*/ 0 h 665"/>
              <a:gd name="T47" fmla="*/ 3362 w 3362"/>
              <a:gd name="T48" fmla="*/ 665 h 6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362" h="665">
                <a:moveTo>
                  <a:pt x="0" y="650"/>
                </a:moveTo>
                <a:lnTo>
                  <a:pt x="3345" y="52"/>
                </a:lnTo>
                <a:lnTo>
                  <a:pt x="3347" y="68"/>
                </a:lnTo>
                <a:lnTo>
                  <a:pt x="3" y="665"/>
                </a:lnTo>
                <a:lnTo>
                  <a:pt x="0" y="650"/>
                </a:lnTo>
                <a:close/>
                <a:moveTo>
                  <a:pt x="3209" y="2"/>
                </a:moveTo>
                <a:lnTo>
                  <a:pt x="3362" y="57"/>
                </a:lnTo>
                <a:lnTo>
                  <a:pt x="3238" y="162"/>
                </a:lnTo>
                <a:cubicBezTo>
                  <a:pt x="3235" y="165"/>
                  <a:pt x="3230" y="165"/>
                  <a:pt x="3227" y="162"/>
                </a:cubicBezTo>
                <a:cubicBezTo>
                  <a:pt x="3224" y="158"/>
                  <a:pt x="3224" y="153"/>
                  <a:pt x="3228" y="150"/>
                </a:cubicBezTo>
                <a:lnTo>
                  <a:pt x="3341" y="54"/>
                </a:lnTo>
                <a:lnTo>
                  <a:pt x="3343" y="68"/>
                </a:lnTo>
                <a:lnTo>
                  <a:pt x="3204" y="17"/>
                </a:lnTo>
                <a:cubicBezTo>
                  <a:pt x="3200" y="15"/>
                  <a:pt x="3198" y="11"/>
                  <a:pt x="3199" y="6"/>
                </a:cubicBezTo>
                <a:cubicBezTo>
                  <a:pt x="3201" y="2"/>
                  <a:pt x="3205" y="0"/>
                  <a:pt x="3209" y="2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798" name="Freeform 7"/>
          <p:cNvSpPr>
            <a:spLocks noEditPoints="1"/>
          </p:cNvSpPr>
          <p:nvPr/>
        </p:nvSpPr>
        <p:spPr bwMode="auto">
          <a:xfrm>
            <a:off x="5326063" y="2011363"/>
            <a:ext cx="1431925" cy="282575"/>
          </a:xfrm>
          <a:custGeom>
            <a:avLst/>
            <a:gdLst>
              <a:gd name="T0" fmla="*/ 0 w 3362"/>
              <a:gd name="T1" fmla="*/ 2147483647 h 665"/>
              <a:gd name="T2" fmla="*/ 2147483647 w 3362"/>
              <a:gd name="T3" fmla="*/ 2147483647 h 665"/>
              <a:gd name="T4" fmla="*/ 2147483647 w 3362"/>
              <a:gd name="T5" fmla="*/ 2147483647 h 665"/>
              <a:gd name="T6" fmla="*/ 2147483647 w 3362"/>
              <a:gd name="T7" fmla="*/ 2147483647 h 665"/>
              <a:gd name="T8" fmla="*/ 0 w 3362"/>
              <a:gd name="T9" fmla="*/ 2147483647 h 665"/>
              <a:gd name="T10" fmla="*/ 2147483647 w 3362"/>
              <a:gd name="T11" fmla="*/ 2147483647 h 665"/>
              <a:gd name="T12" fmla="*/ 2147483647 w 3362"/>
              <a:gd name="T13" fmla="*/ 2147483647 h 665"/>
              <a:gd name="T14" fmla="*/ 2147483647 w 3362"/>
              <a:gd name="T15" fmla="*/ 2147483647 h 665"/>
              <a:gd name="T16" fmla="*/ 2147483647 w 3362"/>
              <a:gd name="T17" fmla="*/ 2147483647 h 665"/>
              <a:gd name="T18" fmla="*/ 2147483647 w 3362"/>
              <a:gd name="T19" fmla="*/ 2147483647 h 665"/>
              <a:gd name="T20" fmla="*/ 2147483647 w 3362"/>
              <a:gd name="T21" fmla="*/ 2147483647 h 665"/>
              <a:gd name="T22" fmla="*/ 2147483647 w 3362"/>
              <a:gd name="T23" fmla="*/ 2147483647 h 665"/>
              <a:gd name="T24" fmla="*/ 2147483647 w 3362"/>
              <a:gd name="T25" fmla="*/ 2147483647 h 665"/>
              <a:gd name="T26" fmla="*/ 2147483647 w 3362"/>
              <a:gd name="T27" fmla="*/ 2147483647 h 665"/>
              <a:gd name="T28" fmla="*/ 2147483647 w 3362"/>
              <a:gd name="T29" fmla="*/ 2147483647 h 6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362"/>
              <a:gd name="T46" fmla="*/ 0 h 665"/>
              <a:gd name="T47" fmla="*/ 3362 w 3362"/>
              <a:gd name="T48" fmla="*/ 665 h 6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362" h="665">
                <a:moveTo>
                  <a:pt x="0" y="650"/>
                </a:moveTo>
                <a:lnTo>
                  <a:pt x="3345" y="52"/>
                </a:lnTo>
                <a:lnTo>
                  <a:pt x="3347" y="68"/>
                </a:lnTo>
                <a:lnTo>
                  <a:pt x="3" y="665"/>
                </a:lnTo>
                <a:lnTo>
                  <a:pt x="0" y="650"/>
                </a:lnTo>
                <a:close/>
                <a:moveTo>
                  <a:pt x="3209" y="2"/>
                </a:moveTo>
                <a:lnTo>
                  <a:pt x="3362" y="57"/>
                </a:lnTo>
                <a:lnTo>
                  <a:pt x="3238" y="162"/>
                </a:lnTo>
                <a:cubicBezTo>
                  <a:pt x="3235" y="165"/>
                  <a:pt x="3230" y="165"/>
                  <a:pt x="3227" y="162"/>
                </a:cubicBezTo>
                <a:cubicBezTo>
                  <a:pt x="3224" y="158"/>
                  <a:pt x="3224" y="153"/>
                  <a:pt x="3228" y="150"/>
                </a:cubicBezTo>
                <a:lnTo>
                  <a:pt x="3341" y="54"/>
                </a:lnTo>
                <a:lnTo>
                  <a:pt x="3343" y="68"/>
                </a:lnTo>
                <a:lnTo>
                  <a:pt x="3204" y="17"/>
                </a:lnTo>
                <a:cubicBezTo>
                  <a:pt x="3200" y="15"/>
                  <a:pt x="3198" y="11"/>
                  <a:pt x="3199" y="6"/>
                </a:cubicBezTo>
                <a:cubicBezTo>
                  <a:pt x="3201" y="2"/>
                  <a:pt x="3205" y="0"/>
                  <a:pt x="3209" y="2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799" name="Freeform 8"/>
          <p:cNvSpPr>
            <a:spLocks noEditPoints="1"/>
          </p:cNvSpPr>
          <p:nvPr/>
        </p:nvSpPr>
        <p:spPr bwMode="auto">
          <a:xfrm>
            <a:off x="6645275" y="1152525"/>
            <a:ext cx="171450" cy="1301750"/>
          </a:xfrm>
          <a:custGeom>
            <a:avLst/>
            <a:gdLst>
              <a:gd name="T0" fmla="*/ 2147483647 w 400"/>
              <a:gd name="T1" fmla="*/ 2147483647 h 3057"/>
              <a:gd name="T2" fmla="*/ 2147483647 w 400"/>
              <a:gd name="T3" fmla="*/ 2147483647 h 3057"/>
              <a:gd name="T4" fmla="*/ 2147483647 w 400"/>
              <a:gd name="T5" fmla="*/ 2147483647 h 3057"/>
              <a:gd name="T6" fmla="*/ 2147483647 w 400"/>
              <a:gd name="T7" fmla="*/ 2147483647 h 3057"/>
              <a:gd name="T8" fmla="*/ 2147483647 w 400"/>
              <a:gd name="T9" fmla="*/ 2147483647 h 3057"/>
              <a:gd name="T10" fmla="*/ 2147483647 w 400"/>
              <a:gd name="T11" fmla="*/ 2147483647 h 3057"/>
              <a:gd name="T12" fmla="*/ 2147483647 w 400"/>
              <a:gd name="T13" fmla="*/ 2147483647 h 3057"/>
              <a:gd name="T14" fmla="*/ 2147483647 w 400"/>
              <a:gd name="T15" fmla="*/ 2147483647 h 3057"/>
              <a:gd name="T16" fmla="*/ 2147483647 w 400"/>
              <a:gd name="T17" fmla="*/ 2147483647 h 3057"/>
              <a:gd name="T18" fmla="*/ 2147483647 w 400"/>
              <a:gd name="T19" fmla="*/ 2147483647 h 3057"/>
              <a:gd name="T20" fmla="*/ 2147483647 w 400"/>
              <a:gd name="T21" fmla="*/ 2147483647 h 3057"/>
              <a:gd name="T22" fmla="*/ 2147483647 w 400"/>
              <a:gd name="T23" fmla="*/ 2147483647 h 3057"/>
              <a:gd name="T24" fmla="*/ 2147483647 w 400"/>
              <a:gd name="T25" fmla="*/ 2147483647 h 3057"/>
              <a:gd name="T26" fmla="*/ 2147483647 w 400"/>
              <a:gd name="T27" fmla="*/ 2147483647 h 3057"/>
              <a:gd name="T28" fmla="*/ 2147483647 w 400"/>
              <a:gd name="T29" fmla="*/ 2147483647 h 3057"/>
              <a:gd name="T30" fmla="*/ 2147483647 w 400"/>
              <a:gd name="T31" fmla="*/ 2147483647 h 3057"/>
              <a:gd name="T32" fmla="*/ 2147483647 w 400"/>
              <a:gd name="T33" fmla="*/ 2147483647 h 3057"/>
              <a:gd name="T34" fmla="*/ 2147483647 w 400"/>
              <a:gd name="T35" fmla="*/ 2147483647 h 3057"/>
              <a:gd name="T36" fmla="*/ 2147483647 w 400"/>
              <a:gd name="T37" fmla="*/ 2147483647 h 3057"/>
              <a:gd name="T38" fmla="*/ 2147483647 w 400"/>
              <a:gd name="T39" fmla="*/ 2147483647 h 3057"/>
              <a:gd name="T40" fmla="*/ 2147483647 w 400"/>
              <a:gd name="T41" fmla="*/ 2147483647 h 3057"/>
              <a:gd name="T42" fmla="*/ 2147483647 w 400"/>
              <a:gd name="T43" fmla="*/ 2147483647 h 3057"/>
              <a:gd name="T44" fmla="*/ 2147483647 w 400"/>
              <a:gd name="T45" fmla="*/ 2147483647 h 3057"/>
              <a:gd name="T46" fmla="*/ 2147483647 w 400"/>
              <a:gd name="T47" fmla="*/ 2147483647 h 3057"/>
              <a:gd name="T48" fmla="*/ 2147483647 w 400"/>
              <a:gd name="T49" fmla="*/ 2147483647 h 3057"/>
              <a:gd name="T50" fmla="*/ 2147483647 w 400"/>
              <a:gd name="T51" fmla="*/ 2147483647 h 3057"/>
              <a:gd name="T52" fmla="*/ 2147483647 w 400"/>
              <a:gd name="T53" fmla="*/ 2147483647 h 3057"/>
              <a:gd name="T54" fmla="*/ 2147483647 w 400"/>
              <a:gd name="T55" fmla="*/ 2147483647 h 3057"/>
              <a:gd name="T56" fmla="*/ 2147483647 w 400"/>
              <a:gd name="T57" fmla="*/ 2147483647 h 3057"/>
              <a:gd name="T58" fmla="*/ 2147483647 w 400"/>
              <a:gd name="T59" fmla="*/ 2147483647 h 3057"/>
              <a:gd name="T60" fmla="*/ 2147483647 w 400"/>
              <a:gd name="T61" fmla="*/ 2147483647 h 3057"/>
              <a:gd name="T62" fmla="*/ 2147483647 w 400"/>
              <a:gd name="T63" fmla="*/ 2147483647 h 3057"/>
              <a:gd name="T64" fmla="*/ 2147483647 w 400"/>
              <a:gd name="T65" fmla="*/ 2147483647 h 3057"/>
              <a:gd name="T66" fmla="*/ 2147483647 w 400"/>
              <a:gd name="T67" fmla="*/ 2147483647 h 3057"/>
              <a:gd name="T68" fmla="*/ 2147483647 w 400"/>
              <a:gd name="T69" fmla="*/ 2147483647 h 3057"/>
              <a:gd name="T70" fmla="*/ 2147483647 w 400"/>
              <a:gd name="T71" fmla="*/ 2147483647 h 3057"/>
              <a:gd name="T72" fmla="*/ 2147483647 w 400"/>
              <a:gd name="T73" fmla="*/ 2147483647 h 3057"/>
              <a:gd name="T74" fmla="*/ 2147483647 w 400"/>
              <a:gd name="T75" fmla="*/ 2147483647 h 3057"/>
              <a:gd name="T76" fmla="*/ 2147483647 w 400"/>
              <a:gd name="T77" fmla="*/ 2147483647 h 3057"/>
              <a:gd name="T78" fmla="*/ 2147483647 w 400"/>
              <a:gd name="T79" fmla="*/ 2147483647 h 3057"/>
              <a:gd name="T80" fmla="*/ 2147483647 w 400"/>
              <a:gd name="T81" fmla="*/ 2147483647 h 3057"/>
              <a:gd name="T82" fmla="*/ 2147483647 w 400"/>
              <a:gd name="T83" fmla="*/ 2147483647 h 3057"/>
              <a:gd name="T84" fmla="*/ 2147483647 w 400"/>
              <a:gd name="T85" fmla="*/ 2147483647 h 3057"/>
              <a:gd name="T86" fmla="*/ 2147483647 w 400"/>
              <a:gd name="T87" fmla="*/ 2147483647 h 3057"/>
              <a:gd name="T88" fmla="*/ 2147483647 w 400"/>
              <a:gd name="T89" fmla="*/ 2147483647 h 3057"/>
              <a:gd name="T90" fmla="*/ 2147483647 w 400"/>
              <a:gd name="T91" fmla="*/ 2147483647 h 3057"/>
              <a:gd name="T92" fmla="*/ 2147483647 w 400"/>
              <a:gd name="T93" fmla="*/ 2147483647 h 305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00"/>
              <a:gd name="T142" fmla="*/ 0 h 3057"/>
              <a:gd name="T143" fmla="*/ 400 w 400"/>
              <a:gd name="T144" fmla="*/ 3057 h 305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00" h="3057">
                <a:moveTo>
                  <a:pt x="0" y="1529"/>
                </a:moveTo>
                <a:lnTo>
                  <a:pt x="4" y="1225"/>
                </a:lnTo>
                <a:lnTo>
                  <a:pt x="8" y="1081"/>
                </a:lnTo>
                <a:lnTo>
                  <a:pt x="14" y="942"/>
                </a:lnTo>
                <a:lnTo>
                  <a:pt x="21" y="810"/>
                </a:lnTo>
                <a:lnTo>
                  <a:pt x="31" y="686"/>
                </a:lnTo>
                <a:lnTo>
                  <a:pt x="41" y="570"/>
                </a:lnTo>
                <a:lnTo>
                  <a:pt x="53" y="463"/>
                </a:lnTo>
                <a:lnTo>
                  <a:pt x="65" y="366"/>
                </a:lnTo>
                <a:lnTo>
                  <a:pt x="79" y="278"/>
                </a:lnTo>
                <a:lnTo>
                  <a:pt x="93" y="202"/>
                </a:lnTo>
                <a:lnTo>
                  <a:pt x="109" y="137"/>
                </a:lnTo>
                <a:lnTo>
                  <a:pt x="126" y="85"/>
                </a:lnTo>
                <a:lnTo>
                  <a:pt x="144" y="45"/>
                </a:lnTo>
                <a:cubicBezTo>
                  <a:pt x="144" y="44"/>
                  <a:pt x="145" y="43"/>
                  <a:pt x="146" y="41"/>
                </a:cubicBezTo>
                <a:lnTo>
                  <a:pt x="163" y="18"/>
                </a:lnTo>
                <a:cubicBezTo>
                  <a:pt x="166" y="15"/>
                  <a:pt x="169" y="12"/>
                  <a:pt x="173" y="11"/>
                </a:cubicBezTo>
                <a:lnTo>
                  <a:pt x="191" y="3"/>
                </a:lnTo>
                <a:cubicBezTo>
                  <a:pt x="197" y="0"/>
                  <a:pt x="204" y="0"/>
                  <a:pt x="210" y="3"/>
                </a:cubicBezTo>
                <a:lnTo>
                  <a:pt x="228" y="11"/>
                </a:lnTo>
                <a:cubicBezTo>
                  <a:pt x="232" y="12"/>
                  <a:pt x="235" y="15"/>
                  <a:pt x="237" y="18"/>
                </a:cubicBezTo>
                <a:lnTo>
                  <a:pt x="255" y="41"/>
                </a:lnTo>
                <a:cubicBezTo>
                  <a:pt x="257" y="42"/>
                  <a:pt x="257" y="44"/>
                  <a:pt x="258" y="45"/>
                </a:cubicBezTo>
                <a:lnTo>
                  <a:pt x="275" y="82"/>
                </a:lnTo>
                <a:lnTo>
                  <a:pt x="292" y="135"/>
                </a:lnTo>
                <a:lnTo>
                  <a:pt x="308" y="201"/>
                </a:lnTo>
                <a:lnTo>
                  <a:pt x="323" y="277"/>
                </a:lnTo>
                <a:lnTo>
                  <a:pt x="336" y="365"/>
                </a:lnTo>
                <a:lnTo>
                  <a:pt x="349" y="462"/>
                </a:lnTo>
                <a:lnTo>
                  <a:pt x="360" y="570"/>
                </a:lnTo>
                <a:lnTo>
                  <a:pt x="370" y="685"/>
                </a:lnTo>
                <a:lnTo>
                  <a:pt x="379" y="810"/>
                </a:lnTo>
                <a:lnTo>
                  <a:pt x="386" y="942"/>
                </a:lnTo>
                <a:lnTo>
                  <a:pt x="392" y="1080"/>
                </a:lnTo>
                <a:lnTo>
                  <a:pt x="396" y="1225"/>
                </a:lnTo>
                <a:lnTo>
                  <a:pt x="400" y="1528"/>
                </a:lnTo>
                <a:lnTo>
                  <a:pt x="396" y="1832"/>
                </a:lnTo>
                <a:lnTo>
                  <a:pt x="392" y="1976"/>
                </a:lnTo>
                <a:lnTo>
                  <a:pt x="386" y="2116"/>
                </a:lnTo>
                <a:lnTo>
                  <a:pt x="379" y="2247"/>
                </a:lnTo>
                <a:lnTo>
                  <a:pt x="370" y="2371"/>
                </a:lnTo>
                <a:lnTo>
                  <a:pt x="360" y="2488"/>
                </a:lnTo>
                <a:lnTo>
                  <a:pt x="349" y="2595"/>
                </a:lnTo>
                <a:lnTo>
                  <a:pt x="336" y="2693"/>
                </a:lnTo>
                <a:lnTo>
                  <a:pt x="323" y="2779"/>
                </a:lnTo>
                <a:lnTo>
                  <a:pt x="308" y="2856"/>
                </a:lnTo>
                <a:lnTo>
                  <a:pt x="293" y="2920"/>
                </a:lnTo>
                <a:lnTo>
                  <a:pt x="276" y="2972"/>
                </a:lnTo>
                <a:lnTo>
                  <a:pt x="258" y="3011"/>
                </a:lnTo>
                <a:cubicBezTo>
                  <a:pt x="257" y="3013"/>
                  <a:pt x="257" y="3015"/>
                  <a:pt x="255" y="3016"/>
                </a:cubicBezTo>
                <a:lnTo>
                  <a:pt x="237" y="3039"/>
                </a:lnTo>
                <a:cubicBezTo>
                  <a:pt x="235" y="3042"/>
                  <a:pt x="232" y="3045"/>
                  <a:pt x="228" y="3046"/>
                </a:cubicBezTo>
                <a:lnTo>
                  <a:pt x="210" y="3054"/>
                </a:lnTo>
                <a:cubicBezTo>
                  <a:pt x="204" y="3057"/>
                  <a:pt x="197" y="3057"/>
                  <a:pt x="191" y="3054"/>
                </a:cubicBezTo>
                <a:lnTo>
                  <a:pt x="173" y="3046"/>
                </a:lnTo>
                <a:cubicBezTo>
                  <a:pt x="169" y="3045"/>
                  <a:pt x="166" y="3042"/>
                  <a:pt x="163" y="3039"/>
                </a:cubicBezTo>
                <a:lnTo>
                  <a:pt x="146" y="3016"/>
                </a:lnTo>
                <a:cubicBezTo>
                  <a:pt x="145" y="3014"/>
                  <a:pt x="144" y="3013"/>
                  <a:pt x="144" y="3011"/>
                </a:cubicBezTo>
                <a:lnTo>
                  <a:pt x="127" y="2974"/>
                </a:lnTo>
                <a:lnTo>
                  <a:pt x="110" y="2922"/>
                </a:lnTo>
                <a:lnTo>
                  <a:pt x="93" y="2857"/>
                </a:lnTo>
                <a:lnTo>
                  <a:pt x="79" y="2780"/>
                </a:lnTo>
                <a:lnTo>
                  <a:pt x="65" y="2693"/>
                </a:lnTo>
                <a:lnTo>
                  <a:pt x="53" y="2595"/>
                </a:lnTo>
                <a:lnTo>
                  <a:pt x="41" y="2488"/>
                </a:lnTo>
                <a:lnTo>
                  <a:pt x="31" y="2372"/>
                </a:lnTo>
                <a:lnTo>
                  <a:pt x="22" y="2247"/>
                </a:lnTo>
                <a:lnTo>
                  <a:pt x="15" y="2116"/>
                </a:lnTo>
                <a:lnTo>
                  <a:pt x="8" y="1977"/>
                </a:lnTo>
                <a:lnTo>
                  <a:pt x="4" y="1832"/>
                </a:lnTo>
                <a:lnTo>
                  <a:pt x="0" y="1529"/>
                </a:lnTo>
                <a:close/>
                <a:moveTo>
                  <a:pt x="52" y="1831"/>
                </a:moveTo>
                <a:lnTo>
                  <a:pt x="56" y="1974"/>
                </a:lnTo>
                <a:lnTo>
                  <a:pt x="62" y="2113"/>
                </a:lnTo>
                <a:lnTo>
                  <a:pt x="69" y="2244"/>
                </a:lnTo>
                <a:lnTo>
                  <a:pt x="78" y="2367"/>
                </a:lnTo>
                <a:lnTo>
                  <a:pt x="88" y="2483"/>
                </a:lnTo>
                <a:lnTo>
                  <a:pt x="100" y="2590"/>
                </a:lnTo>
                <a:lnTo>
                  <a:pt x="112" y="2686"/>
                </a:lnTo>
                <a:lnTo>
                  <a:pt x="126" y="2771"/>
                </a:lnTo>
                <a:lnTo>
                  <a:pt x="140" y="2846"/>
                </a:lnTo>
                <a:lnTo>
                  <a:pt x="155" y="2907"/>
                </a:lnTo>
                <a:lnTo>
                  <a:pt x="170" y="2954"/>
                </a:lnTo>
                <a:lnTo>
                  <a:pt x="187" y="2991"/>
                </a:lnTo>
                <a:lnTo>
                  <a:pt x="185" y="2987"/>
                </a:lnTo>
                <a:lnTo>
                  <a:pt x="202" y="3010"/>
                </a:lnTo>
                <a:lnTo>
                  <a:pt x="192" y="3003"/>
                </a:lnTo>
                <a:lnTo>
                  <a:pt x="210" y="3011"/>
                </a:lnTo>
                <a:lnTo>
                  <a:pt x="191" y="3011"/>
                </a:lnTo>
                <a:lnTo>
                  <a:pt x="209" y="3003"/>
                </a:lnTo>
                <a:lnTo>
                  <a:pt x="200" y="3010"/>
                </a:lnTo>
                <a:lnTo>
                  <a:pt x="218" y="2987"/>
                </a:lnTo>
                <a:lnTo>
                  <a:pt x="215" y="2991"/>
                </a:lnTo>
                <a:lnTo>
                  <a:pt x="231" y="2957"/>
                </a:lnTo>
                <a:lnTo>
                  <a:pt x="246" y="2909"/>
                </a:lnTo>
                <a:lnTo>
                  <a:pt x="261" y="2847"/>
                </a:lnTo>
                <a:lnTo>
                  <a:pt x="276" y="2772"/>
                </a:lnTo>
                <a:lnTo>
                  <a:pt x="289" y="2686"/>
                </a:lnTo>
                <a:lnTo>
                  <a:pt x="302" y="2590"/>
                </a:lnTo>
                <a:lnTo>
                  <a:pt x="313" y="2483"/>
                </a:lnTo>
                <a:lnTo>
                  <a:pt x="323" y="2368"/>
                </a:lnTo>
                <a:lnTo>
                  <a:pt x="332" y="2244"/>
                </a:lnTo>
                <a:lnTo>
                  <a:pt x="338" y="2113"/>
                </a:lnTo>
                <a:lnTo>
                  <a:pt x="344" y="1975"/>
                </a:lnTo>
                <a:lnTo>
                  <a:pt x="348" y="1831"/>
                </a:lnTo>
                <a:lnTo>
                  <a:pt x="352" y="1529"/>
                </a:lnTo>
                <a:lnTo>
                  <a:pt x="348" y="1226"/>
                </a:lnTo>
                <a:lnTo>
                  <a:pt x="344" y="1083"/>
                </a:lnTo>
                <a:lnTo>
                  <a:pt x="339" y="945"/>
                </a:lnTo>
                <a:lnTo>
                  <a:pt x="332" y="813"/>
                </a:lnTo>
                <a:lnTo>
                  <a:pt x="323" y="690"/>
                </a:lnTo>
                <a:lnTo>
                  <a:pt x="313" y="575"/>
                </a:lnTo>
                <a:lnTo>
                  <a:pt x="302" y="469"/>
                </a:lnTo>
                <a:lnTo>
                  <a:pt x="289" y="372"/>
                </a:lnTo>
                <a:lnTo>
                  <a:pt x="276" y="286"/>
                </a:lnTo>
                <a:lnTo>
                  <a:pt x="261" y="212"/>
                </a:lnTo>
                <a:lnTo>
                  <a:pt x="247" y="150"/>
                </a:lnTo>
                <a:lnTo>
                  <a:pt x="232" y="102"/>
                </a:lnTo>
                <a:lnTo>
                  <a:pt x="215" y="65"/>
                </a:lnTo>
                <a:lnTo>
                  <a:pt x="218" y="70"/>
                </a:lnTo>
                <a:lnTo>
                  <a:pt x="200" y="47"/>
                </a:lnTo>
                <a:lnTo>
                  <a:pt x="209" y="54"/>
                </a:lnTo>
                <a:lnTo>
                  <a:pt x="191" y="46"/>
                </a:lnTo>
                <a:lnTo>
                  <a:pt x="210" y="46"/>
                </a:lnTo>
                <a:lnTo>
                  <a:pt x="192" y="54"/>
                </a:lnTo>
                <a:lnTo>
                  <a:pt x="202" y="47"/>
                </a:lnTo>
                <a:lnTo>
                  <a:pt x="185" y="70"/>
                </a:lnTo>
                <a:lnTo>
                  <a:pt x="187" y="65"/>
                </a:lnTo>
                <a:lnTo>
                  <a:pt x="171" y="100"/>
                </a:lnTo>
                <a:lnTo>
                  <a:pt x="156" y="148"/>
                </a:lnTo>
                <a:lnTo>
                  <a:pt x="140" y="211"/>
                </a:lnTo>
                <a:lnTo>
                  <a:pt x="126" y="285"/>
                </a:lnTo>
                <a:lnTo>
                  <a:pt x="112" y="371"/>
                </a:lnTo>
                <a:lnTo>
                  <a:pt x="100" y="468"/>
                </a:lnTo>
                <a:lnTo>
                  <a:pt x="88" y="575"/>
                </a:lnTo>
                <a:lnTo>
                  <a:pt x="78" y="689"/>
                </a:lnTo>
                <a:lnTo>
                  <a:pt x="69" y="813"/>
                </a:lnTo>
                <a:lnTo>
                  <a:pt x="62" y="945"/>
                </a:lnTo>
                <a:lnTo>
                  <a:pt x="56" y="1082"/>
                </a:lnTo>
                <a:lnTo>
                  <a:pt x="52" y="1226"/>
                </a:lnTo>
                <a:lnTo>
                  <a:pt x="48" y="1528"/>
                </a:lnTo>
                <a:lnTo>
                  <a:pt x="52" y="1831"/>
                </a:lnTo>
                <a:close/>
              </a:path>
            </a:pathLst>
          </a:custGeom>
          <a:solidFill>
            <a:srgbClr val="000000"/>
          </a:solidFill>
          <a:ln w="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00" name="Freeform 9"/>
          <p:cNvSpPr>
            <a:spLocks/>
          </p:cNvSpPr>
          <p:nvPr/>
        </p:nvSpPr>
        <p:spPr bwMode="auto">
          <a:xfrm>
            <a:off x="8629650" y="1163638"/>
            <a:ext cx="36513" cy="919162"/>
          </a:xfrm>
          <a:custGeom>
            <a:avLst/>
            <a:gdLst>
              <a:gd name="T0" fmla="*/ 2147483647 w 23"/>
              <a:gd name="T1" fmla="*/ 0 h 579"/>
              <a:gd name="T2" fmla="*/ 2147483647 w 23"/>
              <a:gd name="T3" fmla="*/ 2147483647 h 579"/>
              <a:gd name="T4" fmla="*/ 0 w 23"/>
              <a:gd name="T5" fmla="*/ 2147483647 h 579"/>
              <a:gd name="T6" fmla="*/ 2147483647 w 23"/>
              <a:gd name="T7" fmla="*/ 0 h 579"/>
              <a:gd name="T8" fmla="*/ 2147483647 w 23"/>
              <a:gd name="T9" fmla="*/ 0 h 5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579"/>
              <a:gd name="T17" fmla="*/ 23 w 23"/>
              <a:gd name="T18" fmla="*/ 579 h 5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579">
                <a:moveTo>
                  <a:pt x="23" y="0"/>
                </a:moveTo>
                <a:lnTo>
                  <a:pt x="22" y="579"/>
                </a:lnTo>
                <a:lnTo>
                  <a:pt x="0" y="579"/>
                </a:lnTo>
                <a:lnTo>
                  <a:pt x="1" y="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01" name="Freeform 10"/>
          <p:cNvSpPr>
            <a:spLocks noEditPoints="1"/>
          </p:cNvSpPr>
          <p:nvPr/>
        </p:nvSpPr>
        <p:spPr bwMode="auto">
          <a:xfrm>
            <a:off x="6757988" y="1439863"/>
            <a:ext cx="1790700" cy="187325"/>
          </a:xfrm>
          <a:custGeom>
            <a:avLst/>
            <a:gdLst>
              <a:gd name="T0" fmla="*/ 0 w 4201"/>
              <a:gd name="T1" fmla="*/ 2147483647 h 439"/>
              <a:gd name="T2" fmla="*/ 2147483647 w 4201"/>
              <a:gd name="T3" fmla="*/ 2147483647 h 439"/>
              <a:gd name="T4" fmla="*/ 2147483647 w 4201"/>
              <a:gd name="T5" fmla="*/ 2147483647 h 439"/>
              <a:gd name="T6" fmla="*/ 2147483647 w 4201"/>
              <a:gd name="T7" fmla="*/ 2147483647 h 439"/>
              <a:gd name="T8" fmla="*/ 0 w 4201"/>
              <a:gd name="T9" fmla="*/ 2147483647 h 439"/>
              <a:gd name="T10" fmla="*/ 2147483647 w 4201"/>
              <a:gd name="T11" fmla="*/ 2147483647 h 439"/>
              <a:gd name="T12" fmla="*/ 2147483647 w 4201"/>
              <a:gd name="T13" fmla="*/ 2147483647 h 439"/>
              <a:gd name="T14" fmla="*/ 2147483647 w 4201"/>
              <a:gd name="T15" fmla="*/ 2147483647 h 439"/>
              <a:gd name="T16" fmla="*/ 2147483647 w 4201"/>
              <a:gd name="T17" fmla="*/ 2147483647 h 439"/>
              <a:gd name="T18" fmla="*/ 2147483647 w 4201"/>
              <a:gd name="T19" fmla="*/ 2147483647 h 439"/>
              <a:gd name="T20" fmla="*/ 2147483647 w 4201"/>
              <a:gd name="T21" fmla="*/ 2147483647 h 439"/>
              <a:gd name="T22" fmla="*/ 2147483647 w 4201"/>
              <a:gd name="T23" fmla="*/ 2147483647 h 439"/>
              <a:gd name="T24" fmla="*/ 2147483647 w 4201"/>
              <a:gd name="T25" fmla="*/ 2147483647 h 439"/>
              <a:gd name="T26" fmla="*/ 2147483647 w 4201"/>
              <a:gd name="T27" fmla="*/ 2147483647 h 439"/>
              <a:gd name="T28" fmla="*/ 2147483647 w 4201"/>
              <a:gd name="T29" fmla="*/ 2147483647 h 4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01"/>
              <a:gd name="T46" fmla="*/ 0 h 439"/>
              <a:gd name="T47" fmla="*/ 4201 w 4201"/>
              <a:gd name="T48" fmla="*/ 439 h 43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01" h="439">
                <a:moveTo>
                  <a:pt x="0" y="423"/>
                </a:moveTo>
                <a:lnTo>
                  <a:pt x="4184" y="65"/>
                </a:lnTo>
                <a:lnTo>
                  <a:pt x="4185" y="81"/>
                </a:lnTo>
                <a:lnTo>
                  <a:pt x="1" y="439"/>
                </a:lnTo>
                <a:lnTo>
                  <a:pt x="0" y="423"/>
                </a:lnTo>
                <a:close/>
                <a:moveTo>
                  <a:pt x="4054" y="2"/>
                </a:moveTo>
                <a:lnTo>
                  <a:pt x="4201" y="71"/>
                </a:lnTo>
                <a:lnTo>
                  <a:pt x="4068" y="165"/>
                </a:lnTo>
                <a:cubicBezTo>
                  <a:pt x="4064" y="167"/>
                  <a:pt x="4059" y="166"/>
                  <a:pt x="4057" y="163"/>
                </a:cubicBezTo>
                <a:cubicBezTo>
                  <a:pt x="4054" y="159"/>
                  <a:pt x="4055" y="154"/>
                  <a:pt x="4059" y="152"/>
                </a:cubicBezTo>
                <a:lnTo>
                  <a:pt x="4180" y="66"/>
                </a:lnTo>
                <a:lnTo>
                  <a:pt x="4181" y="80"/>
                </a:lnTo>
                <a:lnTo>
                  <a:pt x="4047" y="17"/>
                </a:lnTo>
                <a:cubicBezTo>
                  <a:pt x="4043" y="15"/>
                  <a:pt x="4042" y="10"/>
                  <a:pt x="4043" y="6"/>
                </a:cubicBezTo>
                <a:cubicBezTo>
                  <a:pt x="4045" y="2"/>
                  <a:pt x="4050" y="0"/>
                  <a:pt x="4054" y="2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02" name="Freeform 11"/>
          <p:cNvSpPr>
            <a:spLocks noEditPoints="1"/>
          </p:cNvSpPr>
          <p:nvPr/>
        </p:nvSpPr>
        <p:spPr bwMode="auto">
          <a:xfrm>
            <a:off x="6757988" y="1500188"/>
            <a:ext cx="1790700" cy="333375"/>
          </a:xfrm>
          <a:custGeom>
            <a:avLst/>
            <a:gdLst>
              <a:gd name="T0" fmla="*/ 0 w 4202"/>
              <a:gd name="T1" fmla="*/ 2147483647 h 786"/>
              <a:gd name="T2" fmla="*/ 2147483647 w 4202"/>
              <a:gd name="T3" fmla="*/ 2147483647 h 786"/>
              <a:gd name="T4" fmla="*/ 2147483647 w 4202"/>
              <a:gd name="T5" fmla="*/ 2147483647 h 786"/>
              <a:gd name="T6" fmla="*/ 2147483647 w 4202"/>
              <a:gd name="T7" fmla="*/ 2147483647 h 786"/>
              <a:gd name="T8" fmla="*/ 0 w 4202"/>
              <a:gd name="T9" fmla="*/ 2147483647 h 786"/>
              <a:gd name="T10" fmla="*/ 2147483647 w 4202"/>
              <a:gd name="T11" fmla="*/ 2147483647 h 786"/>
              <a:gd name="T12" fmla="*/ 2147483647 w 4202"/>
              <a:gd name="T13" fmla="*/ 2147483647 h 786"/>
              <a:gd name="T14" fmla="*/ 2147483647 w 4202"/>
              <a:gd name="T15" fmla="*/ 2147483647 h 786"/>
              <a:gd name="T16" fmla="*/ 2147483647 w 4202"/>
              <a:gd name="T17" fmla="*/ 2147483647 h 786"/>
              <a:gd name="T18" fmla="*/ 2147483647 w 4202"/>
              <a:gd name="T19" fmla="*/ 2147483647 h 786"/>
              <a:gd name="T20" fmla="*/ 2147483647 w 4202"/>
              <a:gd name="T21" fmla="*/ 2147483647 h 786"/>
              <a:gd name="T22" fmla="*/ 2147483647 w 4202"/>
              <a:gd name="T23" fmla="*/ 2147483647 h 786"/>
              <a:gd name="T24" fmla="*/ 2147483647 w 4202"/>
              <a:gd name="T25" fmla="*/ 2147483647 h 786"/>
              <a:gd name="T26" fmla="*/ 2147483647 w 4202"/>
              <a:gd name="T27" fmla="*/ 2147483647 h 786"/>
              <a:gd name="T28" fmla="*/ 2147483647 w 4202"/>
              <a:gd name="T29" fmla="*/ 2147483647 h 78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02"/>
              <a:gd name="T46" fmla="*/ 0 h 786"/>
              <a:gd name="T47" fmla="*/ 4202 w 4202"/>
              <a:gd name="T48" fmla="*/ 786 h 78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02" h="786">
                <a:moveTo>
                  <a:pt x="0" y="771"/>
                </a:moveTo>
                <a:lnTo>
                  <a:pt x="4185" y="53"/>
                </a:lnTo>
                <a:lnTo>
                  <a:pt x="4187" y="69"/>
                </a:lnTo>
                <a:lnTo>
                  <a:pt x="3" y="786"/>
                </a:lnTo>
                <a:lnTo>
                  <a:pt x="0" y="771"/>
                </a:lnTo>
                <a:close/>
                <a:moveTo>
                  <a:pt x="4050" y="2"/>
                </a:moveTo>
                <a:lnTo>
                  <a:pt x="4202" y="58"/>
                </a:lnTo>
                <a:lnTo>
                  <a:pt x="4077" y="163"/>
                </a:lnTo>
                <a:cubicBezTo>
                  <a:pt x="4074" y="165"/>
                  <a:pt x="4069" y="165"/>
                  <a:pt x="4066" y="162"/>
                </a:cubicBezTo>
                <a:cubicBezTo>
                  <a:pt x="4063" y="158"/>
                  <a:pt x="4064" y="153"/>
                  <a:pt x="4067" y="150"/>
                </a:cubicBezTo>
                <a:lnTo>
                  <a:pt x="4181" y="55"/>
                </a:lnTo>
                <a:lnTo>
                  <a:pt x="4183" y="69"/>
                </a:lnTo>
                <a:lnTo>
                  <a:pt x="4044" y="17"/>
                </a:lnTo>
                <a:cubicBezTo>
                  <a:pt x="4040" y="15"/>
                  <a:pt x="4038" y="10"/>
                  <a:pt x="4039" y="6"/>
                </a:cubicBezTo>
                <a:cubicBezTo>
                  <a:pt x="4041" y="2"/>
                  <a:pt x="4046" y="0"/>
                  <a:pt x="4050" y="2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03" name="Freeform 12"/>
          <p:cNvSpPr>
            <a:spLocks noEditPoints="1"/>
          </p:cNvSpPr>
          <p:nvPr/>
        </p:nvSpPr>
        <p:spPr bwMode="auto">
          <a:xfrm>
            <a:off x="6757988" y="1552575"/>
            <a:ext cx="1790700" cy="482600"/>
          </a:xfrm>
          <a:custGeom>
            <a:avLst/>
            <a:gdLst>
              <a:gd name="T0" fmla="*/ 0 w 4203"/>
              <a:gd name="T1" fmla="*/ 2147483647 h 1133"/>
              <a:gd name="T2" fmla="*/ 2147483647 w 4203"/>
              <a:gd name="T3" fmla="*/ 2147483647 h 1133"/>
              <a:gd name="T4" fmla="*/ 2147483647 w 4203"/>
              <a:gd name="T5" fmla="*/ 2147483647 h 1133"/>
              <a:gd name="T6" fmla="*/ 2147483647 w 4203"/>
              <a:gd name="T7" fmla="*/ 2147483647 h 1133"/>
              <a:gd name="T8" fmla="*/ 0 w 4203"/>
              <a:gd name="T9" fmla="*/ 2147483647 h 1133"/>
              <a:gd name="T10" fmla="*/ 2147483647 w 4203"/>
              <a:gd name="T11" fmla="*/ 2147483647 h 1133"/>
              <a:gd name="T12" fmla="*/ 2147483647 w 4203"/>
              <a:gd name="T13" fmla="*/ 2147483647 h 1133"/>
              <a:gd name="T14" fmla="*/ 2147483647 w 4203"/>
              <a:gd name="T15" fmla="*/ 2147483647 h 1133"/>
              <a:gd name="T16" fmla="*/ 2147483647 w 4203"/>
              <a:gd name="T17" fmla="*/ 2147483647 h 1133"/>
              <a:gd name="T18" fmla="*/ 2147483647 w 4203"/>
              <a:gd name="T19" fmla="*/ 2147483647 h 1133"/>
              <a:gd name="T20" fmla="*/ 2147483647 w 4203"/>
              <a:gd name="T21" fmla="*/ 2147483647 h 1133"/>
              <a:gd name="T22" fmla="*/ 2147483647 w 4203"/>
              <a:gd name="T23" fmla="*/ 2147483647 h 1133"/>
              <a:gd name="T24" fmla="*/ 2147483647 w 4203"/>
              <a:gd name="T25" fmla="*/ 2147483647 h 1133"/>
              <a:gd name="T26" fmla="*/ 2147483647 w 4203"/>
              <a:gd name="T27" fmla="*/ 2147483647 h 1133"/>
              <a:gd name="T28" fmla="*/ 2147483647 w 4203"/>
              <a:gd name="T29" fmla="*/ 2147483647 h 11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03"/>
              <a:gd name="T46" fmla="*/ 0 h 1133"/>
              <a:gd name="T47" fmla="*/ 4203 w 4203"/>
              <a:gd name="T48" fmla="*/ 1133 h 11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03" h="1133">
                <a:moveTo>
                  <a:pt x="0" y="1118"/>
                </a:moveTo>
                <a:lnTo>
                  <a:pt x="4185" y="42"/>
                </a:lnTo>
                <a:lnTo>
                  <a:pt x="4189" y="57"/>
                </a:lnTo>
                <a:lnTo>
                  <a:pt x="4" y="1133"/>
                </a:lnTo>
                <a:lnTo>
                  <a:pt x="0" y="1118"/>
                </a:lnTo>
                <a:close/>
                <a:moveTo>
                  <a:pt x="4047" y="1"/>
                </a:moveTo>
                <a:lnTo>
                  <a:pt x="4203" y="45"/>
                </a:lnTo>
                <a:lnTo>
                  <a:pt x="4087" y="159"/>
                </a:lnTo>
                <a:cubicBezTo>
                  <a:pt x="4084" y="163"/>
                  <a:pt x="4079" y="162"/>
                  <a:pt x="4076" y="159"/>
                </a:cubicBezTo>
                <a:cubicBezTo>
                  <a:pt x="4073" y="156"/>
                  <a:pt x="4073" y="151"/>
                  <a:pt x="4076" y="148"/>
                </a:cubicBezTo>
                <a:lnTo>
                  <a:pt x="4182" y="44"/>
                </a:lnTo>
                <a:lnTo>
                  <a:pt x="4185" y="57"/>
                </a:lnTo>
                <a:lnTo>
                  <a:pt x="4042" y="17"/>
                </a:lnTo>
                <a:cubicBezTo>
                  <a:pt x="4038" y="15"/>
                  <a:pt x="4036" y="11"/>
                  <a:pt x="4037" y="7"/>
                </a:cubicBezTo>
                <a:cubicBezTo>
                  <a:pt x="4038" y="2"/>
                  <a:pt x="4042" y="0"/>
                  <a:pt x="4047" y="1"/>
                </a:cubicBezTo>
                <a:close/>
              </a:path>
            </a:pathLst>
          </a:custGeom>
          <a:solidFill>
            <a:srgbClr val="1F497D"/>
          </a:solidFill>
          <a:ln w="1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04" name="Freeform 13"/>
          <p:cNvSpPr>
            <a:spLocks noEditPoints="1"/>
          </p:cNvSpPr>
          <p:nvPr/>
        </p:nvSpPr>
        <p:spPr bwMode="auto">
          <a:xfrm>
            <a:off x="5272088" y="1595438"/>
            <a:ext cx="1482725" cy="136525"/>
          </a:xfrm>
          <a:custGeom>
            <a:avLst/>
            <a:gdLst>
              <a:gd name="T0" fmla="*/ 0 w 3481"/>
              <a:gd name="T1" fmla="*/ 2147483647 h 321"/>
              <a:gd name="T2" fmla="*/ 2147483647 w 3481"/>
              <a:gd name="T3" fmla="*/ 2147483647 h 321"/>
              <a:gd name="T4" fmla="*/ 2147483647 w 3481"/>
              <a:gd name="T5" fmla="*/ 2147483647 h 321"/>
              <a:gd name="T6" fmla="*/ 2147483647 w 3481"/>
              <a:gd name="T7" fmla="*/ 2147483647 h 321"/>
              <a:gd name="T8" fmla="*/ 0 w 3481"/>
              <a:gd name="T9" fmla="*/ 2147483647 h 321"/>
              <a:gd name="T10" fmla="*/ 2147483647 w 3481"/>
              <a:gd name="T11" fmla="*/ 2147483647 h 321"/>
              <a:gd name="T12" fmla="*/ 2147483647 w 3481"/>
              <a:gd name="T13" fmla="*/ 2147483647 h 321"/>
              <a:gd name="T14" fmla="*/ 2147483647 w 3481"/>
              <a:gd name="T15" fmla="*/ 2147483647 h 321"/>
              <a:gd name="T16" fmla="*/ 2147483647 w 3481"/>
              <a:gd name="T17" fmla="*/ 2147483647 h 321"/>
              <a:gd name="T18" fmla="*/ 2147483647 w 3481"/>
              <a:gd name="T19" fmla="*/ 2147483647 h 321"/>
              <a:gd name="T20" fmla="*/ 2147483647 w 3481"/>
              <a:gd name="T21" fmla="*/ 2147483647 h 321"/>
              <a:gd name="T22" fmla="*/ 2147483647 w 3481"/>
              <a:gd name="T23" fmla="*/ 2147483647 h 321"/>
              <a:gd name="T24" fmla="*/ 2147483647 w 3481"/>
              <a:gd name="T25" fmla="*/ 2147483647 h 321"/>
              <a:gd name="T26" fmla="*/ 2147483647 w 3481"/>
              <a:gd name="T27" fmla="*/ 2147483647 h 321"/>
              <a:gd name="T28" fmla="*/ 2147483647 w 3481"/>
              <a:gd name="T29" fmla="*/ 2147483647 h 3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81"/>
              <a:gd name="T46" fmla="*/ 0 h 321"/>
              <a:gd name="T47" fmla="*/ 3481 w 3481"/>
              <a:gd name="T48" fmla="*/ 321 h 32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81" h="321">
                <a:moveTo>
                  <a:pt x="0" y="305"/>
                </a:moveTo>
                <a:lnTo>
                  <a:pt x="3464" y="67"/>
                </a:lnTo>
                <a:lnTo>
                  <a:pt x="3465" y="83"/>
                </a:lnTo>
                <a:lnTo>
                  <a:pt x="1" y="321"/>
                </a:lnTo>
                <a:lnTo>
                  <a:pt x="0" y="305"/>
                </a:lnTo>
                <a:close/>
                <a:moveTo>
                  <a:pt x="3335" y="2"/>
                </a:moveTo>
                <a:lnTo>
                  <a:pt x="3481" y="73"/>
                </a:lnTo>
                <a:lnTo>
                  <a:pt x="3346" y="165"/>
                </a:lnTo>
                <a:cubicBezTo>
                  <a:pt x="3343" y="167"/>
                  <a:pt x="3338" y="166"/>
                  <a:pt x="3335" y="162"/>
                </a:cubicBezTo>
                <a:cubicBezTo>
                  <a:pt x="3333" y="159"/>
                  <a:pt x="3334" y="154"/>
                  <a:pt x="3337" y="151"/>
                </a:cubicBezTo>
                <a:lnTo>
                  <a:pt x="3460" y="68"/>
                </a:lnTo>
                <a:lnTo>
                  <a:pt x="3461" y="82"/>
                </a:lnTo>
                <a:lnTo>
                  <a:pt x="3328" y="16"/>
                </a:lnTo>
                <a:cubicBezTo>
                  <a:pt x="3324" y="14"/>
                  <a:pt x="3323" y="9"/>
                  <a:pt x="3325" y="5"/>
                </a:cubicBezTo>
                <a:cubicBezTo>
                  <a:pt x="3326" y="1"/>
                  <a:pt x="3331" y="0"/>
                  <a:pt x="3335" y="2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05" name="Freeform 14"/>
          <p:cNvSpPr>
            <a:spLocks noEditPoints="1"/>
          </p:cNvSpPr>
          <p:nvPr/>
        </p:nvSpPr>
        <p:spPr bwMode="auto">
          <a:xfrm>
            <a:off x="5272088" y="1800225"/>
            <a:ext cx="1482725" cy="136525"/>
          </a:xfrm>
          <a:custGeom>
            <a:avLst/>
            <a:gdLst>
              <a:gd name="T0" fmla="*/ 0 w 3481"/>
              <a:gd name="T1" fmla="*/ 2147483647 h 321"/>
              <a:gd name="T2" fmla="*/ 2147483647 w 3481"/>
              <a:gd name="T3" fmla="*/ 2147483647 h 321"/>
              <a:gd name="T4" fmla="*/ 2147483647 w 3481"/>
              <a:gd name="T5" fmla="*/ 2147483647 h 321"/>
              <a:gd name="T6" fmla="*/ 2147483647 w 3481"/>
              <a:gd name="T7" fmla="*/ 2147483647 h 321"/>
              <a:gd name="T8" fmla="*/ 0 w 3481"/>
              <a:gd name="T9" fmla="*/ 2147483647 h 321"/>
              <a:gd name="T10" fmla="*/ 2147483647 w 3481"/>
              <a:gd name="T11" fmla="*/ 2147483647 h 321"/>
              <a:gd name="T12" fmla="*/ 2147483647 w 3481"/>
              <a:gd name="T13" fmla="*/ 2147483647 h 321"/>
              <a:gd name="T14" fmla="*/ 2147483647 w 3481"/>
              <a:gd name="T15" fmla="*/ 2147483647 h 321"/>
              <a:gd name="T16" fmla="*/ 2147483647 w 3481"/>
              <a:gd name="T17" fmla="*/ 2147483647 h 321"/>
              <a:gd name="T18" fmla="*/ 2147483647 w 3481"/>
              <a:gd name="T19" fmla="*/ 2147483647 h 321"/>
              <a:gd name="T20" fmla="*/ 2147483647 w 3481"/>
              <a:gd name="T21" fmla="*/ 2147483647 h 321"/>
              <a:gd name="T22" fmla="*/ 2147483647 w 3481"/>
              <a:gd name="T23" fmla="*/ 2147483647 h 321"/>
              <a:gd name="T24" fmla="*/ 2147483647 w 3481"/>
              <a:gd name="T25" fmla="*/ 2147483647 h 321"/>
              <a:gd name="T26" fmla="*/ 2147483647 w 3481"/>
              <a:gd name="T27" fmla="*/ 2147483647 h 321"/>
              <a:gd name="T28" fmla="*/ 2147483647 w 3481"/>
              <a:gd name="T29" fmla="*/ 2147483647 h 3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81"/>
              <a:gd name="T46" fmla="*/ 0 h 321"/>
              <a:gd name="T47" fmla="*/ 3481 w 3481"/>
              <a:gd name="T48" fmla="*/ 321 h 32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81" h="321">
                <a:moveTo>
                  <a:pt x="0" y="305"/>
                </a:moveTo>
                <a:lnTo>
                  <a:pt x="3464" y="67"/>
                </a:lnTo>
                <a:lnTo>
                  <a:pt x="3465" y="83"/>
                </a:lnTo>
                <a:lnTo>
                  <a:pt x="1" y="321"/>
                </a:lnTo>
                <a:lnTo>
                  <a:pt x="0" y="305"/>
                </a:lnTo>
                <a:close/>
                <a:moveTo>
                  <a:pt x="3335" y="2"/>
                </a:moveTo>
                <a:lnTo>
                  <a:pt x="3481" y="73"/>
                </a:lnTo>
                <a:lnTo>
                  <a:pt x="3346" y="165"/>
                </a:lnTo>
                <a:cubicBezTo>
                  <a:pt x="3343" y="167"/>
                  <a:pt x="3338" y="166"/>
                  <a:pt x="3335" y="162"/>
                </a:cubicBezTo>
                <a:cubicBezTo>
                  <a:pt x="3333" y="159"/>
                  <a:pt x="3334" y="154"/>
                  <a:pt x="3337" y="151"/>
                </a:cubicBezTo>
                <a:lnTo>
                  <a:pt x="3460" y="68"/>
                </a:lnTo>
                <a:lnTo>
                  <a:pt x="3461" y="82"/>
                </a:lnTo>
                <a:lnTo>
                  <a:pt x="3328" y="16"/>
                </a:lnTo>
                <a:cubicBezTo>
                  <a:pt x="3324" y="14"/>
                  <a:pt x="3323" y="9"/>
                  <a:pt x="3325" y="5"/>
                </a:cubicBezTo>
                <a:cubicBezTo>
                  <a:pt x="3326" y="1"/>
                  <a:pt x="3331" y="0"/>
                  <a:pt x="3335" y="2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06" name="Freeform 15"/>
          <p:cNvSpPr>
            <a:spLocks noEditPoints="1"/>
          </p:cNvSpPr>
          <p:nvPr/>
        </p:nvSpPr>
        <p:spPr bwMode="auto">
          <a:xfrm>
            <a:off x="5272088" y="2003425"/>
            <a:ext cx="1482725" cy="136525"/>
          </a:xfrm>
          <a:custGeom>
            <a:avLst/>
            <a:gdLst>
              <a:gd name="T0" fmla="*/ 0 w 3481"/>
              <a:gd name="T1" fmla="*/ 2147483647 h 321"/>
              <a:gd name="T2" fmla="*/ 2147483647 w 3481"/>
              <a:gd name="T3" fmla="*/ 2147483647 h 321"/>
              <a:gd name="T4" fmla="*/ 2147483647 w 3481"/>
              <a:gd name="T5" fmla="*/ 2147483647 h 321"/>
              <a:gd name="T6" fmla="*/ 2147483647 w 3481"/>
              <a:gd name="T7" fmla="*/ 2147483647 h 321"/>
              <a:gd name="T8" fmla="*/ 0 w 3481"/>
              <a:gd name="T9" fmla="*/ 2147483647 h 321"/>
              <a:gd name="T10" fmla="*/ 2147483647 w 3481"/>
              <a:gd name="T11" fmla="*/ 2147483647 h 321"/>
              <a:gd name="T12" fmla="*/ 2147483647 w 3481"/>
              <a:gd name="T13" fmla="*/ 2147483647 h 321"/>
              <a:gd name="T14" fmla="*/ 2147483647 w 3481"/>
              <a:gd name="T15" fmla="*/ 2147483647 h 321"/>
              <a:gd name="T16" fmla="*/ 2147483647 w 3481"/>
              <a:gd name="T17" fmla="*/ 2147483647 h 321"/>
              <a:gd name="T18" fmla="*/ 2147483647 w 3481"/>
              <a:gd name="T19" fmla="*/ 2147483647 h 321"/>
              <a:gd name="T20" fmla="*/ 2147483647 w 3481"/>
              <a:gd name="T21" fmla="*/ 2147483647 h 321"/>
              <a:gd name="T22" fmla="*/ 2147483647 w 3481"/>
              <a:gd name="T23" fmla="*/ 2147483647 h 321"/>
              <a:gd name="T24" fmla="*/ 2147483647 w 3481"/>
              <a:gd name="T25" fmla="*/ 2147483647 h 321"/>
              <a:gd name="T26" fmla="*/ 2147483647 w 3481"/>
              <a:gd name="T27" fmla="*/ 2147483647 h 321"/>
              <a:gd name="T28" fmla="*/ 2147483647 w 3481"/>
              <a:gd name="T29" fmla="*/ 2147483647 h 3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81"/>
              <a:gd name="T46" fmla="*/ 0 h 321"/>
              <a:gd name="T47" fmla="*/ 3481 w 3481"/>
              <a:gd name="T48" fmla="*/ 321 h 32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81" h="321">
                <a:moveTo>
                  <a:pt x="0" y="305"/>
                </a:moveTo>
                <a:lnTo>
                  <a:pt x="3464" y="67"/>
                </a:lnTo>
                <a:lnTo>
                  <a:pt x="3465" y="83"/>
                </a:lnTo>
                <a:lnTo>
                  <a:pt x="1" y="321"/>
                </a:lnTo>
                <a:lnTo>
                  <a:pt x="0" y="305"/>
                </a:lnTo>
                <a:close/>
                <a:moveTo>
                  <a:pt x="3335" y="2"/>
                </a:moveTo>
                <a:lnTo>
                  <a:pt x="3481" y="73"/>
                </a:lnTo>
                <a:lnTo>
                  <a:pt x="3346" y="165"/>
                </a:lnTo>
                <a:cubicBezTo>
                  <a:pt x="3343" y="167"/>
                  <a:pt x="3338" y="166"/>
                  <a:pt x="3335" y="162"/>
                </a:cubicBezTo>
                <a:cubicBezTo>
                  <a:pt x="3333" y="159"/>
                  <a:pt x="3334" y="154"/>
                  <a:pt x="3337" y="151"/>
                </a:cubicBezTo>
                <a:lnTo>
                  <a:pt x="3460" y="68"/>
                </a:lnTo>
                <a:lnTo>
                  <a:pt x="3461" y="82"/>
                </a:lnTo>
                <a:lnTo>
                  <a:pt x="3328" y="16"/>
                </a:lnTo>
                <a:cubicBezTo>
                  <a:pt x="3324" y="14"/>
                  <a:pt x="3323" y="9"/>
                  <a:pt x="3325" y="5"/>
                </a:cubicBezTo>
                <a:cubicBezTo>
                  <a:pt x="3326" y="1"/>
                  <a:pt x="3331" y="0"/>
                  <a:pt x="3335" y="2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07" name="Freeform 16"/>
          <p:cNvSpPr>
            <a:spLocks noEditPoints="1"/>
          </p:cNvSpPr>
          <p:nvPr/>
        </p:nvSpPr>
        <p:spPr bwMode="auto">
          <a:xfrm>
            <a:off x="6704013" y="1749425"/>
            <a:ext cx="1841500" cy="285750"/>
          </a:xfrm>
          <a:custGeom>
            <a:avLst/>
            <a:gdLst>
              <a:gd name="T0" fmla="*/ 0 w 4322"/>
              <a:gd name="T1" fmla="*/ 2147483647 h 671"/>
              <a:gd name="T2" fmla="*/ 2147483647 w 4322"/>
              <a:gd name="T3" fmla="*/ 2147483647 h 671"/>
              <a:gd name="T4" fmla="*/ 2147483647 w 4322"/>
              <a:gd name="T5" fmla="*/ 2147483647 h 671"/>
              <a:gd name="T6" fmla="*/ 2147483647 w 4322"/>
              <a:gd name="T7" fmla="*/ 2147483647 h 671"/>
              <a:gd name="T8" fmla="*/ 0 w 4322"/>
              <a:gd name="T9" fmla="*/ 2147483647 h 671"/>
              <a:gd name="T10" fmla="*/ 2147483647 w 4322"/>
              <a:gd name="T11" fmla="*/ 2147483647 h 671"/>
              <a:gd name="T12" fmla="*/ 2147483647 w 4322"/>
              <a:gd name="T13" fmla="*/ 2147483647 h 671"/>
              <a:gd name="T14" fmla="*/ 2147483647 w 4322"/>
              <a:gd name="T15" fmla="*/ 2147483647 h 671"/>
              <a:gd name="T16" fmla="*/ 2147483647 w 4322"/>
              <a:gd name="T17" fmla="*/ 2147483647 h 671"/>
              <a:gd name="T18" fmla="*/ 2147483647 w 4322"/>
              <a:gd name="T19" fmla="*/ 2147483647 h 671"/>
              <a:gd name="T20" fmla="*/ 2147483647 w 4322"/>
              <a:gd name="T21" fmla="*/ 2147483647 h 671"/>
              <a:gd name="T22" fmla="*/ 2147483647 w 4322"/>
              <a:gd name="T23" fmla="*/ 2147483647 h 671"/>
              <a:gd name="T24" fmla="*/ 2147483647 w 4322"/>
              <a:gd name="T25" fmla="*/ 2147483647 h 671"/>
              <a:gd name="T26" fmla="*/ 2147483647 w 4322"/>
              <a:gd name="T27" fmla="*/ 2147483647 h 671"/>
              <a:gd name="T28" fmla="*/ 2147483647 w 4322"/>
              <a:gd name="T29" fmla="*/ 2147483647 h 6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22"/>
              <a:gd name="T46" fmla="*/ 0 h 671"/>
              <a:gd name="T47" fmla="*/ 4322 w 4322"/>
              <a:gd name="T48" fmla="*/ 671 h 6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22" h="671">
                <a:moveTo>
                  <a:pt x="0" y="656"/>
                </a:moveTo>
                <a:lnTo>
                  <a:pt x="4305" y="58"/>
                </a:lnTo>
                <a:lnTo>
                  <a:pt x="4307" y="74"/>
                </a:lnTo>
                <a:lnTo>
                  <a:pt x="3" y="671"/>
                </a:lnTo>
                <a:lnTo>
                  <a:pt x="0" y="656"/>
                </a:lnTo>
                <a:close/>
                <a:moveTo>
                  <a:pt x="4172" y="2"/>
                </a:moveTo>
                <a:lnTo>
                  <a:pt x="4322" y="63"/>
                </a:lnTo>
                <a:lnTo>
                  <a:pt x="4194" y="164"/>
                </a:lnTo>
                <a:cubicBezTo>
                  <a:pt x="4191" y="166"/>
                  <a:pt x="4186" y="166"/>
                  <a:pt x="4183" y="162"/>
                </a:cubicBezTo>
                <a:cubicBezTo>
                  <a:pt x="4180" y="159"/>
                  <a:pt x="4181" y="154"/>
                  <a:pt x="4184" y="151"/>
                </a:cubicBezTo>
                <a:lnTo>
                  <a:pt x="4301" y="59"/>
                </a:lnTo>
                <a:lnTo>
                  <a:pt x="4303" y="73"/>
                </a:lnTo>
                <a:lnTo>
                  <a:pt x="4166" y="17"/>
                </a:lnTo>
                <a:cubicBezTo>
                  <a:pt x="4161" y="15"/>
                  <a:pt x="4160" y="10"/>
                  <a:pt x="4161" y="6"/>
                </a:cubicBezTo>
                <a:cubicBezTo>
                  <a:pt x="4163" y="2"/>
                  <a:pt x="4168" y="0"/>
                  <a:pt x="4172" y="2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08" name="Freeform 17"/>
          <p:cNvSpPr>
            <a:spLocks noEditPoints="1"/>
          </p:cNvSpPr>
          <p:nvPr/>
        </p:nvSpPr>
        <p:spPr bwMode="auto">
          <a:xfrm>
            <a:off x="6757988" y="1697038"/>
            <a:ext cx="1790700" cy="136525"/>
          </a:xfrm>
          <a:custGeom>
            <a:avLst/>
            <a:gdLst>
              <a:gd name="T0" fmla="*/ 0 w 4201"/>
              <a:gd name="T1" fmla="*/ 2147483647 h 323"/>
              <a:gd name="T2" fmla="*/ 2147483647 w 4201"/>
              <a:gd name="T3" fmla="*/ 2147483647 h 323"/>
              <a:gd name="T4" fmla="*/ 2147483647 w 4201"/>
              <a:gd name="T5" fmla="*/ 2147483647 h 323"/>
              <a:gd name="T6" fmla="*/ 2147483647 w 4201"/>
              <a:gd name="T7" fmla="*/ 2147483647 h 323"/>
              <a:gd name="T8" fmla="*/ 0 w 4201"/>
              <a:gd name="T9" fmla="*/ 2147483647 h 323"/>
              <a:gd name="T10" fmla="*/ 2147483647 w 4201"/>
              <a:gd name="T11" fmla="*/ 2147483647 h 323"/>
              <a:gd name="T12" fmla="*/ 2147483647 w 4201"/>
              <a:gd name="T13" fmla="*/ 2147483647 h 323"/>
              <a:gd name="T14" fmla="*/ 2147483647 w 4201"/>
              <a:gd name="T15" fmla="*/ 2147483647 h 323"/>
              <a:gd name="T16" fmla="*/ 2147483647 w 4201"/>
              <a:gd name="T17" fmla="*/ 2147483647 h 323"/>
              <a:gd name="T18" fmla="*/ 2147483647 w 4201"/>
              <a:gd name="T19" fmla="*/ 2147483647 h 323"/>
              <a:gd name="T20" fmla="*/ 2147483647 w 4201"/>
              <a:gd name="T21" fmla="*/ 2147483647 h 323"/>
              <a:gd name="T22" fmla="*/ 2147483647 w 4201"/>
              <a:gd name="T23" fmla="*/ 2147483647 h 323"/>
              <a:gd name="T24" fmla="*/ 2147483647 w 4201"/>
              <a:gd name="T25" fmla="*/ 2147483647 h 323"/>
              <a:gd name="T26" fmla="*/ 2147483647 w 4201"/>
              <a:gd name="T27" fmla="*/ 2147483647 h 323"/>
              <a:gd name="T28" fmla="*/ 2147483647 w 4201"/>
              <a:gd name="T29" fmla="*/ 2147483647 h 32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01"/>
              <a:gd name="T46" fmla="*/ 0 h 323"/>
              <a:gd name="T47" fmla="*/ 4201 w 4201"/>
              <a:gd name="T48" fmla="*/ 323 h 32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01" h="323">
                <a:moveTo>
                  <a:pt x="0" y="307"/>
                </a:moveTo>
                <a:lnTo>
                  <a:pt x="4184" y="68"/>
                </a:lnTo>
                <a:lnTo>
                  <a:pt x="4185" y="84"/>
                </a:lnTo>
                <a:lnTo>
                  <a:pt x="1" y="323"/>
                </a:lnTo>
                <a:lnTo>
                  <a:pt x="0" y="307"/>
                </a:lnTo>
                <a:close/>
                <a:moveTo>
                  <a:pt x="4056" y="2"/>
                </a:moveTo>
                <a:lnTo>
                  <a:pt x="4201" y="75"/>
                </a:lnTo>
                <a:lnTo>
                  <a:pt x="4065" y="165"/>
                </a:lnTo>
                <a:cubicBezTo>
                  <a:pt x="4062" y="167"/>
                  <a:pt x="4057" y="166"/>
                  <a:pt x="4054" y="163"/>
                </a:cubicBezTo>
                <a:cubicBezTo>
                  <a:pt x="4052" y="159"/>
                  <a:pt x="4053" y="154"/>
                  <a:pt x="4057" y="152"/>
                </a:cubicBezTo>
                <a:lnTo>
                  <a:pt x="4180" y="70"/>
                </a:lnTo>
                <a:lnTo>
                  <a:pt x="4181" y="84"/>
                </a:lnTo>
                <a:lnTo>
                  <a:pt x="4049" y="16"/>
                </a:lnTo>
                <a:cubicBezTo>
                  <a:pt x="4045" y="14"/>
                  <a:pt x="4043" y="9"/>
                  <a:pt x="4045" y="5"/>
                </a:cubicBezTo>
                <a:cubicBezTo>
                  <a:pt x="4047" y="1"/>
                  <a:pt x="4052" y="0"/>
                  <a:pt x="4056" y="2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09" name="Freeform 18"/>
          <p:cNvSpPr>
            <a:spLocks noEditPoints="1"/>
          </p:cNvSpPr>
          <p:nvPr/>
        </p:nvSpPr>
        <p:spPr bwMode="auto">
          <a:xfrm>
            <a:off x="6704013" y="1622425"/>
            <a:ext cx="1841500" cy="88900"/>
          </a:xfrm>
          <a:custGeom>
            <a:avLst/>
            <a:gdLst>
              <a:gd name="T0" fmla="*/ 2147483647 w 4321"/>
              <a:gd name="T1" fmla="*/ 0 h 208"/>
              <a:gd name="T2" fmla="*/ 2147483647 w 4321"/>
              <a:gd name="T3" fmla="*/ 2147483647 h 208"/>
              <a:gd name="T4" fmla="*/ 2147483647 w 4321"/>
              <a:gd name="T5" fmla="*/ 2147483647 h 208"/>
              <a:gd name="T6" fmla="*/ 0 w 4321"/>
              <a:gd name="T7" fmla="*/ 2147483647 h 208"/>
              <a:gd name="T8" fmla="*/ 2147483647 w 4321"/>
              <a:gd name="T9" fmla="*/ 0 h 208"/>
              <a:gd name="T10" fmla="*/ 2147483647 w 4321"/>
              <a:gd name="T11" fmla="*/ 2147483647 h 208"/>
              <a:gd name="T12" fmla="*/ 2147483647 w 4321"/>
              <a:gd name="T13" fmla="*/ 2147483647 h 208"/>
              <a:gd name="T14" fmla="*/ 2147483647 w 4321"/>
              <a:gd name="T15" fmla="*/ 2147483647 h 208"/>
              <a:gd name="T16" fmla="*/ 2147483647 w 4321"/>
              <a:gd name="T17" fmla="*/ 2147483647 h 208"/>
              <a:gd name="T18" fmla="*/ 2147483647 w 4321"/>
              <a:gd name="T19" fmla="*/ 2147483647 h 208"/>
              <a:gd name="T20" fmla="*/ 2147483647 w 4321"/>
              <a:gd name="T21" fmla="*/ 2147483647 h 208"/>
              <a:gd name="T22" fmla="*/ 2147483647 w 4321"/>
              <a:gd name="T23" fmla="*/ 2147483647 h 208"/>
              <a:gd name="T24" fmla="*/ 2147483647 w 4321"/>
              <a:gd name="T25" fmla="*/ 2147483647 h 208"/>
              <a:gd name="T26" fmla="*/ 2147483647 w 4321"/>
              <a:gd name="T27" fmla="*/ 2147483647 h 208"/>
              <a:gd name="T28" fmla="*/ 2147483647 w 4321"/>
              <a:gd name="T29" fmla="*/ 2147483647 h 20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21"/>
              <a:gd name="T46" fmla="*/ 0 h 208"/>
              <a:gd name="T47" fmla="*/ 4321 w 4321"/>
              <a:gd name="T48" fmla="*/ 208 h 20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21" h="208">
                <a:moveTo>
                  <a:pt x="1" y="0"/>
                </a:moveTo>
                <a:lnTo>
                  <a:pt x="4305" y="120"/>
                </a:lnTo>
                <a:lnTo>
                  <a:pt x="4304" y="136"/>
                </a:lnTo>
                <a:lnTo>
                  <a:pt x="0" y="16"/>
                </a:lnTo>
                <a:lnTo>
                  <a:pt x="1" y="0"/>
                </a:lnTo>
                <a:close/>
                <a:moveTo>
                  <a:pt x="4183" y="43"/>
                </a:moveTo>
                <a:lnTo>
                  <a:pt x="4321" y="128"/>
                </a:lnTo>
                <a:lnTo>
                  <a:pt x="4178" y="206"/>
                </a:lnTo>
                <a:cubicBezTo>
                  <a:pt x="4174" y="208"/>
                  <a:pt x="4170" y="207"/>
                  <a:pt x="4167" y="203"/>
                </a:cubicBezTo>
                <a:cubicBezTo>
                  <a:pt x="4165" y="199"/>
                  <a:pt x="4167" y="194"/>
                  <a:pt x="4171" y="192"/>
                </a:cubicBezTo>
                <a:lnTo>
                  <a:pt x="4301" y="121"/>
                </a:lnTo>
                <a:lnTo>
                  <a:pt x="4300" y="135"/>
                </a:lnTo>
                <a:lnTo>
                  <a:pt x="4174" y="57"/>
                </a:lnTo>
                <a:cubicBezTo>
                  <a:pt x="4171" y="54"/>
                  <a:pt x="4170" y="49"/>
                  <a:pt x="4172" y="46"/>
                </a:cubicBezTo>
                <a:cubicBezTo>
                  <a:pt x="4174" y="42"/>
                  <a:pt x="4179" y="41"/>
                  <a:pt x="4183" y="43"/>
                </a:cubicBezTo>
                <a:close/>
              </a:path>
            </a:pathLst>
          </a:custGeom>
          <a:solidFill>
            <a:srgbClr val="FF0000"/>
          </a:solidFill>
          <a:ln w="1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10" name="Rectangle 19"/>
          <p:cNvSpPr>
            <a:spLocks noChangeArrowheads="1"/>
          </p:cNvSpPr>
          <p:nvPr/>
        </p:nvSpPr>
        <p:spPr bwMode="auto">
          <a:xfrm>
            <a:off x="6472238" y="2517775"/>
            <a:ext cx="6350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Calibri" pitchFamily="34" charset="0"/>
              </a:rPr>
              <a:t>Camera </a:t>
            </a:r>
            <a:endParaRPr lang="en-US"/>
          </a:p>
        </p:txBody>
      </p:sp>
      <p:sp>
        <p:nvSpPr>
          <p:cNvPr id="33811" name="Rectangle 20"/>
          <p:cNvSpPr>
            <a:spLocks noChangeArrowheads="1"/>
          </p:cNvSpPr>
          <p:nvPr/>
        </p:nvSpPr>
        <p:spPr bwMode="auto">
          <a:xfrm>
            <a:off x="6513513" y="2716213"/>
            <a:ext cx="43338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Calibri" pitchFamily="34" charset="0"/>
              </a:rPr>
              <a:t>Mirror</a:t>
            </a:r>
            <a:endParaRPr lang="en-US"/>
          </a:p>
        </p:txBody>
      </p:sp>
      <p:sp>
        <p:nvSpPr>
          <p:cNvPr id="33812" name="Freeform 21"/>
          <p:cNvSpPr>
            <a:spLocks noEditPoints="1"/>
          </p:cNvSpPr>
          <p:nvPr/>
        </p:nvSpPr>
        <p:spPr bwMode="auto">
          <a:xfrm>
            <a:off x="8548688" y="1160463"/>
            <a:ext cx="109537" cy="925512"/>
          </a:xfrm>
          <a:custGeom>
            <a:avLst/>
            <a:gdLst>
              <a:gd name="T0" fmla="*/ 0 w 256"/>
              <a:gd name="T1" fmla="*/ 2147483647 h 2176"/>
              <a:gd name="T2" fmla="*/ 2147483647 w 256"/>
              <a:gd name="T3" fmla="*/ 0 h 2176"/>
              <a:gd name="T4" fmla="*/ 2147483647 w 256"/>
              <a:gd name="T5" fmla="*/ 0 h 2176"/>
              <a:gd name="T6" fmla="*/ 2147483647 w 256"/>
              <a:gd name="T7" fmla="*/ 2147483647 h 2176"/>
              <a:gd name="T8" fmla="*/ 2147483647 w 256"/>
              <a:gd name="T9" fmla="*/ 2147483647 h 2176"/>
              <a:gd name="T10" fmla="*/ 2147483647 w 256"/>
              <a:gd name="T11" fmla="*/ 2147483647 h 2176"/>
              <a:gd name="T12" fmla="*/ 2147483647 w 256"/>
              <a:gd name="T13" fmla="*/ 2147483647 h 2176"/>
              <a:gd name="T14" fmla="*/ 0 w 256"/>
              <a:gd name="T15" fmla="*/ 2147483647 h 2176"/>
              <a:gd name="T16" fmla="*/ 0 w 256"/>
              <a:gd name="T17" fmla="*/ 2147483647 h 2176"/>
              <a:gd name="T18" fmla="*/ 2147483647 w 256"/>
              <a:gd name="T19" fmla="*/ 2147483647 h 2176"/>
              <a:gd name="T20" fmla="*/ 2147483647 w 256"/>
              <a:gd name="T21" fmla="*/ 2147483647 h 2176"/>
              <a:gd name="T22" fmla="*/ 2147483647 w 256"/>
              <a:gd name="T23" fmla="*/ 2147483647 h 2176"/>
              <a:gd name="T24" fmla="*/ 2147483647 w 256"/>
              <a:gd name="T25" fmla="*/ 2147483647 h 2176"/>
              <a:gd name="T26" fmla="*/ 2147483647 w 256"/>
              <a:gd name="T27" fmla="*/ 2147483647 h 2176"/>
              <a:gd name="T28" fmla="*/ 2147483647 w 256"/>
              <a:gd name="T29" fmla="*/ 2147483647 h 2176"/>
              <a:gd name="T30" fmla="*/ 2147483647 w 256"/>
              <a:gd name="T31" fmla="*/ 2147483647 h 2176"/>
              <a:gd name="T32" fmla="*/ 2147483647 w 256"/>
              <a:gd name="T33" fmla="*/ 2147483647 h 2176"/>
              <a:gd name="T34" fmla="*/ 2147483647 w 256"/>
              <a:gd name="T35" fmla="*/ 2147483647 h 21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56"/>
              <a:gd name="T55" fmla="*/ 0 h 2176"/>
              <a:gd name="T56" fmla="*/ 256 w 256"/>
              <a:gd name="T57" fmla="*/ 2176 h 217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56" h="2176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248" y="0"/>
                </a:lnTo>
                <a:cubicBezTo>
                  <a:pt x="253" y="0"/>
                  <a:pt x="256" y="4"/>
                  <a:pt x="256" y="8"/>
                </a:cubicBezTo>
                <a:lnTo>
                  <a:pt x="256" y="2168"/>
                </a:lnTo>
                <a:cubicBezTo>
                  <a:pt x="256" y="2173"/>
                  <a:pt x="253" y="2176"/>
                  <a:pt x="248" y="2176"/>
                </a:cubicBezTo>
                <a:lnTo>
                  <a:pt x="8" y="2176"/>
                </a:lnTo>
                <a:cubicBezTo>
                  <a:pt x="4" y="2176"/>
                  <a:pt x="0" y="2173"/>
                  <a:pt x="0" y="2168"/>
                </a:cubicBezTo>
                <a:lnTo>
                  <a:pt x="0" y="8"/>
                </a:lnTo>
                <a:close/>
                <a:moveTo>
                  <a:pt x="16" y="2168"/>
                </a:moveTo>
                <a:lnTo>
                  <a:pt x="8" y="2160"/>
                </a:lnTo>
                <a:lnTo>
                  <a:pt x="248" y="2160"/>
                </a:lnTo>
                <a:lnTo>
                  <a:pt x="240" y="2168"/>
                </a:lnTo>
                <a:lnTo>
                  <a:pt x="240" y="8"/>
                </a:lnTo>
                <a:lnTo>
                  <a:pt x="248" y="16"/>
                </a:lnTo>
                <a:lnTo>
                  <a:pt x="8" y="16"/>
                </a:lnTo>
                <a:lnTo>
                  <a:pt x="16" y="8"/>
                </a:lnTo>
                <a:lnTo>
                  <a:pt x="16" y="2168"/>
                </a:lnTo>
                <a:close/>
              </a:path>
            </a:pathLst>
          </a:custGeom>
          <a:solidFill>
            <a:srgbClr val="000000"/>
          </a:solidFill>
          <a:ln w="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13" name="Freeform 22"/>
          <p:cNvSpPr>
            <a:spLocks/>
          </p:cNvSpPr>
          <p:nvPr/>
        </p:nvSpPr>
        <p:spPr bwMode="auto">
          <a:xfrm>
            <a:off x="8551863" y="1622425"/>
            <a:ext cx="103187" cy="7938"/>
          </a:xfrm>
          <a:custGeom>
            <a:avLst/>
            <a:gdLst>
              <a:gd name="T0" fmla="*/ 0 w 65"/>
              <a:gd name="T1" fmla="*/ 2147483647 h 5"/>
              <a:gd name="T2" fmla="*/ 2147483647 w 65"/>
              <a:gd name="T3" fmla="*/ 0 h 5"/>
              <a:gd name="T4" fmla="*/ 2147483647 w 65"/>
              <a:gd name="T5" fmla="*/ 2147483647 h 5"/>
              <a:gd name="T6" fmla="*/ 0 w 65"/>
              <a:gd name="T7" fmla="*/ 2147483647 h 5"/>
              <a:gd name="T8" fmla="*/ 0 w 65"/>
              <a:gd name="T9" fmla="*/ 2147483647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5"/>
              <a:gd name="T17" fmla="*/ 65 w 65"/>
              <a:gd name="T18" fmla="*/ 5 h 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5">
                <a:moveTo>
                  <a:pt x="0" y="1"/>
                </a:moveTo>
                <a:lnTo>
                  <a:pt x="64" y="0"/>
                </a:lnTo>
                <a:lnTo>
                  <a:pt x="65" y="5"/>
                </a:lnTo>
                <a:lnTo>
                  <a:pt x="0" y="5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 w="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3814" name="Rectangle 23"/>
          <p:cNvSpPr>
            <a:spLocks noChangeArrowheads="1"/>
          </p:cNvSpPr>
          <p:nvPr/>
        </p:nvSpPr>
        <p:spPr bwMode="auto">
          <a:xfrm>
            <a:off x="8435975" y="2163763"/>
            <a:ext cx="4032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Calibri" pitchFamily="34" charset="0"/>
              </a:rPr>
              <a:t>CCD </a:t>
            </a:r>
            <a:endParaRPr lang="en-US"/>
          </a:p>
        </p:txBody>
      </p:sp>
      <p:sp>
        <p:nvSpPr>
          <p:cNvPr id="33815" name="Rectangle 24"/>
          <p:cNvSpPr>
            <a:spLocks noChangeArrowheads="1"/>
          </p:cNvSpPr>
          <p:nvPr/>
        </p:nvSpPr>
        <p:spPr bwMode="auto">
          <a:xfrm>
            <a:off x="8250238" y="2359025"/>
            <a:ext cx="1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/>
          </a:p>
        </p:txBody>
      </p:sp>
      <p:grpSp>
        <p:nvGrpSpPr>
          <p:cNvPr id="33816" name="Group 46"/>
          <p:cNvGrpSpPr>
            <a:grpSpLocks/>
          </p:cNvGrpSpPr>
          <p:nvPr/>
        </p:nvGrpSpPr>
        <p:grpSpPr bwMode="auto">
          <a:xfrm>
            <a:off x="152400" y="1219200"/>
            <a:ext cx="4724400" cy="1752600"/>
            <a:chOff x="240" y="768"/>
            <a:chExt cx="3263" cy="1200"/>
          </a:xfrm>
        </p:grpSpPr>
        <p:grpSp>
          <p:nvGrpSpPr>
            <p:cNvPr id="33826" name="Group 47"/>
            <p:cNvGrpSpPr>
              <a:grpSpLocks noChangeAspect="1"/>
            </p:cNvGrpSpPr>
            <p:nvPr/>
          </p:nvGrpSpPr>
          <p:grpSpPr bwMode="auto">
            <a:xfrm>
              <a:off x="240" y="768"/>
              <a:ext cx="3263" cy="1200"/>
              <a:chOff x="2400" y="624"/>
              <a:chExt cx="3263" cy="1200"/>
            </a:xfrm>
          </p:grpSpPr>
          <p:sp>
            <p:nvSpPr>
              <p:cNvPr id="33828" name="AutoShape 46"/>
              <p:cNvSpPr>
                <a:spLocks noChangeAspect="1" noChangeArrowheads="1" noTextEdit="1"/>
              </p:cNvSpPr>
              <p:nvPr/>
            </p:nvSpPr>
            <p:spPr bwMode="auto">
              <a:xfrm>
                <a:off x="2400" y="624"/>
                <a:ext cx="3263" cy="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829" name="Freeform 48"/>
              <p:cNvSpPr>
                <a:spLocks noEditPoints="1"/>
              </p:cNvSpPr>
              <p:nvPr/>
            </p:nvSpPr>
            <p:spPr bwMode="auto">
              <a:xfrm>
                <a:off x="3011" y="631"/>
                <a:ext cx="112" cy="858"/>
              </a:xfrm>
              <a:custGeom>
                <a:avLst/>
                <a:gdLst>
                  <a:gd name="T0" fmla="*/ 0 w 400"/>
                  <a:gd name="T1" fmla="*/ 0 h 3057"/>
                  <a:gd name="T2" fmla="*/ 0 w 400"/>
                  <a:gd name="T3" fmla="*/ 0 h 3057"/>
                  <a:gd name="T4" fmla="*/ 0 w 400"/>
                  <a:gd name="T5" fmla="*/ 0 h 3057"/>
                  <a:gd name="T6" fmla="*/ 0 w 400"/>
                  <a:gd name="T7" fmla="*/ 0 h 3057"/>
                  <a:gd name="T8" fmla="*/ 0 w 400"/>
                  <a:gd name="T9" fmla="*/ 0 h 3057"/>
                  <a:gd name="T10" fmla="*/ 0 w 400"/>
                  <a:gd name="T11" fmla="*/ 0 h 3057"/>
                  <a:gd name="T12" fmla="*/ 0 w 400"/>
                  <a:gd name="T13" fmla="*/ 0 h 3057"/>
                  <a:gd name="T14" fmla="*/ 0 w 400"/>
                  <a:gd name="T15" fmla="*/ 0 h 3057"/>
                  <a:gd name="T16" fmla="*/ 0 w 400"/>
                  <a:gd name="T17" fmla="*/ 0 h 3057"/>
                  <a:gd name="T18" fmla="*/ 0 w 400"/>
                  <a:gd name="T19" fmla="*/ 0 h 3057"/>
                  <a:gd name="T20" fmla="*/ 0 w 400"/>
                  <a:gd name="T21" fmla="*/ 0 h 3057"/>
                  <a:gd name="T22" fmla="*/ 0 w 400"/>
                  <a:gd name="T23" fmla="*/ 0 h 3057"/>
                  <a:gd name="T24" fmla="*/ 0 w 400"/>
                  <a:gd name="T25" fmla="*/ 0 h 3057"/>
                  <a:gd name="T26" fmla="*/ 0 w 400"/>
                  <a:gd name="T27" fmla="*/ 0 h 3057"/>
                  <a:gd name="T28" fmla="*/ 0 w 400"/>
                  <a:gd name="T29" fmla="*/ 0 h 3057"/>
                  <a:gd name="T30" fmla="*/ 0 w 400"/>
                  <a:gd name="T31" fmla="*/ 0 h 3057"/>
                  <a:gd name="T32" fmla="*/ 0 w 400"/>
                  <a:gd name="T33" fmla="*/ 0 h 3057"/>
                  <a:gd name="T34" fmla="*/ 0 w 400"/>
                  <a:gd name="T35" fmla="*/ 0 h 3057"/>
                  <a:gd name="T36" fmla="*/ 0 w 400"/>
                  <a:gd name="T37" fmla="*/ 0 h 3057"/>
                  <a:gd name="T38" fmla="*/ 0 w 400"/>
                  <a:gd name="T39" fmla="*/ 0 h 3057"/>
                  <a:gd name="T40" fmla="*/ 0 w 400"/>
                  <a:gd name="T41" fmla="*/ 0 h 3057"/>
                  <a:gd name="T42" fmla="*/ 0 w 400"/>
                  <a:gd name="T43" fmla="*/ 0 h 3057"/>
                  <a:gd name="T44" fmla="*/ 0 w 400"/>
                  <a:gd name="T45" fmla="*/ 0 h 3057"/>
                  <a:gd name="T46" fmla="*/ 0 w 400"/>
                  <a:gd name="T47" fmla="*/ 0 h 3057"/>
                  <a:gd name="T48" fmla="*/ 0 w 400"/>
                  <a:gd name="T49" fmla="*/ 0 h 3057"/>
                  <a:gd name="T50" fmla="*/ 0 w 400"/>
                  <a:gd name="T51" fmla="*/ 0 h 3057"/>
                  <a:gd name="T52" fmla="*/ 0 w 400"/>
                  <a:gd name="T53" fmla="*/ 0 h 3057"/>
                  <a:gd name="T54" fmla="*/ 0 w 400"/>
                  <a:gd name="T55" fmla="*/ 0 h 3057"/>
                  <a:gd name="T56" fmla="*/ 0 w 400"/>
                  <a:gd name="T57" fmla="*/ 0 h 3057"/>
                  <a:gd name="T58" fmla="*/ 0 w 400"/>
                  <a:gd name="T59" fmla="*/ 0 h 3057"/>
                  <a:gd name="T60" fmla="*/ 0 w 400"/>
                  <a:gd name="T61" fmla="*/ 0 h 3057"/>
                  <a:gd name="T62" fmla="*/ 0 w 400"/>
                  <a:gd name="T63" fmla="*/ 0 h 3057"/>
                  <a:gd name="T64" fmla="*/ 0 w 400"/>
                  <a:gd name="T65" fmla="*/ 0 h 3057"/>
                  <a:gd name="T66" fmla="*/ 0 w 400"/>
                  <a:gd name="T67" fmla="*/ 0 h 3057"/>
                  <a:gd name="T68" fmla="*/ 0 w 400"/>
                  <a:gd name="T69" fmla="*/ 0 h 3057"/>
                  <a:gd name="T70" fmla="*/ 0 w 400"/>
                  <a:gd name="T71" fmla="*/ 0 h 3057"/>
                  <a:gd name="T72" fmla="*/ 0 w 400"/>
                  <a:gd name="T73" fmla="*/ 0 h 3057"/>
                  <a:gd name="T74" fmla="*/ 0 w 400"/>
                  <a:gd name="T75" fmla="*/ 0 h 3057"/>
                  <a:gd name="T76" fmla="*/ 0 w 400"/>
                  <a:gd name="T77" fmla="*/ 0 h 3057"/>
                  <a:gd name="T78" fmla="*/ 0 w 400"/>
                  <a:gd name="T79" fmla="*/ 0 h 3057"/>
                  <a:gd name="T80" fmla="*/ 0 w 400"/>
                  <a:gd name="T81" fmla="*/ 0 h 3057"/>
                  <a:gd name="T82" fmla="*/ 0 w 400"/>
                  <a:gd name="T83" fmla="*/ 0 h 3057"/>
                  <a:gd name="T84" fmla="*/ 0 w 400"/>
                  <a:gd name="T85" fmla="*/ 0 h 3057"/>
                  <a:gd name="T86" fmla="*/ 0 w 400"/>
                  <a:gd name="T87" fmla="*/ 0 h 3057"/>
                  <a:gd name="T88" fmla="*/ 0 w 400"/>
                  <a:gd name="T89" fmla="*/ 0 h 3057"/>
                  <a:gd name="T90" fmla="*/ 0 w 400"/>
                  <a:gd name="T91" fmla="*/ 0 h 3057"/>
                  <a:gd name="T92" fmla="*/ 0 w 400"/>
                  <a:gd name="T93" fmla="*/ 0 h 305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00"/>
                  <a:gd name="T142" fmla="*/ 0 h 3057"/>
                  <a:gd name="T143" fmla="*/ 400 w 400"/>
                  <a:gd name="T144" fmla="*/ 3057 h 305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00" h="3057">
                    <a:moveTo>
                      <a:pt x="0" y="1529"/>
                    </a:moveTo>
                    <a:lnTo>
                      <a:pt x="4" y="1225"/>
                    </a:lnTo>
                    <a:lnTo>
                      <a:pt x="8" y="1081"/>
                    </a:lnTo>
                    <a:lnTo>
                      <a:pt x="14" y="942"/>
                    </a:lnTo>
                    <a:lnTo>
                      <a:pt x="22" y="810"/>
                    </a:lnTo>
                    <a:lnTo>
                      <a:pt x="31" y="686"/>
                    </a:lnTo>
                    <a:lnTo>
                      <a:pt x="41" y="570"/>
                    </a:lnTo>
                    <a:lnTo>
                      <a:pt x="53" y="463"/>
                    </a:lnTo>
                    <a:lnTo>
                      <a:pt x="65" y="366"/>
                    </a:lnTo>
                    <a:lnTo>
                      <a:pt x="79" y="278"/>
                    </a:lnTo>
                    <a:lnTo>
                      <a:pt x="93" y="202"/>
                    </a:lnTo>
                    <a:lnTo>
                      <a:pt x="109" y="137"/>
                    </a:lnTo>
                    <a:lnTo>
                      <a:pt x="126" y="85"/>
                    </a:lnTo>
                    <a:lnTo>
                      <a:pt x="144" y="45"/>
                    </a:lnTo>
                    <a:cubicBezTo>
                      <a:pt x="144" y="44"/>
                      <a:pt x="145" y="43"/>
                      <a:pt x="146" y="41"/>
                    </a:cubicBezTo>
                    <a:lnTo>
                      <a:pt x="163" y="18"/>
                    </a:lnTo>
                    <a:cubicBezTo>
                      <a:pt x="166" y="15"/>
                      <a:pt x="169" y="12"/>
                      <a:pt x="173" y="11"/>
                    </a:cubicBezTo>
                    <a:lnTo>
                      <a:pt x="191" y="3"/>
                    </a:lnTo>
                    <a:cubicBezTo>
                      <a:pt x="197" y="0"/>
                      <a:pt x="204" y="0"/>
                      <a:pt x="210" y="3"/>
                    </a:cubicBezTo>
                    <a:lnTo>
                      <a:pt x="228" y="11"/>
                    </a:lnTo>
                    <a:cubicBezTo>
                      <a:pt x="232" y="12"/>
                      <a:pt x="235" y="15"/>
                      <a:pt x="237" y="18"/>
                    </a:cubicBezTo>
                    <a:lnTo>
                      <a:pt x="255" y="41"/>
                    </a:lnTo>
                    <a:cubicBezTo>
                      <a:pt x="257" y="42"/>
                      <a:pt x="257" y="44"/>
                      <a:pt x="258" y="45"/>
                    </a:cubicBezTo>
                    <a:lnTo>
                      <a:pt x="275" y="82"/>
                    </a:lnTo>
                    <a:lnTo>
                      <a:pt x="292" y="135"/>
                    </a:lnTo>
                    <a:lnTo>
                      <a:pt x="308" y="201"/>
                    </a:lnTo>
                    <a:lnTo>
                      <a:pt x="323" y="277"/>
                    </a:lnTo>
                    <a:lnTo>
                      <a:pt x="336" y="365"/>
                    </a:lnTo>
                    <a:lnTo>
                      <a:pt x="349" y="462"/>
                    </a:lnTo>
                    <a:lnTo>
                      <a:pt x="360" y="570"/>
                    </a:lnTo>
                    <a:lnTo>
                      <a:pt x="370" y="685"/>
                    </a:lnTo>
                    <a:lnTo>
                      <a:pt x="379" y="810"/>
                    </a:lnTo>
                    <a:lnTo>
                      <a:pt x="386" y="942"/>
                    </a:lnTo>
                    <a:lnTo>
                      <a:pt x="392" y="1080"/>
                    </a:lnTo>
                    <a:lnTo>
                      <a:pt x="396" y="1225"/>
                    </a:lnTo>
                    <a:lnTo>
                      <a:pt x="400" y="1528"/>
                    </a:lnTo>
                    <a:lnTo>
                      <a:pt x="396" y="1832"/>
                    </a:lnTo>
                    <a:lnTo>
                      <a:pt x="392" y="1976"/>
                    </a:lnTo>
                    <a:lnTo>
                      <a:pt x="386" y="2116"/>
                    </a:lnTo>
                    <a:lnTo>
                      <a:pt x="379" y="2247"/>
                    </a:lnTo>
                    <a:lnTo>
                      <a:pt x="370" y="2371"/>
                    </a:lnTo>
                    <a:lnTo>
                      <a:pt x="360" y="2488"/>
                    </a:lnTo>
                    <a:lnTo>
                      <a:pt x="349" y="2595"/>
                    </a:lnTo>
                    <a:lnTo>
                      <a:pt x="336" y="2693"/>
                    </a:lnTo>
                    <a:lnTo>
                      <a:pt x="323" y="2779"/>
                    </a:lnTo>
                    <a:lnTo>
                      <a:pt x="308" y="2856"/>
                    </a:lnTo>
                    <a:lnTo>
                      <a:pt x="293" y="2920"/>
                    </a:lnTo>
                    <a:lnTo>
                      <a:pt x="276" y="2972"/>
                    </a:lnTo>
                    <a:lnTo>
                      <a:pt x="258" y="3011"/>
                    </a:lnTo>
                    <a:cubicBezTo>
                      <a:pt x="257" y="3013"/>
                      <a:pt x="257" y="3015"/>
                      <a:pt x="255" y="3016"/>
                    </a:cubicBezTo>
                    <a:lnTo>
                      <a:pt x="237" y="3039"/>
                    </a:lnTo>
                    <a:cubicBezTo>
                      <a:pt x="235" y="3042"/>
                      <a:pt x="232" y="3045"/>
                      <a:pt x="228" y="3046"/>
                    </a:cubicBezTo>
                    <a:lnTo>
                      <a:pt x="210" y="3054"/>
                    </a:lnTo>
                    <a:cubicBezTo>
                      <a:pt x="204" y="3057"/>
                      <a:pt x="197" y="3057"/>
                      <a:pt x="191" y="3054"/>
                    </a:cubicBezTo>
                    <a:lnTo>
                      <a:pt x="173" y="3046"/>
                    </a:lnTo>
                    <a:cubicBezTo>
                      <a:pt x="169" y="3045"/>
                      <a:pt x="166" y="3042"/>
                      <a:pt x="163" y="3039"/>
                    </a:cubicBezTo>
                    <a:lnTo>
                      <a:pt x="146" y="3016"/>
                    </a:lnTo>
                    <a:cubicBezTo>
                      <a:pt x="145" y="3014"/>
                      <a:pt x="144" y="3013"/>
                      <a:pt x="144" y="3011"/>
                    </a:cubicBezTo>
                    <a:lnTo>
                      <a:pt x="127" y="2974"/>
                    </a:lnTo>
                    <a:lnTo>
                      <a:pt x="110" y="2922"/>
                    </a:lnTo>
                    <a:lnTo>
                      <a:pt x="93" y="2857"/>
                    </a:lnTo>
                    <a:lnTo>
                      <a:pt x="79" y="2780"/>
                    </a:lnTo>
                    <a:lnTo>
                      <a:pt x="65" y="2693"/>
                    </a:lnTo>
                    <a:lnTo>
                      <a:pt x="53" y="2595"/>
                    </a:lnTo>
                    <a:lnTo>
                      <a:pt x="41" y="2488"/>
                    </a:lnTo>
                    <a:lnTo>
                      <a:pt x="31" y="2372"/>
                    </a:lnTo>
                    <a:lnTo>
                      <a:pt x="22" y="2247"/>
                    </a:lnTo>
                    <a:lnTo>
                      <a:pt x="15" y="2116"/>
                    </a:lnTo>
                    <a:lnTo>
                      <a:pt x="8" y="1977"/>
                    </a:lnTo>
                    <a:lnTo>
                      <a:pt x="4" y="1832"/>
                    </a:lnTo>
                    <a:lnTo>
                      <a:pt x="0" y="1529"/>
                    </a:lnTo>
                    <a:close/>
                    <a:moveTo>
                      <a:pt x="52" y="1831"/>
                    </a:moveTo>
                    <a:lnTo>
                      <a:pt x="56" y="1974"/>
                    </a:lnTo>
                    <a:lnTo>
                      <a:pt x="62" y="2113"/>
                    </a:lnTo>
                    <a:lnTo>
                      <a:pt x="69" y="2244"/>
                    </a:lnTo>
                    <a:lnTo>
                      <a:pt x="78" y="2367"/>
                    </a:lnTo>
                    <a:lnTo>
                      <a:pt x="88" y="2483"/>
                    </a:lnTo>
                    <a:lnTo>
                      <a:pt x="100" y="2590"/>
                    </a:lnTo>
                    <a:lnTo>
                      <a:pt x="112" y="2686"/>
                    </a:lnTo>
                    <a:lnTo>
                      <a:pt x="126" y="2771"/>
                    </a:lnTo>
                    <a:lnTo>
                      <a:pt x="140" y="2846"/>
                    </a:lnTo>
                    <a:lnTo>
                      <a:pt x="155" y="2907"/>
                    </a:lnTo>
                    <a:lnTo>
                      <a:pt x="170" y="2954"/>
                    </a:lnTo>
                    <a:lnTo>
                      <a:pt x="187" y="2991"/>
                    </a:lnTo>
                    <a:lnTo>
                      <a:pt x="185" y="2987"/>
                    </a:lnTo>
                    <a:lnTo>
                      <a:pt x="202" y="3010"/>
                    </a:lnTo>
                    <a:lnTo>
                      <a:pt x="192" y="3003"/>
                    </a:lnTo>
                    <a:lnTo>
                      <a:pt x="210" y="3011"/>
                    </a:lnTo>
                    <a:lnTo>
                      <a:pt x="191" y="3011"/>
                    </a:lnTo>
                    <a:lnTo>
                      <a:pt x="209" y="3003"/>
                    </a:lnTo>
                    <a:lnTo>
                      <a:pt x="200" y="3010"/>
                    </a:lnTo>
                    <a:lnTo>
                      <a:pt x="218" y="2987"/>
                    </a:lnTo>
                    <a:lnTo>
                      <a:pt x="215" y="2991"/>
                    </a:lnTo>
                    <a:lnTo>
                      <a:pt x="231" y="2957"/>
                    </a:lnTo>
                    <a:lnTo>
                      <a:pt x="246" y="2909"/>
                    </a:lnTo>
                    <a:lnTo>
                      <a:pt x="261" y="2847"/>
                    </a:lnTo>
                    <a:lnTo>
                      <a:pt x="276" y="2772"/>
                    </a:lnTo>
                    <a:lnTo>
                      <a:pt x="289" y="2686"/>
                    </a:lnTo>
                    <a:lnTo>
                      <a:pt x="302" y="2590"/>
                    </a:lnTo>
                    <a:lnTo>
                      <a:pt x="313" y="2483"/>
                    </a:lnTo>
                    <a:lnTo>
                      <a:pt x="323" y="2368"/>
                    </a:lnTo>
                    <a:lnTo>
                      <a:pt x="332" y="2244"/>
                    </a:lnTo>
                    <a:lnTo>
                      <a:pt x="338" y="2113"/>
                    </a:lnTo>
                    <a:lnTo>
                      <a:pt x="344" y="1975"/>
                    </a:lnTo>
                    <a:lnTo>
                      <a:pt x="348" y="1831"/>
                    </a:lnTo>
                    <a:lnTo>
                      <a:pt x="352" y="1529"/>
                    </a:lnTo>
                    <a:lnTo>
                      <a:pt x="348" y="1226"/>
                    </a:lnTo>
                    <a:lnTo>
                      <a:pt x="344" y="1083"/>
                    </a:lnTo>
                    <a:lnTo>
                      <a:pt x="339" y="945"/>
                    </a:lnTo>
                    <a:lnTo>
                      <a:pt x="332" y="813"/>
                    </a:lnTo>
                    <a:lnTo>
                      <a:pt x="323" y="690"/>
                    </a:lnTo>
                    <a:lnTo>
                      <a:pt x="313" y="575"/>
                    </a:lnTo>
                    <a:lnTo>
                      <a:pt x="302" y="469"/>
                    </a:lnTo>
                    <a:lnTo>
                      <a:pt x="289" y="372"/>
                    </a:lnTo>
                    <a:lnTo>
                      <a:pt x="276" y="286"/>
                    </a:lnTo>
                    <a:lnTo>
                      <a:pt x="261" y="212"/>
                    </a:lnTo>
                    <a:lnTo>
                      <a:pt x="247" y="150"/>
                    </a:lnTo>
                    <a:lnTo>
                      <a:pt x="232" y="102"/>
                    </a:lnTo>
                    <a:lnTo>
                      <a:pt x="215" y="65"/>
                    </a:lnTo>
                    <a:lnTo>
                      <a:pt x="218" y="70"/>
                    </a:lnTo>
                    <a:lnTo>
                      <a:pt x="200" y="47"/>
                    </a:lnTo>
                    <a:lnTo>
                      <a:pt x="209" y="54"/>
                    </a:lnTo>
                    <a:lnTo>
                      <a:pt x="191" y="46"/>
                    </a:lnTo>
                    <a:lnTo>
                      <a:pt x="210" y="46"/>
                    </a:lnTo>
                    <a:lnTo>
                      <a:pt x="192" y="54"/>
                    </a:lnTo>
                    <a:lnTo>
                      <a:pt x="202" y="47"/>
                    </a:lnTo>
                    <a:lnTo>
                      <a:pt x="185" y="70"/>
                    </a:lnTo>
                    <a:lnTo>
                      <a:pt x="187" y="65"/>
                    </a:lnTo>
                    <a:lnTo>
                      <a:pt x="171" y="100"/>
                    </a:lnTo>
                    <a:lnTo>
                      <a:pt x="156" y="148"/>
                    </a:lnTo>
                    <a:lnTo>
                      <a:pt x="140" y="211"/>
                    </a:lnTo>
                    <a:lnTo>
                      <a:pt x="126" y="285"/>
                    </a:lnTo>
                    <a:lnTo>
                      <a:pt x="112" y="371"/>
                    </a:lnTo>
                    <a:lnTo>
                      <a:pt x="100" y="468"/>
                    </a:lnTo>
                    <a:lnTo>
                      <a:pt x="88" y="575"/>
                    </a:lnTo>
                    <a:lnTo>
                      <a:pt x="78" y="689"/>
                    </a:lnTo>
                    <a:lnTo>
                      <a:pt x="69" y="813"/>
                    </a:lnTo>
                    <a:lnTo>
                      <a:pt x="62" y="945"/>
                    </a:lnTo>
                    <a:lnTo>
                      <a:pt x="56" y="1082"/>
                    </a:lnTo>
                    <a:lnTo>
                      <a:pt x="52" y="1226"/>
                    </a:lnTo>
                    <a:lnTo>
                      <a:pt x="48" y="1528"/>
                    </a:lnTo>
                    <a:lnTo>
                      <a:pt x="52" y="18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830" name="Freeform 49"/>
              <p:cNvSpPr>
                <a:spLocks noEditPoints="1"/>
              </p:cNvSpPr>
              <p:nvPr/>
            </p:nvSpPr>
            <p:spPr bwMode="auto">
              <a:xfrm>
                <a:off x="4228" y="631"/>
                <a:ext cx="117" cy="858"/>
              </a:xfrm>
              <a:custGeom>
                <a:avLst/>
                <a:gdLst>
                  <a:gd name="T0" fmla="*/ 0 w 416"/>
                  <a:gd name="T1" fmla="*/ 0 h 3057"/>
                  <a:gd name="T2" fmla="*/ 0 w 416"/>
                  <a:gd name="T3" fmla="*/ 0 h 3057"/>
                  <a:gd name="T4" fmla="*/ 0 w 416"/>
                  <a:gd name="T5" fmla="*/ 0 h 3057"/>
                  <a:gd name="T6" fmla="*/ 0 w 416"/>
                  <a:gd name="T7" fmla="*/ 0 h 3057"/>
                  <a:gd name="T8" fmla="*/ 0 w 416"/>
                  <a:gd name="T9" fmla="*/ 0 h 3057"/>
                  <a:gd name="T10" fmla="*/ 0 w 416"/>
                  <a:gd name="T11" fmla="*/ 0 h 3057"/>
                  <a:gd name="T12" fmla="*/ 0 w 416"/>
                  <a:gd name="T13" fmla="*/ 0 h 3057"/>
                  <a:gd name="T14" fmla="*/ 0 w 416"/>
                  <a:gd name="T15" fmla="*/ 0 h 3057"/>
                  <a:gd name="T16" fmla="*/ 0 w 416"/>
                  <a:gd name="T17" fmla="*/ 0 h 3057"/>
                  <a:gd name="T18" fmla="*/ 0 w 416"/>
                  <a:gd name="T19" fmla="*/ 0 h 3057"/>
                  <a:gd name="T20" fmla="*/ 0 w 416"/>
                  <a:gd name="T21" fmla="*/ 0 h 3057"/>
                  <a:gd name="T22" fmla="*/ 0 w 416"/>
                  <a:gd name="T23" fmla="*/ 0 h 3057"/>
                  <a:gd name="T24" fmla="*/ 0 w 416"/>
                  <a:gd name="T25" fmla="*/ 0 h 3057"/>
                  <a:gd name="T26" fmla="*/ 0 w 416"/>
                  <a:gd name="T27" fmla="*/ 0 h 3057"/>
                  <a:gd name="T28" fmla="*/ 0 w 416"/>
                  <a:gd name="T29" fmla="*/ 0 h 3057"/>
                  <a:gd name="T30" fmla="*/ 0 w 416"/>
                  <a:gd name="T31" fmla="*/ 0 h 3057"/>
                  <a:gd name="T32" fmla="*/ 0 w 416"/>
                  <a:gd name="T33" fmla="*/ 0 h 3057"/>
                  <a:gd name="T34" fmla="*/ 0 w 416"/>
                  <a:gd name="T35" fmla="*/ 0 h 3057"/>
                  <a:gd name="T36" fmla="*/ 0 w 416"/>
                  <a:gd name="T37" fmla="*/ 0 h 3057"/>
                  <a:gd name="T38" fmla="*/ 0 w 416"/>
                  <a:gd name="T39" fmla="*/ 0 h 3057"/>
                  <a:gd name="T40" fmla="*/ 0 w 416"/>
                  <a:gd name="T41" fmla="*/ 0 h 3057"/>
                  <a:gd name="T42" fmla="*/ 0 w 416"/>
                  <a:gd name="T43" fmla="*/ 0 h 3057"/>
                  <a:gd name="T44" fmla="*/ 0 w 416"/>
                  <a:gd name="T45" fmla="*/ 0 h 3057"/>
                  <a:gd name="T46" fmla="*/ 0 w 416"/>
                  <a:gd name="T47" fmla="*/ 0 h 3057"/>
                  <a:gd name="T48" fmla="*/ 0 w 416"/>
                  <a:gd name="T49" fmla="*/ 0 h 3057"/>
                  <a:gd name="T50" fmla="*/ 0 w 416"/>
                  <a:gd name="T51" fmla="*/ 0 h 3057"/>
                  <a:gd name="T52" fmla="*/ 0 w 416"/>
                  <a:gd name="T53" fmla="*/ 0 h 3057"/>
                  <a:gd name="T54" fmla="*/ 0 w 416"/>
                  <a:gd name="T55" fmla="*/ 0 h 3057"/>
                  <a:gd name="T56" fmla="*/ 0 w 416"/>
                  <a:gd name="T57" fmla="*/ 0 h 3057"/>
                  <a:gd name="T58" fmla="*/ 0 w 416"/>
                  <a:gd name="T59" fmla="*/ 0 h 3057"/>
                  <a:gd name="T60" fmla="*/ 0 w 416"/>
                  <a:gd name="T61" fmla="*/ 0 h 3057"/>
                  <a:gd name="T62" fmla="*/ 0 w 416"/>
                  <a:gd name="T63" fmla="*/ 0 h 3057"/>
                  <a:gd name="T64" fmla="*/ 0 w 416"/>
                  <a:gd name="T65" fmla="*/ 0 h 3057"/>
                  <a:gd name="T66" fmla="*/ 0 w 416"/>
                  <a:gd name="T67" fmla="*/ 0 h 3057"/>
                  <a:gd name="T68" fmla="*/ 0 w 416"/>
                  <a:gd name="T69" fmla="*/ 0 h 3057"/>
                  <a:gd name="T70" fmla="*/ 0 w 416"/>
                  <a:gd name="T71" fmla="*/ 0 h 3057"/>
                  <a:gd name="T72" fmla="*/ 0 w 416"/>
                  <a:gd name="T73" fmla="*/ 0 h 3057"/>
                  <a:gd name="T74" fmla="*/ 0 w 416"/>
                  <a:gd name="T75" fmla="*/ 0 h 3057"/>
                  <a:gd name="T76" fmla="*/ 0 w 416"/>
                  <a:gd name="T77" fmla="*/ 0 h 3057"/>
                  <a:gd name="T78" fmla="*/ 0 w 416"/>
                  <a:gd name="T79" fmla="*/ 0 h 3057"/>
                  <a:gd name="T80" fmla="*/ 0 w 416"/>
                  <a:gd name="T81" fmla="*/ 0 h 3057"/>
                  <a:gd name="T82" fmla="*/ 0 w 416"/>
                  <a:gd name="T83" fmla="*/ 0 h 3057"/>
                  <a:gd name="T84" fmla="*/ 0 w 416"/>
                  <a:gd name="T85" fmla="*/ 0 h 3057"/>
                  <a:gd name="T86" fmla="*/ 0 w 416"/>
                  <a:gd name="T87" fmla="*/ 0 h 3057"/>
                  <a:gd name="T88" fmla="*/ 0 w 416"/>
                  <a:gd name="T89" fmla="*/ 0 h 3057"/>
                  <a:gd name="T90" fmla="*/ 0 w 416"/>
                  <a:gd name="T91" fmla="*/ 0 h 3057"/>
                  <a:gd name="T92" fmla="*/ 0 w 416"/>
                  <a:gd name="T93" fmla="*/ 0 h 305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16"/>
                  <a:gd name="T142" fmla="*/ 0 h 3057"/>
                  <a:gd name="T143" fmla="*/ 416 w 416"/>
                  <a:gd name="T144" fmla="*/ 3057 h 305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16" h="3057">
                    <a:moveTo>
                      <a:pt x="0" y="1529"/>
                    </a:moveTo>
                    <a:lnTo>
                      <a:pt x="4" y="1225"/>
                    </a:lnTo>
                    <a:lnTo>
                      <a:pt x="8" y="1081"/>
                    </a:lnTo>
                    <a:lnTo>
                      <a:pt x="15" y="942"/>
                    </a:lnTo>
                    <a:lnTo>
                      <a:pt x="22" y="810"/>
                    </a:lnTo>
                    <a:lnTo>
                      <a:pt x="33" y="686"/>
                    </a:lnTo>
                    <a:lnTo>
                      <a:pt x="43" y="570"/>
                    </a:lnTo>
                    <a:lnTo>
                      <a:pt x="55" y="463"/>
                    </a:lnTo>
                    <a:lnTo>
                      <a:pt x="68" y="365"/>
                    </a:lnTo>
                    <a:lnTo>
                      <a:pt x="82" y="278"/>
                    </a:lnTo>
                    <a:lnTo>
                      <a:pt x="98" y="201"/>
                    </a:lnTo>
                    <a:lnTo>
                      <a:pt x="114" y="137"/>
                    </a:lnTo>
                    <a:lnTo>
                      <a:pt x="132" y="85"/>
                    </a:lnTo>
                    <a:lnTo>
                      <a:pt x="150" y="45"/>
                    </a:lnTo>
                    <a:cubicBezTo>
                      <a:pt x="150" y="44"/>
                      <a:pt x="151" y="42"/>
                      <a:pt x="153" y="41"/>
                    </a:cubicBezTo>
                    <a:lnTo>
                      <a:pt x="171" y="18"/>
                    </a:lnTo>
                    <a:cubicBezTo>
                      <a:pt x="173" y="14"/>
                      <a:pt x="176" y="12"/>
                      <a:pt x="180" y="10"/>
                    </a:cubicBezTo>
                    <a:lnTo>
                      <a:pt x="199" y="2"/>
                    </a:lnTo>
                    <a:cubicBezTo>
                      <a:pt x="205" y="0"/>
                      <a:pt x="212" y="0"/>
                      <a:pt x="218" y="2"/>
                    </a:cubicBezTo>
                    <a:lnTo>
                      <a:pt x="237" y="10"/>
                    </a:lnTo>
                    <a:cubicBezTo>
                      <a:pt x="241" y="12"/>
                      <a:pt x="244" y="14"/>
                      <a:pt x="246" y="18"/>
                    </a:cubicBezTo>
                    <a:lnTo>
                      <a:pt x="264" y="41"/>
                    </a:lnTo>
                    <a:cubicBezTo>
                      <a:pt x="265" y="42"/>
                      <a:pt x="266" y="43"/>
                      <a:pt x="267" y="45"/>
                    </a:cubicBezTo>
                    <a:lnTo>
                      <a:pt x="285" y="82"/>
                    </a:lnTo>
                    <a:lnTo>
                      <a:pt x="303" y="135"/>
                    </a:lnTo>
                    <a:lnTo>
                      <a:pt x="320" y="201"/>
                    </a:lnTo>
                    <a:lnTo>
                      <a:pt x="335" y="277"/>
                    </a:lnTo>
                    <a:lnTo>
                      <a:pt x="349" y="365"/>
                    </a:lnTo>
                    <a:lnTo>
                      <a:pt x="362" y="462"/>
                    </a:lnTo>
                    <a:lnTo>
                      <a:pt x="374" y="570"/>
                    </a:lnTo>
                    <a:lnTo>
                      <a:pt x="385" y="685"/>
                    </a:lnTo>
                    <a:lnTo>
                      <a:pt x="394" y="810"/>
                    </a:lnTo>
                    <a:lnTo>
                      <a:pt x="402" y="942"/>
                    </a:lnTo>
                    <a:lnTo>
                      <a:pt x="408" y="1080"/>
                    </a:lnTo>
                    <a:lnTo>
                      <a:pt x="412" y="1225"/>
                    </a:lnTo>
                    <a:lnTo>
                      <a:pt x="416" y="1528"/>
                    </a:lnTo>
                    <a:lnTo>
                      <a:pt x="412" y="1832"/>
                    </a:lnTo>
                    <a:lnTo>
                      <a:pt x="408" y="1976"/>
                    </a:lnTo>
                    <a:lnTo>
                      <a:pt x="402" y="2116"/>
                    </a:lnTo>
                    <a:lnTo>
                      <a:pt x="394" y="2247"/>
                    </a:lnTo>
                    <a:lnTo>
                      <a:pt x="385" y="2371"/>
                    </a:lnTo>
                    <a:lnTo>
                      <a:pt x="374" y="2488"/>
                    </a:lnTo>
                    <a:lnTo>
                      <a:pt x="362" y="2595"/>
                    </a:lnTo>
                    <a:lnTo>
                      <a:pt x="349" y="2693"/>
                    </a:lnTo>
                    <a:lnTo>
                      <a:pt x="335" y="2779"/>
                    </a:lnTo>
                    <a:lnTo>
                      <a:pt x="320" y="2856"/>
                    </a:lnTo>
                    <a:lnTo>
                      <a:pt x="304" y="2920"/>
                    </a:lnTo>
                    <a:lnTo>
                      <a:pt x="286" y="2972"/>
                    </a:lnTo>
                    <a:lnTo>
                      <a:pt x="267" y="3012"/>
                    </a:lnTo>
                    <a:cubicBezTo>
                      <a:pt x="266" y="3013"/>
                      <a:pt x="265" y="3015"/>
                      <a:pt x="264" y="3016"/>
                    </a:cubicBezTo>
                    <a:lnTo>
                      <a:pt x="246" y="3039"/>
                    </a:lnTo>
                    <a:cubicBezTo>
                      <a:pt x="244" y="3042"/>
                      <a:pt x="241" y="3045"/>
                      <a:pt x="237" y="3047"/>
                    </a:cubicBezTo>
                    <a:lnTo>
                      <a:pt x="218" y="3055"/>
                    </a:lnTo>
                    <a:cubicBezTo>
                      <a:pt x="212" y="3057"/>
                      <a:pt x="205" y="3057"/>
                      <a:pt x="199" y="3055"/>
                    </a:cubicBezTo>
                    <a:lnTo>
                      <a:pt x="180" y="3047"/>
                    </a:lnTo>
                    <a:cubicBezTo>
                      <a:pt x="176" y="3045"/>
                      <a:pt x="173" y="3042"/>
                      <a:pt x="171" y="3039"/>
                    </a:cubicBezTo>
                    <a:lnTo>
                      <a:pt x="153" y="3016"/>
                    </a:lnTo>
                    <a:cubicBezTo>
                      <a:pt x="151" y="3015"/>
                      <a:pt x="150" y="3013"/>
                      <a:pt x="150" y="3011"/>
                    </a:cubicBezTo>
                    <a:lnTo>
                      <a:pt x="133" y="2974"/>
                    </a:lnTo>
                    <a:lnTo>
                      <a:pt x="115" y="2922"/>
                    </a:lnTo>
                    <a:lnTo>
                      <a:pt x="98" y="2857"/>
                    </a:lnTo>
                    <a:lnTo>
                      <a:pt x="82" y="2780"/>
                    </a:lnTo>
                    <a:lnTo>
                      <a:pt x="68" y="2693"/>
                    </a:lnTo>
                    <a:lnTo>
                      <a:pt x="55" y="2596"/>
                    </a:lnTo>
                    <a:lnTo>
                      <a:pt x="43" y="2488"/>
                    </a:lnTo>
                    <a:lnTo>
                      <a:pt x="33" y="2372"/>
                    </a:lnTo>
                    <a:lnTo>
                      <a:pt x="23" y="2247"/>
                    </a:lnTo>
                    <a:lnTo>
                      <a:pt x="15" y="2116"/>
                    </a:lnTo>
                    <a:lnTo>
                      <a:pt x="8" y="1977"/>
                    </a:lnTo>
                    <a:lnTo>
                      <a:pt x="4" y="1832"/>
                    </a:lnTo>
                    <a:lnTo>
                      <a:pt x="0" y="1529"/>
                    </a:lnTo>
                    <a:close/>
                    <a:moveTo>
                      <a:pt x="52" y="1831"/>
                    </a:moveTo>
                    <a:lnTo>
                      <a:pt x="56" y="1974"/>
                    </a:lnTo>
                    <a:lnTo>
                      <a:pt x="63" y="2113"/>
                    </a:lnTo>
                    <a:lnTo>
                      <a:pt x="70" y="2244"/>
                    </a:lnTo>
                    <a:lnTo>
                      <a:pt x="80" y="2367"/>
                    </a:lnTo>
                    <a:lnTo>
                      <a:pt x="90" y="2483"/>
                    </a:lnTo>
                    <a:lnTo>
                      <a:pt x="102" y="2589"/>
                    </a:lnTo>
                    <a:lnTo>
                      <a:pt x="115" y="2686"/>
                    </a:lnTo>
                    <a:lnTo>
                      <a:pt x="129" y="2771"/>
                    </a:lnTo>
                    <a:lnTo>
                      <a:pt x="145" y="2846"/>
                    </a:lnTo>
                    <a:lnTo>
                      <a:pt x="160" y="2907"/>
                    </a:lnTo>
                    <a:lnTo>
                      <a:pt x="176" y="2954"/>
                    </a:lnTo>
                    <a:lnTo>
                      <a:pt x="193" y="2991"/>
                    </a:lnTo>
                    <a:lnTo>
                      <a:pt x="190" y="2987"/>
                    </a:lnTo>
                    <a:lnTo>
                      <a:pt x="208" y="3010"/>
                    </a:lnTo>
                    <a:lnTo>
                      <a:pt x="199" y="3002"/>
                    </a:lnTo>
                    <a:lnTo>
                      <a:pt x="218" y="3010"/>
                    </a:lnTo>
                    <a:lnTo>
                      <a:pt x="199" y="3010"/>
                    </a:lnTo>
                    <a:lnTo>
                      <a:pt x="218" y="3002"/>
                    </a:lnTo>
                    <a:lnTo>
                      <a:pt x="209" y="3010"/>
                    </a:lnTo>
                    <a:lnTo>
                      <a:pt x="227" y="2987"/>
                    </a:lnTo>
                    <a:lnTo>
                      <a:pt x="224" y="2991"/>
                    </a:lnTo>
                    <a:lnTo>
                      <a:pt x="241" y="2957"/>
                    </a:lnTo>
                    <a:lnTo>
                      <a:pt x="257" y="2909"/>
                    </a:lnTo>
                    <a:lnTo>
                      <a:pt x="273" y="2847"/>
                    </a:lnTo>
                    <a:lnTo>
                      <a:pt x="288" y="2772"/>
                    </a:lnTo>
                    <a:lnTo>
                      <a:pt x="302" y="2686"/>
                    </a:lnTo>
                    <a:lnTo>
                      <a:pt x="315" y="2590"/>
                    </a:lnTo>
                    <a:lnTo>
                      <a:pt x="327" y="2483"/>
                    </a:lnTo>
                    <a:lnTo>
                      <a:pt x="338" y="2368"/>
                    </a:lnTo>
                    <a:lnTo>
                      <a:pt x="347" y="2244"/>
                    </a:lnTo>
                    <a:lnTo>
                      <a:pt x="354" y="2113"/>
                    </a:lnTo>
                    <a:lnTo>
                      <a:pt x="360" y="1975"/>
                    </a:lnTo>
                    <a:lnTo>
                      <a:pt x="364" y="1831"/>
                    </a:lnTo>
                    <a:lnTo>
                      <a:pt x="368" y="1529"/>
                    </a:lnTo>
                    <a:lnTo>
                      <a:pt x="364" y="1226"/>
                    </a:lnTo>
                    <a:lnTo>
                      <a:pt x="360" y="1083"/>
                    </a:lnTo>
                    <a:lnTo>
                      <a:pt x="355" y="945"/>
                    </a:lnTo>
                    <a:lnTo>
                      <a:pt x="347" y="813"/>
                    </a:lnTo>
                    <a:lnTo>
                      <a:pt x="338" y="690"/>
                    </a:lnTo>
                    <a:lnTo>
                      <a:pt x="327" y="575"/>
                    </a:lnTo>
                    <a:lnTo>
                      <a:pt x="315" y="469"/>
                    </a:lnTo>
                    <a:lnTo>
                      <a:pt x="302" y="372"/>
                    </a:lnTo>
                    <a:lnTo>
                      <a:pt x="288" y="286"/>
                    </a:lnTo>
                    <a:lnTo>
                      <a:pt x="273" y="212"/>
                    </a:lnTo>
                    <a:lnTo>
                      <a:pt x="258" y="150"/>
                    </a:lnTo>
                    <a:lnTo>
                      <a:pt x="242" y="103"/>
                    </a:lnTo>
                    <a:lnTo>
                      <a:pt x="224" y="66"/>
                    </a:lnTo>
                    <a:lnTo>
                      <a:pt x="227" y="70"/>
                    </a:lnTo>
                    <a:lnTo>
                      <a:pt x="209" y="47"/>
                    </a:lnTo>
                    <a:lnTo>
                      <a:pt x="218" y="55"/>
                    </a:lnTo>
                    <a:lnTo>
                      <a:pt x="199" y="47"/>
                    </a:lnTo>
                    <a:lnTo>
                      <a:pt x="218" y="47"/>
                    </a:lnTo>
                    <a:lnTo>
                      <a:pt x="199" y="55"/>
                    </a:lnTo>
                    <a:lnTo>
                      <a:pt x="208" y="47"/>
                    </a:lnTo>
                    <a:lnTo>
                      <a:pt x="190" y="70"/>
                    </a:lnTo>
                    <a:lnTo>
                      <a:pt x="193" y="65"/>
                    </a:lnTo>
                    <a:lnTo>
                      <a:pt x="177" y="100"/>
                    </a:lnTo>
                    <a:lnTo>
                      <a:pt x="161" y="148"/>
                    </a:lnTo>
                    <a:lnTo>
                      <a:pt x="145" y="211"/>
                    </a:lnTo>
                    <a:lnTo>
                      <a:pt x="129" y="285"/>
                    </a:lnTo>
                    <a:lnTo>
                      <a:pt x="115" y="372"/>
                    </a:lnTo>
                    <a:lnTo>
                      <a:pt x="102" y="468"/>
                    </a:lnTo>
                    <a:lnTo>
                      <a:pt x="90" y="575"/>
                    </a:lnTo>
                    <a:lnTo>
                      <a:pt x="80" y="689"/>
                    </a:lnTo>
                    <a:lnTo>
                      <a:pt x="70" y="813"/>
                    </a:lnTo>
                    <a:lnTo>
                      <a:pt x="63" y="945"/>
                    </a:lnTo>
                    <a:lnTo>
                      <a:pt x="56" y="1082"/>
                    </a:lnTo>
                    <a:lnTo>
                      <a:pt x="52" y="1226"/>
                    </a:lnTo>
                    <a:lnTo>
                      <a:pt x="48" y="1528"/>
                    </a:lnTo>
                    <a:lnTo>
                      <a:pt x="52" y="183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831" name="Freeform 51"/>
              <p:cNvSpPr>
                <a:spLocks/>
              </p:cNvSpPr>
              <p:nvPr/>
            </p:nvSpPr>
            <p:spPr bwMode="auto">
              <a:xfrm>
                <a:off x="3687" y="705"/>
                <a:ext cx="14" cy="304"/>
              </a:xfrm>
              <a:custGeom>
                <a:avLst/>
                <a:gdLst>
                  <a:gd name="T0" fmla="*/ 0 w 14"/>
                  <a:gd name="T1" fmla="*/ 303 h 304"/>
                  <a:gd name="T2" fmla="*/ 1 w 14"/>
                  <a:gd name="T3" fmla="*/ 0 h 304"/>
                  <a:gd name="T4" fmla="*/ 14 w 14"/>
                  <a:gd name="T5" fmla="*/ 0 h 304"/>
                  <a:gd name="T6" fmla="*/ 13 w 14"/>
                  <a:gd name="T7" fmla="*/ 304 h 304"/>
                  <a:gd name="T8" fmla="*/ 0 w 14"/>
                  <a:gd name="T9" fmla="*/ 303 h 3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304"/>
                  <a:gd name="T17" fmla="*/ 14 w 14"/>
                  <a:gd name="T18" fmla="*/ 304 h 3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304">
                    <a:moveTo>
                      <a:pt x="0" y="303"/>
                    </a:moveTo>
                    <a:lnTo>
                      <a:pt x="1" y="0"/>
                    </a:lnTo>
                    <a:lnTo>
                      <a:pt x="14" y="0"/>
                    </a:lnTo>
                    <a:lnTo>
                      <a:pt x="13" y="304"/>
                    </a:lnTo>
                    <a:lnTo>
                      <a:pt x="0" y="30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832" name="Freeform 52"/>
              <p:cNvSpPr>
                <a:spLocks/>
              </p:cNvSpPr>
              <p:nvPr/>
            </p:nvSpPr>
            <p:spPr bwMode="auto">
              <a:xfrm>
                <a:off x="3687" y="1109"/>
                <a:ext cx="14" cy="304"/>
              </a:xfrm>
              <a:custGeom>
                <a:avLst/>
                <a:gdLst>
                  <a:gd name="T0" fmla="*/ 0 w 14"/>
                  <a:gd name="T1" fmla="*/ 304 h 304"/>
                  <a:gd name="T2" fmla="*/ 1 w 14"/>
                  <a:gd name="T3" fmla="*/ 0 h 304"/>
                  <a:gd name="T4" fmla="*/ 14 w 14"/>
                  <a:gd name="T5" fmla="*/ 1 h 304"/>
                  <a:gd name="T6" fmla="*/ 13 w 14"/>
                  <a:gd name="T7" fmla="*/ 304 h 304"/>
                  <a:gd name="T8" fmla="*/ 0 w 14"/>
                  <a:gd name="T9" fmla="*/ 304 h 3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304"/>
                  <a:gd name="T17" fmla="*/ 14 w 14"/>
                  <a:gd name="T18" fmla="*/ 304 h 3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304">
                    <a:moveTo>
                      <a:pt x="0" y="304"/>
                    </a:moveTo>
                    <a:lnTo>
                      <a:pt x="1" y="0"/>
                    </a:lnTo>
                    <a:lnTo>
                      <a:pt x="14" y="1"/>
                    </a:lnTo>
                    <a:lnTo>
                      <a:pt x="13" y="304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833" name="Freeform 53"/>
              <p:cNvSpPr>
                <a:spLocks noEditPoints="1"/>
              </p:cNvSpPr>
              <p:nvPr/>
            </p:nvSpPr>
            <p:spPr bwMode="auto">
              <a:xfrm>
                <a:off x="2477" y="817"/>
                <a:ext cx="541" cy="47"/>
              </a:xfrm>
              <a:custGeom>
                <a:avLst/>
                <a:gdLst>
                  <a:gd name="T0" fmla="*/ 0 w 1921"/>
                  <a:gd name="T1" fmla="*/ 0 h 168"/>
                  <a:gd name="T2" fmla="*/ 0 w 1921"/>
                  <a:gd name="T3" fmla="*/ 0 h 168"/>
                  <a:gd name="T4" fmla="*/ 0 w 1921"/>
                  <a:gd name="T5" fmla="*/ 0 h 168"/>
                  <a:gd name="T6" fmla="*/ 0 w 1921"/>
                  <a:gd name="T7" fmla="*/ 0 h 168"/>
                  <a:gd name="T8" fmla="*/ 0 w 1921"/>
                  <a:gd name="T9" fmla="*/ 0 h 168"/>
                  <a:gd name="T10" fmla="*/ 0 w 1921"/>
                  <a:gd name="T11" fmla="*/ 0 h 168"/>
                  <a:gd name="T12" fmla="*/ 0 w 1921"/>
                  <a:gd name="T13" fmla="*/ 0 h 168"/>
                  <a:gd name="T14" fmla="*/ 0 w 1921"/>
                  <a:gd name="T15" fmla="*/ 0 h 168"/>
                  <a:gd name="T16" fmla="*/ 0 w 1921"/>
                  <a:gd name="T17" fmla="*/ 0 h 168"/>
                  <a:gd name="T18" fmla="*/ 0 w 1921"/>
                  <a:gd name="T19" fmla="*/ 0 h 168"/>
                  <a:gd name="T20" fmla="*/ 0 w 1921"/>
                  <a:gd name="T21" fmla="*/ 0 h 168"/>
                  <a:gd name="T22" fmla="*/ 0 w 1921"/>
                  <a:gd name="T23" fmla="*/ 0 h 168"/>
                  <a:gd name="T24" fmla="*/ 0 w 1921"/>
                  <a:gd name="T25" fmla="*/ 0 h 168"/>
                  <a:gd name="T26" fmla="*/ 0 w 1921"/>
                  <a:gd name="T27" fmla="*/ 0 h 168"/>
                  <a:gd name="T28" fmla="*/ 0 w 1921"/>
                  <a:gd name="T29" fmla="*/ 0 h 1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21"/>
                  <a:gd name="T46" fmla="*/ 0 h 168"/>
                  <a:gd name="T47" fmla="*/ 1921 w 1921"/>
                  <a:gd name="T48" fmla="*/ 168 h 1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21" h="168">
                    <a:moveTo>
                      <a:pt x="0" y="73"/>
                    </a:moveTo>
                    <a:lnTo>
                      <a:pt x="1905" y="76"/>
                    </a:lnTo>
                    <a:lnTo>
                      <a:pt x="1905" y="92"/>
                    </a:lnTo>
                    <a:lnTo>
                      <a:pt x="0" y="89"/>
                    </a:lnTo>
                    <a:lnTo>
                      <a:pt x="0" y="73"/>
                    </a:lnTo>
                    <a:close/>
                    <a:moveTo>
                      <a:pt x="1781" y="2"/>
                    </a:moveTo>
                    <a:lnTo>
                      <a:pt x="1921" y="84"/>
                    </a:lnTo>
                    <a:lnTo>
                      <a:pt x="1780" y="166"/>
                    </a:lnTo>
                    <a:cubicBezTo>
                      <a:pt x="1777" y="168"/>
                      <a:pt x="1772" y="167"/>
                      <a:pt x="1769" y="163"/>
                    </a:cubicBezTo>
                    <a:cubicBezTo>
                      <a:pt x="1767" y="159"/>
                      <a:pt x="1769" y="154"/>
                      <a:pt x="1772" y="152"/>
                    </a:cubicBezTo>
                    <a:lnTo>
                      <a:pt x="1901" y="77"/>
                    </a:lnTo>
                    <a:lnTo>
                      <a:pt x="1901" y="91"/>
                    </a:lnTo>
                    <a:lnTo>
                      <a:pt x="1773" y="16"/>
                    </a:lnTo>
                    <a:cubicBezTo>
                      <a:pt x="1769" y="14"/>
                      <a:pt x="1767" y="9"/>
                      <a:pt x="1770" y="5"/>
                    </a:cubicBezTo>
                    <a:cubicBezTo>
                      <a:pt x="1772" y="1"/>
                      <a:pt x="1777" y="0"/>
                      <a:pt x="1781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834" name="Freeform 54"/>
              <p:cNvSpPr>
                <a:spLocks noEditPoints="1"/>
              </p:cNvSpPr>
              <p:nvPr/>
            </p:nvSpPr>
            <p:spPr bwMode="auto">
              <a:xfrm>
                <a:off x="3116" y="838"/>
                <a:ext cx="1116" cy="447"/>
              </a:xfrm>
              <a:custGeom>
                <a:avLst/>
                <a:gdLst>
                  <a:gd name="T0" fmla="*/ 0 w 3963"/>
                  <a:gd name="T1" fmla="*/ 0 h 1593"/>
                  <a:gd name="T2" fmla="*/ 0 w 3963"/>
                  <a:gd name="T3" fmla="*/ 0 h 1593"/>
                  <a:gd name="T4" fmla="*/ 0 w 3963"/>
                  <a:gd name="T5" fmla="*/ 0 h 1593"/>
                  <a:gd name="T6" fmla="*/ 0 w 3963"/>
                  <a:gd name="T7" fmla="*/ 0 h 1593"/>
                  <a:gd name="T8" fmla="*/ 0 w 3963"/>
                  <a:gd name="T9" fmla="*/ 0 h 1593"/>
                  <a:gd name="T10" fmla="*/ 0 w 3963"/>
                  <a:gd name="T11" fmla="*/ 0 h 1593"/>
                  <a:gd name="T12" fmla="*/ 0 w 3963"/>
                  <a:gd name="T13" fmla="*/ 0 h 1593"/>
                  <a:gd name="T14" fmla="*/ 0 w 3963"/>
                  <a:gd name="T15" fmla="*/ 0 h 1593"/>
                  <a:gd name="T16" fmla="*/ 0 w 3963"/>
                  <a:gd name="T17" fmla="*/ 0 h 1593"/>
                  <a:gd name="T18" fmla="*/ 0 w 3963"/>
                  <a:gd name="T19" fmla="*/ 0 h 1593"/>
                  <a:gd name="T20" fmla="*/ 0 w 3963"/>
                  <a:gd name="T21" fmla="*/ 0 h 1593"/>
                  <a:gd name="T22" fmla="*/ 0 w 3963"/>
                  <a:gd name="T23" fmla="*/ 0 h 1593"/>
                  <a:gd name="T24" fmla="*/ 0 w 3963"/>
                  <a:gd name="T25" fmla="*/ 0 h 1593"/>
                  <a:gd name="T26" fmla="*/ 0 w 3963"/>
                  <a:gd name="T27" fmla="*/ 0 h 1593"/>
                  <a:gd name="T28" fmla="*/ 0 w 3963"/>
                  <a:gd name="T29" fmla="*/ 0 h 15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963"/>
                  <a:gd name="T46" fmla="*/ 0 h 1593"/>
                  <a:gd name="T47" fmla="*/ 3963 w 3963"/>
                  <a:gd name="T48" fmla="*/ 1593 h 15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963" h="1593">
                    <a:moveTo>
                      <a:pt x="5" y="0"/>
                    </a:moveTo>
                    <a:lnTo>
                      <a:pt x="3951" y="1554"/>
                    </a:lnTo>
                    <a:lnTo>
                      <a:pt x="3945" y="1569"/>
                    </a:lnTo>
                    <a:lnTo>
                      <a:pt x="0" y="15"/>
                    </a:lnTo>
                    <a:lnTo>
                      <a:pt x="5" y="0"/>
                    </a:lnTo>
                    <a:close/>
                    <a:moveTo>
                      <a:pt x="3862" y="1440"/>
                    </a:moveTo>
                    <a:lnTo>
                      <a:pt x="3963" y="1567"/>
                    </a:lnTo>
                    <a:lnTo>
                      <a:pt x="3802" y="1592"/>
                    </a:lnTo>
                    <a:cubicBezTo>
                      <a:pt x="3798" y="1593"/>
                      <a:pt x="3794" y="1590"/>
                      <a:pt x="3793" y="1585"/>
                    </a:cubicBezTo>
                    <a:cubicBezTo>
                      <a:pt x="3793" y="1581"/>
                      <a:pt x="3796" y="1577"/>
                      <a:pt x="3800" y="1576"/>
                    </a:cubicBezTo>
                    <a:lnTo>
                      <a:pt x="3947" y="1554"/>
                    </a:lnTo>
                    <a:lnTo>
                      <a:pt x="3941" y="1567"/>
                    </a:lnTo>
                    <a:lnTo>
                      <a:pt x="3850" y="1450"/>
                    </a:lnTo>
                    <a:cubicBezTo>
                      <a:pt x="3847" y="1447"/>
                      <a:pt x="3847" y="1442"/>
                      <a:pt x="3851" y="1439"/>
                    </a:cubicBezTo>
                    <a:cubicBezTo>
                      <a:pt x="3854" y="1436"/>
                      <a:pt x="3859" y="1437"/>
                      <a:pt x="3862" y="14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835" name="Freeform 55"/>
              <p:cNvSpPr>
                <a:spLocks noEditPoints="1"/>
              </p:cNvSpPr>
              <p:nvPr/>
            </p:nvSpPr>
            <p:spPr bwMode="auto">
              <a:xfrm>
                <a:off x="4338" y="1257"/>
                <a:ext cx="609" cy="48"/>
              </a:xfrm>
              <a:custGeom>
                <a:avLst/>
                <a:gdLst>
                  <a:gd name="T0" fmla="*/ 0 w 2161"/>
                  <a:gd name="T1" fmla="*/ 0 h 168"/>
                  <a:gd name="T2" fmla="*/ 0 w 2161"/>
                  <a:gd name="T3" fmla="*/ 0 h 168"/>
                  <a:gd name="T4" fmla="*/ 0 w 2161"/>
                  <a:gd name="T5" fmla="*/ 0 h 168"/>
                  <a:gd name="T6" fmla="*/ 0 w 2161"/>
                  <a:gd name="T7" fmla="*/ 0 h 168"/>
                  <a:gd name="T8" fmla="*/ 0 w 2161"/>
                  <a:gd name="T9" fmla="*/ 0 h 168"/>
                  <a:gd name="T10" fmla="*/ 0 w 2161"/>
                  <a:gd name="T11" fmla="*/ 0 h 168"/>
                  <a:gd name="T12" fmla="*/ 0 w 2161"/>
                  <a:gd name="T13" fmla="*/ 0 h 168"/>
                  <a:gd name="T14" fmla="*/ 0 w 2161"/>
                  <a:gd name="T15" fmla="*/ 0 h 168"/>
                  <a:gd name="T16" fmla="*/ 0 w 2161"/>
                  <a:gd name="T17" fmla="*/ 0 h 168"/>
                  <a:gd name="T18" fmla="*/ 0 w 2161"/>
                  <a:gd name="T19" fmla="*/ 0 h 168"/>
                  <a:gd name="T20" fmla="*/ 0 w 2161"/>
                  <a:gd name="T21" fmla="*/ 0 h 168"/>
                  <a:gd name="T22" fmla="*/ 0 w 2161"/>
                  <a:gd name="T23" fmla="*/ 0 h 168"/>
                  <a:gd name="T24" fmla="*/ 0 w 2161"/>
                  <a:gd name="T25" fmla="*/ 0 h 168"/>
                  <a:gd name="T26" fmla="*/ 0 w 2161"/>
                  <a:gd name="T27" fmla="*/ 0 h 168"/>
                  <a:gd name="T28" fmla="*/ 0 w 2161"/>
                  <a:gd name="T29" fmla="*/ 0 h 1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161"/>
                  <a:gd name="T46" fmla="*/ 0 h 168"/>
                  <a:gd name="T47" fmla="*/ 2161 w 2161"/>
                  <a:gd name="T48" fmla="*/ 168 h 1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161" h="168">
                    <a:moveTo>
                      <a:pt x="0" y="73"/>
                    </a:moveTo>
                    <a:lnTo>
                      <a:pt x="2145" y="76"/>
                    </a:lnTo>
                    <a:lnTo>
                      <a:pt x="2145" y="92"/>
                    </a:lnTo>
                    <a:lnTo>
                      <a:pt x="0" y="89"/>
                    </a:lnTo>
                    <a:lnTo>
                      <a:pt x="0" y="73"/>
                    </a:lnTo>
                    <a:close/>
                    <a:moveTo>
                      <a:pt x="2021" y="2"/>
                    </a:moveTo>
                    <a:lnTo>
                      <a:pt x="2161" y="84"/>
                    </a:lnTo>
                    <a:lnTo>
                      <a:pt x="2020" y="166"/>
                    </a:lnTo>
                    <a:cubicBezTo>
                      <a:pt x="2017" y="168"/>
                      <a:pt x="2012" y="167"/>
                      <a:pt x="2009" y="163"/>
                    </a:cubicBezTo>
                    <a:cubicBezTo>
                      <a:pt x="2007" y="159"/>
                      <a:pt x="2009" y="154"/>
                      <a:pt x="2012" y="152"/>
                    </a:cubicBezTo>
                    <a:lnTo>
                      <a:pt x="2141" y="77"/>
                    </a:lnTo>
                    <a:lnTo>
                      <a:pt x="2141" y="91"/>
                    </a:lnTo>
                    <a:lnTo>
                      <a:pt x="2013" y="16"/>
                    </a:lnTo>
                    <a:cubicBezTo>
                      <a:pt x="2009" y="14"/>
                      <a:pt x="2007" y="9"/>
                      <a:pt x="2010" y="5"/>
                    </a:cubicBezTo>
                    <a:cubicBezTo>
                      <a:pt x="2012" y="1"/>
                      <a:pt x="2017" y="0"/>
                      <a:pt x="2021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836" name="Freeform 56"/>
              <p:cNvSpPr>
                <a:spLocks/>
              </p:cNvSpPr>
              <p:nvPr/>
            </p:nvSpPr>
            <p:spPr bwMode="auto">
              <a:xfrm>
                <a:off x="4931" y="642"/>
                <a:ext cx="23" cy="843"/>
              </a:xfrm>
              <a:custGeom>
                <a:avLst/>
                <a:gdLst>
                  <a:gd name="T0" fmla="*/ 23 w 23"/>
                  <a:gd name="T1" fmla="*/ 0 h 843"/>
                  <a:gd name="T2" fmla="*/ 22 w 23"/>
                  <a:gd name="T3" fmla="*/ 843 h 843"/>
                  <a:gd name="T4" fmla="*/ 0 w 23"/>
                  <a:gd name="T5" fmla="*/ 843 h 843"/>
                  <a:gd name="T6" fmla="*/ 0 w 23"/>
                  <a:gd name="T7" fmla="*/ 0 h 843"/>
                  <a:gd name="T8" fmla="*/ 23 w 23"/>
                  <a:gd name="T9" fmla="*/ 0 h 8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843"/>
                  <a:gd name="T17" fmla="*/ 23 w 23"/>
                  <a:gd name="T18" fmla="*/ 843 h 8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843">
                    <a:moveTo>
                      <a:pt x="23" y="0"/>
                    </a:moveTo>
                    <a:lnTo>
                      <a:pt x="22" y="843"/>
                    </a:lnTo>
                    <a:lnTo>
                      <a:pt x="0" y="843"/>
                    </a:lnTo>
                    <a:lnTo>
                      <a:pt x="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837" name="Freeform 57"/>
              <p:cNvSpPr>
                <a:spLocks noEditPoints="1"/>
              </p:cNvSpPr>
              <p:nvPr/>
            </p:nvSpPr>
            <p:spPr bwMode="auto">
              <a:xfrm>
                <a:off x="4946" y="1162"/>
                <a:ext cx="474" cy="118"/>
              </a:xfrm>
              <a:custGeom>
                <a:avLst/>
                <a:gdLst>
                  <a:gd name="T0" fmla="*/ 0 w 1682"/>
                  <a:gd name="T1" fmla="*/ 0 h 419"/>
                  <a:gd name="T2" fmla="*/ 0 w 1682"/>
                  <a:gd name="T3" fmla="*/ 0 h 419"/>
                  <a:gd name="T4" fmla="*/ 0 w 1682"/>
                  <a:gd name="T5" fmla="*/ 0 h 419"/>
                  <a:gd name="T6" fmla="*/ 0 w 1682"/>
                  <a:gd name="T7" fmla="*/ 0 h 419"/>
                  <a:gd name="T8" fmla="*/ 0 w 1682"/>
                  <a:gd name="T9" fmla="*/ 0 h 419"/>
                  <a:gd name="T10" fmla="*/ 0 w 1682"/>
                  <a:gd name="T11" fmla="*/ 0 h 419"/>
                  <a:gd name="T12" fmla="*/ 0 w 1682"/>
                  <a:gd name="T13" fmla="*/ 0 h 419"/>
                  <a:gd name="T14" fmla="*/ 0 w 1682"/>
                  <a:gd name="T15" fmla="*/ 0 h 419"/>
                  <a:gd name="T16" fmla="*/ 0 w 1682"/>
                  <a:gd name="T17" fmla="*/ 0 h 419"/>
                  <a:gd name="T18" fmla="*/ 0 w 1682"/>
                  <a:gd name="T19" fmla="*/ 0 h 419"/>
                  <a:gd name="T20" fmla="*/ 0 w 1682"/>
                  <a:gd name="T21" fmla="*/ 0 h 419"/>
                  <a:gd name="T22" fmla="*/ 0 w 1682"/>
                  <a:gd name="T23" fmla="*/ 0 h 419"/>
                  <a:gd name="T24" fmla="*/ 0 w 1682"/>
                  <a:gd name="T25" fmla="*/ 0 h 419"/>
                  <a:gd name="T26" fmla="*/ 0 w 1682"/>
                  <a:gd name="T27" fmla="*/ 0 h 419"/>
                  <a:gd name="T28" fmla="*/ 0 w 1682"/>
                  <a:gd name="T29" fmla="*/ 0 h 4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82"/>
                  <a:gd name="T46" fmla="*/ 0 h 419"/>
                  <a:gd name="T47" fmla="*/ 1682 w 1682"/>
                  <a:gd name="T48" fmla="*/ 419 h 4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82" h="419">
                    <a:moveTo>
                      <a:pt x="0" y="404"/>
                    </a:moveTo>
                    <a:lnTo>
                      <a:pt x="1664" y="47"/>
                    </a:lnTo>
                    <a:lnTo>
                      <a:pt x="1668" y="63"/>
                    </a:lnTo>
                    <a:lnTo>
                      <a:pt x="3" y="419"/>
                    </a:lnTo>
                    <a:lnTo>
                      <a:pt x="0" y="404"/>
                    </a:lnTo>
                    <a:close/>
                    <a:moveTo>
                      <a:pt x="1528" y="1"/>
                    </a:moveTo>
                    <a:lnTo>
                      <a:pt x="1682" y="51"/>
                    </a:lnTo>
                    <a:lnTo>
                      <a:pt x="1562" y="161"/>
                    </a:lnTo>
                    <a:cubicBezTo>
                      <a:pt x="1558" y="164"/>
                      <a:pt x="1553" y="163"/>
                      <a:pt x="1550" y="160"/>
                    </a:cubicBezTo>
                    <a:cubicBezTo>
                      <a:pt x="1547" y="157"/>
                      <a:pt x="1548" y="152"/>
                      <a:pt x="1551" y="149"/>
                    </a:cubicBezTo>
                    <a:lnTo>
                      <a:pt x="1661" y="49"/>
                    </a:lnTo>
                    <a:lnTo>
                      <a:pt x="1663" y="62"/>
                    </a:lnTo>
                    <a:lnTo>
                      <a:pt x="1523" y="16"/>
                    </a:lnTo>
                    <a:cubicBezTo>
                      <a:pt x="1518" y="15"/>
                      <a:pt x="1516" y="10"/>
                      <a:pt x="1517" y="6"/>
                    </a:cubicBezTo>
                    <a:cubicBezTo>
                      <a:pt x="1519" y="2"/>
                      <a:pt x="1523" y="0"/>
                      <a:pt x="1528" y="1"/>
                    </a:cubicBezTo>
                    <a:close/>
                  </a:path>
                </a:pathLst>
              </a:custGeom>
              <a:solidFill>
                <a:srgbClr val="1F497D"/>
              </a:solidFill>
              <a:ln w="0">
                <a:solidFill>
                  <a:srgbClr val="1F497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838" name="Freeform 58"/>
              <p:cNvSpPr>
                <a:spLocks noEditPoints="1"/>
              </p:cNvSpPr>
              <p:nvPr/>
            </p:nvSpPr>
            <p:spPr bwMode="auto">
              <a:xfrm>
                <a:off x="4946" y="1223"/>
                <a:ext cx="508" cy="57"/>
              </a:xfrm>
              <a:custGeom>
                <a:avLst/>
                <a:gdLst>
                  <a:gd name="T0" fmla="*/ 0 w 1801"/>
                  <a:gd name="T1" fmla="*/ 0 h 202"/>
                  <a:gd name="T2" fmla="*/ 0 w 1801"/>
                  <a:gd name="T3" fmla="*/ 0 h 202"/>
                  <a:gd name="T4" fmla="*/ 0 w 1801"/>
                  <a:gd name="T5" fmla="*/ 0 h 202"/>
                  <a:gd name="T6" fmla="*/ 0 w 1801"/>
                  <a:gd name="T7" fmla="*/ 0 h 202"/>
                  <a:gd name="T8" fmla="*/ 0 w 1801"/>
                  <a:gd name="T9" fmla="*/ 0 h 202"/>
                  <a:gd name="T10" fmla="*/ 0 w 1801"/>
                  <a:gd name="T11" fmla="*/ 0 h 202"/>
                  <a:gd name="T12" fmla="*/ 0 w 1801"/>
                  <a:gd name="T13" fmla="*/ 0 h 202"/>
                  <a:gd name="T14" fmla="*/ 0 w 1801"/>
                  <a:gd name="T15" fmla="*/ 0 h 202"/>
                  <a:gd name="T16" fmla="*/ 0 w 1801"/>
                  <a:gd name="T17" fmla="*/ 0 h 202"/>
                  <a:gd name="T18" fmla="*/ 0 w 1801"/>
                  <a:gd name="T19" fmla="*/ 0 h 202"/>
                  <a:gd name="T20" fmla="*/ 0 w 1801"/>
                  <a:gd name="T21" fmla="*/ 0 h 202"/>
                  <a:gd name="T22" fmla="*/ 0 w 1801"/>
                  <a:gd name="T23" fmla="*/ 0 h 202"/>
                  <a:gd name="T24" fmla="*/ 0 w 1801"/>
                  <a:gd name="T25" fmla="*/ 0 h 202"/>
                  <a:gd name="T26" fmla="*/ 0 w 1801"/>
                  <a:gd name="T27" fmla="*/ 0 h 202"/>
                  <a:gd name="T28" fmla="*/ 0 w 1801"/>
                  <a:gd name="T29" fmla="*/ 0 h 2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01"/>
                  <a:gd name="T46" fmla="*/ 0 h 202"/>
                  <a:gd name="T47" fmla="*/ 1801 w 1801"/>
                  <a:gd name="T48" fmla="*/ 202 h 20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01" h="202">
                    <a:moveTo>
                      <a:pt x="0" y="186"/>
                    </a:moveTo>
                    <a:lnTo>
                      <a:pt x="1784" y="68"/>
                    </a:lnTo>
                    <a:lnTo>
                      <a:pt x="1785" y="84"/>
                    </a:lnTo>
                    <a:lnTo>
                      <a:pt x="1" y="202"/>
                    </a:lnTo>
                    <a:lnTo>
                      <a:pt x="0" y="186"/>
                    </a:lnTo>
                    <a:close/>
                    <a:moveTo>
                      <a:pt x="1655" y="2"/>
                    </a:moveTo>
                    <a:lnTo>
                      <a:pt x="1801" y="74"/>
                    </a:lnTo>
                    <a:lnTo>
                      <a:pt x="1666" y="165"/>
                    </a:lnTo>
                    <a:cubicBezTo>
                      <a:pt x="1663" y="168"/>
                      <a:pt x="1658" y="167"/>
                      <a:pt x="1655" y="163"/>
                    </a:cubicBezTo>
                    <a:cubicBezTo>
                      <a:pt x="1653" y="159"/>
                      <a:pt x="1654" y="154"/>
                      <a:pt x="1657" y="152"/>
                    </a:cubicBezTo>
                    <a:lnTo>
                      <a:pt x="1780" y="69"/>
                    </a:lnTo>
                    <a:lnTo>
                      <a:pt x="1781" y="83"/>
                    </a:lnTo>
                    <a:lnTo>
                      <a:pt x="1648" y="17"/>
                    </a:lnTo>
                    <a:cubicBezTo>
                      <a:pt x="1644" y="15"/>
                      <a:pt x="1643" y="10"/>
                      <a:pt x="1645" y="6"/>
                    </a:cubicBezTo>
                    <a:cubicBezTo>
                      <a:pt x="1647" y="2"/>
                      <a:pt x="1651" y="0"/>
                      <a:pt x="1655" y="2"/>
                    </a:cubicBez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839" name="Rectangle 59"/>
              <p:cNvSpPr>
                <a:spLocks noChangeArrowheads="1"/>
              </p:cNvSpPr>
              <p:nvPr/>
            </p:nvSpPr>
            <p:spPr bwMode="auto">
              <a:xfrm>
                <a:off x="3476" y="1465"/>
                <a:ext cx="438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Calibri" pitchFamily="34" charset="0"/>
                  </a:rPr>
                  <a:t>Slit Plate</a:t>
                </a:r>
                <a:endParaRPr lang="en-US"/>
              </a:p>
            </p:txBody>
          </p:sp>
          <p:sp>
            <p:nvSpPr>
              <p:cNvPr id="33840" name="Rectangle 60"/>
              <p:cNvSpPr>
                <a:spLocks noChangeArrowheads="1"/>
              </p:cNvSpPr>
              <p:nvPr/>
            </p:nvSpPr>
            <p:spPr bwMode="auto">
              <a:xfrm>
                <a:off x="2856" y="1534"/>
                <a:ext cx="54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Calibri" pitchFamily="34" charset="0"/>
                  </a:rPr>
                  <a:t>Objective </a:t>
                </a:r>
                <a:endParaRPr lang="en-US"/>
              </a:p>
            </p:txBody>
          </p:sp>
          <p:sp>
            <p:nvSpPr>
              <p:cNvPr id="33841" name="Rectangle 61"/>
              <p:cNvSpPr>
                <a:spLocks noChangeArrowheads="1"/>
              </p:cNvSpPr>
              <p:nvPr/>
            </p:nvSpPr>
            <p:spPr bwMode="auto">
              <a:xfrm>
                <a:off x="2923" y="1664"/>
                <a:ext cx="319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Calibri" pitchFamily="34" charset="0"/>
                  </a:rPr>
                  <a:t>Mirror</a:t>
                </a:r>
                <a:endParaRPr lang="en-US"/>
              </a:p>
            </p:txBody>
          </p:sp>
          <p:sp>
            <p:nvSpPr>
              <p:cNvPr id="33842" name="Rectangle 62"/>
              <p:cNvSpPr>
                <a:spLocks noChangeArrowheads="1"/>
              </p:cNvSpPr>
              <p:nvPr/>
            </p:nvSpPr>
            <p:spPr bwMode="auto">
              <a:xfrm>
                <a:off x="4050" y="1534"/>
                <a:ext cx="586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Calibri" pitchFamily="34" charset="0"/>
                  </a:rPr>
                  <a:t>Collimator </a:t>
                </a:r>
                <a:endParaRPr lang="en-US"/>
              </a:p>
            </p:txBody>
          </p:sp>
          <p:sp>
            <p:nvSpPr>
              <p:cNvPr id="33843" name="Rectangle 63"/>
              <p:cNvSpPr>
                <a:spLocks noChangeArrowheads="1"/>
              </p:cNvSpPr>
              <p:nvPr/>
            </p:nvSpPr>
            <p:spPr bwMode="auto">
              <a:xfrm>
                <a:off x="4140" y="1664"/>
                <a:ext cx="319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Calibri" pitchFamily="34" charset="0"/>
                  </a:rPr>
                  <a:t>Mirror</a:t>
                </a:r>
                <a:endParaRPr lang="en-US"/>
              </a:p>
            </p:txBody>
          </p:sp>
          <p:sp>
            <p:nvSpPr>
              <p:cNvPr id="33844" name="Rectangle 64"/>
              <p:cNvSpPr>
                <a:spLocks noChangeArrowheads="1"/>
              </p:cNvSpPr>
              <p:nvPr/>
            </p:nvSpPr>
            <p:spPr bwMode="auto">
              <a:xfrm>
                <a:off x="4778" y="1534"/>
                <a:ext cx="401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  <a:latin typeface="Calibri" pitchFamily="34" charset="0"/>
                  </a:rPr>
                  <a:t>Grating</a:t>
                </a:r>
                <a:endParaRPr lang="en-US"/>
              </a:p>
            </p:txBody>
          </p:sp>
        </p:grpSp>
        <p:cxnSp>
          <p:nvCxnSpPr>
            <p:cNvPr id="33827" name="Straight Connector 69"/>
            <p:cNvCxnSpPr>
              <a:cxnSpLocks noChangeShapeType="1"/>
            </p:cNvCxnSpPr>
            <p:nvPr/>
          </p:nvCxnSpPr>
          <p:spPr bwMode="auto">
            <a:xfrm>
              <a:off x="336" y="1200"/>
              <a:ext cx="2448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3818" name="Straight Connector 57"/>
          <p:cNvCxnSpPr>
            <a:cxnSpLocks noChangeShapeType="1"/>
          </p:cNvCxnSpPr>
          <p:nvPr/>
        </p:nvCxnSpPr>
        <p:spPr bwMode="auto">
          <a:xfrm rot="10800000" flipV="1">
            <a:off x="6553200" y="2133600"/>
            <a:ext cx="1828800" cy="1066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19" name="Straight Connector 59"/>
          <p:cNvCxnSpPr>
            <a:cxnSpLocks noChangeShapeType="1"/>
          </p:cNvCxnSpPr>
          <p:nvPr/>
        </p:nvCxnSpPr>
        <p:spPr bwMode="auto">
          <a:xfrm rot="5400000">
            <a:off x="7848601" y="2667000"/>
            <a:ext cx="106680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820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9812" y="3633788"/>
            <a:ext cx="2619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1" name="Line 57"/>
          <p:cNvSpPr>
            <a:spLocks noChangeShapeType="1"/>
          </p:cNvSpPr>
          <p:nvPr/>
        </p:nvSpPr>
        <p:spPr bwMode="auto">
          <a:xfrm flipH="1">
            <a:off x="457200" y="2743200"/>
            <a:ext cx="1600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3822" name="Line 58"/>
          <p:cNvSpPr>
            <a:spLocks noChangeShapeType="1"/>
          </p:cNvSpPr>
          <p:nvPr/>
        </p:nvSpPr>
        <p:spPr bwMode="auto">
          <a:xfrm>
            <a:off x="2057400" y="2743200"/>
            <a:ext cx="1981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3824" name="TextBox 51"/>
          <p:cNvSpPr txBox="1">
            <a:spLocks noChangeArrowheads="1"/>
          </p:cNvSpPr>
          <p:nvPr/>
        </p:nvSpPr>
        <p:spPr bwMode="auto">
          <a:xfrm>
            <a:off x="0" y="5345113"/>
            <a:ext cx="4833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/>
              <a:t>different slit sizes imply different vertical resolution</a:t>
            </a:r>
          </a:p>
        </p:txBody>
      </p:sp>
      <p:pic>
        <p:nvPicPr>
          <p:cNvPr id="33825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3790950"/>
            <a:ext cx="36576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One Image of CATS Data</a:t>
            </a:r>
          </a:p>
        </p:txBody>
      </p:sp>
      <p:sp>
        <p:nvSpPr>
          <p:cNvPr id="34819" name="TextBox 14"/>
          <p:cNvSpPr txBox="1">
            <a:spLocks noChangeArrowheads="1"/>
          </p:cNvSpPr>
          <p:nvPr/>
        </p:nvSpPr>
        <p:spPr bwMode="auto">
          <a:xfrm>
            <a:off x="0" y="4717415"/>
            <a:ext cx="9144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en-CA" sz="1600"/>
              <a:t> multiple slits or many altitudes at the same time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en-CA" sz="1600"/>
              <a:t>add a scan mirror out front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en-CA" sz="1600"/>
              <a:t> the current design has 11 slits and will allow for one scan every seven second with 200 m vertical resolution in the UTLS</a:t>
            </a:r>
            <a:endParaRPr lang="en-US" sz="1600"/>
          </a:p>
        </p:txBody>
      </p:sp>
      <p:pic>
        <p:nvPicPr>
          <p:cNvPr id="3482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572453"/>
            <a:ext cx="61817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1"/>
          <p:cNvGrpSpPr>
            <a:grpSpLocks/>
          </p:cNvGrpSpPr>
          <p:nvPr/>
        </p:nvGrpSpPr>
        <p:grpSpPr bwMode="auto">
          <a:xfrm>
            <a:off x="1781175" y="1857375"/>
            <a:ext cx="6162675" cy="3486150"/>
            <a:chOff x="1524000" y="762000"/>
            <a:chExt cx="6172200" cy="4273550"/>
          </a:xfrm>
        </p:grpSpPr>
        <p:pic>
          <p:nvPicPr>
            <p:cNvPr id="922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762000"/>
              <a:ext cx="6172200" cy="427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361906" y="1600753"/>
              <a:ext cx="534224" cy="21328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42988" y="3354153"/>
              <a:ext cx="47699" cy="11423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54786" y="3354153"/>
              <a:ext cx="46109" cy="11423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287421" y="3354153"/>
              <a:ext cx="47699" cy="11423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Ozone</a:t>
            </a:r>
          </a:p>
        </p:txBody>
      </p:sp>
      <p:sp>
        <p:nvSpPr>
          <p:cNvPr id="9220" name="AutoShape 15"/>
          <p:cNvSpPr>
            <a:spLocks noChangeArrowheads="1"/>
          </p:cNvSpPr>
          <p:nvPr/>
        </p:nvSpPr>
        <p:spPr bwMode="auto">
          <a:xfrm rot="5400000">
            <a:off x="2624931" y="2102644"/>
            <a:ext cx="503238" cy="5778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AutoShape 16"/>
          <p:cNvSpPr>
            <a:spLocks noChangeArrowheads="1"/>
          </p:cNvSpPr>
          <p:nvPr/>
        </p:nvSpPr>
        <p:spPr bwMode="auto">
          <a:xfrm rot="5400000">
            <a:off x="5239544" y="3156744"/>
            <a:ext cx="719138" cy="196850"/>
          </a:xfrm>
          <a:prstGeom prst="rightArrow">
            <a:avLst>
              <a:gd name="adj1" fmla="val 50000"/>
              <a:gd name="adj2" fmla="val 91331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AutoShape 17"/>
          <p:cNvSpPr>
            <a:spLocks noChangeArrowheads="1"/>
          </p:cNvSpPr>
          <p:nvPr/>
        </p:nvSpPr>
        <p:spPr bwMode="auto">
          <a:xfrm rot="5400000">
            <a:off x="4677569" y="3047207"/>
            <a:ext cx="719137" cy="196850"/>
          </a:xfrm>
          <a:prstGeom prst="rightArrow">
            <a:avLst>
              <a:gd name="adj1" fmla="val 50000"/>
              <a:gd name="adj2" fmla="val 91331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AutoShape 18"/>
          <p:cNvSpPr>
            <a:spLocks noChangeArrowheads="1"/>
          </p:cNvSpPr>
          <p:nvPr/>
        </p:nvSpPr>
        <p:spPr bwMode="auto">
          <a:xfrm rot="5400000">
            <a:off x="4244181" y="2875757"/>
            <a:ext cx="719137" cy="196850"/>
          </a:xfrm>
          <a:prstGeom prst="rightArrow">
            <a:avLst>
              <a:gd name="adj1" fmla="val 50000"/>
              <a:gd name="adj2" fmla="val 91331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TextBox 1"/>
          <p:cNvSpPr txBox="1">
            <a:spLocks noChangeArrowheads="1"/>
          </p:cNvSpPr>
          <p:nvPr/>
        </p:nvSpPr>
        <p:spPr bwMode="auto">
          <a:xfrm>
            <a:off x="0" y="561975"/>
            <a:ext cx="9144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sz="7200"/>
              <a:t>Ozone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b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6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wirl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5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827088" y="631825"/>
            <a:ext cx="751205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 OSIRIS on Odin has collected data for </a:t>
            </a:r>
            <a:r>
              <a:rPr lang="en-US" sz="2400" dirty="0" smtClean="0"/>
              <a:t>over a decade</a:t>
            </a:r>
            <a:endParaRPr lang="en-US" sz="2400" dirty="0" smtClean="0"/>
          </a:p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/>
              <a:t>We have learned much about the retrieval of ozone etc. from limb scattered sunlight</a:t>
            </a:r>
          </a:p>
          <a:p>
            <a:pPr algn="just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/>
              <a:t>We look forward to continued collaborations with the </a:t>
            </a:r>
            <a:r>
              <a:rPr lang="en-US" sz="2400" dirty="0" smtClean="0"/>
              <a:t>OMPS-LP and SCIAMACHY teams</a:t>
            </a:r>
            <a:endParaRPr lang="en-US" sz="2400" dirty="0"/>
          </a:p>
          <a:p>
            <a:pPr algn="just" eaLnBrk="1" hangingPunct="1">
              <a:spcAft>
                <a:spcPts val="1200"/>
              </a:spcAft>
            </a:pPr>
            <a:endParaRPr lang="en-US" sz="2400" dirty="0"/>
          </a:p>
          <a:p>
            <a:pPr algn="just" eaLnBrk="1" hangingPunct="1">
              <a:spcAft>
                <a:spcPts val="1200"/>
              </a:spcAft>
            </a:pPr>
            <a:r>
              <a:rPr lang="en-US" sz="2400" dirty="0"/>
              <a:t> </a:t>
            </a:r>
            <a:r>
              <a:rPr lang="en-US" sz="3200" dirty="0"/>
              <a:t>We hope for many more years of </a:t>
            </a:r>
            <a:r>
              <a:rPr lang="en-US" sz="3200" dirty="0" smtClean="0"/>
              <a:t>OSIRIS and CATS results </a:t>
            </a:r>
            <a:r>
              <a:rPr lang="en-US" sz="3200" dirty="0"/>
              <a:t>to add to </a:t>
            </a:r>
            <a:r>
              <a:rPr lang="en-US" sz="3200" dirty="0" smtClean="0"/>
              <a:t>the existing data sets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32616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/>
              <a:t>Thank You!</a:t>
            </a:r>
            <a:endParaRPr lang="en-CA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norb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latvslocalti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89535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457200" y="2819400"/>
            <a:ext cx="3200400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9538" indent="-1095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SzPct val="55000"/>
              <a:buFontTx/>
              <a:buChar char="•"/>
            </a:pPr>
            <a:r>
              <a:rPr lang="en-US" dirty="0">
                <a:latin typeface="Calibri" pitchFamily="34" charset="0"/>
              </a:rPr>
              <a:t>sun-synchronous</a:t>
            </a:r>
          </a:p>
          <a:p>
            <a:pPr eaLnBrk="1" hangingPunct="1">
              <a:lnSpc>
                <a:spcPct val="120000"/>
              </a:lnSpc>
              <a:buSzPct val="55000"/>
              <a:buFontTx/>
              <a:buChar char="•"/>
            </a:pPr>
            <a:r>
              <a:rPr lang="en-US" dirty="0">
                <a:latin typeface="Calibri" pitchFamily="34" charset="0"/>
              </a:rPr>
              <a:t>near-terminator</a:t>
            </a:r>
          </a:p>
          <a:p>
            <a:pPr eaLnBrk="1" hangingPunct="1">
              <a:lnSpc>
                <a:spcPct val="120000"/>
              </a:lnSpc>
              <a:buSzPct val="55000"/>
              <a:buFontTx/>
              <a:buChar char="•"/>
            </a:pPr>
            <a:r>
              <a:rPr lang="en-US" dirty="0">
                <a:latin typeface="Calibri" pitchFamily="34" charset="0"/>
              </a:rPr>
              <a:t>98 degree inclination</a:t>
            </a:r>
          </a:p>
          <a:p>
            <a:pPr eaLnBrk="1" hangingPunct="1">
              <a:lnSpc>
                <a:spcPct val="120000"/>
              </a:lnSpc>
              <a:buSzPct val="55000"/>
              <a:buFontTx/>
              <a:buChar char="•"/>
            </a:pPr>
            <a:r>
              <a:rPr lang="en-US" dirty="0" smtClean="0">
                <a:latin typeface="Calibri" pitchFamily="34" charset="0"/>
              </a:rPr>
              <a:t>0600h, 0630h and 0700h  </a:t>
            </a:r>
            <a:r>
              <a:rPr lang="en-US" dirty="0">
                <a:latin typeface="Calibri" pitchFamily="34" charset="0"/>
              </a:rPr>
              <a:t>descending </a:t>
            </a:r>
            <a:r>
              <a:rPr lang="en-US" dirty="0" smtClean="0">
                <a:latin typeface="Calibri" pitchFamily="34" charset="0"/>
              </a:rPr>
              <a:t>nodes</a:t>
            </a:r>
          </a:p>
          <a:p>
            <a:pPr eaLnBrk="1" hangingPunct="1">
              <a:lnSpc>
                <a:spcPct val="120000"/>
              </a:lnSpc>
              <a:buSzPct val="55000"/>
              <a:buFontTx/>
              <a:buChar char="•"/>
            </a:pPr>
            <a:r>
              <a:rPr lang="en-US" dirty="0">
                <a:latin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</a:rPr>
              <a:t>s well as 1800h, 1830h and 1900h descending nodes </a:t>
            </a:r>
            <a:endParaRPr lang="en-US" dirty="0">
              <a:latin typeface="Calibri" pitchFamily="34" charset="0"/>
            </a:endParaRPr>
          </a:p>
          <a:p>
            <a:pPr eaLnBrk="1" hangingPunct="1">
              <a:lnSpc>
                <a:spcPct val="120000"/>
              </a:lnSpc>
              <a:buSzPct val="55000"/>
              <a:buFontTx/>
              <a:buChar char="•"/>
            </a:pPr>
            <a:r>
              <a:rPr lang="en-US" dirty="0">
                <a:latin typeface="Calibri" pitchFamily="34" charset="0"/>
              </a:rPr>
              <a:t>96 minute period</a:t>
            </a:r>
          </a:p>
          <a:p>
            <a:pPr eaLnBrk="1" hangingPunct="1">
              <a:lnSpc>
                <a:spcPct val="120000"/>
              </a:lnSpc>
              <a:buSzPct val="55000"/>
              <a:buFontTx/>
              <a:buChar char="•"/>
            </a:pPr>
            <a:r>
              <a:rPr lang="en-US" dirty="0">
                <a:latin typeface="Calibri" pitchFamily="34" charset="0"/>
              </a:rPr>
              <a:t>600 km altitude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0" y="53975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Ideal Orbits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6116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0" y="254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Ozone: Limb Scatter Signature</a:t>
            </a:r>
          </a:p>
        </p:txBody>
      </p:sp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609600" y="518160"/>
            <a:ext cx="4038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9063" indent="-1190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/>
              <a:t>Ozone Retrieval at Optical Wavelengths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/>
              <a:t>UV wavelengths (Hartley-Huggins bands)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/>
              <a:t>Visible wavelengths (Chappuis bands)</a:t>
            </a:r>
          </a:p>
        </p:txBody>
      </p:sp>
      <p:grpSp>
        <p:nvGrpSpPr>
          <p:cNvPr id="10245" name="Group 31"/>
          <p:cNvGrpSpPr>
            <a:grpSpLocks/>
          </p:cNvGrpSpPr>
          <p:nvPr/>
        </p:nvGrpSpPr>
        <p:grpSpPr bwMode="auto">
          <a:xfrm>
            <a:off x="152400" y="1661160"/>
            <a:ext cx="4581525" cy="3667125"/>
            <a:chOff x="152400" y="1981200"/>
            <a:chExt cx="4581525" cy="3667125"/>
          </a:xfrm>
        </p:grpSpPr>
        <p:pic>
          <p:nvPicPr>
            <p:cNvPr id="10248" name="Picture 20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981200"/>
              <a:ext cx="4581525" cy="366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249" name="Straight Connector 7"/>
            <p:cNvCxnSpPr>
              <a:cxnSpLocks noChangeShapeType="1"/>
            </p:cNvCxnSpPr>
            <p:nvPr/>
          </p:nvCxnSpPr>
          <p:spPr bwMode="auto">
            <a:xfrm rot="5400000">
              <a:off x="494506" y="4076700"/>
              <a:ext cx="2058194" cy="794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0" name="Straight Connector 11"/>
            <p:cNvCxnSpPr>
              <a:cxnSpLocks noChangeShapeType="1"/>
            </p:cNvCxnSpPr>
            <p:nvPr/>
          </p:nvCxnSpPr>
          <p:spPr bwMode="auto">
            <a:xfrm rot="5400000">
              <a:off x="3313906" y="4075906"/>
              <a:ext cx="2057400" cy="1588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51" name="TextBox 12"/>
            <p:cNvSpPr txBox="1">
              <a:spLocks noChangeArrowheads="1"/>
            </p:cNvSpPr>
            <p:nvPr/>
          </p:nvSpPr>
          <p:spPr bwMode="auto">
            <a:xfrm>
              <a:off x="1528763" y="2571750"/>
              <a:ext cx="10922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000">
                  <a:solidFill>
                    <a:srgbClr val="FF0000"/>
                  </a:solidFill>
                </a:rPr>
                <a:t>Hartley-Huggins</a:t>
              </a:r>
            </a:p>
            <a:p>
              <a:pPr algn="ctr" eaLnBrk="1" hangingPunct="1"/>
              <a:r>
                <a:rPr lang="en-US" sz="1000">
                  <a:solidFill>
                    <a:srgbClr val="FF0000"/>
                  </a:solidFill>
                </a:rPr>
                <a:t>Band</a:t>
              </a:r>
            </a:p>
          </p:txBody>
        </p:sp>
        <p:sp>
          <p:nvSpPr>
            <p:cNvPr id="10252" name="TextBox 13"/>
            <p:cNvSpPr txBox="1">
              <a:spLocks noChangeArrowheads="1"/>
            </p:cNvSpPr>
            <p:nvPr/>
          </p:nvSpPr>
          <p:spPr bwMode="auto">
            <a:xfrm>
              <a:off x="2822575" y="3048000"/>
              <a:ext cx="7175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000">
                  <a:solidFill>
                    <a:srgbClr val="FF0000"/>
                  </a:solidFill>
                </a:rPr>
                <a:t>Chappuis</a:t>
              </a:r>
            </a:p>
            <a:p>
              <a:pPr algn="ctr" eaLnBrk="1" hangingPunct="1"/>
              <a:r>
                <a:rPr lang="en-US" sz="1000">
                  <a:solidFill>
                    <a:srgbClr val="FF0000"/>
                  </a:solidFill>
                </a:rPr>
                <a:t>Band</a:t>
              </a:r>
            </a:p>
          </p:txBody>
        </p:sp>
        <p:cxnSp>
          <p:nvCxnSpPr>
            <p:cNvPr id="10253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1524000" y="3276600"/>
              <a:ext cx="1295400" cy="1588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4" name="Straight Arrow Connector 19"/>
            <p:cNvCxnSpPr>
              <a:cxnSpLocks noChangeShapeType="1"/>
            </p:cNvCxnSpPr>
            <p:nvPr/>
          </p:nvCxnSpPr>
          <p:spPr bwMode="auto">
            <a:xfrm>
              <a:off x="3581400" y="3276600"/>
              <a:ext cx="762000" cy="1588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5" name="Straight Arrow Connector 24"/>
            <p:cNvCxnSpPr>
              <a:cxnSpLocks noChangeShapeType="1"/>
              <a:stCxn id="10251" idx="1"/>
            </p:cNvCxnSpPr>
            <p:nvPr/>
          </p:nvCxnSpPr>
          <p:spPr bwMode="auto">
            <a:xfrm rot="10800000" flipV="1">
              <a:off x="1066800" y="2771744"/>
              <a:ext cx="457200" cy="25714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246" name="Text Box 11"/>
          <p:cNvSpPr txBox="1">
            <a:spLocks noChangeArrowheads="1"/>
          </p:cNvSpPr>
          <p:nvPr/>
        </p:nvSpPr>
        <p:spPr bwMode="auto">
          <a:xfrm>
            <a:off x="5334000" y="518160"/>
            <a:ext cx="36576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9063" indent="-1190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/>
              <a:t>Limb Signature of Ozone</a:t>
            </a:r>
            <a:endParaRPr lang="en-US" sz="1600"/>
          </a:p>
          <a:p>
            <a:pPr algn="just" eaLnBrk="1" hangingPunct="1">
              <a:buFont typeface="Arial" charset="0"/>
              <a:buChar char="•"/>
            </a:pPr>
            <a:r>
              <a:rPr lang="en-US" sz="1600"/>
              <a:t>Minimum altitude probed by a line of sight identified by a “knee” in the radiance profile (optically thick)</a:t>
            </a:r>
          </a:p>
        </p:txBody>
      </p:sp>
      <p:sp>
        <p:nvSpPr>
          <p:cNvPr id="60431" name="Line 15"/>
          <p:cNvSpPr>
            <a:spLocks noChangeShapeType="1"/>
          </p:cNvSpPr>
          <p:nvPr/>
        </p:nvSpPr>
        <p:spPr bwMode="auto">
          <a:xfrm flipH="1">
            <a:off x="1077913" y="3239135"/>
            <a:ext cx="2590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0" y="531876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The use of normalized wavelength pairs and triplets make the ozone retrieval process self calibrating so instrument stability is less of an issue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1" y="746760"/>
            <a:ext cx="8603046" cy="32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046220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After slowly varying features due to Rayleigh scatter are removed through “normalization” at high </a:t>
            </a:r>
            <a:r>
              <a:rPr lang="en-CA" dirty="0" err="1" smtClean="0"/>
              <a:t>alttiude</a:t>
            </a:r>
            <a:endParaRPr lang="en-CA" dirty="0" smtClean="0"/>
          </a:p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The low altitude ozone signature is quantified by the depth of the </a:t>
            </a:r>
            <a:r>
              <a:rPr lang="en-CA" dirty="0" err="1" smtClean="0"/>
              <a:t>Chappuis</a:t>
            </a:r>
            <a:r>
              <a:rPr lang="en-CA" dirty="0" smtClean="0"/>
              <a:t> absorption feature using three wavelengths</a:t>
            </a:r>
            <a:endParaRPr lang="en-CA" dirty="0"/>
          </a:p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CA" dirty="0" smtClean="0"/>
              <a:t>The high altitude ozone signature is quantified using the depth of the Hartley-Huggins absorption </a:t>
            </a:r>
            <a:r>
              <a:rPr lang="en-CA" dirty="0" smtClean="0"/>
              <a:t>at two </a:t>
            </a:r>
            <a:r>
              <a:rPr lang="en-CA" dirty="0" smtClean="0"/>
              <a:t>wavelengths</a:t>
            </a:r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5941424" y="2536371"/>
            <a:ext cx="121919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4766674" y="2364127"/>
            <a:ext cx="121919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5382624" y="2799442"/>
            <a:ext cx="121919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2226674" y="2726871"/>
            <a:ext cx="121919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1934574" y="3355521"/>
            <a:ext cx="121919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129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9"/>
          <p:cNvSpPr>
            <a:spLocks noChangeArrowheads="1"/>
          </p:cNvSpPr>
          <p:nvPr/>
        </p:nvSpPr>
        <p:spPr bwMode="auto">
          <a:xfrm rot="-5400000">
            <a:off x="3319462" y="4379913"/>
            <a:ext cx="885825" cy="222250"/>
          </a:xfrm>
          <a:prstGeom prst="rightArrow">
            <a:avLst>
              <a:gd name="adj1" fmla="val 50000"/>
              <a:gd name="adj2" fmla="val 99643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8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09775"/>
            <a:ext cx="59436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254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Sulphate Aerosols</a:t>
            </a:r>
          </a:p>
        </p:txBody>
      </p:sp>
      <p:sp>
        <p:nvSpPr>
          <p:cNvPr id="16389" name="AutoShape 12"/>
          <p:cNvSpPr>
            <a:spLocks noChangeArrowheads="1"/>
          </p:cNvSpPr>
          <p:nvPr/>
        </p:nvSpPr>
        <p:spPr bwMode="auto">
          <a:xfrm rot="5400000">
            <a:off x="3509962" y="2713038"/>
            <a:ext cx="885825" cy="222250"/>
          </a:xfrm>
          <a:prstGeom prst="rightArrow">
            <a:avLst>
              <a:gd name="adj1" fmla="val 50000"/>
              <a:gd name="adj2" fmla="val 99643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AutoShape 13"/>
          <p:cNvSpPr>
            <a:spLocks noChangeArrowheads="1"/>
          </p:cNvSpPr>
          <p:nvPr/>
        </p:nvSpPr>
        <p:spPr bwMode="auto">
          <a:xfrm rot="5400000">
            <a:off x="5529262" y="3313113"/>
            <a:ext cx="885825" cy="222250"/>
          </a:xfrm>
          <a:prstGeom prst="rightArrow">
            <a:avLst>
              <a:gd name="adj1" fmla="val 50000"/>
              <a:gd name="adj2" fmla="val 99643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0" y="561975"/>
            <a:ext cx="9144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 sz="7200"/>
              <a:t>Sulphate Aerosols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47687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/>
              <a:t>The secret to limb scatter ozone retrievals!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8247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5720" y="928670"/>
            <a:ext cx="5062538" cy="4037942"/>
            <a:chOff x="214282" y="1262710"/>
            <a:chExt cx="5062538" cy="4037942"/>
          </a:xfrm>
        </p:grpSpPr>
        <p:pic>
          <p:nvPicPr>
            <p:cNvPr id="2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2000240"/>
              <a:ext cx="5062538" cy="33004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 bwMode="auto">
            <a:xfrm>
              <a:off x="393716" y="1262710"/>
              <a:ext cx="4835171" cy="6340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 eaLnBrk="0" fontAlgn="auto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CA" sz="1600" dirty="0">
                  <a:solidFill>
                    <a:prstClr val="black"/>
                  </a:solidFill>
                  <a:latin typeface="Calibri"/>
                </a:rPr>
                <a:t>Typical limb spectrum at 22 km tangent altitude</a:t>
              </a:r>
            </a:p>
            <a:p>
              <a:pPr algn="ctr" eaLnBrk="0" fontAlgn="auto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CA" sz="1600" dirty="0">
                  <a:solidFill>
                    <a:prstClr val="black"/>
                  </a:solidFill>
                  <a:latin typeface="Calibri"/>
                </a:rPr>
                <a:t>calculated with the SASKTRAN </a:t>
              </a:r>
              <a:r>
                <a:rPr lang="en-CA" sz="1600" dirty="0" err="1">
                  <a:solidFill>
                    <a:prstClr val="black"/>
                  </a:solidFill>
                  <a:latin typeface="Calibri"/>
                </a:rPr>
                <a:t>Radiative</a:t>
              </a:r>
              <a:r>
                <a:rPr lang="en-CA" sz="1600" dirty="0">
                  <a:solidFill>
                    <a:prstClr val="black"/>
                  </a:solidFill>
                  <a:latin typeface="Calibri"/>
                </a:rPr>
                <a:t> Transfer Model </a:t>
              </a:r>
            </a:p>
          </p:txBody>
        </p:sp>
      </p:grpSp>
      <p:sp>
        <p:nvSpPr>
          <p:cNvPr id="3" name="Line 12"/>
          <p:cNvSpPr>
            <a:spLocks noChangeShapeType="1"/>
          </p:cNvSpPr>
          <p:nvPr/>
        </p:nvSpPr>
        <p:spPr bwMode="auto">
          <a:xfrm>
            <a:off x="4533870" y="4357694"/>
            <a:ext cx="0" cy="5762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 flipH="1">
            <a:off x="2214546" y="3071810"/>
            <a:ext cx="26988" cy="1871662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59832" y="53975"/>
            <a:ext cx="32009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The OSIRIS Aerosol Retrieval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103830"/>
              </p:ext>
            </p:extLst>
          </p:nvPr>
        </p:nvGraphicFramePr>
        <p:xfrm>
          <a:off x="5723750" y="1539499"/>
          <a:ext cx="2819421" cy="727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0" name="Equation" r:id="rId4" imgW="1866600" imgH="482400" progId="Equation.3">
                  <p:embed/>
                </p:oleObj>
              </mc:Choice>
              <mc:Fallback>
                <p:oleObj name="Equation" r:id="rId4" imgW="1866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3750" y="1539499"/>
                        <a:ext cx="2819421" cy="7276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961644" y="4959348"/>
          <a:ext cx="538654" cy="32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1" name="Equation" r:id="rId6" imgW="355320" imgH="215640" progId="Equation.3">
                  <p:embed/>
                </p:oleObj>
              </mc:Choice>
              <mc:Fallback>
                <p:oleObj name="Equation" r:id="rId6" imgW="355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1644" y="4959348"/>
                        <a:ext cx="538654" cy="3270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276725" y="4929188"/>
          <a:ext cx="55880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2" name="Equation" r:id="rId8" imgW="368280" imgH="215640" progId="Equation.3">
                  <p:embed/>
                </p:oleObj>
              </mc:Choice>
              <mc:Fallback>
                <p:oleObj name="Equation" r:id="rId8" imgW="368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6725" y="4929188"/>
                        <a:ext cx="558800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 bwMode="auto">
          <a:xfrm>
            <a:off x="5899965" y="1052736"/>
            <a:ext cx="2360774" cy="363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The Measurement Vector</a:t>
            </a:r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685963"/>
              </p:ext>
            </p:extLst>
          </p:nvPr>
        </p:nvGraphicFramePr>
        <p:xfrm>
          <a:off x="5757089" y="2368785"/>
          <a:ext cx="77152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3" name="Equation" r:id="rId10" imgW="507960" imgH="215640" progId="Equation.3">
                  <p:embed/>
                </p:oleObj>
              </mc:Choice>
              <mc:Fallback>
                <p:oleObj name="Equation" r:id="rId10" imgW="507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7089" y="2368785"/>
                        <a:ext cx="77152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 bwMode="auto">
          <a:xfrm>
            <a:off x="6539587" y="2343112"/>
            <a:ext cx="2064861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Model with no aerosol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6043787" y="2924764"/>
            <a:ext cx="2160240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Effectively a measure of </a:t>
            </a:r>
          </a:p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the residual scattering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1147082" y="5507440"/>
            <a:ext cx="6850145" cy="904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Assume typical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sulphate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aerosol particle size distribution and composition </a:t>
            </a:r>
          </a:p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Use Mie scattering cross sections and phase functions</a:t>
            </a:r>
          </a:p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Retrieve number density of assumed particles – convert to extinction at 750 nm</a:t>
            </a:r>
          </a:p>
        </p:txBody>
      </p:sp>
    </p:spTree>
    <p:extLst>
      <p:ext uri="{BB962C8B-B14F-4D97-AF65-F5344CB8AC3E}">
        <p14:creationId xmlns:p14="http://schemas.microsoft.com/office/powerpoint/2010/main" val="268287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4796295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43240" y="53975"/>
            <a:ext cx="28755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Comparison with SAGE III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4716016" y="2574339"/>
            <a:ext cx="4176464" cy="1277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SAGE III (V4) 755 nm Aerosol Extinction</a:t>
            </a:r>
          </a:p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OSIRIS 750 nm Aerosol Extinction</a:t>
            </a:r>
          </a:p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Tight coincident scan comparison</a:t>
            </a:r>
          </a:p>
          <a:p>
            <a:pPr lvl="1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1° latitude, 2.5° longitude, 6 hours</a:t>
            </a:r>
          </a:p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  Good agreement of magnitude and vertical features</a:t>
            </a:r>
          </a:p>
        </p:txBody>
      </p:sp>
    </p:spTree>
    <p:extLst>
      <p:ext uri="{BB962C8B-B14F-4D97-AF65-F5344CB8AC3E}">
        <p14:creationId xmlns:p14="http://schemas.microsoft.com/office/powerpoint/2010/main" val="411493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10328" y="53975"/>
            <a:ext cx="5786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Comparison with SAGE III – Zonal Average Time Series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6644208" cy="681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32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1109</Words>
  <Application>Microsoft Office PowerPoint</Application>
  <PresentationFormat>On-screen Show (4:3)</PresentationFormat>
  <Paragraphs>170</Paragraphs>
  <Slides>33</Slides>
  <Notes>9</Notes>
  <HiddenSlides>0</HiddenSlides>
  <MMClips>3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2_Office Theme</vt:lpstr>
      <vt:lpstr>Office Theme</vt:lpstr>
      <vt:lpstr>3_Office Theme</vt:lpstr>
      <vt:lpstr>1_Office Theme</vt:lpstr>
      <vt:lpstr>4_Office Theme</vt:lpstr>
      <vt:lpstr>5_Office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Degenstein, Douglas</dc:creator>
  <cp:lastModifiedBy>degenstein</cp:lastModifiedBy>
  <cp:revision>187</cp:revision>
  <dcterms:created xsi:type="dcterms:W3CDTF">2006-08-16T00:00:00Z</dcterms:created>
  <dcterms:modified xsi:type="dcterms:W3CDTF">2012-04-19T14:45:15Z</dcterms:modified>
</cp:coreProperties>
</file>