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11"/>
  </p:notesMasterIdLst>
  <p:handoutMasterIdLst>
    <p:handoutMasterId r:id="rId12"/>
  </p:handoutMasterIdLst>
  <p:sldIdLst>
    <p:sldId id="256" r:id="rId2"/>
    <p:sldId id="402" r:id="rId3"/>
    <p:sldId id="508" r:id="rId4"/>
    <p:sldId id="500" r:id="rId5"/>
    <p:sldId id="446" r:id="rId6"/>
    <p:sldId id="502" r:id="rId7"/>
    <p:sldId id="504" r:id="rId8"/>
    <p:sldId id="506" r:id="rId9"/>
    <p:sldId id="507" r:id="rId10"/>
  </p:sldIdLst>
  <p:sldSz cx="9906000" cy="6858000" type="A4"/>
  <p:notesSz cx="7010400" cy="9296400"/>
  <p:defaultTextStyle>
    <a:defPPr>
      <a:defRPr lang="en-GB"/>
    </a:defPPr>
    <a:lvl1pPr algn="l" rtl="0" fontAlgn="base">
      <a:spcBef>
        <a:spcPct val="0"/>
      </a:spcBef>
      <a:spcAft>
        <a:spcPct val="0"/>
      </a:spcAft>
      <a:defRPr sz="1500" kern="1200">
        <a:solidFill>
          <a:srgbClr val="000000"/>
        </a:solidFill>
        <a:latin typeface="Tahoma" charset="0"/>
        <a:ea typeface="ＭＳ Ｐゴシック" charset="0"/>
        <a:cs typeface="ＭＳ Ｐゴシック" charset="0"/>
      </a:defRPr>
    </a:lvl1pPr>
    <a:lvl2pPr marL="457200" algn="l" rtl="0" fontAlgn="base">
      <a:spcBef>
        <a:spcPct val="0"/>
      </a:spcBef>
      <a:spcAft>
        <a:spcPct val="0"/>
      </a:spcAft>
      <a:defRPr sz="1500" kern="1200">
        <a:solidFill>
          <a:srgbClr val="000000"/>
        </a:solidFill>
        <a:latin typeface="Tahoma" charset="0"/>
        <a:ea typeface="ＭＳ Ｐゴシック" charset="0"/>
        <a:cs typeface="ＭＳ Ｐゴシック" charset="0"/>
      </a:defRPr>
    </a:lvl2pPr>
    <a:lvl3pPr marL="914400" algn="l" rtl="0" fontAlgn="base">
      <a:spcBef>
        <a:spcPct val="0"/>
      </a:spcBef>
      <a:spcAft>
        <a:spcPct val="0"/>
      </a:spcAft>
      <a:defRPr sz="1500" kern="1200">
        <a:solidFill>
          <a:srgbClr val="000000"/>
        </a:solidFill>
        <a:latin typeface="Tahoma" charset="0"/>
        <a:ea typeface="ＭＳ Ｐゴシック" charset="0"/>
        <a:cs typeface="ＭＳ Ｐゴシック" charset="0"/>
      </a:defRPr>
    </a:lvl3pPr>
    <a:lvl4pPr marL="1371600" algn="l" rtl="0" fontAlgn="base">
      <a:spcBef>
        <a:spcPct val="0"/>
      </a:spcBef>
      <a:spcAft>
        <a:spcPct val="0"/>
      </a:spcAft>
      <a:defRPr sz="1500" kern="1200">
        <a:solidFill>
          <a:srgbClr val="000000"/>
        </a:solidFill>
        <a:latin typeface="Tahoma" charset="0"/>
        <a:ea typeface="ＭＳ Ｐゴシック" charset="0"/>
        <a:cs typeface="ＭＳ Ｐゴシック" charset="0"/>
      </a:defRPr>
    </a:lvl4pPr>
    <a:lvl5pPr marL="1828800" algn="l" rtl="0" fontAlgn="base">
      <a:spcBef>
        <a:spcPct val="0"/>
      </a:spcBef>
      <a:spcAft>
        <a:spcPct val="0"/>
      </a:spcAft>
      <a:defRPr sz="1500" kern="1200">
        <a:solidFill>
          <a:srgbClr val="000000"/>
        </a:solidFill>
        <a:latin typeface="Tahoma" charset="0"/>
        <a:ea typeface="ＭＳ Ｐゴシック" charset="0"/>
        <a:cs typeface="ＭＳ Ｐゴシック" charset="0"/>
      </a:defRPr>
    </a:lvl5pPr>
    <a:lvl6pPr marL="2286000" algn="l" defTabSz="457200" rtl="0" eaLnBrk="1" latinLnBrk="0" hangingPunct="1">
      <a:defRPr sz="1500" kern="1200">
        <a:solidFill>
          <a:srgbClr val="000000"/>
        </a:solidFill>
        <a:latin typeface="Tahoma" charset="0"/>
        <a:ea typeface="ＭＳ Ｐゴシック" charset="0"/>
        <a:cs typeface="ＭＳ Ｐゴシック" charset="0"/>
      </a:defRPr>
    </a:lvl6pPr>
    <a:lvl7pPr marL="2743200" algn="l" defTabSz="457200" rtl="0" eaLnBrk="1" latinLnBrk="0" hangingPunct="1">
      <a:defRPr sz="1500" kern="1200">
        <a:solidFill>
          <a:srgbClr val="000000"/>
        </a:solidFill>
        <a:latin typeface="Tahoma" charset="0"/>
        <a:ea typeface="ＭＳ Ｐゴシック" charset="0"/>
        <a:cs typeface="ＭＳ Ｐゴシック" charset="0"/>
      </a:defRPr>
    </a:lvl7pPr>
    <a:lvl8pPr marL="3200400" algn="l" defTabSz="457200" rtl="0" eaLnBrk="1" latinLnBrk="0" hangingPunct="1">
      <a:defRPr sz="1500" kern="1200">
        <a:solidFill>
          <a:srgbClr val="000000"/>
        </a:solidFill>
        <a:latin typeface="Tahoma" charset="0"/>
        <a:ea typeface="ＭＳ Ｐゴシック" charset="0"/>
        <a:cs typeface="ＭＳ Ｐゴシック" charset="0"/>
      </a:defRPr>
    </a:lvl8pPr>
    <a:lvl9pPr marL="3657600" algn="l" defTabSz="457200" rtl="0" eaLnBrk="1" latinLnBrk="0" hangingPunct="1">
      <a:defRPr sz="1500" kern="1200">
        <a:solidFill>
          <a:srgbClr val="000000"/>
        </a:solidFill>
        <a:latin typeface="Tahom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F7400"/>
    <a:srgbClr val="002569"/>
    <a:srgbClr val="000308"/>
    <a:srgbClr val="B2F6F8"/>
    <a:srgbClr val="00040C"/>
    <a:srgbClr val="66BAE4"/>
    <a:srgbClr val="46B7DA"/>
    <a:srgbClr val="35DAEB"/>
    <a:srgbClr val="338140"/>
    <a:srgbClr val="E2BD1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2" autoAdjust="0"/>
    <p:restoredTop sz="94661" autoAdjust="0"/>
  </p:normalViewPr>
  <p:slideViewPr>
    <p:cSldViewPr snapToGrid="0">
      <p:cViewPr varScale="1">
        <p:scale>
          <a:sx n="123" d="100"/>
          <a:sy n="123" d="100"/>
        </p:scale>
        <p:origin x="-1776" y="-108"/>
      </p:cViewPr>
      <p:guideLst>
        <p:guide orient="horz" pos="4319"/>
        <p:guide pos="6239"/>
      </p:guideLst>
    </p:cSldViewPr>
  </p:slideViewPr>
  <p:outlineViewPr>
    <p:cViewPr>
      <p:scale>
        <a:sx n="33" d="100"/>
        <a:sy n="33" d="100"/>
      </p:scale>
      <p:origin x="0" y="4872"/>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2" d="100"/>
          <a:sy n="52" d="100"/>
        </p:scale>
        <p:origin x="-1848" y="-78"/>
      </p:cViewPr>
      <p:guideLst>
        <p:guide orient="horz" pos="2928"/>
        <p:guide pos="2207"/>
      </p:guideLst>
    </p:cSldViewPr>
  </p:notes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1"/>
            <a:ext cx="6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l" defTabSz="919163" eaLnBrk="0" hangingPunct="0">
              <a:defRPr sz="1200">
                <a:latin typeface="Helvetica" charset="0"/>
                <a:ea typeface="+mn-ea"/>
                <a:cs typeface="ＭＳ Ｐゴシック" charset="-128"/>
              </a:defRPr>
            </a:lvl1pPr>
          </a:lstStyle>
          <a:p>
            <a:pPr>
              <a:defRPr/>
            </a:pPr>
            <a:endParaRPr lang="de-DE" altLang="ja-JP"/>
          </a:p>
        </p:txBody>
      </p:sp>
      <p:sp>
        <p:nvSpPr>
          <p:cNvPr id="126979" name="Rectangle 3"/>
          <p:cNvSpPr>
            <a:spLocks noGrp="1" noChangeArrowheads="1"/>
          </p:cNvSpPr>
          <p:nvPr>
            <p:ph type="dt" sz="quarter" idx="1"/>
          </p:nvPr>
        </p:nvSpPr>
        <p:spPr bwMode="auto">
          <a:xfrm>
            <a:off x="7046370" y="1"/>
            <a:ext cx="6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9163" eaLnBrk="0" hangingPunct="0">
              <a:defRPr sz="1200">
                <a:latin typeface="Helvetica" charset="0"/>
                <a:ea typeface="+mn-ea"/>
                <a:cs typeface="ＭＳ Ｐゴシック" charset="-128"/>
              </a:defRPr>
            </a:lvl1pPr>
          </a:lstStyle>
          <a:p>
            <a:pPr>
              <a:defRPr/>
            </a:pPr>
            <a:endParaRPr lang="de-DE" altLang="ja-JP"/>
          </a:p>
        </p:txBody>
      </p:sp>
      <p:sp>
        <p:nvSpPr>
          <p:cNvPr id="126980" name="Rectangle 4"/>
          <p:cNvSpPr>
            <a:spLocks noGrp="1" noChangeArrowheads="1"/>
          </p:cNvSpPr>
          <p:nvPr>
            <p:ph type="ftr" sz="quarter" idx="2"/>
          </p:nvPr>
        </p:nvSpPr>
        <p:spPr bwMode="auto">
          <a:xfrm>
            <a:off x="0" y="9104286"/>
            <a:ext cx="6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defTabSz="919163" eaLnBrk="0" hangingPunct="0">
              <a:defRPr sz="1200">
                <a:latin typeface="Helvetica" charset="0"/>
                <a:ea typeface="+mn-ea"/>
                <a:cs typeface="ＭＳ Ｐゴシック" charset="-128"/>
              </a:defRPr>
            </a:lvl1pPr>
          </a:lstStyle>
          <a:p>
            <a:pPr>
              <a:defRPr/>
            </a:pPr>
            <a:endParaRPr lang="de-DE" altLang="ja-JP"/>
          </a:p>
        </p:txBody>
      </p:sp>
      <p:sp>
        <p:nvSpPr>
          <p:cNvPr id="126981" name="Rectangle 5"/>
          <p:cNvSpPr>
            <a:spLocks noGrp="1" noChangeArrowheads="1"/>
          </p:cNvSpPr>
          <p:nvPr>
            <p:ph type="sldNum" sz="quarter" idx="3"/>
          </p:nvPr>
        </p:nvSpPr>
        <p:spPr bwMode="auto">
          <a:xfrm>
            <a:off x="6858884" y="9104286"/>
            <a:ext cx="187551"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9163" eaLnBrk="0" hangingPunct="0">
              <a:defRPr sz="1200">
                <a:latin typeface="Helvetica" charset="0"/>
                <a:ea typeface="+mn-ea"/>
                <a:cs typeface="ＭＳ Ｐゴシック" charset="-128"/>
              </a:defRPr>
            </a:lvl1pPr>
          </a:lstStyle>
          <a:p>
            <a:pPr>
              <a:defRPr/>
            </a:pPr>
            <a:fld id="{B364E421-F6FC-C24F-9E4C-99DCAC1CA36E}" type="slidenum">
              <a:rPr lang="de-DE" altLang="ja-JP"/>
              <a:pPr>
                <a:defRPr/>
              </a:pPr>
              <a:t>‹#›</a:t>
            </a:fld>
            <a:endParaRPr lang="de-DE" altLang="ja-JP"/>
          </a:p>
        </p:txBody>
      </p:sp>
    </p:spTree>
    <p:extLst>
      <p:ext uri="{BB962C8B-B14F-4D97-AF65-F5344CB8AC3E}">
        <p14:creationId xmlns:p14="http://schemas.microsoft.com/office/powerpoint/2010/main" xmlns="" val="222053507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36748" cy="464820"/>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l" defTabSz="919163" eaLnBrk="0" hangingPunct="0">
              <a:defRPr sz="1200">
                <a:solidFill>
                  <a:schemeClr val="tx1"/>
                </a:solidFill>
                <a:latin typeface="Times New Roman" charset="0"/>
                <a:ea typeface="+mn-ea"/>
                <a:cs typeface="ＭＳ Ｐゴシック" charset="-128"/>
              </a:defRPr>
            </a:lvl1pPr>
          </a:lstStyle>
          <a:p>
            <a:pPr>
              <a:defRPr/>
            </a:pPr>
            <a:endParaRPr lang="de-DE" altLang="ja-JP"/>
          </a:p>
        </p:txBody>
      </p:sp>
      <p:sp>
        <p:nvSpPr>
          <p:cNvPr id="3075" name="Rectangle 3"/>
          <p:cNvSpPr>
            <a:spLocks noGrp="1" noChangeArrowheads="1"/>
          </p:cNvSpPr>
          <p:nvPr>
            <p:ph type="dt" idx="1"/>
          </p:nvPr>
        </p:nvSpPr>
        <p:spPr bwMode="auto">
          <a:xfrm>
            <a:off x="3973652" y="0"/>
            <a:ext cx="3036748" cy="464820"/>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r" defTabSz="919163" eaLnBrk="0" hangingPunct="0">
              <a:defRPr sz="1200">
                <a:solidFill>
                  <a:schemeClr val="tx1"/>
                </a:solidFill>
                <a:latin typeface="Times New Roman" charset="0"/>
                <a:ea typeface="+mn-ea"/>
                <a:cs typeface="ＭＳ Ｐゴシック" charset="-128"/>
              </a:defRPr>
            </a:lvl1pPr>
          </a:lstStyle>
          <a:p>
            <a:pPr>
              <a:defRPr/>
            </a:pPr>
            <a:endParaRPr lang="de-DE" altLang="ja-JP"/>
          </a:p>
        </p:txBody>
      </p:sp>
      <p:sp>
        <p:nvSpPr>
          <p:cNvPr id="26628" name="Rectangle 4"/>
          <p:cNvSpPr>
            <a:spLocks noGrp="1" noRot="1" noChangeAspect="1" noChangeArrowheads="1" noTextEdit="1"/>
          </p:cNvSpPr>
          <p:nvPr>
            <p:ph type="sldImg" idx="2"/>
          </p:nvPr>
        </p:nvSpPr>
        <p:spPr bwMode="auto">
          <a:xfrm>
            <a:off x="987425" y="695325"/>
            <a:ext cx="503555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933628" y="4414301"/>
            <a:ext cx="5143144" cy="4186360"/>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1" y="8831580"/>
            <a:ext cx="3036748" cy="464820"/>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l" defTabSz="919163" eaLnBrk="0" hangingPunct="0">
              <a:defRPr sz="1200">
                <a:solidFill>
                  <a:schemeClr val="tx1"/>
                </a:solidFill>
                <a:latin typeface="Times New Roman" charset="0"/>
                <a:ea typeface="+mn-ea"/>
                <a:cs typeface="ＭＳ Ｐゴシック" charset="-128"/>
              </a:defRPr>
            </a:lvl1pPr>
          </a:lstStyle>
          <a:p>
            <a:pPr>
              <a:defRPr/>
            </a:pPr>
            <a:endParaRPr lang="de-DE" altLang="ja-JP"/>
          </a:p>
        </p:txBody>
      </p:sp>
      <p:sp>
        <p:nvSpPr>
          <p:cNvPr id="3079" name="Rectangle 7"/>
          <p:cNvSpPr>
            <a:spLocks noGrp="1" noChangeArrowheads="1"/>
          </p:cNvSpPr>
          <p:nvPr>
            <p:ph type="sldNum" sz="quarter" idx="5"/>
          </p:nvPr>
        </p:nvSpPr>
        <p:spPr bwMode="auto">
          <a:xfrm>
            <a:off x="3973652" y="8831580"/>
            <a:ext cx="3036748" cy="464820"/>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r" defTabSz="919163" eaLnBrk="0" hangingPunct="0">
              <a:defRPr sz="1200">
                <a:solidFill>
                  <a:schemeClr val="tx1"/>
                </a:solidFill>
                <a:latin typeface="Times New Roman" charset="0"/>
                <a:ea typeface="+mn-ea"/>
                <a:cs typeface="ＭＳ Ｐゴシック" charset="-128"/>
              </a:defRPr>
            </a:lvl1pPr>
          </a:lstStyle>
          <a:p>
            <a:pPr>
              <a:defRPr/>
            </a:pPr>
            <a:fld id="{27E969DD-D992-CC4C-AF24-1EA5B1BF082A}" type="slidenum">
              <a:rPr lang="de-DE" altLang="ja-JP"/>
              <a:pPr>
                <a:defRPr/>
              </a:pPr>
              <a:t>‹#›</a:t>
            </a:fld>
            <a:endParaRPr lang="de-DE" altLang="ja-JP"/>
          </a:p>
        </p:txBody>
      </p:sp>
    </p:spTree>
    <p:extLst>
      <p:ext uri="{BB962C8B-B14F-4D97-AF65-F5344CB8AC3E}">
        <p14:creationId xmlns:p14="http://schemas.microsoft.com/office/powerpoint/2010/main" xmlns="" val="370508070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ja-JP">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3</a:t>
            </a:fld>
            <a:endParaRPr lang="en-US" sz="1200" dirty="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dirty="0">
              <a:solidFill>
                <a:srgbClr val="000000"/>
              </a:solidFill>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334963" y="6523038"/>
            <a:ext cx="4572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de-DE" altLang="ja-JP" sz="900" dirty="0">
                <a:solidFill>
                  <a:srgbClr val="5F758D"/>
                </a:solidFill>
                <a:latin typeface="Century Gothic" charset="0"/>
              </a:rPr>
              <a:t>Slide: </a:t>
            </a:r>
            <a:fld id="{FC62A919-B400-6F49-A46B-0DE43EACCE13}" type="slidenum">
              <a:rPr lang="de-DE" altLang="ja-JP" sz="900">
                <a:solidFill>
                  <a:srgbClr val="5F758D"/>
                </a:solidFill>
                <a:latin typeface="Century Gothic" charset="0"/>
              </a:rPr>
              <a:pPr eaLnBrk="0" hangingPunct="0"/>
              <a:t>‹#›</a:t>
            </a:fld>
            <a:endParaRPr lang="de-DE" altLang="ja-JP" sz="900" dirty="0">
              <a:solidFill>
                <a:srgbClr val="5F758D"/>
              </a:solidFill>
              <a:latin typeface="Century Gothic" charset="0"/>
            </a:endParaRPr>
          </a:p>
        </p:txBody>
      </p:sp>
      <p:sp>
        <p:nvSpPr>
          <p:cNvPr id="5" name="AutoShape 5"/>
          <p:cNvSpPr>
            <a:spLocks noChangeAspect="1" noChangeArrowheads="1" noTextEdit="1"/>
          </p:cNvSpPr>
          <p:nvPr/>
        </p:nvSpPr>
        <p:spPr bwMode="auto">
          <a:xfrm>
            <a:off x="0" y="3244850"/>
            <a:ext cx="9906000"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355013" y="4881563"/>
            <a:ext cx="1550987" cy="93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328706" name="Rectangle 2"/>
          <p:cNvSpPr>
            <a:spLocks noGrp="1" noChangeArrowheads="1"/>
          </p:cNvSpPr>
          <p:nvPr>
            <p:ph type="ctrTitle" sz="quarter"/>
          </p:nvPr>
        </p:nvSpPr>
        <p:spPr>
          <a:xfrm>
            <a:off x="4430713" y="666750"/>
            <a:ext cx="5211762"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421188" y="2722563"/>
            <a:ext cx="5229225"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extLst>
      <p:ext uri="{BB962C8B-B14F-4D97-AF65-F5344CB8AC3E}">
        <p14:creationId xmlns:p14="http://schemas.microsoft.com/office/powerpoint/2010/main" xmlns="" val="19576584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89479671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8200" y="55563"/>
            <a:ext cx="2287588" cy="6265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2263" y="55563"/>
            <a:ext cx="6713537" cy="6265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83825173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58836160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155915092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2263" y="1457325"/>
            <a:ext cx="4497387"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2050" y="1457325"/>
            <a:ext cx="4498975"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1078908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98178658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68646252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3951417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31393765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42624948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5438" y="55563"/>
            <a:ext cx="9150350" cy="941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ltLang="ja-JP"/>
              <a:t>Click to edit Master title style</a:t>
            </a:r>
          </a:p>
        </p:txBody>
      </p:sp>
      <p:sp>
        <p:nvSpPr>
          <p:cNvPr id="1027" name="Rectangle 39"/>
          <p:cNvSpPr>
            <a:spLocks noChangeArrowheads="1"/>
          </p:cNvSpPr>
          <p:nvPr userDrawn="1"/>
        </p:nvSpPr>
        <p:spPr bwMode="auto">
          <a:xfrm>
            <a:off x="334963" y="6523038"/>
            <a:ext cx="4572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de-DE" altLang="ja-JP" sz="900">
                <a:solidFill>
                  <a:srgbClr val="5F758D"/>
                </a:solidFill>
                <a:latin typeface="Century Gothic" charset="0"/>
              </a:rPr>
              <a:t>Slide: </a:t>
            </a:r>
            <a:fld id="{52E062A5-D86B-3A4B-B1C4-E44714C46EC3}" type="slidenum">
              <a:rPr lang="de-DE" altLang="ja-JP" sz="900">
                <a:solidFill>
                  <a:srgbClr val="5F758D"/>
                </a:solidFill>
                <a:latin typeface="Century Gothic" charset="0"/>
              </a:rPr>
              <a:pPr eaLnBrk="0" hangingPunct="0"/>
              <a:t>‹#›</a:t>
            </a:fld>
            <a:endParaRPr lang="de-DE" altLang="ja-JP" sz="900">
              <a:solidFill>
                <a:srgbClr val="5F758D"/>
              </a:solidFill>
              <a:latin typeface="Century Gothic" charset="0"/>
            </a:endParaRPr>
          </a:p>
        </p:txBody>
      </p:sp>
      <p:sp>
        <p:nvSpPr>
          <p:cNvPr id="1028" name="Rectangle 58"/>
          <p:cNvSpPr>
            <a:spLocks noGrp="1" noChangeArrowheads="1"/>
          </p:cNvSpPr>
          <p:nvPr>
            <p:ph type="body" idx="1"/>
          </p:nvPr>
        </p:nvSpPr>
        <p:spPr bwMode="auto">
          <a:xfrm>
            <a:off x="322263" y="1457325"/>
            <a:ext cx="9148762" cy="486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ja-JP"/>
              <a:t>Click to edit Master text styles</a:t>
            </a:r>
          </a:p>
          <a:p>
            <a:pPr lvl="1"/>
            <a:r>
              <a:rPr lang="en-GB" altLang="ja-JP"/>
              <a:t>Second level</a:t>
            </a:r>
          </a:p>
          <a:p>
            <a:pPr lvl="2"/>
            <a:r>
              <a:rPr lang="en-GB" altLang="ja-JP"/>
              <a:t>Third level</a:t>
            </a:r>
          </a:p>
          <a:p>
            <a:pPr lvl="3"/>
            <a:r>
              <a:rPr lang="en-GB" altLang="ja-JP"/>
              <a:t>Fourth level</a:t>
            </a:r>
          </a:p>
          <a:p>
            <a:pPr lvl="4"/>
            <a:r>
              <a:rPr lang="en-GB" altLang="ja-JP"/>
              <a:t>Fifth level</a:t>
            </a:r>
          </a:p>
        </p:txBody>
      </p:sp>
      <p:pic>
        <p:nvPicPr>
          <p:cNvPr id="1030" name="Picture 2"/>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8613775" y="0"/>
            <a:ext cx="1292225"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3"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p:hf sldNum="0" hdr="0" ftr="0" dt="0"/>
  <p:txStyles>
    <p:titleStyle>
      <a:lvl1pPr algn="l" rtl="0" eaLnBrk="0" fontAlgn="base" hangingPunct="0">
        <a:spcBef>
          <a:spcPct val="0"/>
        </a:spcBef>
        <a:spcAft>
          <a:spcPct val="0"/>
        </a:spcAft>
        <a:defRPr sz="2800" b="1">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chemeClr val="bg1"/>
          </a:solidFill>
          <a:latin typeface="Century Gothic" pitchFamily="34" charset="0"/>
          <a:ea typeface="ＭＳ Ｐゴシック" charset="-128"/>
          <a:cs typeface="ＭＳ Ｐゴシック" charset="-128"/>
        </a:defRPr>
      </a:lvl2pPr>
      <a:lvl3pPr algn="l" rtl="0" eaLnBrk="0" fontAlgn="base" hangingPunct="0">
        <a:spcBef>
          <a:spcPct val="0"/>
        </a:spcBef>
        <a:spcAft>
          <a:spcPct val="0"/>
        </a:spcAft>
        <a:defRPr sz="2800" b="1">
          <a:solidFill>
            <a:schemeClr val="bg1"/>
          </a:solidFill>
          <a:latin typeface="Century Gothic" pitchFamily="34" charset="0"/>
          <a:ea typeface="ＭＳ Ｐゴシック" charset="-128"/>
          <a:cs typeface="ＭＳ Ｐゴシック" charset="-128"/>
        </a:defRPr>
      </a:lvl3pPr>
      <a:lvl4pPr algn="l" rtl="0" eaLnBrk="0" fontAlgn="base" hangingPunct="0">
        <a:spcBef>
          <a:spcPct val="0"/>
        </a:spcBef>
        <a:spcAft>
          <a:spcPct val="0"/>
        </a:spcAft>
        <a:defRPr sz="2800" b="1">
          <a:solidFill>
            <a:schemeClr val="bg1"/>
          </a:solidFill>
          <a:latin typeface="Century Gothic" pitchFamily="34" charset="0"/>
          <a:ea typeface="ＭＳ Ｐゴシック" charset="-128"/>
          <a:cs typeface="ＭＳ Ｐゴシック" charset="-128"/>
        </a:defRPr>
      </a:lvl4pPr>
      <a:lvl5pPr algn="l" rtl="0" eaLnBrk="0" fontAlgn="base" hangingPunct="0">
        <a:spcBef>
          <a:spcPct val="0"/>
        </a:spcBef>
        <a:spcAft>
          <a:spcPct val="0"/>
        </a:spcAft>
        <a:defRPr sz="2800" b="1">
          <a:solidFill>
            <a:schemeClr val="bg1"/>
          </a:solidFill>
          <a:latin typeface="Century Gothic" pitchFamily="34"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Wingdings" charset="0"/>
        <a:buChar char="v"/>
        <a:defRPr sz="2400" b="1">
          <a:solidFill>
            <a:schemeClr val="tx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mn-lt"/>
          <a:ea typeface="ＭＳ Ｐゴシック" charset="-128"/>
        </a:defRPr>
      </a:lvl2pPr>
      <a:lvl3pPr marL="1143000" indent="-228600" algn="l" rtl="0" eaLnBrk="0" fontAlgn="base" hangingPunct="0">
        <a:spcBef>
          <a:spcPct val="20000"/>
        </a:spcBef>
        <a:spcAft>
          <a:spcPct val="0"/>
        </a:spcAft>
        <a:buFont typeface="Courier New" charset="0"/>
        <a:buChar char="o"/>
        <a:defRPr sz="2000" b="1">
          <a:solidFill>
            <a:schemeClr val="tx2"/>
          </a:solidFill>
          <a:latin typeface="+mn-lt"/>
          <a:ea typeface="ＭＳ Ｐゴシック" charset="-128"/>
        </a:defRPr>
      </a:lvl3pPr>
      <a:lvl4pPr marL="1600200" indent="-228600" algn="l" rtl="0" eaLnBrk="0" fontAlgn="base" hangingPunct="0">
        <a:spcBef>
          <a:spcPct val="20000"/>
        </a:spcBef>
        <a:spcAft>
          <a:spcPct val="0"/>
        </a:spcAft>
        <a:buFont typeface="Wingdings" charset="0"/>
        <a:buChar char="§"/>
        <a:defRPr b="1">
          <a:solidFill>
            <a:schemeClr val="tx2"/>
          </a:solidFill>
          <a:latin typeface="+mn-lt"/>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mn-lt"/>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7" name="Rectangle 44"/>
          <p:cNvSpPr>
            <a:spLocks noGrp="1" noChangeArrowheads="1"/>
          </p:cNvSpPr>
          <p:nvPr>
            <p:ph type="ctrTitle"/>
          </p:nvPr>
        </p:nvSpPr>
        <p:spPr>
          <a:xfrm>
            <a:off x="4085863" y="539425"/>
            <a:ext cx="5556612" cy="2747782"/>
          </a:xfrm>
        </p:spPr>
        <p:txBody>
          <a:bodyPr/>
          <a:lstStyle/>
          <a:p>
            <a:pPr algn="ctr">
              <a:spcBef>
                <a:spcPct val="50000"/>
              </a:spcBef>
            </a:pPr>
            <a:r>
              <a:rPr lang="en-US" altLang="ja-JP" sz="3600" dirty="0">
                <a:latin typeface="Century Gothic" charset="0"/>
                <a:ea typeface="ＭＳ Ｐゴシック" charset="0"/>
                <a:cs typeface="ＭＳ Ｐゴシック" charset="0"/>
              </a:rPr>
              <a:t>The </a:t>
            </a:r>
            <a:r>
              <a:rPr lang="en-GB" sz="3600" dirty="0" smtClean="0"/>
              <a:t>CEOS Strategy for Carbon Observations from Space </a:t>
            </a:r>
            <a:endParaRPr lang="en-US" altLang="ja-JP" sz="3600" dirty="0">
              <a:latin typeface="Century Gothic" charset="0"/>
              <a:ea typeface="ＭＳ Ｐゴシック" charset="0"/>
              <a:cs typeface="ＭＳ Ｐゴシック" charset="0"/>
            </a:endParaRPr>
          </a:p>
        </p:txBody>
      </p:sp>
      <p:pic>
        <p:nvPicPr>
          <p:cNvPr id="4098" name="Picture 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936750"/>
            <a:ext cx="3482975" cy="492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Picture 6" descr="G:\เครื่องติ๊บเดิม\DATA (D)\CEOS_Project\Logo\CEOS_clear.t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86725" y="0"/>
            <a:ext cx="1819275" cy="90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0" name="テキスト ボックス 6"/>
          <p:cNvSpPr txBox="1">
            <a:spLocks noChangeArrowheads="1"/>
          </p:cNvSpPr>
          <p:nvPr/>
        </p:nvSpPr>
        <p:spPr bwMode="auto">
          <a:xfrm>
            <a:off x="4772044" y="5207000"/>
            <a:ext cx="3984616"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gn="ctr" eaLnBrk="0" hangingPunct="0">
              <a:defRPr sz="1500">
                <a:solidFill>
                  <a:srgbClr val="000000"/>
                </a:solidFill>
                <a:latin typeface="Tahoma" charset="0"/>
                <a:ea typeface="ＭＳ Ｐゴシック" charset="0"/>
                <a:cs typeface="ＭＳ Ｐゴシック" charset="0"/>
              </a:defRPr>
            </a:lvl1pPr>
            <a:lvl2pPr marL="742950" indent="-285750" algn="ctr" eaLnBrk="0" hangingPunct="0">
              <a:defRPr sz="1500">
                <a:solidFill>
                  <a:srgbClr val="000000"/>
                </a:solidFill>
                <a:latin typeface="Tahoma" charset="0"/>
                <a:ea typeface="ＭＳ Ｐゴシック" charset="0"/>
              </a:defRPr>
            </a:lvl2pPr>
            <a:lvl3pPr marL="1143000" indent="-228600" algn="ctr" eaLnBrk="0" hangingPunct="0">
              <a:defRPr sz="1500">
                <a:solidFill>
                  <a:srgbClr val="000000"/>
                </a:solidFill>
                <a:latin typeface="Tahoma" charset="0"/>
                <a:ea typeface="ＭＳ Ｐゴシック" charset="0"/>
              </a:defRPr>
            </a:lvl3pPr>
            <a:lvl4pPr marL="1600200" indent="-228600" algn="ctr" eaLnBrk="0" hangingPunct="0">
              <a:defRPr sz="1500">
                <a:solidFill>
                  <a:srgbClr val="000000"/>
                </a:solidFill>
                <a:latin typeface="Tahoma" charset="0"/>
                <a:ea typeface="ＭＳ Ｐゴシック" charset="0"/>
              </a:defRPr>
            </a:lvl4pPr>
            <a:lvl5pPr marL="2057400" indent="-228600" algn="ctr" eaLnBrk="0" hangingPunct="0">
              <a:defRPr sz="1500">
                <a:solidFill>
                  <a:srgbClr val="000000"/>
                </a:solidFill>
                <a:latin typeface="Tahoma" charset="0"/>
                <a:ea typeface="ＭＳ Ｐゴシック" charset="0"/>
              </a:defRPr>
            </a:lvl5pPr>
            <a:lvl6pPr marL="2514600" indent="-228600" algn="ctr" eaLnBrk="0" fontAlgn="base" hangingPunct="0">
              <a:spcBef>
                <a:spcPct val="0"/>
              </a:spcBef>
              <a:spcAft>
                <a:spcPct val="0"/>
              </a:spcAft>
              <a:defRPr sz="1500">
                <a:solidFill>
                  <a:srgbClr val="000000"/>
                </a:solidFill>
                <a:latin typeface="Tahoma" charset="0"/>
                <a:ea typeface="ＭＳ Ｐゴシック" charset="0"/>
              </a:defRPr>
            </a:lvl6pPr>
            <a:lvl7pPr marL="2971800" indent="-228600" algn="ctr" eaLnBrk="0" fontAlgn="base" hangingPunct="0">
              <a:spcBef>
                <a:spcPct val="0"/>
              </a:spcBef>
              <a:spcAft>
                <a:spcPct val="0"/>
              </a:spcAft>
              <a:defRPr sz="1500">
                <a:solidFill>
                  <a:srgbClr val="000000"/>
                </a:solidFill>
                <a:latin typeface="Tahoma" charset="0"/>
                <a:ea typeface="ＭＳ Ｐゴシック" charset="0"/>
              </a:defRPr>
            </a:lvl7pPr>
            <a:lvl8pPr marL="3429000" indent="-228600" algn="ctr" eaLnBrk="0" fontAlgn="base" hangingPunct="0">
              <a:spcBef>
                <a:spcPct val="0"/>
              </a:spcBef>
              <a:spcAft>
                <a:spcPct val="0"/>
              </a:spcAft>
              <a:defRPr sz="1500">
                <a:solidFill>
                  <a:srgbClr val="000000"/>
                </a:solidFill>
                <a:latin typeface="Tahoma" charset="0"/>
                <a:ea typeface="ＭＳ Ｐゴシック" charset="0"/>
              </a:defRPr>
            </a:lvl8pPr>
            <a:lvl9pPr marL="3886200" indent="-228600" algn="ctr" eaLnBrk="0" fontAlgn="base" hangingPunct="0">
              <a:spcBef>
                <a:spcPct val="0"/>
              </a:spcBef>
              <a:spcAft>
                <a:spcPct val="0"/>
              </a:spcAft>
              <a:defRPr sz="1500">
                <a:solidFill>
                  <a:srgbClr val="000000"/>
                </a:solidFill>
                <a:latin typeface="Tahoma" charset="0"/>
                <a:ea typeface="ＭＳ Ｐゴシック" charset="0"/>
              </a:defRPr>
            </a:lvl9pPr>
          </a:lstStyle>
          <a:p>
            <a:r>
              <a:rPr kumimoji="1" lang="en-US" altLang="ja-JP" sz="2400" dirty="0" smtClean="0"/>
              <a:t>Diane E. Wickland</a:t>
            </a:r>
          </a:p>
          <a:p>
            <a:r>
              <a:rPr kumimoji="1" lang="en-US" altLang="ja-JP" sz="2400" dirty="0" smtClean="0"/>
              <a:t>Co-Chair, Carbon Task Force</a:t>
            </a:r>
          </a:p>
          <a:p>
            <a:r>
              <a:rPr kumimoji="1" lang="en-US" altLang="ja-JP" sz="2400" dirty="0" smtClean="0"/>
              <a:t>19 April 2012</a:t>
            </a:r>
            <a:endParaRPr kumimoji="1" lang="ja-JP" altLang="en-US" sz="24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Rectangle 16"/>
          <p:cNvSpPr>
            <a:spLocks noGrp="1" noChangeArrowheads="1"/>
          </p:cNvSpPr>
          <p:nvPr>
            <p:ph type="title"/>
          </p:nvPr>
        </p:nvSpPr>
        <p:spPr/>
        <p:txBody>
          <a:bodyPr/>
          <a:lstStyle/>
          <a:p>
            <a:r>
              <a:rPr lang="en-US" altLang="ja-JP" dirty="0" smtClean="0">
                <a:latin typeface="Century Gothic" charset="0"/>
                <a:ea typeface="ＭＳ Ｐゴシック" charset="0"/>
                <a:cs typeface="ＭＳ Ｐゴシック" charset="0"/>
              </a:rPr>
              <a:t>CEOS Response to the GEO Carbon </a:t>
            </a:r>
            <a:br>
              <a:rPr lang="en-US" altLang="ja-JP" dirty="0" smtClean="0">
                <a:latin typeface="Century Gothic" charset="0"/>
                <a:ea typeface="ＭＳ Ｐゴシック" charset="0"/>
                <a:cs typeface="ＭＳ Ｐゴシック" charset="0"/>
              </a:rPr>
            </a:br>
            <a:r>
              <a:rPr lang="en-US" altLang="ja-JP" dirty="0" smtClean="0">
                <a:latin typeface="Century Gothic" charset="0"/>
                <a:ea typeface="ＭＳ Ｐゴシック" charset="0"/>
                <a:cs typeface="ＭＳ Ｐゴシック" charset="0"/>
              </a:rPr>
              <a:t>Strategy</a:t>
            </a:r>
            <a:endParaRPr lang="en-US" altLang="ja-JP" sz="2800" dirty="0">
              <a:latin typeface="Century Gothic" charset="0"/>
              <a:ea typeface="ＭＳ Ｐゴシック" charset="0"/>
              <a:cs typeface="ＭＳ Ｐゴシック" charset="0"/>
            </a:endParaRPr>
          </a:p>
        </p:txBody>
      </p:sp>
      <p:sp>
        <p:nvSpPr>
          <p:cNvPr id="5122" name="Rectangle 17"/>
          <p:cNvSpPr>
            <a:spLocks noGrp="1" noChangeArrowheads="1"/>
          </p:cNvSpPr>
          <p:nvPr>
            <p:ph type="body" idx="1"/>
          </p:nvPr>
        </p:nvSpPr>
        <p:spPr>
          <a:xfrm>
            <a:off x="2608263" y="1377950"/>
            <a:ext cx="6965950" cy="4864100"/>
          </a:xfrm>
        </p:spPr>
        <p:txBody>
          <a:bodyPr/>
          <a:lstStyle/>
          <a:p>
            <a:pPr>
              <a:buFont typeface="Wingdings" charset="0"/>
              <a:buNone/>
            </a:pPr>
            <a:endParaRPr lang="en-AU" altLang="ja-JP" sz="2000" dirty="0">
              <a:latin typeface="Tahoma" charset="0"/>
              <a:ea typeface="ＭＳ Ｐゴシック" charset="0"/>
              <a:cs typeface="ＭＳ Ｐゴシック" charset="0"/>
            </a:endParaRPr>
          </a:p>
          <a:p>
            <a:pPr>
              <a:buNone/>
            </a:pPr>
            <a:r>
              <a:rPr lang="en-GB" altLang="ja-JP" dirty="0">
                <a:latin typeface="Tahoma" charset="0"/>
                <a:ea typeface="ＭＳ Ｐゴシック" charset="0"/>
                <a:cs typeface="ＭＳ Ｐゴシック" charset="0"/>
              </a:rPr>
              <a:t>CEOS established the Carbon Task Force (CTF) to coordinate the response from s</a:t>
            </a:r>
            <a:r>
              <a:rPr lang="en-GB" altLang="ja-JP" dirty="0" smtClean="0">
                <a:latin typeface="Tahoma" charset="0"/>
                <a:ea typeface="ＭＳ Ｐゴシック" charset="0"/>
                <a:cs typeface="ＭＳ Ｐゴシック" charset="0"/>
              </a:rPr>
              <a:t>pace </a:t>
            </a:r>
            <a:r>
              <a:rPr lang="en-GB" altLang="ja-JP" dirty="0">
                <a:latin typeface="Tahoma" charset="0"/>
                <a:ea typeface="ＭＳ Ｐゴシック" charset="0"/>
                <a:cs typeface="ＭＳ Ｐゴシック" charset="0"/>
              </a:rPr>
              <a:t>a</a:t>
            </a:r>
            <a:r>
              <a:rPr lang="en-GB" altLang="ja-JP" dirty="0" smtClean="0">
                <a:latin typeface="Tahoma" charset="0"/>
                <a:ea typeface="ＭＳ Ｐゴシック" charset="0"/>
                <a:cs typeface="ＭＳ Ｐゴシック" charset="0"/>
              </a:rPr>
              <a:t>gencies </a:t>
            </a:r>
            <a:r>
              <a:rPr lang="en-GB" altLang="ja-JP" dirty="0">
                <a:latin typeface="Tahoma" charset="0"/>
                <a:ea typeface="ＭＳ Ｐゴシック" charset="0"/>
                <a:cs typeface="ＭＳ Ｐゴシック" charset="0"/>
              </a:rPr>
              <a:t>to the GEO Carbon </a:t>
            </a:r>
            <a:r>
              <a:rPr lang="en-GB" altLang="ja-JP" dirty="0" smtClean="0">
                <a:latin typeface="Tahoma" charset="0"/>
                <a:ea typeface="ＭＳ Ｐゴシック" charset="0"/>
                <a:cs typeface="ＭＳ Ｐゴシック" charset="0"/>
              </a:rPr>
              <a:t>Strategy:</a:t>
            </a:r>
          </a:p>
          <a:p>
            <a:pPr>
              <a:buNone/>
            </a:pPr>
            <a:endParaRPr lang="en-GB" i="1" dirty="0" smtClean="0">
              <a:latin typeface="Tahoma" charset="0"/>
              <a:ea typeface="ＭＳ Ｐゴシック" charset="0"/>
            </a:endParaRPr>
          </a:p>
          <a:p>
            <a:pPr>
              <a:buNone/>
            </a:pPr>
            <a:r>
              <a:rPr lang="en-GB" i="1" dirty="0" smtClean="0">
                <a:latin typeface="Tahoma" charset="0"/>
                <a:ea typeface="ＭＳ Ｐゴシック" charset="0"/>
              </a:rPr>
              <a:t>	</a:t>
            </a:r>
            <a:r>
              <a:rPr lang="en-GB" i="1" dirty="0" smtClean="0"/>
              <a:t>CEOS Strategy for Carbon Observations from Space </a:t>
            </a:r>
          </a:p>
        </p:txBody>
      </p:sp>
      <p:pic>
        <p:nvPicPr>
          <p:cNvPr id="5123" name="Picture 6" descr="G:\เครื่องติ๊บเดิม\DATA (D)\CEOS_Project\Logo\CEOS_clear.t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86725" y="0"/>
            <a:ext cx="1819275" cy="90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328738"/>
            <a:ext cx="2573338" cy="3186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4294967295"/>
          </p:nvPr>
        </p:nvSpPr>
        <p:spPr bwMode="auto">
          <a:xfrm>
            <a:off x="7842250" y="6546850"/>
            <a:ext cx="2063750" cy="3111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3</a:t>
            </a:fld>
            <a:endParaRPr lang="en-US" sz="1000">
              <a:solidFill>
                <a:srgbClr val="002569"/>
              </a:solidFill>
              <a:latin typeface="Calibri" charset="0"/>
              <a:cs typeface="Calibri" charset="0"/>
            </a:endParaRPr>
          </a:p>
        </p:txBody>
      </p:sp>
      <p:sp>
        <p:nvSpPr>
          <p:cNvPr id="4099" name="Title 1"/>
          <p:cNvSpPr>
            <a:spLocks noGrp="1"/>
          </p:cNvSpPr>
          <p:nvPr>
            <p:ph type="title" idx="4294967295"/>
          </p:nvPr>
        </p:nvSpPr>
        <p:spPr>
          <a:xfrm>
            <a:off x="1430867" y="101600"/>
            <a:ext cx="8411502" cy="609600"/>
          </a:xfrm>
        </p:spPr>
        <p:txBody>
          <a:bodyPr/>
          <a:lstStyle/>
          <a:p>
            <a:pPr eaLnBrk="1" hangingPunct="1"/>
            <a:r>
              <a:rPr lang="en-US" dirty="0" smtClean="0">
                <a:latin typeface="Tahoma" charset="0"/>
                <a:ea typeface="ＭＳ Ｐゴシック" charset="0"/>
                <a:cs typeface="Tahoma" charset="0"/>
              </a:rPr>
              <a:t>Background</a:t>
            </a:r>
            <a:endParaRPr lang="en-US" dirty="0">
              <a:latin typeface="Tahoma" charset="0"/>
              <a:ea typeface="ＭＳ Ｐゴシック" charset="0"/>
              <a:cs typeface="Tahoma" charset="0"/>
            </a:endParaRPr>
          </a:p>
        </p:txBody>
      </p:sp>
      <p:sp>
        <p:nvSpPr>
          <p:cNvPr id="3" name="TextBox 2"/>
          <p:cNvSpPr txBox="1"/>
          <p:nvPr/>
        </p:nvSpPr>
        <p:spPr>
          <a:xfrm>
            <a:off x="373190" y="1505629"/>
            <a:ext cx="6850273" cy="4016484"/>
          </a:xfrm>
          <a:prstGeom prst="rect">
            <a:avLst/>
          </a:prstGeom>
          <a:noFill/>
        </p:spPr>
        <p:txBody>
          <a:bodyPr wrap="none" rtlCol="0">
            <a:spAutoFit/>
          </a:bodyPr>
          <a:lstStyle/>
          <a:p>
            <a:pPr marL="285750" indent="-285750">
              <a:buFont typeface="Arial"/>
              <a:buChar char="•"/>
            </a:pPr>
            <a:r>
              <a:rPr lang="en-US" dirty="0" smtClean="0"/>
              <a:t>Purpose of </a:t>
            </a:r>
            <a:r>
              <a:rPr lang="en-US" dirty="0" smtClean="0"/>
              <a:t>Report</a:t>
            </a:r>
          </a:p>
          <a:p>
            <a:pPr marL="285750" indent="-285750">
              <a:buFont typeface="Arial"/>
              <a:buChar char="•"/>
            </a:pPr>
            <a:endParaRPr lang="en-US" dirty="0" smtClean="0"/>
          </a:p>
          <a:p>
            <a:pPr marL="742950" lvl="1" indent="-285750">
              <a:buFont typeface="Lucida Grande"/>
              <a:buChar char="-"/>
            </a:pPr>
            <a:r>
              <a:rPr lang="en-GB" dirty="0" smtClean="0"/>
              <a:t>a strategy for the planning and provision of space-based observations</a:t>
            </a:r>
            <a:br>
              <a:rPr lang="en-GB" dirty="0" smtClean="0"/>
            </a:br>
            <a:r>
              <a:rPr lang="en-GB" dirty="0" smtClean="0"/>
              <a:t>of the carbon cycle and components of it; </a:t>
            </a:r>
          </a:p>
          <a:p>
            <a:pPr marL="742950" lvl="1" indent="-285750">
              <a:buFont typeface="Lucida Grande"/>
              <a:buChar char="-"/>
            </a:pPr>
            <a:r>
              <a:rPr lang="en-GB" dirty="0" smtClean="0"/>
              <a:t>in support of various societal needs anticipated for carbon-related </a:t>
            </a:r>
            <a:br>
              <a:rPr lang="en-GB" dirty="0" smtClean="0"/>
            </a:br>
            <a:r>
              <a:rPr lang="en-GB" dirty="0" smtClean="0"/>
              <a:t>information. </a:t>
            </a:r>
          </a:p>
          <a:p>
            <a:pPr marL="742950" lvl="1" indent="-285750">
              <a:buFont typeface="Lucida Grande"/>
              <a:buChar char="-"/>
            </a:pPr>
            <a:r>
              <a:rPr lang="en-GB" dirty="0" smtClean="0"/>
              <a:t>responds to needs expressed in the </a:t>
            </a:r>
            <a:r>
              <a:rPr lang="en-GB" i="1" dirty="0" smtClean="0"/>
              <a:t>(GEO) Carbon Strategy</a:t>
            </a:r>
            <a:br>
              <a:rPr lang="en-GB" i="1" dirty="0" smtClean="0"/>
            </a:br>
            <a:r>
              <a:rPr lang="en-GB" i="1" dirty="0" smtClean="0"/>
              <a:t>(June 2010)</a:t>
            </a:r>
            <a:r>
              <a:rPr lang="en-GB" dirty="0" smtClean="0"/>
              <a:t> </a:t>
            </a:r>
          </a:p>
          <a:p>
            <a:pPr marL="742950" lvl="1" indent="-285750">
              <a:buFont typeface="Lucida Grande"/>
              <a:buChar char="-"/>
            </a:pPr>
            <a:r>
              <a:rPr lang="en-GB" dirty="0" smtClean="0"/>
              <a:t>and ambitions therein for global carbon observation and</a:t>
            </a:r>
            <a:br>
              <a:rPr lang="en-GB" dirty="0" smtClean="0"/>
            </a:br>
            <a:r>
              <a:rPr lang="en-GB" dirty="0" smtClean="0"/>
              <a:t>analysis system</a:t>
            </a:r>
          </a:p>
          <a:p>
            <a:pPr marL="742950" lvl="1" indent="-285750">
              <a:buFont typeface="Lucida Grande"/>
              <a:buChar char="-"/>
            </a:pPr>
            <a:r>
              <a:rPr lang="en-GB" dirty="0" smtClean="0"/>
              <a:t>specific focus on the satellite observations and the efforts of</a:t>
            </a:r>
            <a:br>
              <a:rPr lang="en-GB" dirty="0" smtClean="0"/>
            </a:br>
            <a:r>
              <a:rPr lang="en-GB" dirty="0" smtClean="0"/>
              <a:t>space agencies to provide them. </a:t>
            </a:r>
          </a:p>
          <a:p>
            <a:pPr marL="285750" indent="-285750"/>
            <a:endParaRPr lang="en-US" dirty="0" smtClean="0"/>
          </a:p>
          <a:p>
            <a:pPr marL="285750" indent="-285750">
              <a:buFont typeface="Arial"/>
              <a:buChar char="•"/>
            </a:pPr>
            <a:r>
              <a:rPr lang="en-US" dirty="0" smtClean="0"/>
              <a:t>Primary Audience</a:t>
            </a:r>
          </a:p>
          <a:p>
            <a:pPr marL="285750" indent="-285750"/>
            <a:endParaRPr lang="en-US" dirty="0" smtClean="0"/>
          </a:p>
          <a:p>
            <a:pPr marL="742950" lvl="1" indent="-285750">
              <a:buFont typeface="Lucida Grande"/>
              <a:buChar char="-"/>
            </a:pPr>
            <a:r>
              <a:rPr lang="en-GB" dirty="0" smtClean="0"/>
              <a:t>CEOS and its member Agencies</a:t>
            </a:r>
            <a:r>
              <a:rPr lang="en-GB" dirty="0" smtClean="0"/>
              <a:t/>
            </a:r>
            <a:br>
              <a:rPr lang="en-GB" dirty="0" smtClean="0"/>
            </a:br>
            <a:endParaRPr lang="en-US" dirty="0"/>
          </a:p>
        </p:txBody>
      </p:sp>
      <p:pic>
        <p:nvPicPr>
          <p:cNvPr id="2" name="Picture 1"/>
          <p:cNvPicPr>
            <a:picLocks noChangeAspect="1"/>
          </p:cNvPicPr>
          <p:nvPr/>
        </p:nvPicPr>
        <p:blipFill>
          <a:blip r:embed="rId3" cstate="print"/>
          <a:stretch>
            <a:fillRect/>
          </a:stretch>
        </p:blipFill>
        <p:spPr>
          <a:xfrm>
            <a:off x="7987403" y="4404833"/>
            <a:ext cx="1746307" cy="2223869"/>
          </a:xfrm>
          <a:prstGeom prst="rect">
            <a:avLst/>
          </a:prstGeom>
        </p:spPr>
      </p:pic>
    </p:spTree>
    <p:extLst>
      <p:ext uri="{BB962C8B-B14F-4D97-AF65-F5344CB8AC3E}">
        <p14:creationId xmlns:p14="http://schemas.microsoft.com/office/powerpoint/2010/main" xmlns="" val="284320293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88259" y="6414247"/>
            <a:ext cx="860612" cy="443753"/>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rgbClr val="000000"/>
              </a:solidFill>
              <a:effectLst/>
              <a:latin typeface="Tahoma" pitchFamily="34" charset="0"/>
            </a:endParaRPr>
          </a:p>
        </p:txBody>
      </p:sp>
      <p:sp>
        <p:nvSpPr>
          <p:cNvPr id="2" name="Title 1"/>
          <p:cNvSpPr>
            <a:spLocks noGrp="1"/>
          </p:cNvSpPr>
          <p:nvPr>
            <p:ph type="title"/>
          </p:nvPr>
        </p:nvSpPr>
        <p:spPr>
          <a:xfrm>
            <a:off x="59217" y="57872"/>
            <a:ext cx="9150350" cy="941387"/>
          </a:xfrm>
        </p:spPr>
        <p:txBody>
          <a:bodyPr/>
          <a:lstStyle/>
          <a:p>
            <a:r>
              <a:rPr lang="en-GB" dirty="0" smtClean="0"/>
              <a:t>Outline and Leads for CTF Report</a:t>
            </a:r>
            <a:endParaRPr lang="en-US" dirty="0"/>
          </a:p>
        </p:txBody>
      </p:sp>
      <p:sp>
        <p:nvSpPr>
          <p:cNvPr id="1025" name="Rectangle 1"/>
          <p:cNvSpPr>
            <a:spLocks noGrp="1" noChangeArrowheads="1"/>
          </p:cNvSpPr>
          <p:nvPr>
            <p:ph idx="1"/>
          </p:nvPr>
        </p:nvSpPr>
        <p:spPr bwMode="auto">
          <a:xfrm>
            <a:off x="132700" y="1467247"/>
            <a:ext cx="9805890" cy="495520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buNone/>
            </a:pPr>
            <a:r>
              <a:rPr lang="en-GB" sz="2800" i="1" dirty="0" smtClean="0"/>
              <a:t>CEOS Strategy for Carbon Observations from Space </a:t>
            </a:r>
          </a:p>
          <a:p>
            <a:pPr>
              <a:buNone/>
            </a:pPr>
            <a:endParaRPr lang="en-GB" i="1" dirty="0" smtClean="0"/>
          </a:p>
          <a:p>
            <a:pPr>
              <a:buNone/>
            </a:pPr>
            <a:r>
              <a:rPr lang="en-GB" dirty="0" smtClean="0"/>
              <a:t>Executive Summary (</a:t>
            </a:r>
            <a:r>
              <a:rPr lang="en-GB" dirty="0" smtClean="0">
                <a:solidFill>
                  <a:srgbClr val="BF7400"/>
                </a:solidFill>
              </a:rPr>
              <a:t>Moriyama, Plummer, Wickland</a:t>
            </a:r>
            <a:r>
              <a:rPr lang="en-GB" dirty="0" smtClean="0"/>
              <a:t>)</a:t>
            </a:r>
            <a:endParaRPr lang="en-US" dirty="0" smtClean="0"/>
          </a:p>
          <a:p>
            <a:pPr>
              <a:buNone/>
            </a:pPr>
            <a:r>
              <a:rPr lang="en-GB" dirty="0" smtClean="0"/>
              <a:t>Section 1: Introduction (Ward)</a:t>
            </a:r>
            <a:endParaRPr lang="en-US" dirty="0" smtClean="0"/>
          </a:p>
          <a:p>
            <a:pPr>
              <a:buNone/>
            </a:pPr>
            <a:r>
              <a:rPr lang="en-GB" dirty="0" smtClean="0"/>
              <a:t>Section 2: Land Domain (Schmullius)</a:t>
            </a:r>
            <a:endParaRPr lang="en-US" dirty="0" smtClean="0"/>
          </a:p>
          <a:p>
            <a:pPr>
              <a:buNone/>
            </a:pPr>
            <a:r>
              <a:rPr lang="en-GB" dirty="0" smtClean="0"/>
              <a:t>Section 3: Ocean Domain (Sathyendranath)</a:t>
            </a:r>
            <a:endParaRPr lang="en-US" dirty="0" smtClean="0"/>
          </a:p>
          <a:p>
            <a:pPr>
              <a:buNone/>
            </a:pPr>
            <a:r>
              <a:rPr lang="en-GB" dirty="0" smtClean="0"/>
              <a:t>Section 4: Atmosphere Domain (Moore)</a:t>
            </a:r>
            <a:endParaRPr lang="en-US" dirty="0" smtClean="0"/>
          </a:p>
          <a:p>
            <a:pPr>
              <a:buNone/>
            </a:pPr>
            <a:r>
              <a:rPr lang="en-GB" dirty="0" smtClean="0"/>
              <a:t>Section 5: Integration (</a:t>
            </a:r>
            <a:r>
              <a:rPr lang="en-GB" dirty="0" smtClean="0">
                <a:solidFill>
                  <a:srgbClr val="BF7400"/>
                </a:solidFill>
              </a:rPr>
              <a:t>Plummer</a:t>
            </a:r>
            <a:r>
              <a:rPr lang="en-GB" dirty="0" smtClean="0"/>
              <a:t>)</a:t>
            </a:r>
            <a:endParaRPr lang="en-US" dirty="0" smtClean="0"/>
          </a:p>
          <a:p>
            <a:pPr>
              <a:buNone/>
            </a:pPr>
            <a:r>
              <a:rPr lang="en-GB" dirty="0" smtClean="0"/>
              <a:t>Section 6: The Way Forward (</a:t>
            </a:r>
            <a:r>
              <a:rPr lang="en-GB" dirty="0" smtClean="0">
                <a:solidFill>
                  <a:srgbClr val="BF7400"/>
                </a:solidFill>
              </a:rPr>
              <a:t>Moriyama, Plummer, Wickland</a:t>
            </a:r>
            <a:r>
              <a:rPr lang="en-GB" dirty="0" smtClean="0"/>
              <a:t>)</a:t>
            </a:r>
            <a:endParaRPr lang="en-US" dirty="0" smtClean="0"/>
          </a:p>
          <a:p>
            <a:pPr>
              <a:buNone/>
            </a:pPr>
            <a:r>
              <a:rPr lang="en-GB" dirty="0" smtClean="0"/>
              <a:t>Appendices</a:t>
            </a:r>
          </a:p>
          <a:p>
            <a:pPr>
              <a:buNone/>
            </a:pPr>
            <a:endParaRPr lang="en-GB"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47638" y="9263"/>
            <a:ext cx="9150350" cy="941387"/>
          </a:xfrm>
        </p:spPr>
        <p:txBody>
          <a:bodyPr/>
          <a:lstStyle/>
          <a:p>
            <a:r>
              <a:rPr lang="en-US" altLang="ja-JP" dirty="0" smtClean="0">
                <a:latin typeface="Century Gothic" charset="0"/>
                <a:ea typeface="ＭＳ Ｐゴシック" charset="0"/>
                <a:cs typeface="ＭＳ Ｐゴシック" charset="0"/>
              </a:rPr>
              <a:t>CEOS Response to the GEO Carbon </a:t>
            </a:r>
            <a:br>
              <a:rPr lang="en-US" altLang="ja-JP" dirty="0" smtClean="0">
                <a:latin typeface="Century Gothic" charset="0"/>
                <a:ea typeface="ＭＳ Ｐゴシック" charset="0"/>
                <a:cs typeface="ＭＳ Ｐゴシック" charset="0"/>
              </a:rPr>
            </a:br>
            <a:r>
              <a:rPr lang="en-US" altLang="ja-JP" dirty="0" smtClean="0">
                <a:latin typeface="Century Gothic" charset="0"/>
                <a:ea typeface="ＭＳ Ｐゴシック" charset="0"/>
                <a:cs typeface="ＭＳ Ｐゴシック" charset="0"/>
              </a:rPr>
              <a:t>Strategy: Key Activities</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05508" y="1347357"/>
            <a:ext cx="9653954" cy="5297731"/>
          </a:xfrm>
        </p:spPr>
        <p:txBody>
          <a:bodyPr/>
          <a:lstStyle/>
          <a:p>
            <a:r>
              <a:rPr lang="en-AU" sz="2000" dirty="0" smtClean="0">
                <a:solidFill>
                  <a:srgbClr val="002569"/>
                </a:solidFill>
                <a:latin typeface="Tahoma" charset="0"/>
                <a:ea typeface="ＭＳ Ｐゴシック" charset="0"/>
                <a:cs typeface="ＭＳ Ｐゴシック" charset="0"/>
              </a:rPr>
              <a:t>Gap analyses are being conducted</a:t>
            </a:r>
          </a:p>
          <a:p>
            <a:pPr marL="682625" lvl="2" indent="-219075">
              <a:buFont typeface="Wingdings" charset="2"/>
              <a:buChar char="Ø"/>
              <a:defRPr/>
            </a:pPr>
            <a:r>
              <a:rPr lang="en-US" sz="1800" dirty="0" smtClean="0">
                <a:solidFill>
                  <a:srgbClr val="002569"/>
                </a:solidFill>
              </a:rPr>
              <a:t> Using existing gap analyses and updates from CEOS SEO for CO</a:t>
            </a:r>
            <a:r>
              <a:rPr lang="en-US" sz="1800" baseline="-25000" dirty="0" smtClean="0">
                <a:solidFill>
                  <a:srgbClr val="002569"/>
                </a:solidFill>
              </a:rPr>
              <a:t>2</a:t>
            </a:r>
            <a:r>
              <a:rPr lang="en-US" sz="1800" dirty="0" smtClean="0">
                <a:solidFill>
                  <a:srgbClr val="002569"/>
                </a:solidFill>
              </a:rPr>
              <a:t> and CH</a:t>
            </a:r>
            <a:r>
              <a:rPr lang="en-US" sz="1800" baseline="-25000" dirty="0" smtClean="0">
                <a:solidFill>
                  <a:srgbClr val="002569"/>
                </a:solidFill>
              </a:rPr>
              <a:t>4 </a:t>
            </a:r>
            <a:r>
              <a:rPr lang="en-US" sz="1800" dirty="0" smtClean="0">
                <a:solidFill>
                  <a:srgbClr val="002569"/>
                </a:solidFill>
              </a:rPr>
              <a:t>(we are finding we need further update)</a:t>
            </a:r>
          </a:p>
          <a:p>
            <a:pPr marL="682625" lvl="2" indent="-219075">
              <a:buFont typeface="Wingdings" charset="2"/>
              <a:buChar char="Ø"/>
              <a:defRPr/>
            </a:pPr>
            <a:r>
              <a:rPr lang="en-US" sz="1800" dirty="0" smtClean="0">
                <a:solidFill>
                  <a:srgbClr val="002569"/>
                </a:solidFill>
                <a:cs typeface="ＭＳ Ｐゴシック" charset="0"/>
              </a:rPr>
              <a:t> Initial delivery of new gap analysis </a:t>
            </a:r>
            <a:r>
              <a:rPr lang="en-AU" sz="1800" dirty="0" smtClean="0">
                <a:solidFill>
                  <a:srgbClr val="002569"/>
                </a:solidFill>
                <a:ea typeface="ＭＳ Ｐゴシック" charset="0"/>
                <a:cs typeface="ＭＳ Ｐゴシック" charset="0"/>
              </a:rPr>
              <a:t>for ocean observations from space</a:t>
            </a:r>
          </a:p>
          <a:p>
            <a:pPr marL="682625" lvl="2" indent="-219075">
              <a:buFont typeface="Wingdings" charset="2"/>
              <a:buChar char="Ø"/>
              <a:defRPr/>
            </a:pPr>
            <a:r>
              <a:rPr lang="en-AU" sz="1800" dirty="0" smtClean="0">
                <a:solidFill>
                  <a:srgbClr val="002569"/>
                </a:solidFill>
                <a:ea typeface="ＭＳ Ｐゴシック" charset="0"/>
                <a:cs typeface="ＭＳ Ｐゴシック" charset="0"/>
              </a:rPr>
              <a:t> New gap analysis for land observations in early stages</a:t>
            </a:r>
            <a:endParaRPr lang="en-AU" sz="1800" dirty="0">
              <a:solidFill>
                <a:srgbClr val="002569"/>
              </a:solidFill>
              <a:ea typeface="ＭＳ Ｐゴシック" charset="0"/>
              <a:cs typeface="ＭＳ Ｐゴシック" charset="0"/>
            </a:endParaRPr>
          </a:p>
          <a:p>
            <a:r>
              <a:rPr lang="en-AU" sz="2000" dirty="0" smtClean="0">
                <a:solidFill>
                  <a:srgbClr val="002569"/>
                </a:solidFill>
                <a:latin typeface="Tahoma" charset="0"/>
                <a:ea typeface="ＭＳ Ｐゴシック" charset="0"/>
                <a:cs typeface="ＭＳ Ｐゴシック" charset="0"/>
              </a:rPr>
              <a:t>Side meetings of domain chapter authors and/or CTF leads held at meetings of opportunity in past 10 months (June, October, December and February) -- in no cases were all groups represented</a:t>
            </a:r>
          </a:p>
          <a:p>
            <a:r>
              <a:rPr lang="en-AU" sz="2000" dirty="0" smtClean="0">
                <a:solidFill>
                  <a:srgbClr val="002569"/>
                </a:solidFill>
                <a:latin typeface="Tahoma" charset="0"/>
                <a:ea typeface="ＭＳ Ｐゴシック" charset="0"/>
                <a:cs typeface="ＭＳ Ｐゴシック" charset="0"/>
              </a:rPr>
              <a:t>Initial Drafting:</a:t>
            </a:r>
          </a:p>
          <a:p>
            <a:pPr marL="682625" lvl="2" indent="-219075">
              <a:buFont typeface="Wingdings" charset="2"/>
              <a:buChar char="Ø"/>
              <a:defRPr/>
            </a:pPr>
            <a:r>
              <a:rPr lang="en-AU" sz="1800" dirty="0" smtClean="0">
                <a:solidFill>
                  <a:srgbClr val="002569"/>
                </a:solidFill>
                <a:ea typeface="ＭＳ Ｐゴシック" charset="0"/>
                <a:cs typeface="ＭＳ Ｐゴシック" charset="0"/>
              </a:rPr>
              <a:t>Rough drafts of introduction and four chapters (land, ocean, atmosphere, and integration) prepared and delivered December-February; Domain Leads prepared these first rough drafts</a:t>
            </a:r>
          </a:p>
          <a:p>
            <a:pPr marL="682625" lvl="2" indent="-219075">
              <a:buFont typeface="Wingdings" charset="2"/>
              <a:buChar char="Ø"/>
              <a:defRPr/>
            </a:pPr>
            <a:r>
              <a:rPr lang="en-AU" sz="1800" dirty="0" smtClean="0">
                <a:solidFill>
                  <a:srgbClr val="002569"/>
                </a:solidFill>
                <a:ea typeface="ＭＳ Ｐゴシック" charset="0"/>
                <a:cs typeface="ＭＳ Ｐゴシック" charset="0"/>
              </a:rPr>
              <a:t>Rough drafts iterated with Domain co-author teams in January-March</a:t>
            </a:r>
          </a:p>
          <a:p>
            <a:pPr marL="682625" lvl="2" indent="-219075">
              <a:buFont typeface="Wingdings" charset="2"/>
              <a:buChar char="Ø"/>
              <a:defRPr/>
            </a:pPr>
            <a:r>
              <a:rPr lang="en-AU" sz="1800" dirty="0" smtClean="0">
                <a:solidFill>
                  <a:srgbClr val="002569"/>
                </a:solidFill>
                <a:ea typeface="ＭＳ Ｐゴシック" charset="0"/>
                <a:cs typeface="ＭＳ Ｐゴシック" charset="0"/>
              </a:rPr>
              <a:t>First complete drafts of the four chapters made available for initial review and feedback by CEOS SIT representatives the week of March 19</a:t>
            </a:r>
          </a:p>
          <a:p>
            <a:pPr marL="682625" lvl="2" indent="-219075">
              <a:buFont typeface="Wingdings" charset="2"/>
              <a:buChar char="Ø"/>
              <a:defRPr/>
            </a:pPr>
            <a:r>
              <a:rPr lang="en-AU" sz="1800" dirty="0" smtClean="0">
                <a:solidFill>
                  <a:srgbClr val="002569"/>
                </a:solidFill>
                <a:ea typeface="ＭＳ Ｐゴシック" charset="0"/>
                <a:cs typeface="ＭＳ Ｐゴシック" charset="0"/>
              </a:rPr>
              <a:t>Way Forward chapter drafting will begin after today’s consultative meeting</a:t>
            </a:r>
          </a:p>
          <a:p>
            <a:pPr marL="682625" lvl="2" indent="-219075">
              <a:buFont typeface="Wingdings" charset="2"/>
              <a:buChar char="Ø"/>
              <a:defRPr/>
            </a:pPr>
            <a:r>
              <a:rPr lang="en-AU" sz="1800" dirty="0" smtClean="0">
                <a:solidFill>
                  <a:srgbClr val="002569"/>
                </a:solidFill>
                <a:ea typeface="ＭＳ Ｐゴシック" charset="0"/>
                <a:cs typeface="ＭＳ Ｐゴシック" charset="0"/>
              </a:rPr>
              <a:t>Executive Summary will wait until the chapters have matured</a:t>
            </a:r>
            <a:endParaRPr lang="en-AU" sz="1800" dirty="0">
              <a:solidFill>
                <a:srgbClr val="002569"/>
              </a:solidFill>
              <a:ea typeface="ＭＳ Ｐゴシック" charset="0"/>
              <a:cs typeface="ＭＳ Ｐゴシック" charset="0"/>
            </a:endParaRPr>
          </a:p>
        </p:txBody>
      </p:sp>
      <p:pic>
        <p:nvPicPr>
          <p:cNvPr id="7171" name="Picture 6" descr="G:\เครื่องติ๊บเดิม\DATA (D)\CEOS_Project\Logo\CEOS_clear.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86725" y="0"/>
            <a:ext cx="1819275" cy="90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47638" y="9263"/>
            <a:ext cx="7753699" cy="1078757"/>
          </a:xfrm>
        </p:spPr>
        <p:txBody>
          <a:bodyPr/>
          <a:lstStyle/>
          <a:p>
            <a:r>
              <a:rPr lang="en-US" altLang="ja-JP" dirty="0" smtClean="0">
                <a:latin typeface="Century Gothic" charset="0"/>
                <a:ea typeface="ＭＳ Ｐゴシック" charset="0"/>
                <a:cs typeface="ＭＳ Ｐゴシック" charset="0"/>
              </a:rPr>
              <a:t>Objectives for Consultative Meeting</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05508" y="1358932"/>
            <a:ext cx="9653954" cy="5297731"/>
          </a:xfrm>
        </p:spPr>
        <p:txBody>
          <a:bodyPr/>
          <a:lstStyle/>
          <a:p>
            <a:pPr marL="0" indent="0">
              <a:buClr>
                <a:srgbClr val="002569"/>
              </a:buClr>
              <a:buFont typeface="Wingdings" pitchFamily="2" charset="2"/>
              <a:buChar char="v"/>
            </a:pPr>
            <a:r>
              <a:rPr lang="en-US" dirty="0" smtClean="0"/>
              <a:t>We are seeking </a:t>
            </a:r>
            <a:r>
              <a:rPr lang="en-US" dirty="0" smtClean="0"/>
              <a:t>consultation on the draft report and its component chapters at an early stage in its development. </a:t>
            </a:r>
          </a:p>
          <a:p>
            <a:pPr marL="0" indent="0">
              <a:buClr>
                <a:srgbClr val="002569"/>
              </a:buClr>
              <a:buFont typeface="Wingdings" pitchFamily="2" charset="2"/>
              <a:buChar char="v"/>
            </a:pPr>
            <a:r>
              <a:rPr lang="en-US" dirty="0" smtClean="0"/>
              <a:t>CEOS agencies were invited to attend </a:t>
            </a:r>
            <a:r>
              <a:rPr lang="en-US" dirty="0" smtClean="0"/>
              <a:t>consultative meeting at SIT-27 and/or </a:t>
            </a:r>
            <a:r>
              <a:rPr lang="en-US" dirty="0" smtClean="0"/>
              <a:t>send representatives to provide feedback on the draft report. </a:t>
            </a:r>
          </a:p>
          <a:p>
            <a:pPr marL="682625" indent="-219075">
              <a:buClr>
                <a:srgbClr val="002569"/>
              </a:buClr>
              <a:buFont typeface="Wingdings" pitchFamily="2" charset="2"/>
              <a:buChar char="Ø"/>
            </a:pPr>
            <a:r>
              <a:rPr lang="en-US" sz="2000" dirty="0" smtClean="0">
                <a:solidFill>
                  <a:srgbClr val="002569"/>
                </a:solidFill>
              </a:rPr>
              <a:t>It is important to ensure community ownership of the report, since it will set out the framework by which we progress, monitor and report our collective efforts in years to come towards an integrated observing system that meets societal needs. </a:t>
            </a:r>
          </a:p>
          <a:p>
            <a:pPr marL="682625" indent="-219075">
              <a:buClr>
                <a:srgbClr val="002569"/>
              </a:buClr>
              <a:buFont typeface="Wingdings" pitchFamily="2" charset="2"/>
              <a:buChar char="Ø"/>
            </a:pPr>
            <a:r>
              <a:rPr lang="en-US" sz="2000" dirty="0" smtClean="0">
                <a:solidFill>
                  <a:srgbClr val="002569"/>
                </a:solidFill>
                <a:latin typeface="Tahoma" charset="0"/>
                <a:ea typeface="ＭＳ Ｐゴシック" charset="0"/>
                <a:cs typeface="ＭＳ Ｐゴシック" charset="0"/>
              </a:rPr>
              <a:t>Comments, suggestions, and criticisms are welcomed and will be most helpful at this early stage.  </a:t>
            </a:r>
          </a:p>
          <a:p>
            <a:pPr marL="682625" indent="-219075">
              <a:buClr>
                <a:srgbClr val="002569"/>
              </a:buClr>
              <a:buFont typeface="Wingdings" pitchFamily="2" charset="2"/>
              <a:buChar char="Ø"/>
            </a:pPr>
            <a:endParaRPr lang="en-US" sz="1200" dirty="0" smtClean="0">
              <a:solidFill>
                <a:srgbClr val="002569"/>
              </a:solidFill>
              <a:latin typeface="Tahoma" charset="0"/>
              <a:ea typeface="ＭＳ Ｐゴシック" charset="0"/>
              <a:cs typeface="ＭＳ Ｐゴシック" charset="0"/>
            </a:endParaRPr>
          </a:p>
          <a:p>
            <a:pPr marL="682625" lvl="1" indent="-219075">
              <a:buClr>
                <a:srgbClr val="002569"/>
              </a:buClr>
              <a:buNone/>
            </a:pPr>
            <a:r>
              <a:rPr lang="en-US" sz="2400" dirty="0" smtClean="0">
                <a:sym typeface="Wingdings" pitchFamily="2" charset="2"/>
              </a:rPr>
              <a:t></a:t>
            </a:r>
            <a:r>
              <a:rPr lang="en-US" sz="2400" dirty="0" smtClean="0">
                <a:solidFill>
                  <a:srgbClr val="002569"/>
                </a:solidFill>
                <a:latin typeface="Tahoma" charset="0"/>
                <a:ea typeface="ＭＳ Ｐゴシック" charset="0"/>
                <a:cs typeface="ＭＳ Ｐゴシック" charset="0"/>
              </a:rPr>
              <a:t> You now have the opportunity to have a substantive influence on the report’s structure, content, and direction!</a:t>
            </a:r>
            <a:endParaRPr lang="en-US" sz="2400" dirty="0" smtClean="0"/>
          </a:p>
          <a:p>
            <a:pPr marL="682625" indent="-219075">
              <a:buClr>
                <a:srgbClr val="002569"/>
              </a:buClr>
              <a:buNone/>
            </a:pPr>
            <a:endParaRPr lang="en-AU" sz="2000" dirty="0" smtClean="0">
              <a:solidFill>
                <a:srgbClr val="002569"/>
              </a:solidFill>
              <a:latin typeface="Tahoma" charset="0"/>
              <a:ea typeface="ＭＳ Ｐゴシック" charset="0"/>
              <a:cs typeface="ＭＳ Ｐゴシック" charset="0"/>
            </a:endParaRPr>
          </a:p>
        </p:txBody>
      </p:sp>
      <p:pic>
        <p:nvPicPr>
          <p:cNvPr id="7171" name="Picture 6" descr="G:\เครื่องติ๊บเดิม\DATA (D)\CEOS_Project\Logo\CEOS_clear.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86725" y="0"/>
            <a:ext cx="1819275" cy="90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ctrTitle"/>
          </p:nvPr>
        </p:nvSpPr>
        <p:spPr>
          <a:xfrm>
            <a:off x="3478213" y="717550"/>
            <a:ext cx="5211762" cy="1874838"/>
          </a:xfrm>
        </p:spPr>
        <p:txBody>
          <a:bodyPr/>
          <a:lstStyle/>
          <a:p>
            <a:r>
              <a:rPr lang="en-CA" dirty="0" smtClean="0">
                <a:latin typeface="Calibri" charset="0"/>
                <a:ea typeface="ＭＳ Ｐゴシック" charset="0"/>
                <a:cs typeface="ＭＳ Ｐゴシック" charset="0"/>
              </a:rPr>
              <a:t>Backup Charts</a:t>
            </a:r>
            <a:endParaRPr lang="en-CA" dirty="0">
              <a:latin typeface="Calibri" charset="0"/>
              <a:ea typeface="ＭＳ Ｐゴシック" charset="0"/>
              <a:cs typeface="ＭＳ Ｐゴシック" charset="0"/>
            </a:endParaRPr>
          </a:p>
        </p:txBody>
      </p:sp>
      <p:pic>
        <p:nvPicPr>
          <p:cNvPr id="205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92975" y="58738"/>
            <a:ext cx="2573338" cy="3186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76" name="Subtitle 75"/>
          <p:cNvSpPr>
            <a:spLocks noGrp="1"/>
          </p:cNvSpPr>
          <p:nvPr>
            <p:ph type="subTitle" sz="quarter" idx="1"/>
          </p:nvPr>
        </p:nvSpPr>
        <p:spPr/>
        <p:txBody>
          <a:bodyPr/>
          <a:lstStyle/>
          <a:p>
            <a:r>
              <a:rPr lang="en-US" dirty="0" smtClean="0"/>
              <a:t> </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88259" y="6414247"/>
            <a:ext cx="860612" cy="443753"/>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rgbClr val="000000"/>
              </a:solidFill>
              <a:effectLst/>
              <a:latin typeface="Tahoma" pitchFamily="34" charset="0"/>
            </a:endParaRPr>
          </a:p>
        </p:txBody>
      </p:sp>
      <p:sp>
        <p:nvSpPr>
          <p:cNvPr id="2" name="Title 1"/>
          <p:cNvSpPr>
            <a:spLocks noGrp="1"/>
          </p:cNvSpPr>
          <p:nvPr>
            <p:ph type="title"/>
          </p:nvPr>
        </p:nvSpPr>
        <p:spPr/>
        <p:txBody>
          <a:bodyPr/>
          <a:lstStyle/>
          <a:p>
            <a:r>
              <a:rPr lang="en-US" dirty="0" smtClean="0"/>
              <a:t>Domain Chapter Authors</a:t>
            </a:r>
            <a:endParaRPr lang="en-US" dirty="0"/>
          </a:p>
        </p:txBody>
      </p:sp>
      <p:sp>
        <p:nvSpPr>
          <p:cNvPr id="1025" name="Rectangle 1"/>
          <p:cNvSpPr>
            <a:spLocks noGrp="1" noChangeArrowheads="1"/>
          </p:cNvSpPr>
          <p:nvPr>
            <p:ph idx="1"/>
          </p:nvPr>
        </p:nvSpPr>
        <p:spPr bwMode="auto">
          <a:xfrm>
            <a:off x="180930" y="1322968"/>
            <a:ext cx="7842211" cy="430887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2569"/>
                </a:solidFill>
                <a:effectLst/>
                <a:ea typeface="Calibri" pitchFamily="34" charset="0"/>
                <a:cs typeface="Arial" pitchFamily="34" charset="0"/>
              </a:rPr>
              <a:t>Atmosphere:</a:t>
            </a:r>
            <a:endParaRPr kumimoji="0" lang="en-US" sz="1800" b="0" i="0" u="none" strike="noStrike" cap="none" normalizeH="0" baseline="0" dirty="0" smtClean="0">
              <a:ln>
                <a:noFill/>
              </a:ln>
              <a:solidFill>
                <a:srgbClr val="002569"/>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baseline="0" dirty="0" smtClean="0">
                <a:ln>
                  <a:noFill/>
                </a:ln>
                <a:solidFill>
                  <a:srgbClr val="002569"/>
                </a:solidFill>
                <a:effectLst/>
                <a:ea typeface="Calibri" pitchFamily="34" charset="0"/>
                <a:cs typeface="Arial" pitchFamily="34" charset="0"/>
              </a:rPr>
              <a:t>Berrien Moore (University of Oklahoma)</a:t>
            </a:r>
            <a:endParaRPr kumimoji="0" lang="en-US" sz="1800" i="0" u="none" strike="noStrike" cap="none" normalizeH="0" baseline="0" dirty="0" smtClean="0">
              <a:ln>
                <a:noFill/>
              </a:ln>
              <a:solidFill>
                <a:srgbClr val="002569"/>
              </a:solidFill>
              <a:effectLst/>
              <a:cs typeface="Arial" pitchFamily="34" charset="0"/>
            </a:endParaRPr>
          </a:p>
          <a:p>
            <a:pPr marL="0" lvl="0" indent="0">
              <a:spcBef>
                <a:spcPct val="0"/>
              </a:spcBef>
              <a:buNone/>
            </a:pPr>
            <a:r>
              <a:rPr kumimoji="0" lang="en-US" sz="1800" b="0" i="0" u="none" strike="noStrike" cap="none" normalizeH="0" baseline="0" dirty="0" smtClean="0">
                <a:ln>
                  <a:noFill/>
                </a:ln>
                <a:solidFill>
                  <a:srgbClr val="BF7400"/>
                </a:solidFill>
                <a:effectLst/>
                <a:ea typeface="Times New Roman" pitchFamily="18" charset="0"/>
                <a:cs typeface="Arial" pitchFamily="34" charset="0"/>
              </a:rPr>
              <a:t>John Burrows (</a:t>
            </a:r>
            <a:r>
              <a:rPr lang="en-US" sz="1800" b="0" dirty="0" err="1" smtClean="0">
                <a:solidFill>
                  <a:srgbClr val="BF7400"/>
                </a:solidFill>
              </a:rPr>
              <a:t>Universität</a:t>
            </a:r>
            <a:r>
              <a:rPr lang="en-US" sz="1800" b="0" dirty="0" smtClean="0">
                <a:solidFill>
                  <a:srgbClr val="BF7400"/>
                </a:solidFill>
              </a:rPr>
              <a:t> Bremen</a:t>
            </a:r>
            <a:r>
              <a:rPr kumimoji="0" lang="en-US" sz="1800" b="0" i="0" u="none" strike="noStrike" cap="none" normalizeH="0" baseline="0" dirty="0" smtClean="0">
                <a:ln>
                  <a:noFill/>
                </a:ln>
                <a:solidFill>
                  <a:srgbClr val="BF7400"/>
                </a:solidFill>
                <a:effectLst/>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BF7400"/>
                </a:solidFill>
                <a:effectLst/>
                <a:ea typeface="Times New Roman" pitchFamily="18" charset="0"/>
                <a:cs typeface="Arial" pitchFamily="34" charset="0"/>
              </a:rPr>
              <a:t>David Crisp (NASA</a:t>
            </a:r>
            <a:r>
              <a:rPr kumimoji="0" lang="en-US" sz="1800" b="0" i="0" u="none" strike="noStrike" cap="none" normalizeH="0" dirty="0" smtClean="0">
                <a:ln>
                  <a:noFill/>
                </a:ln>
                <a:solidFill>
                  <a:srgbClr val="BF7400"/>
                </a:solidFill>
                <a:effectLst/>
                <a:ea typeface="Times New Roman" pitchFamily="18" charset="0"/>
                <a:cs typeface="Arial" pitchFamily="34" charset="0"/>
              </a:rPr>
              <a:t> </a:t>
            </a:r>
            <a:r>
              <a:rPr kumimoji="0" lang="en-US" sz="1800" b="0" i="0" u="none" strike="noStrike" cap="none" normalizeH="0" baseline="0" dirty="0" smtClean="0">
                <a:ln>
                  <a:noFill/>
                </a:ln>
                <a:solidFill>
                  <a:srgbClr val="BF7400"/>
                </a:solidFill>
                <a:effectLst/>
                <a:ea typeface="Times New Roman" pitchFamily="18" charset="0"/>
                <a:cs typeface="Arial" pitchFamily="34" charset="0"/>
              </a:rPr>
              <a:t>Jet Propulsion Laboratory)</a:t>
            </a:r>
            <a:endParaRPr kumimoji="0" lang="en-US" sz="1800" b="0" i="0" u="none" strike="noStrike" cap="none" normalizeH="0" baseline="0" dirty="0" smtClean="0">
              <a:ln>
                <a:noFill/>
              </a:ln>
              <a:solidFill>
                <a:srgbClr val="BF740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2569"/>
                </a:solidFill>
                <a:effectLst/>
                <a:ea typeface="Calibri" pitchFamily="34" charset="0"/>
                <a:cs typeface="Arial" pitchFamily="34" charset="0"/>
              </a:rPr>
              <a:t>Michio Kawamiya (Japan Agency for Marine-earth Science and Technology)</a:t>
            </a:r>
            <a:endParaRPr kumimoji="0" lang="en-US" sz="1800" b="0" i="0" u="none" strike="noStrike" cap="none" normalizeH="0" baseline="0" dirty="0" smtClean="0">
              <a:ln>
                <a:noFill/>
              </a:ln>
              <a:solidFill>
                <a:srgbClr val="002569"/>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2569"/>
                </a:solidFill>
                <a:effectLst/>
                <a:ea typeface="Calibri" pitchFamily="34" charset="0"/>
                <a:cs typeface="Arial" pitchFamily="34" charset="0"/>
              </a:rPr>
              <a:t>Martin Heimann (Max Plank Institute for Biogeochemistry, Jena)</a:t>
            </a:r>
            <a:endParaRPr kumimoji="0" lang="en-US" sz="1800" b="0" i="0" u="none" strike="noStrike" cap="none" normalizeH="0" baseline="0" dirty="0" smtClean="0">
              <a:ln>
                <a:noFill/>
              </a:ln>
              <a:solidFill>
                <a:srgbClr val="002569"/>
              </a:solidFill>
              <a:effectLst/>
              <a:cs typeface="Arial" pitchFamily="34" charset="0"/>
            </a:endParaRPr>
          </a:p>
          <a:p>
            <a:pPr marL="0" indent="0">
              <a:spcBef>
                <a:spcPct val="0"/>
              </a:spcBef>
              <a:buNone/>
            </a:pPr>
            <a:r>
              <a:rPr lang="en-US" sz="1800" b="0" dirty="0" smtClean="0">
                <a:solidFill>
                  <a:srgbClr val="002569"/>
                </a:solidFill>
                <a:ea typeface="Calibri" pitchFamily="34" charset="0"/>
                <a:cs typeface="Arial" pitchFamily="34" charset="0"/>
              </a:rPr>
              <a:t>Ray Nasser (Environment Canada)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2569"/>
                </a:solidFill>
                <a:effectLst/>
                <a:ea typeface="Calibri" pitchFamily="34" charset="0"/>
                <a:cs typeface="Arial" pitchFamily="34" charset="0"/>
              </a:rPr>
              <a:t>Peter Rayner (Laboratoire des Sciences du Climat et de </a:t>
            </a:r>
            <a:r>
              <a:rPr kumimoji="0" lang="en-US" sz="1800" b="0" i="0" u="none" strike="noStrike" cap="none" normalizeH="0" baseline="0" dirty="0" err="1" smtClean="0">
                <a:ln>
                  <a:noFill/>
                </a:ln>
                <a:solidFill>
                  <a:srgbClr val="002569"/>
                </a:solidFill>
                <a:effectLst/>
                <a:ea typeface="Calibri" pitchFamily="34" charset="0"/>
                <a:cs typeface="Arial" pitchFamily="34" charset="0"/>
              </a:rPr>
              <a:t>L'Environnement</a:t>
            </a:r>
            <a:r>
              <a:rPr kumimoji="0" lang="en-US" sz="1800" b="0" i="0" u="none" strike="noStrike" cap="none" normalizeH="0" baseline="0" dirty="0" smtClean="0">
                <a:ln>
                  <a:noFill/>
                </a:ln>
                <a:solidFill>
                  <a:srgbClr val="002569"/>
                </a:solidFill>
                <a:effectLst/>
                <a:ea typeface="Calibri"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2569"/>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2569"/>
                </a:solidFill>
                <a:effectLst/>
                <a:ea typeface="Calibri" pitchFamily="34" charset="0"/>
                <a:cs typeface="Arial" pitchFamily="34" charset="0"/>
              </a:rPr>
              <a:t>Land</a:t>
            </a:r>
            <a:endParaRPr kumimoji="0" lang="en-US" sz="1800" b="0" i="0" u="none" strike="noStrike" cap="none" normalizeH="0" baseline="0" dirty="0" smtClean="0">
              <a:ln>
                <a:noFill/>
              </a:ln>
              <a:solidFill>
                <a:srgbClr val="002569"/>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baseline="0" dirty="0" smtClean="0">
                <a:ln>
                  <a:noFill/>
                </a:ln>
                <a:solidFill>
                  <a:srgbClr val="002569"/>
                </a:solidFill>
                <a:effectLst/>
                <a:ea typeface="Calibri" pitchFamily="34" charset="0"/>
                <a:cs typeface="Arial" pitchFamily="34" charset="0"/>
              </a:rPr>
              <a:t>Chris Schmullius (Friedrich-Schiller University Jena)</a:t>
            </a:r>
            <a:r>
              <a:rPr kumimoji="0" lang="en-US" sz="1800" b="1" i="0" u="none" strike="noStrike" cap="none" normalizeH="0" baseline="0" dirty="0" smtClean="0">
                <a:ln>
                  <a:noFill/>
                </a:ln>
                <a:solidFill>
                  <a:srgbClr val="002569"/>
                </a:solidFill>
                <a:effectLst/>
                <a:ea typeface="Calibri" pitchFamily="34" charset="0"/>
                <a:cs typeface="Arial" pitchFamily="34" charset="0"/>
              </a:rPr>
              <a:t>	</a:t>
            </a:r>
            <a:endParaRPr kumimoji="0" lang="en-US" sz="1800" b="0" i="0" u="none" strike="noStrike" cap="none" normalizeH="0" baseline="0" dirty="0" smtClean="0">
              <a:ln>
                <a:noFill/>
              </a:ln>
              <a:solidFill>
                <a:srgbClr val="002569"/>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2569"/>
                </a:solidFill>
                <a:effectLst/>
                <a:ea typeface="Calibri" pitchFamily="34" charset="0"/>
                <a:cs typeface="Arial" pitchFamily="34" charset="0"/>
              </a:rPr>
              <a:t>S</a:t>
            </a:r>
            <a:r>
              <a:rPr kumimoji="0" lang="en-US" sz="1800" b="0" i="0" u="none" strike="noStrike" cap="none" normalizeH="0" baseline="0" dirty="0" smtClean="0">
                <a:ln>
                  <a:noFill/>
                </a:ln>
                <a:solidFill>
                  <a:srgbClr val="002569"/>
                </a:solidFill>
                <a:effectLst/>
                <a:ea typeface="Times New Roman" pitchFamily="18" charset="0"/>
                <a:cs typeface="Arial" pitchFamily="34" charset="0"/>
              </a:rPr>
              <a:t>haun Quegan (The University of Sheffield)</a:t>
            </a:r>
            <a:endParaRPr kumimoji="0" lang="en-US" sz="1800" b="0" i="0" u="none" strike="noStrike" cap="none" normalizeH="0" baseline="0" dirty="0" smtClean="0">
              <a:ln>
                <a:noFill/>
              </a:ln>
              <a:solidFill>
                <a:srgbClr val="002569"/>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BF7400"/>
                </a:solidFill>
                <a:effectLst/>
                <a:ea typeface="Times New Roman" pitchFamily="18" charset="0"/>
                <a:cs typeface="Arial" pitchFamily="34" charset="0"/>
              </a:rPr>
              <a:t>Stephen Plummer (European Space Agency) </a:t>
            </a:r>
            <a:endParaRPr kumimoji="0" lang="en-US" sz="1800" b="0" i="0" u="none" strike="noStrike" cap="none" normalizeH="0" baseline="0" dirty="0" smtClean="0">
              <a:ln>
                <a:noFill/>
              </a:ln>
              <a:solidFill>
                <a:srgbClr val="BF740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BF7400"/>
                </a:solidFill>
                <a:effectLst/>
                <a:ea typeface="Times New Roman" pitchFamily="18" charset="0"/>
                <a:cs typeface="Arial" pitchFamily="34" charset="0"/>
              </a:rPr>
              <a:t>Sassan Saatchi (NASA Jet Propulsion Laboratory)</a:t>
            </a:r>
            <a:endParaRPr kumimoji="0" lang="en-US" sz="1800" b="0" i="0" u="none" strike="noStrike" cap="none" normalizeH="0" baseline="0" dirty="0" smtClean="0">
              <a:ln>
                <a:noFill/>
              </a:ln>
              <a:solidFill>
                <a:srgbClr val="BF740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BF7400"/>
                </a:solidFill>
                <a:effectLst/>
                <a:ea typeface="Calibri" pitchFamily="34" charset="0"/>
                <a:cs typeface="Arial" pitchFamily="34" charset="0"/>
              </a:rPr>
              <a:t>Masanobu Shimada (Japan Aerospace Exploration Agency)</a:t>
            </a:r>
            <a:endParaRPr kumimoji="0" lang="en-US" sz="1800" b="0" i="0" u="none" strike="noStrike" cap="none" normalizeH="0" baseline="0" dirty="0" smtClean="0">
              <a:ln>
                <a:noFill/>
              </a:ln>
              <a:solidFill>
                <a:srgbClr val="BF740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smtClean="0">
              <a:ln>
                <a:noFill/>
              </a:ln>
              <a:solidFill>
                <a:srgbClr val="002569"/>
              </a:solidFill>
              <a:effectLst/>
              <a:ea typeface="Calibri"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88259" y="6414247"/>
            <a:ext cx="860612" cy="443753"/>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rgbClr val="000000"/>
              </a:solidFill>
              <a:effectLst/>
              <a:latin typeface="Tahoma" pitchFamily="34" charset="0"/>
            </a:endParaRPr>
          </a:p>
        </p:txBody>
      </p:sp>
      <p:sp>
        <p:nvSpPr>
          <p:cNvPr id="2" name="Title 1"/>
          <p:cNvSpPr>
            <a:spLocks noGrp="1"/>
          </p:cNvSpPr>
          <p:nvPr>
            <p:ph type="title"/>
          </p:nvPr>
        </p:nvSpPr>
        <p:spPr/>
        <p:txBody>
          <a:bodyPr/>
          <a:lstStyle/>
          <a:p>
            <a:r>
              <a:rPr lang="en-US" dirty="0" smtClean="0"/>
              <a:t>Domain Chapter Authors</a:t>
            </a:r>
            <a:endParaRPr lang="en-US" dirty="0"/>
          </a:p>
        </p:txBody>
      </p:sp>
      <p:sp>
        <p:nvSpPr>
          <p:cNvPr id="1025" name="Rectangle 1"/>
          <p:cNvSpPr>
            <a:spLocks noGrp="1" noChangeArrowheads="1"/>
          </p:cNvSpPr>
          <p:nvPr>
            <p:ph idx="1"/>
          </p:nvPr>
        </p:nvSpPr>
        <p:spPr bwMode="auto">
          <a:xfrm>
            <a:off x="192505" y="1313769"/>
            <a:ext cx="7800533" cy="32624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smtClean="0">
              <a:ln>
                <a:noFill/>
              </a:ln>
              <a:solidFill>
                <a:srgbClr val="002569"/>
              </a:solidFill>
              <a:effectLs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2569"/>
                </a:solidFill>
                <a:effectLst/>
                <a:ea typeface="Calibri" pitchFamily="34" charset="0"/>
                <a:cs typeface="Arial" pitchFamily="34" charset="0"/>
              </a:rPr>
              <a:t>Ocean</a:t>
            </a:r>
            <a:endParaRPr kumimoji="0" lang="en-US" sz="1800" b="0" i="0" u="none" strike="noStrike" cap="none" normalizeH="0" baseline="0" dirty="0" smtClean="0">
              <a:ln>
                <a:noFill/>
              </a:ln>
              <a:solidFill>
                <a:srgbClr val="002569"/>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baseline="0" dirty="0" smtClean="0">
                <a:ln>
                  <a:noFill/>
                </a:ln>
                <a:solidFill>
                  <a:srgbClr val="002569"/>
                </a:solidFill>
                <a:effectLst/>
                <a:ea typeface="Calibri" pitchFamily="34" charset="0"/>
                <a:cs typeface="Arial" pitchFamily="34" charset="0"/>
              </a:rPr>
              <a:t>Shubha Sathyendranath (Plymouth Marine Lab)</a:t>
            </a:r>
            <a:endParaRPr kumimoji="0" lang="en-US" sz="1800" i="0" u="none" strike="noStrike" cap="none" normalizeH="0" baseline="0" dirty="0" smtClean="0">
              <a:ln>
                <a:noFill/>
              </a:ln>
              <a:solidFill>
                <a:srgbClr val="002569"/>
              </a:solidFill>
              <a:effectLst/>
              <a:cs typeface="Arial" pitchFamily="34" charset="0"/>
            </a:endParaRPr>
          </a:p>
          <a:p>
            <a:pPr marL="0" lvl="0" indent="0">
              <a:spcBef>
                <a:spcPct val="0"/>
              </a:spcBef>
              <a:buNone/>
            </a:pPr>
            <a:r>
              <a:rPr lang="en-US" sz="1800" b="0" dirty="0" err="1" smtClean="0">
                <a:solidFill>
                  <a:srgbClr val="BF7400"/>
                </a:solidFill>
                <a:cs typeface="Arial" pitchFamily="34" charset="0"/>
              </a:rPr>
              <a:t>Prakash</a:t>
            </a:r>
            <a:r>
              <a:rPr lang="en-US" sz="1800" b="0" dirty="0" smtClean="0">
                <a:solidFill>
                  <a:srgbClr val="BF7400"/>
                </a:solidFill>
                <a:cs typeface="Arial" pitchFamily="34" charset="0"/>
              </a:rPr>
              <a:t> </a:t>
            </a:r>
            <a:r>
              <a:rPr lang="en-US" sz="1800" b="0" dirty="0" err="1" smtClean="0">
                <a:solidFill>
                  <a:srgbClr val="BF7400"/>
                </a:solidFill>
                <a:cs typeface="Arial" pitchFamily="34" charset="0"/>
              </a:rPr>
              <a:t>Chauhan</a:t>
            </a:r>
            <a:r>
              <a:rPr lang="en-US" sz="1800" b="0" dirty="0" smtClean="0">
                <a:solidFill>
                  <a:srgbClr val="BF7400"/>
                </a:solidFill>
                <a:cs typeface="Arial" pitchFamily="34" charset="0"/>
              </a:rPr>
              <a:t> (Indian Space Research Organization) </a:t>
            </a:r>
          </a:p>
          <a:p>
            <a:pPr marL="0" lvl="0" indent="0">
              <a:spcBef>
                <a:spcPct val="0"/>
              </a:spcBef>
              <a:buNone/>
            </a:pPr>
            <a:r>
              <a:rPr kumimoji="0" lang="en-US" sz="1800" b="0" i="0" u="none" strike="noStrike" cap="none" normalizeH="0" baseline="0" dirty="0" smtClean="0">
                <a:ln>
                  <a:noFill/>
                </a:ln>
                <a:solidFill>
                  <a:srgbClr val="BF7400"/>
                </a:solidFill>
                <a:effectLst/>
                <a:ea typeface="Calibri" pitchFamily="34" charset="0"/>
                <a:cs typeface="Arial" pitchFamily="34" charset="0"/>
              </a:rPr>
              <a:t>Watson Gregg (NASA Goddard Space Flight Center) </a:t>
            </a:r>
            <a:endParaRPr kumimoji="0" lang="en-US" sz="1800" b="0" i="0" u="none" strike="noStrike" cap="none" normalizeH="0" baseline="0" dirty="0" smtClean="0">
              <a:ln>
                <a:noFill/>
              </a:ln>
              <a:solidFill>
                <a:srgbClr val="BF740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BF7400"/>
                </a:solidFill>
                <a:effectLst/>
                <a:ea typeface="Calibri" pitchFamily="34" charset="0"/>
                <a:cs typeface="Arial" pitchFamily="34" charset="0"/>
              </a:rPr>
              <a:t>Nicolas Hoepffner (Joint Research Centre)</a:t>
            </a:r>
            <a:endParaRPr kumimoji="0" lang="en-US" sz="1800" b="0" i="0" u="none" strike="noStrike" cap="none" normalizeH="0" baseline="0" dirty="0" smtClean="0">
              <a:ln>
                <a:noFill/>
              </a:ln>
              <a:solidFill>
                <a:srgbClr val="BF7400"/>
              </a:solidFill>
              <a:effectLst/>
              <a:cs typeface="Arial" pitchFamily="34" charset="0"/>
            </a:endParaRPr>
          </a:p>
          <a:p>
            <a:pPr marL="0" indent="0">
              <a:spcBef>
                <a:spcPct val="0"/>
              </a:spcBef>
              <a:buNone/>
            </a:pPr>
            <a:r>
              <a:rPr lang="en-US" sz="1800" b="0" dirty="0" err="1" smtClean="0">
                <a:solidFill>
                  <a:srgbClr val="002569"/>
                </a:solidFill>
                <a:ea typeface="Calibri" pitchFamily="34" charset="0"/>
                <a:cs typeface="Arial" pitchFamily="34" charset="0"/>
              </a:rPr>
              <a:t>Joji</a:t>
            </a:r>
            <a:r>
              <a:rPr lang="en-US" sz="1800" b="0" dirty="0" smtClean="0">
                <a:solidFill>
                  <a:srgbClr val="002569"/>
                </a:solidFill>
                <a:ea typeface="Calibri" pitchFamily="34" charset="0"/>
                <a:cs typeface="Arial" pitchFamily="34" charset="0"/>
              </a:rPr>
              <a:t> Ishizaka (Nagoya University)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2569"/>
                </a:solidFill>
                <a:effectLst/>
                <a:ea typeface="Calibri" pitchFamily="34" charset="0"/>
                <a:cs typeface="Arial" pitchFamily="34" charset="0"/>
              </a:rPr>
              <a:t>Johnny Johannessen (Nansen Environmental and Remote Sensing Centre) </a:t>
            </a:r>
            <a:endParaRPr kumimoji="0" lang="en-US" sz="1800" b="0" i="0" u="none" strike="noStrike" cap="none" normalizeH="0" baseline="0" dirty="0" smtClean="0">
              <a:ln>
                <a:noFill/>
              </a:ln>
              <a:solidFill>
                <a:srgbClr val="002569"/>
              </a:solidFill>
              <a:effectLst/>
              <a:cs typeface="Arial" pitchFamily="34" charset="0"/>
            </a:endParaRPr>
          </a:p>
          <a:p>
            <a:pPr marL="0" indent="0">
              <a:spcBef>
                <a:spcPct val="0"/>
              </a:spcBef>
              <a:buNone/>
            </a:pPr>
            <a:r>
              <a:rPr lang="en-US" sz="1800" b="0" dirty="0" smtClean="0">
                <a:solidFill>
                  <a:srgbClr val="BF7400"/>
                </a:solidFill>
                <a:cs typeface="Arial" pitchFamily="34" charset="0"/>
              </a:rPr>
              <a:t>Milton </a:t>
            </a:r>
            <a:r>
              <a:rPr lang="en-US" sz="1800" b="0" dirty="0" err="1" smtClean="0">
                <a:solidFill>
                  <a:srgbClr val="BF7400"/>
                </a:solidFill>
                <a:cs typeface="Arial" pitchFamily="34" charset="0"/>
              </a:rPr>
              <a:t>Kampel</a:t>
            </a:r>
            <a:r>
              <a:rPr lang="en-US" sz="1800" b="0" dirty="0" smtClean="0">
                <a:solidFill>
                  <a:srgbClr val="BF7400"/>
                </a:solidFill>
                <a:cs typeface="Arial" pitchFamily="34" charset="0"/>
              </a:rPr>
              <a:t> (</a:t>
            </a:r>
            <a:r>
              <a:rPr lang="pt-BR" sz="1800" b="0" dirty="0" smtClean="0">
                <a:solidFill>
                  <a:srgbClr val="BF7400"/>
                </a:solidFill>
              </a:rPr>
              <a:t>Instituto Nacional de Pesquisas Espaciais)</a:t>
            </a:r>
            <a:endParaRPr lang="en-US" sz="1800" b="0" dirty="0" smtClean="0">
              <a:solidFill>
                <a:srgbClr val="BF7400"/>
              </a:solidFill>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2569"/>
                </a:solidFill>
                <a:effectLst/>
                <a:ea typeface="Calibri" pitchFamily="34" charset="0"/>
                <a:cs typeface="Arial" pitchFamily="34" charset="0"/>
              </a:rPr>
              <a:t>Trevor Platt (Bedford Institute of Oceanography)</a:t>
            </a:r>
            <a:endParaRPr kumimoji="0" lang="en-US" sz="1800" b="0" i="0" u="none" strike="noStrike" cap="none" normalizeH="0" baseline="0" dirty="0" smtClean="0">
              <a:ln>
                <a:noFill/>
              </a:ln>
              <a:solidFill>
                <a:srgbClr val="002569"/>
              </a:solidFill>
              <a:effectLst/>
              <a:cs typeface="Arial" pitchFamily="34" charset="0"/>
            </a:endParaRPr>
          </a:p>
          <a:p>
            <a:pPr marL="0" lvl="0" indent="0">
              <a:spcBef>
                <a:spcPct val="0"/>
              </a:spcBef>
              <a:buNone/>
            </a:pPr>
            <a:r>
              <a:rPr lang="en-US" sz="1800" b="0" dirty="0" smtClean="0">
                <a:solidFill>
                  <a:srgbClr val="BF7400"/>
                </a:solidFill>
                <a:cs typeface="Arial" pitchFamily="34" charset="0"/>
              </a:rPr>
              <a:t>J-H </a:t>
            </a:r>
            <a:r>
              <a:rPr lang="en-US" sz="1800" b="0" dirty="0" err="1" smtClean="0">
                <a:solidFill>
                  <a:srgbClr val="BF7400"/>
                </a:solidFill>
                <a:cs typeface="Arial" pitchFamily="34" charset="0"/>
              </a:rPr>
              <a:t>Ryu</a:t>
            </a:r>
            <a:r>
              <a:rPr lang="en-US" sz="1800" b="0" dirty="0" smtClean="0">
                <a:solidFill>
                  <a:srgbClr val="BF7400"/>
                </a:solidFill>
                <a:cs typeface="Arial" pitchFamily="34" charset="0"/>
              </a:rPr>
              <a:t> (</a:t>
            </a:r>
            <a:r>
              <a:rPr lang="en-US" sz="1800" b="0" dirty="0" smtClean="0">
                <a:solidFill>
                  <a:srgbClr val="BF7400"/>
                </a:solidFill>
              </a:rPr>
              <a:t>Korea Ocean Satellite Center)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2569"/>
              </a:solidFill>
              <a:effectLst/>
              <a:cs typeface="Arial"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34068</TotalTime>
  <Words>592</Words>
  <Application>Microsoft Office PowerPoint</Application>
  <PresentationFormat>A4 Paper (210x297 mm)</PresentationFormat>
  <Paragraphs>83</Paragraphs>
  <Slides>9</Slides>
  <Notes>5</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1_EUM_template_v03</vt:lpstr>
      <vt:lpstr>The CEOS Strategy for Carbon Observations from Space </vt:lpstr>
      <vt:lpstr>CEOS Response to the GEO Carbon  Strategy</vt:lpstr>
      <vt:lpstr>Background</vt:lpstr>
      <vt:lpstr>Outline and Leads for CTF Report</vt:lpstr>
      <vt:lpstr>CEOS Response to the GEO Carbon  Strategy: Key Activities</vt:lpstr>
      <vt:lpstr>Objectives for Consultative Meeting</vt:lpstr>
      <vt:lpstr>Backup Charts</vt:lpstr>
      <vt:lpstr>Domain Chapter Authors</vt:lpstr>
      <vt:lpstr>Domain Chapter Authors</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CEOS Strategy for Carbon Observations from Space</dc:title>
  <dc:creator>Wickland, Diane E. (HQ-DK000)</dc:creator>
  <cp:lastModifiedBy>dwicklan</cp:lastModifiedBy>
  <cp:revision>1128</cp:revision>
  <cp:lastPrinted>2006-03-06T14:11:17Z</cp:lastPrinted>
  <dcterms:created xsi:type="dcterms:W3CDTF">2010-09-20T04:20:25Z</dcterms:created>
  <dcterms:modified xsi:type="dcterms:W3CDTF">2012-04-19T17:31:31Z</dcterms:modified>
</cp:coreProperties>
</file>