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61" r:id="rId4"/>
    <p:sldId id="286" r:id="rId5"/>
    <p:sldId id="268" r:id="rId6"/>
    <p:sldId id="269" r:id="rId7"/>
    <p:sldId id="288" r:id="rId8"/>
    <p:sldId id="287" r:id="rId9"/>
    <p:sldId id="271" r:id="rId10"/>
    <p:sldId id="272" r:id="rId11"/>
    <p:sldId id="273" r:id="rId12"/>
    <p:sldId id="289" r:id="rId13"/>
    <p:sldId id="264" r:id="rId14"/>
    <p:sldId id="309" r:id="rId15"/>
    <p:sldId id="290" r:id="rId16"/>
    <p:sldId id="274" r:id="rId17"/>
    <p:sldId id="283" r:id="rId18"/>
    <p:sldId id="284" r:id="rId19"/>
    <p:sldId id="285" r:id="rId20"/>
    <p:sldId id="291" r:id="rId21"/>
    <p:sldId id="298" r:id="rId22"/>
    <p:sldId id="301" r:id="rId23"/>
    <p:sldId id="302" r:id="rId24"/>
    <p:sldId id="304" r:id="rId25"/>
    <p:sldId id="305" r:id="rId26"/>
    <p:sldId id="306" r:id="rId27"/>
    <p:sldId id="266" r:id="rId28"/>
    <p:sldId id="308" r:id="rId29"/>
    <p:sldId id="292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FF66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0" autoAdjust="0"/>
  </p:normalViewPr>
  <p:slideViewPr>
    <p:cSldViewPr>
      <p:cViewPr>
        <p:scale>
          <a:sx n="80" d="100"/>
          <a:sy n="80" d="100"/>
        </p:scale>
        <p:origin x="-106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F95C2-FD31-44E9-973F-0475405134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BDDF0-78FA-43A8-813C-83828DD0C8E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185833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C4853-D7BE-4C8D-94B4-D1F76E9D4264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50CED-8159-4582-8040-762C094AE8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4212543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0CED-8159-4582-8040-762C094AE817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628D09-2877-4B07-9654-F0BD17920C1E}" type="datetime1">
              <a:rPr lang="zh-CN" altLang="en-US" smtClean="0"/>
              <a:pPr/>
              <a:t>2013/4/18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74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745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70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463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矩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矩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矩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矩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圆角矩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圆角矩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4/18/2013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n-US" altLang="zh-CN" smtClean="0"/>
              <a:t>Atmospheric Composition Constelation Meeting(ACC-9), 18-19 April 2013, EUMETSAT</a:t>
            </a:r>
            <a:endParaRPr lang="zh-CN" altLang="en-US" dirty="0" smtClean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84913"/>
            <a:ext cx="12922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4/18/2013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Atmospheric Composition Constelation Meeting(ACC-9), 18-19 April 2013, EUMETSAT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81936"/>
            <a:ext cx="129342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F1CDE-CC5F-419C-A75D-067B6A776BC4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7A24-6350-4056-99EA-6505183672DB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E695C5-6196-47B7-925B-2DFD70987084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B4DE3DC-892A-428C-A97A-8509A5BFA813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403-9D7B-4C03-BA0A-1BCE8EB3C6FF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F1BB-35FF-4DD7-B4C4-C95DFF52942E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08589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72A9-5A33-4477-B4CD-5BC684672821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939B-04D8-4A58-A1C5-5C0FA1ABFB49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89C-552C-4E88-BA6A-009B8F010AB8}" type="datetime1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90D2C-3677-4D94-AE00-C55188AD46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55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173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766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913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8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0563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597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7DCD-2D26-4ED0-81E6-F7A426420BDB}" type="datetimeFigureOut">
              <a:rPr lang="zh-CN" altLang="en-US" smtClean="0"/>
              <a:pPr/>
              <a:t>2013/4/18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25FC8-4D15-4137-95E9-F80F3ABABB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430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圆角矩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圆角矩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4/18/2013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r>
              <a:rPr lang="en-US" altLang="zh-CN" smtClean="0"/>
              <a:t>Atmospheric Composition Constellation Meeting (ACC-9), 18-19 April 2013, EUMETSAT</a:t>
            </a:r>
            <a:endParaRPr lang="zh-CN" alt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" y="6276220"/>
            <a:ext cx="12922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60432" cy="173275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Chinese Missions for Polar Ozone Depletion Monitoring</a:t>
            </a:r>
            <a:endParaRPr lang="zh-CN" altLang="en-US" sz="3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500034" y="3000372"/>
            <a:ext cx="8215370" cy="3429024"/>
          </a:xfrm>
        </p:spPr>
        <p:txBody>
          <a:bodyPr>
            <a:normAutofit fontScale="25000" lnSpcReduction="20000"/>
          </a:bodyPr>
          <a:lstStyle/>
          <a:p>
            <a:pPr marL="109728" indent="0" algn="ctr" eaLnBrk="0" latinLnBrk="1">
              <a:lnSpc>
                <a:spcPct val="280000"/>
              </a:lnSpc>
              <a:spcBef>
                <a:spcPts val="0"/>
              </a:spcBef>
              <a:buNone/>
            </a:pPr>
            <a:endParaRPr lang="en-US" altLang="zh-CN" sz="5900" dirty="0" smtClean="0">
              <a:solidFill>
                <a:schemeClr val="tx1"/>
              </a:solidFill>
            </a:endParaRPr>
          </a:p>
          <a:p>
            <a:pPr marL="109728" indent="0" algn="ctr" eaLnBrk="0" latinLnBrk="1">
              <a:lnSpc>
                <a:spcPct val="280000"/>
              </a:lnSpc>
              <a:spcBef>
                <a:spcPts val="0"/>
              </a:spcBef>
              <a:buNone/>
            </a:pPr>
            <a:r>
              <a:rPr lang="en-US" altLang="zh-CN" sz="11200" dirty="0" err="1" smtClean="0">
                <a:solidFill>
                  <a:schemeClr val="tx1"/>
                </a:solidFill>
              </a:rPr>
              <a:t>Fuxiang</a:t>
            </a:r>
            <a:r>
              <a:rPr lang="en-US" altLang="zh-CN" sz="11200" dirty="0" smtClean="0">
                <a:solidFill>
                  <a:schemeClr val="tx1"/>
                </a:solidFill>
              </a:rPr>
              <a:t> Huang</a:t>
            </a:r>
            <a:endParaRPr lang="en-US" altLang="zh-CN" sz="4800" dirty="0"/>
          </a:p>
          <a:p>
            <a:pPr marL="109728" indent="0" algn="ctr" eaLnBrk="0" latinLnBrk="1">
              <a:lnSpc>
                <a:spcPct val="280000"/>
              </a:lnSpc>
              <a:spcBef>
                <a:spcPts val="0"/>
              </a:spcBef>
              <a:buNone/>
            </a:pPr>
            <a:r>
              <a:rPr lang="en-US" altLang="zh-CN" sz="8000" dirty="0">
                <a:solidFill>
                  <a:schemeClr val="tx1"/>
                </a:solidFill>
              </a:rPr>
              <a:t>National Satellite Meteorological Center, Beijing</a:t>
            </a:r>
            <a:r>
              <a:rPr lang="en-US" altLang="zh-CN" sz="8000" dirty="0" smtClean="0">
                <a:solidFill>
                  <a:schemeClr val="tx1"/>
                </a:solidFill>
              </a:rPr>
              <a:t>, China 100081</a:t>
            </a:r>
            <a:endParaRPr lang="en-US" altLang="zh-CN" sz="4800" dirty="0"/>
          </a:p>
          <a:p>
            <a:pPr marL="109728" indent="0" algn="ctr" eaLnBrk="0" latinLnBrk="1">
              <a:lnSpc>
                <a:spcPct val="280000"/>
              </a:lnSpc>
              <a:spcBef>
                <a:spcPts val="0"/>
              </a:spcBef>
              <a:buNone/>
            </a:pPr>
            <a:r>
              <a:rPr lang="en-US" altLang="zh-CN" sz="9600" dirty="0">
                <a:solidFill>
                  <a:schemeClr val="tx1"/>
                </a:solidFill>
              </a:rPr>
              <a:t>huangfx@cma.gov.cn</a:t>
            </a:r>
            <a:endParaRPr lang="zh-CN" altLang="en-US" sz="96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24925"/>
            <a:ext cx="7776864" cy="476672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91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28596" y="714356"/>
            <a:ext cx="8424936" cy="714380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Monthly mean profile of ozone (a) and temperature in the station(“+” is the TP-LRT and “</a:t>
            </a:r>
            <a:r>
              <a:rPr lang="en-US" altLang="zh-CN" sz="2400" dirty="0" smtClean="0">
                <a:solidFill>
                  <a:schemeClr val="tx1"/>
                </a:solidFill>
                <a:sym typeface="Symbol"/>
              </a:rPr>
              <a:t></a:t>
            </a:r>
            <a:r>
              <a:rPr lang="en-US" altLang="zh-CN" sz="2400" dirty="0" smtClean="0">
                <a:solidFill>
                  <a:schemeClr val="tx1"/>
                </a:solidFill>
              </a:rPr>
              <a:t>” is the TP-OP)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6453205" cy="499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标题 8"/>
          <p:cNvSpPr txBox="1">
            <a:spLocks/>
          </p:cNvSpPr>
          <p:nvPr/>
        </p:nvSpPr>
        <p:spPr>
          <a:xfrm>
            <a:off x="1142976" y="6407166"/>
            <a:ext cx="7281928" cy="45085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Bian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 G, et al., 2011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24936" cy="736610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Daily mean UVB and surface ozone concentration for the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Zhongshan</a:t>
            </a:r>
            <a:r>
              <a:rPr lang="en-US" altLang="zh-CN" sz="2400" dirty="0" smtClean="0">
                <a:solidFill>
                  <a:schemeClr val="tx1"/>
                </a:solidFill>
              </a:rPr>
              <a:t> station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13" y="1643050"/>
            <a:ext cx="773403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标题 8"/>
          <p:cNvSpPr txBox="1">
            <a:spLocks/>
          </p:cNvSpPr>
          <p:nvPr/>
        </p:nvSpPr>
        <p:spPr>
          <a:xfrm>
            <a:off x="1357290" y="6286520"/>
            <a:ext cx="7281928" cy="45085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Wang</a:t>
            </a:r>
            <a:r>
              <a:rPr kumimoji="0" lang="en-US" altLang="zh-CN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</a:t>
            </a:r>
            <a:r>
              <a:rPr lang="en-US" altLang="zh-CN" sz="2000" dirty="0" smtClean="0">
                <a:latin typeface="+mj-lt"/>
                <a:ea typeface="+mj-ea"/>
                <a:cs typeface="+mj-cs"/>
              </a:rPr>
              <a:t> T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et al., 2011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24936" cy="92447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2. Chinese satellite monitoring for the 2011 </a:t>
            </a:r>
            <a:br>
              <a:rPr lang="en-US" altLang="zh-CN" sz="2800" dirty="0" smtClean="0">
                <a:solidFill>
                  <a:srgbClr val="0000FF"/>
                </a:solidFill>
              </a:rPr>
            </a:br>
            <a:r>
              <a:rPr lang="en-US" altLang="zh-CN" sz="2800" dirty="0" smtClean="0">
                <a:solidFill>
                  <a:srgbClr val="0000FF"/>
                </a:solidFill>
              </a:rPr>
              <a:t>spring Arctic ozone depletion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28596" y="1785926"/>
            <a:ext cx="8501122" cy="4370258"/>
          </a:xfrm>
        </p:spPr>
        <p:txBody>
          <a:bodyPr>
            <a:normAutofit fontScale="70000" lnSpcReduction="20000"/>
          </a:bodyPr>
          <a:lstStyle/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dirty="0" smtClean="0"/>
              <a:t>During the 2011 spring severe Arctic ozone depletion, Chinese satellite ozone data were applied to monitor the depletion processes. </a:t>
            </a:r>
          </a:p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dirty="0" smtClean="0"/>
          </a:p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dirty="0" smtClean="0"/>
              <a:t>Data from the FY-3B SBUS, FY-3A TOU and NOAA-16, 17,18 and 19</a:t>
            </a:r>
          </a:p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dirty="0" smtClean="0"/>
              <a:t> SBUV/2were used in the monitoring.</a:t>
            </a:r>
          </a:p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dirty="0" smtClean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24936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Comparison of March mean total ozone in the Arctic region for 2010 and 2011 (FY-3A TOU data)                             from Wang et al., 2011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611560" y="1844824"/>
            <a:ext cx="8424936" cy="1080120"/>
          </a:xfrm>
        </p:spPr>
        <p:txBody>
          <a:bodyPr>
            <a:normAutofit fontScale="40000" lnSpcReduction="20000"/>
          </a:bodyPr>
          <a:lstStyle/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r>
              <a:rPr lang="en-US" altLang="zh-CN" dirty="0" smtClean="0"/>
              <a:t>The FY-3 SBUS (Solar Backscatter Ultraviolet Sounder) is Chinese first ozone monitoring instrument carried on Chinese satellites.</a:t>
            </a:r>
          </a:p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r>
              <a:rPr lang="en-US" altLang="zh-CN" dirty="0" smtClean="0"/>
              <a:t>FY-3 A SBUS, the first one was launched in 2008, and FY-3B SBUS was launched in 2010.  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974" y="2000240"/>
            <a:ext cx="897902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500034" y="571480"/>
            <a:ext cx="8358246" cy="857256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Contour lines of total ozone for the Arctic on 14 March (data from FY-3 TOU).                                           From Wang et al., 2011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500174"/>
            <a:ext cx="6786610" cy="506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572000" y="4429132"/>
            <a:ext cx="4572000" cy="2000264"/>
          </a:xfrm>
        </p:spPr>
        <p:txBody>
          <a:bodyPr>
            <a:no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Arctic ozone distribution(14 March,2011)(a)SBUS+SBUV/2s,</a:t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en-US" altLang="zh-CN" sz="2400" dirty="0" smtClean="0">
                <a:solidFill>
                  <a:schemeClr val="tx1"/>
                </a:solidFill>
              </a:rPr>
              <a:t>(2)FY-3 TOU, and (c) surface observations.</a:t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en-US" altLang="zh-CN" sz="2400" dirty="0" smtClean="0">
                <a:solidFill>
                  <a:schemeClr val="tx1"/>
                </a:solidFill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en-US" altLang="zh-CN" sz="2400" dirty="0" smtClean="0">
                <a:solidFill>
                  <a:schemeClr val="tx1"/>
                </a:solidFill>
              </a:rPr>
              <a:t>From Liu N Q et al., 2011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611560" y="1844824"/>
            <a:ext cx="8424936" cy="792088"/>
          </a:xfrm>
        </p:spPr>
        <p:txBody>
          <a:bodyPr>
            <a:normAutofit fontScale="25000" lnSpcReduction="20000"/>
          </a:bodyPr>
          <a:lstStyle/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r>
              <a:rPr lang="en-US" altLang="zh-CN" dirty="0" smtClean="0"/>
              <a:t>The FY-3 SBUS (Solar Backscatter Ultraviolet Sounder) is Chinese first ozone monitoring instrument carried on Chinese satellites.</a:t>
            </a:r>
          </a:p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r>
              <a:rPr lang="en-US" altLang="zh-CN" dirty="0" smtClean="0"/>
              <a:t>FY-3 A SBUS, the first one was launched in 2008, and FY-3B SBUS was launched in 2010.  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7429552" cy="29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786190"/>
            <a:ext cx="4046585" cy="28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5616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8"/>
          <p:cNvSpPr>
            <a:spLocks noGrp="1"/>
          </p:cNvSpPr>
          <p:nvPr>
            <p:ph type="title"/>
          </p:nvPr>
        </p:nvSpPr>
        <p:spPr>
          <a:xfrm>
            <a:off x="5857884" y="2928934"/>
            <a:ext cx="3000396" cy="3643314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Comparison of ozone profiles from the FY-3B SBUS for the same point(</a:t>
            </a:r>
            <a:r>
              <a:rPr lang="en-US" altLang="zh-CN" sz="2000" dirty="0" smtClean="0"/>
              <a:t>71.11</a:t>
            </a:r>
            <a:r>
              <a:rPr lang="en-US" altLang="zh-CN" sz="2000" dirty="0" smtClean="0">
                <a:sym typeface="Symbol"/>
              </a:rPr>
              <a:t>N, 77.09E</a:t>
            </a:r>
            <a:r>
              <a:rPr lang="en-US" altLang="zh-CN" sz="2000" dirty="0" smtClean="0">
                <a:solidFill>
                  <a:schemeClr val="tx1"/>
                </a:solidFill>
              </a:rPr>
              <a:t>)on three dates. The figure reveals 77-83% of total ozone decrease comes from the atmosphere located at height 100-10hpa.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标题 8"/>
          <p:cNvSpPr txBox="1">
            <a:spLocks/>
          </p:cNvSpPr>
          <p:nvPr/>
        </p:nvSpPr>
        <p:spPr>
          <a:xfrm>
            <a:off x="1571604" y="5857892"/>
            <a:ext cx="3857652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Liu N Q et al., 2011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9"/>
            <a:ext cx="8424936" cy="593734"/>
          </a:xfrm>
        </p:spPr>
        <p:txBody>
          <a:bodyPr>
            <a:noAutofit/>
          </a:bodyPr>
          <a:lstStyle/>
          <a:p>
            <a:pPr lvl="0"/>
            <a:r>
              <a:rPr lang="en-US" altLang="zh-CN" sz="2000" dirty="0" smtClean="0">
                <a:solidFill>
                  <a:schemeClr val="tx1"/>
                </a:solidFill>
              </a:rPr>
              <a:t>Movement of Arctic ozone depletion area from the pole towards the equator during 28-31 March.                                From Liu et al., 2011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7345362" cy="54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34182" cy="736609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Movies of vertical ozone distribution change for the  Arctic ozone loss and the Antarctic ozone loss in 2011. 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7" name="Picture 9" descr="北极臭氧损耗立体结构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12"/>
            <a:ext cx="4178298" cy="46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南极臭氧损耗立体结构2（图清晰度一般，时间长）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571612"/>
            <a:ext cx="4064000" cy="46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286512" y="6357958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dirty="0" smtClean="0"/>
              <a:t>From Liu et al., 2011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334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214282" y="620689"/>
            <a:ext cx="8606190" cy="736610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3. Discussion of uncertainty in satellite </a:t>
            </a:r>
            <a:br>
              <a:rPr lang="en-US" altLang="zh-CN" sz="2800" dirty="0" smtClean="0">
                <a:solidFill>
                  <a:srgbClr val="0000FF"/>
                </a:solidFill>
              </a:rPr>
            </a:br>
            <a:r>
              <a:rPr lang="en-US" altLang="zh-CN" sz="2800" dirty="0" smtClean="0">
                <a:solidFill>
                  <a:srgbClr val="0000FF"/>
                </a:solidFill>
              </a:rPr>
              <a:t>monitoring data 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28596" y="1714488"/>
            <a:ext cx="8429684" cy="4944042"/>
          </a:xfrm>
        </p:spPr>
        <p:txBody>
          <a:bodyPr>
            <a:normAutofit fontScale="77500" lnSpcReduction="20000"/>
          </a:bodyPr>
          <a:lstStyle/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On one hand, everyone knows PSCs play a very important role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2800" dirty="0" smtClean="0">
                <a:solidFill>
                  <a:schemeClr val="tx1"/>
                </a:solidFill>
              </a:rPr>
              <a:t> in polar ozone depletion. But, on the other hand,</a:t>
            </a:r>
            <a:r>
              <a:rPr lang="en-US" altLang="zh-CN" dirty="0" smtClean="0"/>
              <a:t> effects of PSCs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dirty="0" smtClean="0"/>
              <a:t> are actually ignored  in ozone retrieval.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dirty="0" smtClean="0"/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Some research shows that CALIPSO provide</a:t>
            </a:r>
            <a:r>
              <a:rPr lang="en-US" altLang="zh-CN" dirty="0" smtClean="0"/>
              <a:t> good observations for </a:t>
            </a:r>
            <a:r>
              <a:rPr lang="en-US" altLang="zh-CN" sz="2800" dirty="0" smtClean="0">
                <a:solidFill>
                  <a:schemeClr val="tx1"/>
                </a:solidFill>
              </a:rPr>
              <a:t>PSCs. But, how to treat PSCs correctly in the retrieval is still a challenge.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491880" y="620688"/>
            <a:ext cx="2160240" cy="924475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Outline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28596" y="1714488"/>
            <a:ext cx="8358246" cy="4286280"/>
          </a:xfrm>
        </p:spPr>
        <p:txBody>
          <a:bodyPr>
            <a:noAutofit/>
          </a:bodyPr>
          <a:lstStyle/>
          <a:p>
            <a:pPr marL="109728" indent="0" eaLnBrk="0" latinLnBrk="1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>
                <a:solidFill>
                  <a:schemeClr val="tx1"/>
                </a:solidFill>
              </a:rPr>
              <a:t>1. Chinese surface observations in the Antarctic </a:t>
            </a:r>
          </a:p>
          <a:p>
            <a:pPr marL="109728" indent="0" eaLnBrk="0" latinLnBrk="1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/>
              <a:t>2. </a:t>
            </a:r>
            <a:r>
              <a:rPr lang="en-US" altLang="zh-CN" sz="2400" dirty="0" smtClean="0">
                <a:solidFill>
                  <a:schemeClr val="tx1"/>
                </a:solidFill>
              </a:rPr>
              <a:t>Chinese satellite monitoring for t</a:t>
            </a:r>
            <a:r>
              <a:rPr lang="en-US" altLang="zh-CN" sz="2400" dirty="0" smtClean="0"/>
              <a:t>he </a:t>
            </a:r>
            <a:r>
              <a:rPr lang="en-US" altLang="zh-CN" sz="2400" dirty="0" smtClean="0">
                <a:solidFill>
                  <a:schemeClr val="tx1"/>
                </a:solidFill>
              </a:rPr>
              <a:t>2011 spring Arctic    </a:t>
            </a:r>
          </a:p>
          <a:p>
            <a:pPr marL="109728" indent="0" eaLnBrk="0" latinLnBrk="1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solidFill>
                  <a:schemeClr val="tx1"/>
                </a:solidFill>
              </a:rPr>
              <a:t>ozone depletion </a:t>
            </a:r>
          </a:p>
          <a:p>
            <a:pPr marL="109728" indent="0" eaLnBrk="0" latinLnBrk="1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/>
              <a:t>3. Discussion of u</a:t>
            </a:r>
            <a:r>
              <a:rPr lang="en-US" altLang="zh-CN" sz="2400" dirty="0" smtClean="0">
                <a:solidFill>
                  <a:schemeClr val="tx1"/>
                </a:solidFill>
              </a:rPr>
              <a:t>ncertainties in satellite </a:t>
            </a:r>
            <a:r>
              <a:rPr lang="en-US" altLang="zh-CN" sz="2400" dirty="0" smtClean="0"/>
              <a:t>retrieval 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pPr marL="109728" indent="0" eaLnBrk="0" latinLnBrk="1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/>
              <a:t>4. Remarks and conclusions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463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142976" y="5933549"/>
            <a:ext cx="7858180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(a)Attenuated total backscattered observed from CALIPSO.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r>
              <a:rPr lang="en-US" altLang="zh-CN" sz="2000" dirty="0" smtClean="0">
                <a:solidFill>
                  <a:schemeClr val="tx1"/>
                </a:solidFill>
              </a:rPr>
              <a:t>(b) depolarization ratio after clear sky removal 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r>
              <a:rPr lang="en-US" altLang="zh-CN" sz="2000" dirty="0" smtClean="0">
                <a:solidFill>
                  <a:schemeClr val="tx1"/>
                </a:solidFill>
              </a:rPr>
              <a:t>                                                           From  NOEL et al., 2009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826109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标题 8"/>
          <p:cNvSpPr txBox="1">
            <a:spLocks/>
          </p:cNvSpPr>
          <p:nvPr/>
        </p:nvSpPr>
        <p:spPr>
          <a:xfrm>
            <a:off x="214282" y="620689"/>
            <a:ext cx="8606190" cy="66517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PSCs observations from CALIPSO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825"/>
            <a:ext cx="8255107" cy="478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8"/>
          <p:cNvSpPr txBox="1">
            <a:spLocks/>
          </p:cNvSpPr>
          <p:nvPr/>
        </p:nvSpPr>
        <p:spPr>
          <a:xfrm>
            <a:off x="1000100" y="5715016"/>
            <a:ext cx="7858180" cy="924475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(c)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Lidar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ratio S</a:t>
            </a:r>
            <a:r>
              <a:rPr lang="en-US" altLang="zh-CN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from CALIPSO.</a:t>
            </a:r>
            <a:b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(d) Optical depth at 532nm</a:t>
            </a:r>
            <a:b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    From  NOEL et al., 2009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214414" y="5857892"/>
            <a:ext cx="7858148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In present algorithm, cloud treatments are highly idealized and mainly focus on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tropospheric</a:t>
            </a:r>
            <a:r>
              <a:rPr lang="en-US" altLang="zh-CN" sz="2000" dirty="0" smtClean="0">
                <a:solidFill>
                  <a:schemeClr val="tx1"/>
                </a:solidFill>
              </a:rPr>
              <a:t> clouds and aerosol rather than PSCs.                                              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r>
              <a:rPr lang="en-US" altLang="zh-CN" sz="2000" dirty="0" smtClean="0">
                <a:solidFill>
                  <a:schemeClr val="tx1"/>
                </a:solidFill>
              </a:rPr>
              <a:t>                                                             From X Liu, et al., 2004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454" y="1428736"/>
            <a:ext cx="63295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标题 8"/>
          <p:cNvSpPr txBox="1">
            <a:spLocks/>
          </p:cNvSpPr>
          <p:nvPr/>
        </p:nvSpPr>
        <p:spPr>
          <a:xfrm>
            <a:off x="214282" y="642918"/>
            <a:ext cx="8606190" cy="642943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lang="en-US" altLang="zh-CN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Cloud treatment in BUV retrieval algorithms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928662" y="5715016"/>
            <a:ext cx="8072494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Two cloud types are considered and the cloud has a narrow density peak at 20Km.                          From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O.Torres</a:t>
            </a:r>
            <a:r>
              <a:rPr lang="en-US" altLang="zh-CN" sz="2000" dirty="0" smtClean="0">
                <a:solidFill>
                  <a:schemeClr val="tx1"/>
                </a:solidFill>
              </a:rPr>
              <a:t> and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Z.Ahmad</a:t>
            </a:r>
            <a:r>
              <a:rPr lang="en-US" altLang="zh-CN" sz="2000" dirty="0" smtClean="0">
                <a:solidFill>
                  <a:schemeClr val="tx1"/>
                </a:solidFill>
              </a:rPr>
              <a:t>, 1992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6" name="标题 8"/>
          <p:cNvSpPr txBox="1">
            <a:spLocks/>
          </p:cNvSpPr>
          <p:nvPr/>
        </p:nvSpPr>
        <p:spPr>
          <a:xfrm>
            <a:off x="214282" y="642919"/>
            <a:ext cx="8606190" cy="50006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lang="en-US" altLang="zh-CN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Simulating of PSCs effect on reflectivity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066255"/>
            <a:ext cx="6707652" cy="472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71538" y="5933525"/>
            <a:ext cx="8072462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Comparison of the calculated TOMS error(Measured TOMS-Ground observation for the mini-hole event of Feb 6,1990). 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r>
              <a:rPr lang="en-US" altLang="zh-CN" sz="2000" dirty="0" smtClean="0">
                <a:solidFill>
                  <a:schemeClr val="tx1"/>
                </a:solidFill>
              </a:rPr>
              <a:t>                                          From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O.Torres</a:t>
            </a:r>
            <a:r>
              <a:rPr lang="en-US" altLang="zh-CN" sz="2000" dirty="0" smtClean="0">
                <a:solidFill>
                  <a:schemeClr val="tx1"/>
                </a:solidFill>
              </a:rPr>
              <a:t> and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Z.Ahmad</a:t>
            </a:r>
            <a:r>
              <a:rPr lang="en-US" altLang="zh-CN" sz="2000" dirty="0" smtClean="0">
                <a:solidFill>
                  <a:schemeClr val="tx1"/>
                </a:solidFill>
              </a:rPr>
              <a:t>, 1992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6" name="标题 8"/>
          <p:cNvSpPr txBox="1">
            <a:spLocks/>
          </p:cNvSpPr>
          <p:nvPr/>
        </p:nvSpPr>
        <p:spPr>
          <a:xfrm>
            <a:off x="214282" y="642919"/>
            <a:ext cx="8606190" cy="50006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lang="en-US" altLang="zh-CN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Simulating PSCs effect on TOMS ozone retrieval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14422"/>
            <a:ext cx="6237363" cy="461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71538" y="5933525"/>
            <a:ext cx="8072462" cy="924475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Simulated error in retrieved layer ozone in percent for 7 SZA for an aerosol cloud of optical depth 0.1 at 26 Km. </a:t>
            </a:r>
            <a:br>
              <a:rPr lang="en-US" altLang="zh-CN" sz="2000" dirty="0" smtClean="0">
                <a:solidFill>
                  <a:schemeClr val="tx1"/>
                </a:solidFill>
              </a:rPr>
            </a:br>
            <a:r>
              <a:rPr lang="en-US" altLang="zh-CN" sz="2000" dirty="0" smtClean="0">
                <a:solidFill>
                  <a:schemeClr val="tx1"/>
                </a:solidFill>
              </a:rPr>
              <a:t>                                               From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O.Torres</a:t>
            </a:r>
            <a:r>
              <a:rPr lang="en-US" altLang="zh-CN" sz="2000" dirty="0" smtClean="0">
                <a:solidFill>
                  <a:schemeClr val="tx1"/>
                </a:solidFill>
              </a:rPr>
              <a:t> and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P.K.Bhartia</a:t>
            </a:r>
            <a:r>
              <a:rPr lang="en-US" altLang="zh-CN" sz="2000" dirty="0" smtClean="0">
                <a:solidFill>
                  <a:schemeClr val="tx1"/>
                </a:solidFill>
              </a:rPr>
              <a:t>, 1995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6" name="标题 8"/>
          <p:cNvSpPr txBox="1">
            <a:spLocks/>
          </p:cNvSpPr>
          <p:nvPr/>
        </p:nvSpPr>
        <p:spPr>
          <a:xfrm>
            <a:off x="214282" y="642919"/>
            <a:ext cx="8606190" cy="57150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lang="en-US" altLang="zh-CN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Simulating PSCs effect on TOMS ozone retrieval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85860"/>
            <a:ext cx="6500858" cy="448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57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24936" cy="92447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4. Remarks and conclusions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214282" y="1571612"/>
            <a:ext cx="8929718" cy="4714908"/>
          </a:xfrm>
        </p:spPr>
        <p:txBody>
          <a:bodyPr>
            <a:normAutofit fontScale="55000" lnSpcReduction="20000"/>
          </a:bodyPr>
          <a:lstStyle/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 </a:t>
            </a:r>
            <a:r>
              <a:rPr lang="en-US" altLang="zh-CN" sz="4400" dirty="0" smtClean="0"/>
              <a:t>In past years, Chinese have paid great efforts on p</a:t>
            </a:r>
            <a:r>
              <a:rPr lang="en-US" altLang="zh-CN" sz="4400" dirty="0" smtClean="0">
                <a:solidFill>
                  <a:schemeClr val="tx1"/>
                </a:solidFill>
              </a:rPr>
              <a:t>olar ozone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4400" dirty="0" smtClean="0">
                <a:solidFill>
                  <a:schemeClr val="tx1"/>
                </a:solidFill>
              </a:rPr>
              <a:t>depletion monitoring including space and surface-based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4400" dirty="0" smtClean="0">
                <a:solidFill>
                  <a:schemeClr val="tx1"/>
                </a:solidFill>
              </a:rPr>
              <a:t>observations. </a:t>
            </a:r>
          </a:p>
          <a:p>
            <a:pPr marL="109728" indent="0" eaLnBrk="0" latinLnBrk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sz="1300" dirty="0" smtClean="0">
              <a:solidFill>
                <a:schemeClr val="tx1"/>
              </a:solidFill>
            </a:endParaRP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4400" dirty="0" smtClean="0">
                <a:solidFill>
                  <a:schemeClr val="tx1"/>
                </a:solidFill>
              </a:rPr>
              <a:t>However, we also realize that there </a:t>
            </a:r>
            <a:r>
              <a:rPr lang="en-US" altLang="zh-CN" sz="4400" dirty="0" smtClean="0"/>
              <a:t>is</a:t>
            </a:r>
            <a:r>
              <a:rPr lang="en-US" altLang="zh-CN" sz="4400" dirty="0" smtClean="0">
                <a:solidFill>
                  <a:schemeClr val="tx1"/>
                </a:solidFill>
              </a:rPr>
              <a:t> </a:t>
            </a:r>
            <a:r>
              <a:rPr lang="en-US" altLang="zh-CN" sz="4400" dirty="0" smtClean="0"/>
              <a:t>uncertainty in satellite monitoring data, resulting from the presence of PSCs.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sz="1400" dirty="0" smtClean="0"/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4400" dirty="0" smtClean="0"/>
              <a:t>CALIPSO is helpful for us to know PSCs. But considering 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4400" dirty="0" smtClean="0"/>
              <a:t>PSCs correctly in the retrieval still have much to do.</a:t>
            </a:r>
            <a:endParaRPr lang="en-US" altLang="zh-CN" sz="4400" dirty="0" smtClean="0">
              <a:solidFill>
                <a:schemeClr val="tx1"/>
              </a:solidFill>
            </a:endParaRPr>
          </a:p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8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28596" y="1285860"/>
            <a:ext cx="8501122" cy="4944042"/>
          </a:xfrm>
        </p:spPr>
        <p:txBody>
          <a:bodyPr>
            <a:normAutofit/>
          </a:bodyPr>
          <a:lstStyle/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/>
              <a:t>T</a:t>
            </a:r>
            <a:r>
              <a:rPr lang="en-US" altLang="zh-CN" sz="2400" dirty="0" smtClean="0">
                <a:solidFill>
                  <a:schemeClr val="tx1"/>
                </a:solidFill>
              </a:rPr>
              <a:t>heoretical simulating studies have shown  retrieval error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2400" dirty="0" smtClean="0">
                <a:solidFill>
                  <a:schemeClr val="tx1"/>
                </a:solidFill>
              </a:rPr>
              <a:t>can reach as big as 20-30</a:t>
            </a:r>
            <a:r>
              <a:rPr lang="en-US" altLang="zh-CN" sz="2400" dirty="0" smtClean="0"/>
              <a:t>DU for some vertical layers, or 20-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altLang="zh-CN" sz="2400" dirty="0" smtClean="0"/>
              <a:t>50% for the total ozone.  </a:t>
            </a:r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sz="2400" dirty="0" smtClean="0"/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r>
              <a:rPr lang="en-US" altLang="zh-CN" sz="2400" dirty="0" smtClean="0"/>
              <a:t>It is obvious that most present BUV algorithms are unable to deal with PSCs correctly.  </a:t>
            </a:r>
            <a:r>
              <a:rPr lang="en-US" altLang="zh-CN" sz="2400" dirty="0" smtClean="0"/>
              <a:t>if </a:t>
            </a:r>
            <a:r>
              <a:rPr lang="en-US" altLang="zh-CN" sz="2400" smtClean="0"/>
              <a:t>it </a:t>
            </a:r>
            <a:r>
              <a:rPr lang="en-US" altLang="zh-CN" sz="2400" smtClean="0"/>
              <a:t>is the </a:t>
            </a:r>
            <a:r>
              <a:rPr lang="en-US" altLang="zh-CN" sz="2400" dirty="0" smtClean="0"/>
              <a:t>time for us to develop a new algorithm to monitor polar ozone loss?  </a:t>
            </a:r>
          </a:p>
          <a:p>
            <a:pPr marL="109728" indent="0" eaLnBrk="0" latinLnBrk="1">
              <a:lnSpc>
                <a:spcPct val="22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dirty="0" smtClean="0"/>
          </a:p>
          <a:p>
            <a:pPr marL="109728" indent="0" eaLnBrk="0" latinLnBrk="1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endParaRPr lang="en-US" altLang="zh-CN" dirty="0" smtClean="0"/>
          </a:p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u"/>
            </a:pPr>
            <a:endParaRPr lang="en-US" altLang="zh-CN" sz="2800" dirty="0" smtClean="0">
              <a:solidFill>
                <a:schemeClr val="tx1"/>
              </a:solidFill>
            </a:endParaRPr>
          </a:p>
          <a:p>
            <a:pPr marL="109728" indent="0" eaLnBrk="0" latinLnBrk="1">
              <a:lnSpc>
                <a:spcPct val="300000"/>
              </a:lnSpc>
              <a:spcBef>
                <a:spcPts val="0"/>
              </a:spcBef>
              <a:buNone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8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0" y="2786058"/>
            <a:ext cx="8424936" cy="924475"/>
          </a:xfrm>
        </p:spPr>
        <p:txBody>
          <a:bodyPr>
            <a:noAutofit/>
          </a:bodyPr>
          <a:lstStyle/>
          <a:p>
            <a:pPr algn="ctr"/>
            <a:r>
              <a:rPr lang="en-US" altLang="zh-CN" sz="4400" dirty="0" smtClean="0">
                <a:solidFill>
                  <a:srgbClr val="0000FF"/>
                </a:solidFill>
              </a:rPr>
              <a:t>Thanks for your attention!</a:t>
            </a:r>
            <a:endParaRPr lang="zh-CN" altLang="en-US" sz="4400" dirty="0">
              <a:solidFill>
                <a:srgbClr val="0000FF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8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标题 8"/>
          <p:cNvSpPr txBox="1">
            <a:spLocks/>
          </p:cNvSpPr>
          <p:nvPr/>
        </p:nvSpPr>
        <p:spPr>
          <a:xfrm>
            <a:off x="285720" y="785794"/>
            <a:ext cx="8424936" cy="50006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Chinese Surface observations in the Antarctic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428736"/>
            <a:ext cx="5715040" cy="481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内容占位符 9"/>
          <p:cNvSpPr txBox="1">
            <a:spLocks/>
          </p:cNvSpPr>
          <p:nvPr/>
        </p:nvSpPr>
        <p:spPr>
          <a:xfrm>
            <a:off x="928662" y="6072206"/>
            <a:ext cx="8465024" cy="78579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109728" marR="0" lvl="0" indent="0" algn="l" defTabSz="914400" rtl="0" eaLnBrk="0" fontAlgn="auto" latin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altLang="zh-CN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Zhongshan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situated  </a:t>
            </a:r>
            <a:r>
              <a:rPr lang="en-US" altLang="zh-CN" dirty="0" smtClean="0"/>
              <a:t>at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69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2212S, 762149E with an altitude 18.5 m.</a:t>
            </a:r>
          </a:p>
          <a:p>
            <a:pPr marL="109728" marR="0" lvl="0" indent="0" algn="l" defTabSz="914400" rtl="0" eaLnBrk="0" fontAlgn="auto" latin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tabLst/>
              <a:defRPr/>
            </a:pPr>
            <a:r>
              <a:rPr lang="en-US" altLang="zh-CN" dirty="0" smtClean="0">
                <a:sym typeface="Symbol"/>
              </a:rPr>
              <a:t>The observation started in 1993. 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357298"/>
            <a:ext cx="6306716" cy="51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标题 8"/>
          <p:cNvSpPr txBox="1">
            <a:spLocks/>
          </p:cNvSpPr>
          <p:nvPr/>
        </p:nvSpPr>
        <p:spPr>
          <a:xfrm>
            <a:off x="428596" y="571480"/>
            <a:ext cx="8319868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photo for the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Zhongshan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station in summer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5143504" y="6143644"/>
            <a:ext cx="3781530" cy="571480"/>
          </a:xfrm>
        </p:spPr>
        <p:txBody>
          <a:bodyPr>
            <a:noAutofit/>
          </a:bodyPr>
          <a:lstStyle/>
          <a:p>
            <a:pPr algn="r"/>
            <a:r>
              <a:rPr lang="en-US" altLang="zh-CN" sz="2000" dirty="0" smtClean="0">
                <a:solidFill>
                  <a:schemeClr val="tx1"/>
                </a:solidFill>
              </a:rPr>
              <a:t>From Wang Y T, et al., 2011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00173"/>
            <a:ext cx="5357850" cy="47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标题 8"/>
          <p:cNvSpPr txBox="1">
            <a:spLocks/>
          </p:cNvSpPr>
          <p:nvPr/>
        </p:nvSpPr>
        <p:spPr>
          <a:xfrm>
            <a:off x="428596" y="571480"/>
            <a:ext cx="8319868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Wind direction rose and the corresponding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speed(WS) and surface ozone concentration for the station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lang="en-US" altLang="zh-CN" sz="2400" dirty="0" smtClean="0">
                <a:latin typeface="+mj-lt"/>
                <a:ea typeface="+mj-ea"/>
                <a:cs typeface="+mj-cs"/>
              </a:rPr>
              <a:t>2008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85918" y="6072206"/>
            <a:ext cx="7139084" cy="571480"/>
          </a:xfrm>
        </p:spPr>
        <p:txBody>
          <a:bodyPr>
            <a:noAutofit/>
          </a:bodyPr>
          <a:lstStyle/>
          <a:p>
            <a:pPr algn="r"/>
            <a:r>
              <a:rPr lang="en-US" altLang="zh-CN" sz="2000" dirty="0" smtClean="0">
                <a:solidFill>
                  <a:schemeClr val="tx1"/>
                </a:solidFill>
              </a:rPr>
              <a:t>From Wang Y T, et al., 2011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10" name="标题 8"/>
          <p:cNvSpPr txBox="1">
            <a:spLocks/>
          </p:cNvSpPr>
          <p:nvPr/>
        </p:nvSpPr>
        <p:spPr>
          <a:xfrm>
            <a:off x="428596" y="571480"/>
            <a:ext cx="8429684" cy="100013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Hourly mean surface ozone concentrations in 2008. the solid line is the monthly mean values.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14487"/>
            <a:ext cx="7858180" cy="430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357290" y="6286520"/>
            <a:ext cx="7281928" cy="450858"/>
          </a:xfrm>
        </p:spPr>
        <p:txBody>
          <a:bodyPr>
            <a:noAutofit/>
          </a:bodyPr>
          <a:lstStyle/>
          <a:p>
            <a:pPr algn="r"/>
            <a:r>
              <a:rPr lang="en-US" altLang="zh-CN" sz="2000" dirty="0" smtClean="0">
                <a:solidFill>
                  <a:schemeClr val="tx1"/>
                </a:solidFill>
              </a:rPr>
              <a:t>From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Bian</a:t>
            </a:r>
            <a:r>
              <a:rPr lang="en-US" altLang="zh-CN" sz="2000" dirty="0" smtClean="0">
                <a:solidFill>
                  <a:schemeClr val="tx1"/>
                </a:solidFill>
              </a:rPr>
              <a:t> L G, et al., 201</a:t>
            </a:r>
            <a:r>
              <a:rPr lang="en-US" altLang="zh-CN" sz="2400" dirty="0" smtClean="0">
                <a:solidFill>
                  <a:schemeClr val="tx1"/>
                </a:solidFill>
              </a:rPr>
              <a:t>1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40" y="1557357"/>
            <a:ext cx="78676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8"/>
          <p:cNvSpPr txBox="1">
            <a:spLocks/>
          </p:cNvSpPr>
          <p:nvPr/>
        </p:nvSpPr>
        <p:spPr>
          <a:xfrm>
            <a:off x="428596" y="571480"/>
            <a:ext cx="8429684" cy="100013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of total ozone data from ozone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sonde</a:t>
            </a:r>
            <a:r>
              <a:rPr lang="en-US" altLang="zh-CN" sz="2400" dirty="0" smtClean="0">
                <a:latin typeface="+mj-lt"/>
                <a:ea typeface="+mj-ea"/>
                <a:cs typeface="+mj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observation and </a:t>
            </a:r>
            <a:r>
              <a:rPr lang="en-US" altLang="zh-CN" sz="2400" dirty="0" smtClean="0">
                <a:latin typeface="+mj-lt"/>
                <a:ea typeface="+mj-ea"/>
                <a:cs typeface="+mj-cs"/>
              </a:rPr>
              <a:t>remote sensing of satellite during 2008-09.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246" y="620688"/>
            <a:ext cx="8749034" cy="808048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Mean vertical profiles for different seasons in 2008:</a:t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en-US" altLang="zh-CN" sz="2400" dirty="0" smtClean="0">
                <a:solidFill>
                  <a:schemeClr val="tx1"/>
                </a:solidFill>
              </a:rPr>
              <a:t>(a)ozone partial pressure and (b)temperature 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044" y="1500174"/>
            <a:ext cx="8128042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8"/>
          <p:cNvSpPr txBox="1">
            <a:spLocks/>
          </p:cNvSpPr>
          <p:nvPr/>
        </p:nvSpPr>
        <p:spPr>
          <a:xfrm>
            <a:off x="1357290" y="6286520"/>
            <a:ext cx="7281928" cy="45085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Bian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 G, et al., 2011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24936" cy="736610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Monthly variation of ozone in upper stratosphere (US) and lower stratosphere(LS) (a) and in the troposphere (b) 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>
          <a:xfrm>
            <a:off x="683568" y="44624"/>
            <a:ext cx="7776864" cy="360040"/>
          </a:xfrm>
        </p:spPr>
        <p:txBody>
          <a:bodyPr/>
          <a:lstStyle/>
          <a:p>
            <a:r>
              <a:rPr lang="en-US" altLang="zh-CN" sz="1500" dirty="0" smtClean="0">
                <a:solidFill>
                  <a:srgbClr val="FF0000"/>
                </a:solidFill>
              </a:rPr>
              <a:t>Atmospheric Composition Constellation Meeting (ACC-9), 18-19 April 2013, EUMETSAT</a:t>
            </a:r>
            <a:endParaRPr lang="zh-CN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323528" y="6237312"/>
            <a:ext cx="608287" cy="365125"/>
          </a:xfrm>
          <a:prstGeom prst="rect">
            <a:avLst/>
          </a:prstGeom>
        </p:spPr>
        <p:txBody>
          <a:bodyPr/>
          <a:lstStyle/>
          <a:p>
            <a:fld id="{BA990D2C-3677-4D94-AE00-C55188AD46C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00174"/>
            <a:ext cx="6000792" cy="45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8"/>
          <p:cNvSpPr txBox="1">
            <a:spLocks/>
          </p:cNvSpPr>
          <p:nvPr/>
        </p:nvSpPr>
        <p:spPr>
          <a:xfrm>
            <a:off x="1357290" y="6286520"/>
            <a:ext cx="7281928" cy="45085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Wang</a:t>
            </a:r>
            <a:r>
              <a:rPr kumimoji="0" lang="en-US" altLang="zh-CN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</a:t>
            </a:r>
            <a:r>
              <a:rPr lang="en-US" altLang="zh-CN" sz="2000" dirty="0" smtClean="0">
                <a:latin typeface="+mj-lt"/>
                <a:ea typeface="+mj-ea"/>
                <a:cs typeface="+mj-cs"/>
              </a:rPr>
              <a:t> T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et al., 201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都市">
  <a:themeElements>
    <a:clrScheme name="都市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市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市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1322</Words>
  <Application>Microsoft Office PowerPoint</Application>
  <PresentationFormat>全屏显示(4:3)</PresentationFormat>
  <Paragraphs>192</Paragraphs>
  <Slides>28</Slides>
  <Notes>28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自定义设计方案</vt:lpstr>
      <vt:lpstr>都市</vt:lpstr>
      <vt:lpstr>Chinese Missions for Polar Ozone Depletion Monitoring</vt:lpstr>
      <vt:lpstr>Outline</vt:lpstr>
      <vt:lpstr>幻灯片 3</vt:lpstr>
      <vt:lpstr>幻灯片 4</vt:lpstr>
      <vt:lpstr>From Wang Y T, et al., 2011</vt:lpstr>
      <vt:lpstr>From Wang Y T, et al., 2011</vt:lpstr>
      <vt:lpstr>From Bian L G, et al., 2011</vt:lpstr>
      <vt:lpstr>Mean vertical profiles for different seasons in 2008: (a)ozone partial pressure and (b)temperature </vt:lpstr>
      <vt:lpstr>Monthly variation of ozone in upper stratosphere (US) and lower stratosphere(LS) (a) and in the troposphere (b) </vt:lpstr>
      <vt:lpstr>Monthly mean profile of ozone (a) and temperature in the station(“+” is the TP-LRT and “” is the TP-OP)</vt:lpstr>
      <vt:lpstr>Daily mean UVB and surface ozone concentration for the Zhongshan station</vt:lpstr>
      <vt:lpstr>2. Chinese satellite monitoring for the 2011  spring Arctic ozone depletion</vt:lpstr>
      <vt:lpstr>Comparison of March mean total ozone in the Arctic region for 2010 and 2011 (FY-3A TOU data)                             from Wang et al., 2011</vt:lpstr>
      <vt:lpstr>Contour lines of total ozone for the Arctic on 14 March (data from FY-3 TOU).                                           From Wang et al., 2011</vt:lpstr>
      <vt:lpstr>Arctic ozone distribution(14 March,2011)(a)SBUS+SBUV/2s, (2)FY-3 TOU, and (c) surface observations.  From Liu N Q et al., 2011</vt:lpstr>
      <vt:lpstr>Comparison of ozone profiles from the FY-3B SBUS for the same point(71.11N, 77.09E)on three dates. The figure reveals 77-83% of total ozone decrease comes from the atmosphere located at height 100-10hpa. </vt:lpstr>
      <vt:lpstr>Movement of Arctic ozone depletion area from the pole towards the equator during 28-31 March.                                From Liu et al., 2011</vt:lpstr>
      <vt:lpstr>Movies of vertical ozone distribution change for the  Arctic ozone loss and the Antarctic ozone loss in 2011. </vt:lpstr>
      <vt:lpstr>3. Discussion of uncertainty in satellite  monitoring data </vt:lpstr>
      <vt:lpstr>(a)Attenuated total backscattered observed from CALIPSO. (b) depolarization ratio after clear sky removal                                                             From  NOEL et al., 2009</vt:lpstr>
      <vt:lpstr>幻灯片 21</vt:lpstr>
      <vt:lpstr>In present algorithm, cloud treatments are highly idealized and mainly focus on tropospheric clouds and aerosol rather than PSCs.                                                                                                            From X Liu, et al., 2004</vt:lpstr>
      <vt:lpstr>Two cloud types are considered and the cloud has a narrow density peak at 20Km.                          From O.Torres and Z.Ahmad, 1992</vt:lpstr>
      <vt:lpstr>Comparison of the calculated TOMS error(Measured TOMS-Ground observation for the mini-hole event of Feb 6,1990).                                            From O.Torres and Z.Ahmad, 1992</vt:lpstr>
      <vt:lpstr>Simulated error in retrieved layer ozone in percent for 7 SZA for an aerosol cloud of optical depth 0.1 at 26 Km.                                                 From O.Torres and P.K.Bhartia, 1995</vt:lpstr>
      <vt:lpstr>4. Remarks and conclusions</vt:lpstr>
      <vt:lpstr>幻灯片 27</vt:lpstr>
      <vt:lpstr>Thanks for your attention!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 Ozone Depletion Monitoring in China</dc:title>
  <dc:creator>Huang Fu Xiang</dc:creator>
  <cp:lastModifiedBy>Huang fuxiang</cp:lastModifiedBy>
  <cp:revision>107</cp:revision>
  <dcterms:created xsi:type="dcterms:W3CDTF">2013-03-05T02:10:42Z</dcterms:created>
  <dcterms:modified xsi:type="dcterms:W3CDTF">2013-04-18T04:27:07Z</dcterms:modified>
</cp:coreProperties>
</file>