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8"/>
  </p:notesMasterIdLst>
  <p:sldIdLst>
    <p:sldId id="256" r:id="rId2"/>
    <p:sldId id="257" r:id="rId3"/>
    <p:sldId id="259" r:id="rId4"/>
    <p:sldId id="260" r:id="rId5"/>
    <p:sldId id="280" r:id="rId6"/>
    <p:sldId id="258" r:id="rId7"/>
    <p:sldId id="278" r:id="rId8"/>
    <p:sldId id="279" r:id="rId9"/>
    <p:sldId id="261" r:id="rId10"/>
    <p:sldId id="265" r:id="rId11"/>
    <p:sldId id="263" r:id="rId12"/>
    <p:sldId id="262" r:id="rId13"/>
    <p:sldId id="284" r:id="rId14"/>
    <p:sldId id="283" r:id="rId15"/>
    <p:sldId id="264" r:id="rId16"/>
    <p:sldId id="267" r:id="rId17"/>
    <p:sldId id="266" r:id="rId18"/>
    <p:sldId id="268" r:id="rId19"/>
    <p:sldId id="269" r:id="rId20"/>
    <p:sldId id="270" r:id="rId21"/>
    <p:sldId id="275" r:id="rId22"/>
    <p:sldId id="281" r:id="rId23"/>
    <p:sldId id="271" r:id="rId24"/>
    <p:sldId id="272" r:id="rId25"/>
    <p:sldId id="273" r:id="rId26"/>
    <p:sldId id="276" r:id="rId27"/>
    <p:sldId id="285" r:id="rId28"/>
    <p:sldId id="286" r:id="rId29"/>
    <p:sldId id="288" r:id="rId30"/>
    <p:sldId id="289" r:id="rId31"/>
    <p:sldId id="287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CC"/>
    <a:srgbClr val="0000FF"/>
    <a:srgbClr val="CCFF33"/>
    <a:srgbClr val="00CC99"/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27" autoAdjust="0"/>
  </p:normalViewPr>
  <p:slideViewPr>
    <p:cSldViewPr>
      <p:cViewPr varScale="1">
        <p:scale>
          <a:sx n="92" d="100"/>
          <a:sy n="92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46E48-DA30-4EB2-A75D-FA8A3DFAAAA3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66697-1DFD-4E3F-AF8F-F3F2B66069B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Only</a:t>
            </a:r>
            <a:r>
              <a:rPr lang="en-GB" baseline="0" dirty="0" smtClean="0"/>
              <a:t> 16 data points for Jan 2012, whereas the rest of the months have more than 100-200 points. However, almost all points are quite high, 5-7% difference. Maybe exclude Jan 2012 from </a:t>
            </a:r>
            <a:r>
              <a:rPr lang="en-GB" baseline="0" smtClean="0"/>
              <a:t>the analysis?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66697-1DFD-4E3F-AF8F-F3F2B66069B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CTP 350 </a:t>
            </a:r>
            <a:r>
              <a:rPr lang="en-GB" dirty="0" err="1" smtClean="0"/>
              <a:t>mbars</a:t>
            </a:r>
            <a:r>
              <a:rPr lang="en-GB" dirty="0" smtClean="0"/>
              <a:t> for the OMPS instrument, very few</a:t>
            </a:r>
            <a:r>
              <a:rPr lang="en-GB" baseline="0" dirty="0" smtClean="0"/>
              <a:t> data points [around 50 compared to around 1500 for the 500,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66697-1DFD-4E3F-AF8F-F3F2B66069BB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34495CB1-BE4D-4302-BFFD-C05DB5131C82}" type="datetimeFigureOut">
              <a:rPr lang="el-GR" smtClean="0"/>
              <a:pPr/>
              <a:t>16/4/2013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E8D7C7B-4BFE-4AC4-B478-33274DFF48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5CB1-BE4D-4302-BFFD-C05DB5131C82}" type="datetimeFigureOut">
              <a:rPr lang="el-GR" smtClean="0"/>
              <a:pPr/>
              <a:t>16/4/2013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7C7B-4BFE-4AC4-B478-33274DFF48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5CB1-BE4D-4302-BFFD-C05DB5131C82}" type="datetimeFigureOut">
              <a:rPr lang="el-GR" smtClean="0"/>
              <a:pPr/>
              <a:t>16/4/2013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7C7B-4BFE-4AC4-B478-33274DFF48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5CB1-BE4D-4302-BFFD-C05DB5131C82}" type="datetimeFigureOut">
              <a:rPr lang="el-GR" smtClean="0"/>
              <a:pPr/>
              <a:t>16/4/2013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7C7B-4BFE-4AC4-B478-33274DFF48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5CB1-BE4D-4302-BFFD-C05DB5131C82}" type="datetimeFigureOut">
              <a:rPr lang="el-GR" smtClean="0"/>
              <a:pPr/>
              <a:t>16/4/2013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7C7B-4BFE-4AC4-B478-33274DFF48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08616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08616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5CB1-BE4D-4302-BFFD-C05DB5131C82}" type="datetimeFigureOut">
              <a:rPr lang="el-GR" smtClean="0"/>
              <a:pPr/>
              <a:t>16/4/2013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7C7B-4BFE-4AC4-B478-33274DFF48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268760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60848"/>
            <a:ext cx="4040188" cy="4299472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041775" cy="4299472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5CB1-BE4D-4302-BFFD-C05DB5131C82}" type="datetimeFigureOut">
              <a:rPr lang="el-GR" smtClean="0"/>
              <a:pPr/>
              <a:t>16/4/2013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7C7B-4BFE-4AC4-B478-33274DFF48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5CB1-BE4D-4302-BFFD-C05DB5131C82}" type="datetimeFigureOut">
              <a:rPr lang="el-GR" smtClean="0"/>
              <a:pPr/>
              <a:t>16/4/2013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7C7B-4BFE-4AC4-B478-33274DFF48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5CB1-BE4D-4302-BFFD-C05DB5131C82}" type="datetimeFigureOut">
              <a:rPr lang="el-GR" smtClean="0"/>
              <a:pPr/>
              <a:t>16/4/2013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7C7B-4BFE-4AC4-B478-33274DFF48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5CB1-BE4D-4302-BFFD-C05DB5131C82}" type="datetimeFigureOut">
              <a:rPr lang="el-GR" smtClean="0"/>
              <a:pPr/>
              <a:t>16/4/2013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7C7B-4BFE-4AC4-B478-33274DFF485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5CB1-BE4D-4302-BFFD-C05DB5131C82}" type="datetimeFigureOut">
              <a:rPr lang="el-GR" smtClean="0"/>
              <a:pPr/>
              <a:t>16/4/2013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8D7C7B-4BFE-4AC4-B478-33274DFF485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fld id="{34495CB1-BE4D-4302-BFFD-C05DB5131C82}" type="datetimeFigureOut">
              <a:rPr lang="el-GR" smtClean="0"/>
              <a:pPr/>
              <a:t>16/4/2013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fld id="{6E8D7C7B-4BFE-4AC4-B478-33274DFF4859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>
                <a:latin typeface="+mj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>
                <a:latin typeface="+mj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Satellite Total Ozone Column </a:t>
            </a:r>
            <a:r>
              <a:rPr lang="en-US" sz="4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Intercomparison</a:t>
            </a:r>
            <a:r>
              <a:rPr lang="en-US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against the WOUDC Dobson Network</a:t>
            </a:r>
            <a:endParaRPr lang="el-GR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764632"/>
            <a:ext cx="7854696" cy="1752600"/>
          </a:xfrm>
        </p:spPr>
        <p:txBody>
          <a:bodyPr/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MariLiza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Koukouli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Eirini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Zyrichidou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Dimitris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Balis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Laboratory of Atmospheric Physics,</a:t>
            </a:r>
          </a:p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Aristotle University of Thessaloniki </a:t>
            </a:r>
            <a:endParaRPr lang="el-GR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444D26"/>
                </a:solidFill>
              </a:rPr>
              <a:t>Northern Hemisphere</a:t>
            </a:r>
            <a:br>
              <a:rPr lang="en-US" sz="4000" dirty="0" smtClean="0">
                <a:solidFill>
                  <a:srgbClr val="444D26"/>
                </a:solidFill>
              </a:rPr>
            </a:br>
            <a:r>
              <a:rPr lang="en-US" sz="4000" dirty="0" smtClean="0">
                <a:solidFill>
                  <a:srgbClr val="444D26"/>
                </a:solidFill>
              </a:rPr>
              <a:t> - time series</a:t>
            </a:r>
            <a:endParaRPr lang="el-GR" dirty="0"/>
          </a:p>
        </p:txBody>
      </p:sp>
      <p:pic>
        <p:nvPicPr>
          <p:cNvPr id="6" name="Content Placeholder 5" descr="04_NH_monthlymeans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10506"/>
            <a:ext cx="6400800" cy="4572000"/>
          </a:xfr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512" y="3068960"/>
          <a:ext cx="3168352" cy="36004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84177"/>
                <a:gridCol w="1584175"/>
              </a:tblGrid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0" i="0" u="none" strike="noStrike" cap="small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Instrument</a:t>
                      </a:r>
                      <a:endParaRPr lang="es-ES_tradnl" sz="1800" b="0" i="0" u="none" strike="noStrike" cap="small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  <a:r>
                        <a:rPr lang="en-US" sz="1800" b="0" i="0" u="none" strike="noStrike" cap="small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l-GR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±</a:t>
                      </a:r>
                      <a:r>
                        <a:rPr lang="en-US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cap="small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Sdev</a:t>
                      </a:r>
                      <a:r>
                        <a:rPr lang="en-US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%</a:t>
                      </a:r>
                      <a:endParaRPr lang="el-GR" sz="1800" b="0" i="0" u="none" strike="noStrike" cap="small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SBUV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1.06±1.03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9900CC"/>
                          </a:solidFill>
                          <a:latin typeface="Calibri"/>
                        </a:rPr>
                        <a:t>SBUV_04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9900CC"/>
                          </a:solidFill>
                          <a:latin typeface="Calibri"/>
                        </a:rPr>
                        <a:t>2.17±</a:t>
                      </a:r>
                      <a:r>
                        <a:rPr lang="en-US" sz="1800" b="1" i="0" u="none" strike="noStrike" dirty="0" smtClean="0">
                          <a:solidFill>
                            <a:srgbClr val="9900CC"/>
                          </a:solidFill>
                          <a:latin typeface="Calibri"/>
                        </a:rPr>
                        <a:t>1</a:t>
                      </a:r>
                      <a:r>
                        <a:rPr lang="el-GR" sz="1800" b="1" i="0" u="none" strike="noStrike" dirty="0" smtClean="0">
                          <a:solidFill>
                            <a:srgbClr val="9900CC"/>
                          </a:solidFill>
                          <a:latin typeface="Calibri"/>
                        </a:rPr>
                        <a:t>.47</a:t>
                      </a:r>
                      <a:r>
                        <a:rPr lang="en-US" sz="1800" b="1" i="0" u="none" strike="noStrike" dirty="0" smtClean="0">
                          <a:solidFill>
                            <a:srgbClr val="9900CC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9900CC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SBUV_07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1.32±1.15</a:t>
                      </a:r>
                      <a:r>
                        <a:rPr lang="en-US" sz="18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CCFF"/>
                          </a:solidFill>
                          <a:latin typeface="Calibri"/>
                        </a:rPr>
                        <a:t>SBUV_09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00CCFF"/>
                          </a:solidFill>
                          <a:latin typeface="Calibri"/>
                        </a:rPr>
                        <a:t>0.61±0.78</a:t>
                      </a:r>
                      <a:r>
                        <a:rPr lang="en-US" sz="1800" b="1" i="0" u="none" strike="noStrike" dirty="0" smtClean="0">
                          <a:solidFill>
                            <a:srgbClr val="00CCFF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00CCFF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CC99"/>
                          </a:solidFill>
                          <a:latin typeface="Calibri"/>
                        </a:rPr>
                        <a:t>SBUV_11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00CC99"/>
                          </a:solidFill>
                          <a:latin typeface="Calibri"/>
                        </a:rPr>
                        <a:t>0.97±0.98</a:t>
                      </a:r>
                      <a:r>
                        <a:rPr lang="en-US" sz="1800" b="1" i="0" u="none" strike="noStrike" dirty="0" smtClean="0">
                          <a:solidFill>
                            <a:srgbClr val="00CC99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00CC99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FF00"/>
                          </a:solidFill>
                          <a:latin typeface="Calibri"/>
                        </a:rPr>
                        <a:t>SBUV_14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00FF00"/>
                          </a:solidFill>
                          <a:latin typeface="Calibri"/>
                        </a:rPr>
                        <a:t>0.98±0.99</a:t>
                      </a:r>
                      <a:r>
                        <a:rPr lang="en-US" sz="1800" b="1" i="0" u="none" strike="noStrike" dirty="0" smtClean="0">
                          <a:solidFill>
                            <a:srgbClr val="00FF0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00FF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CCFF33"/>
                          </a:solidFill>
                          <a:latin typeface="Calibri"/>
                        </a:rPr>
                        <a:t>SBUV_16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CCFF33"/>
                          </a:solidFill>
                          <a:latin typeface="Calibri"/>
                        </a:rPr>
                        <a:t>0.71±0.8</a:t>
                      </a:r>
                      <a:r>
                        <a:rPr lang="en-US" sz="1800" b="1" i="0" u="none" strike="noStrike" dirty="0" smtClean="0">
                          <a:solidFill>
                            <a:srgbClr val="CCFF33"/>
                          </a:solidFill>
                          <a:latin typeface="Calibri"/>
                        </a:rPr>
                        <a:t>5%</a:t>
                      </a:r>
                      <a:endParaRPr lang="el-GR" sz="1800" b="1" i="0" u="none" strike="noStrike" dirty="0">
                        <a:solidFill>
                          <a:srgbClr val="CCFF33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SBUV_17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0.51±0.71</a:t>
                      </a:r>
                      <a:r>
                        <a:rPr lang="en-US" sz="1800" b="1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FFC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SBUV_18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0.88±0.93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444D26"/>
                </a:solidFill>
              </a:rPr>
              <a:t>Southern Hemisphere</a:t>
            </a:r>
            <a:br>
              <a:rPr lang="en-US" sz="4000" dirty="0" smtClean="0">
                <a:solidFill>
                  <a:srgbClr val="444D26"/>
                </a:solidFill>
              </a:rPr>
            </a:br>
            <a:r>
              <a:rPr lang="en-US" sz="4000" dirty="0" smtClean="0">
                <a:solidFill>
                  <a:srgbClr val="444D26"/>
                </a:solidFill>
              </a:rPr>
              <a:t> - time series</a:t>
            </a:r>
            <a:endParaRPr lang="el-GR" dirty="0"/>
          </a:p>
        </p:txBody>
      </p:sp>
      <p:pic>
        <p:nvPicPr>
          <p:cNvPr id="8" name="Content Placeholder 7" descr="05_SH_monthlymeans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10506"/>
            <a:ext cx="6400800" cy="4572000"/>
          </a:xfr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580113" y="116632"/>
          <a:ext cx="3384375" cy="234887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24136"/>
                <a:gridCol w="2160239"/>
              </a:tblGrid>
              <a:tr h="335554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0" i="0" u="none" strike="noStrike" cap="small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Instrument</a:t>
                      </a:r>
                      <a:endParaRPr lang="es-ES_tradnl" sz="1800" b="0" i="0" u="none" strike="noStrike" cap="small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  <a:r>
                        <a:rPr lang="en-US" sz="1800" b="0" i="0" u="none" strike="noStrike" cap="small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l-GR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±</a:t>
                      </a:r>
                      <a:r>
                        <a:rPr lang="en-US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cap="small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Sdev</a:t>
                      </a:r>
                      <a:r>
                        <a:rPr lang="en-US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%</a:t>
                      </a:r>
                      <a:endParaRPr lang="el-GR" sz="1800" b="0" i="0" u="none" strike="noStrike" cap="small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5554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SBUV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  <a:r>
                        <a:rPr lang="el-GR" sz="1800" b="1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±</a:t>
                      </a:r>
                      <a:r>
                        <a:rPr lang="en-US" sz="1800" b="1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0</a:t>
                      </a:r>
                      <a:r>
                        <a:rPr lang="el-G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.67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5554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GOME1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0.97</a:t>
                      </a:r>
                      <a:r>
                        <a:rPr lang="el-GR" sz="1800" b="1" i="0" u="none" strike="noStrike" cap="small" dirty="0" smtClean="0">
                          <a:solidFill>
                            <a:srgbClr val="0070C0"/>
                          </a:solidFill>
                          <a:latin typeface="Calibri"/>
                        </a:rPr>
                        <a:t>±</a:t>
                      </a:r>
                      <a:r>
                        <a:rPr lang="el-GR" sz="18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1.04</a:t>
                      </a:r>
                      <a:r>
                        <a:rPr lang="en-US" sz="18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5554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GOME2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0.75</a:t>
                      </a:r>
                      <a:r>
                        <a:rPr lang="el-GR" sz="1800" b="1" i="0" u="none" strike="noStrike" cap="small" dirty="0" smtClean="0">
                          <a:solidFill>
                            <a:srgbClr val="00B0F0"/>
                          </a:solidFill>
                          <a:latin typeface="Calibri"/>
                        </a:rPr>
                        <a:t>±</a:t>
                      </a:r>
                      <a:r>
                        <a:rPr lang="el-GR" sz="1800" b="1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0.87</a:t>
                      </a:r>
                      <a:r>
                        <a:rPr lang="en-US" sz="1800" b="1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5554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FF00"/>
                          </a:solidFill>
                          <a:latin typeface="Calibri"/>
                        </a:rPr>
                        <a:t>SCIAMACHY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00FF00"/>
                          </a:solidFill>
                          <a:latin typeface="Calibri"/>
                        </a:rPr>
                        <a:t>0.65</a:t>
                      </a:r>
                      <a:r>
                        <a:rPr lang="el-GR" sz="1800" b="1" i="0" u="none" strike="noStrike" cap="small" dirty="0" smtClean="0">
                          <a:solidFill>
                            <a:srgbClr val="00FF00"/>
                          </a:solidFill>
                          <a:latin typeface="Calibri"/>
                        </a:rPr>
                        <a:t>±</a:t>
                      </a:r>
                      <a:r>
                        <a:rPr lang="el-GR" sz="1800" b="1" i="0" u="none" strike="noStrike" dirty="0" smtClean="0">
                          <a:solidFill>
                            <a:srgbClr val="00FF00"/>
                          </a:solidFill>
                          <a:latin typeface="Calibri"/>
                        </a:rPr>
                        <a:t>0.72</a:t>
                      </a:r>
                      <a:r>
                        <a:rPr lang="en-US" sz="1800" b="1" i="0" u="none" strike="noStrike" dirty="0" smtClean="0">
                          <a:solidFill>
                            <a:srgbClr val="00FF0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00FF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5554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OMI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-</a:t>
                      </a:r>
                      <a:r>
                        <a:rPr lang="el-GR" sz="1800" b="1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0.43</a:t>
                      </a:r>
                      <a:r>
                        <a:rPr lang="el-GR" sz="1800" b="1" i="0" u="none" strike="noStrike" cap="small" dirty="0" smtClean="0">
                          <a:solidFill>
                            <a:srgbClr val="FFC000"/>
                          </a:solidFill>
                          <a:latin typeface="Calibri"/>
                        </a:rPr>
                        <a:t>±</a:t>
                      </a:r>
                      <a:r>
                        <a:rPr lang="el-GR" sz="1800" b="1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0.51</a:t>
                      </a:r>
                      <a:r>
                        <a:rPr lang="en-US" sz="1800" b="1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FFC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5554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OMPS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0.6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  <a:r>
                        <a:rPr lang="el-GR" sz="1800" b="1" i="0" u="none" strike="noStrike" cap="small" dirty="0" smtClean="0">
                          <a:solidFill>
                            <a:srgbClr val="FF0000"/>
                          </a:solidFill>
                          <a:latin typeface="Calibri"/>
                        </a:rPr>
                        <a:t>±</a:t>
                      </a:r>
                      <a:r>
                        <a:rPr lang="el-G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0.45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444D26"/>
                </a:solidFill>
              </a:rPr>
              <a:t>Southern Hemisphere</a:t>
            </a:r>
            <a:br>
              <a:rPr lang="en-US" sz="4000" dirty="0" smtClean="0">
                <a:solidFill>
                  <a:srgbClr val="444D26"/>
                </a:solidFill>
              </a:rPr>
            </a:br>
            <a:r>
              <a:rPr lang="en-US" sz="4000" dirty="0" smtClean="0">
                <a:solidFill>
                  <a:srgbClr val="444D26"/>
                </a:solidFill>
              </a:rPr>
              <a:t> - time series</a:t>
            </a:r>
            <a:endParaRPr lang="el-GR" dirty="0"/>
          </a:p>
        </p:txBody>
      </p:sp>
      <p:pic>
        <p:nvPicPr>
          <p:cNvPr id="10" name="Content Placeholder 9" descr="05_SH_monthlymeans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10506"/>
            <a:ext cx="6400800" cy="4572000"/>
          </a:xfr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512" y="3068960"/>
          <a:ext cx="2664296" cy="36004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32326"/>
                <a:gridCol w="1531970"/>
              </a:tblGrid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0" i="0" u="none" strike="noStrike" cap="small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Instrument</a:t>
                      </a:r>
                      <a:endParaRPr lang="es-ES_tradnl" sz="1800" b="0" i="0" u="none" strike="noStrike" cap="small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  <a:r>
                        <a:rPr lang="en-US" sz="1800" b="0" i="0" u="none" strike="noStrike" cap="small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l-GR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±</a:t>
                      </a:r>
                      <a:r>
                        <a:rPr lang="en-US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cap="small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Sdev</a:t>
                      </a:r>
                      <a:r>
                        <a:rPr lang="en-US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%</a:t>
                      </a:r>
                      <a:endParaRPr lang="el-GR" sz="1800" b="0" i="0" u="none" strike="noStrike" cap="small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SBUV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0.92±0.9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9900CC"/>
                          </a:solidFill>
                          <a:latin typeface="Calibri"/>
                        </a:rPr>
                        <a:t>SBUV_04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b="1" i="0" u="none" strike="noStrike" dirty="0" smtClean="0">
                          <a:solidFill>
                            <a:srgbClr val="7030A0"/>
                          </a:solidFill>
                          <a:latin typeface="Calibri"/>
                        </a:rPr>
                        <a:t>1.19±1.09</a:t>
                      </a:r>
                      <a:r>
                        <a:rPr lang="en-US" sz="1800" b="1" i="0" u="none" strike="noStrike" dirty="0" smtClean="0">
                          <a:solidFill>
                            <a:srgbClr val="7030A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SBUV_07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0.79±0.89</a:t>
                      </a:r>
                      <a:r>
                        <a:rPr lang="en-US" sz="18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CCFF"/>
                          </a:solidFill>
                          <a:latin typeface="Calibri"/>
                        </a:rPr>
                        <a:t>SBUV_09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b="1" i="0" u="none" strike="noStrike" dirty="0" smtClean="0">
                          <a:solidFill>
                            <a:srgbClr val="00CCFF"/>
                          </a:solidFill>
                          <a:latin typeface="Calibri"/>
                        </a:rPr>
                        <a:t>0.55±0.74</a:t>
                      </a:r>
                      <a:r>
                        <a:rPr lang="en-US" sz="1800" b="1" i="0" u="none" strike="noStrike" dirty="0" smtClean="0">
                          <a:solidFill>
                            <a:srgbClr val="00CCFF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00CCFF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CC99"/>
                          </a:solidFill>
                          <a:latin typeface="Calibri"/>
                        </a:rPr>
                        <a:t>SBUV_11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b="1" i="0" u="none" strike="noStrike" dirty="0" smtClean="0">
                          <a:solidFill>
                            <a:srgbClr val="00CC99"/>
                          </a:solidFill>
                          <a:latin typeface="Calibri"/>
                        </a:rPr>
                        <a:t>0.93±0.96</a:t>
                      </a:r>
                      <a:r>
                        <a:rPr lang="en-US" sz="1800" b="1" i="0" u="none" strike="noStrike" dirty="0" smtClean="0">
                          <a:solidFill>
                            <a:srgbClr val="00CC99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00CC99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FF00"/>
                          </a:solidFill>
                          <a:latin typeface="Calibri"/>
                        </a:rPr>
                        <a:t>SBUV_14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b="1" i="0" u="none" strike="noStrike" dirty="0" smtClean="0">
                          <a:solidFill>
                            <a:srgbClr val="00FF00"/>
                          </a:solidFill>
                          <a:latin typeface="Calibri"/>
                        </a:rPr>
                        <a:t>1.18±1.08</a:t>
                      </a:r>
                      <a:r>
                        <a:rPr lang="en-US" sz="1800" b="1" i="0" u="none" strike="noStrike" dirty="0" smtClean="0">
                          <a:solidFill>
                            <a:srgbClr val="00FF0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00FF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CCFF33"/>
                          </a:solidFill>
                          <a:latin typeface="Calibri"/>
                        </a:rPr>
                        <a:t>SBUV_16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b="1" i="0" u="none" strike="noStrike" dirty="0" smtClean="0">
                          <a:solidFill>
                            <a:srgbClr val="CCFF33"/>
                          </a:solidFill>
                          <a:latin typeface="Calibri"/>
                        </a:rPr>
                        <a:t>0.76±0.87</a:t>
                      </a:r>
                      <a:r>
                        <a:rPr lang="en-US" sz="1800" b="1" i="0" u="none" strike="noStrike" dirty="0" smtClean="0">
                          <a:solidFill>
                            <a:srgbClr val="CCFF33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CCFF33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SBUV_17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b="1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0.70±0.83</a:t>
                      </a:r>
                      <a:r>
                        <a:rPr lang="en-US" sz="1800" b="1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FFC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SBUV_18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0.83±0.91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Latitudinal </a:t>
            </a:r>
            <a:br>
              <a:rPr lang="en-GB" dirty="0" smtClean="0"/>
            </a:br>
            <a:r>
              <a:rPr lang="en-GB" dirty="0" smtClean="0"/>
              <a:t>dependency</a:t>
            </a:r>
            <a:endParaRPr lang="en-GB" dirty="0"/>
          </a:p>
        </p:txBody>
      </p:sp>
      <p:pic>
        <p:nvPicPr>
          <p:cNvPr id="8" name="Content Placeholder 7" descr="01_lat_total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10506"/>
            <a:ext cx="6400800" cy="4572000"/>
          </a:xfr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508104" y="188640"/>
          <a:ext cx="3384376" cy="234887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65811"/>
                <a:gridCol w="2018565"/>
              </a:tblGrid>
              <a:tr h="335554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0" i="0" u="none" strike="noStrike" cap="small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Instrument</a:t>
                      </a:r>
                      <a:endParaRPr lang="es-ES_tradnl" sz="1800" b="0" i="0" u="none" strike="noStrike" cap="small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  <a:r>
                        <a:rPr lang="en-US" sz="1800" b="0" i="0" u="none" strike="noStrike" cap="small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l-GR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±</a:t>
                      </a:r>
                      <a:r>
                        <a:rPr lang="en-US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cap="small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Sdev</a:t>
                      </a:r>
                      <a:r>
                        <a:rPr lang="en-US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%</a:t>
                      </a:r>
                      <a:endParaRPr lang="el-GR" sz="1800" b="0" i="0" u="none" strike="noStrike" cap="small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5554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SBUV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0.92±1.10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%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5554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GOME1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0.75±1.13</a:t>
                      </a:r>
                      <a:r>
                        <a:rPr lang="en-US" sz="18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 %</a:t>
                      </a:r>
                      <a:endParaRPr lang="el-GR" sz="18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5554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GOME2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0.5</a:t>
                      </a:r>
                      <a:r>
                        <a:rPr lang="en-US" sz="1800" b="1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2</a:t>
                      </a:r>
                      <a:r>
                        <a:rPr lang="el-GR" sz="1800" b="1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±0.96</a:t>
                      </a:r>
                      <a:r>
                        <a:rPr lang="en-US" sz="1800" b="1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 %</a:t>
                      </a:r>
                      <a:endParaRPr lang="el-GR" sz="1800" b="1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5554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FF00"/>
                          </a:solidFill>
                          <a:latin typeface="Calibri"/>
                        </a:rPr>
                        <a:t>SCIAMACHY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00FF00"/>
                          </a:solidFill>
                          <a:latin typeface="Calibri"/>
                        </a:rPr>
                        <a:t>0.31±1.1</a:t>
                      </a:r>
                      <a:r>
                        <a:rPr lang="en-US" sz="1800" b="1" i="0" u="none" strike="noStrike" dirty="0" smtClean="0">
                          <a:solidFill>
                            <a:srgbClr val="00FF00"/>
                          </a:solidFill>
                          <a:latin typeface="Calibri"/>
                        </a:rPr>
                        <a:t>6 %</a:t>
                      </a:r>
                      <a:endParaRPr lang="el-GR" sz="1800" b="1" i="0" u="none" strike="noStrike" dirty="0">
                        <a:solidFill>
                          <a:srgbClr val="00FF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5554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OMI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-</a:t>
                      </a:r>
                      <a:r>
                        <a:rPr lang="el-GR" sz="1800" b="1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0.69±0.83</a:t>
                      </a:r>
                      <a:r>
                        <a:rPr lang="en-US" sz="1800" b="1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 %</a:t>
                      </a:r>
                      <a:endParaRPr lang="el-GR" sz="1800" b="1" i="0" u="none" strike="noStrike" dirty="0">
                        <a:solidFill>
                          <a:srgbClr val="FFC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5554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OMPS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0.86±1.13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%</a:t>
                      </a:r>
                      <a:endParaRPr lang="el-G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0872" y="341784"/>
            <a:ext cx="8229600" cy="1143000"/>
          </a:xfrm>
        </p:spPr>
        <p:txBody>
          <a:bodyPr/>
          <a:lstStyle/>
          <a:p>
            <a:r>
              <a:rPr lang="en-GB" dirty="0" smtClean="0"/>
              <a:t>Latitudinal dependency</a:t>
            </a:r>
            <a:endParaRPr lang="en-GB" dirty="0"/>
          </a:p>
        </p:txBody>
      </p:sp>
      <p:pic>
        <p:nvPicPr>
          <p:cNvPr id="6" name="Content Placeholder 5" descr="01_lat_total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10506"/>
            <a:ext cx="6400800" cy="4572000"/>
          </a:xfr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512" y="3068960"/>
          <a:ext cx="2664295" cy="36004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24136"/>
                <a:gridCol w="1440159"/>
              </a:tblGrid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0" i="0" u="none" strike="noStrike" cap="small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Instrument</a:t>
                      </a:r>
                      <a:endParaRPr lang="es-ES_tradnl" sz="1800" b="0" i="0" u="none" strike="noStrike" cap="small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  <a:r>
                        <a:rPr lang="en-US" sz="1800" b="0" i="0" u="none" strike="noStrike" cap="small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l-GR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±</a:t>
                      </a:r>
                      <a:r>
                        <a:rPr lang="en-US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cap="small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Sdev</a:t>
                      </a:r>
                      <a:r>
                        <a:rPr lang="en-US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%</a:t>
                      </a:r>
                      <a:endParaRPr lang="el-GR" sz="1800" b="0" i="0" u="none" strike="noStrike" cap="small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SBUV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el-GR" sz="1800" b="1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±</a:t>
                      </a:r>
                      <a:r>
                        <a:rPr lang="el-G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9900CC"/>
                          </a:solidFill>
                          <a:latin typeface="Calibri"/>
                        </a:rPr>
                        <a:t>SBUV_04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9900CC"/>
                          </a:solidFill>
                          <a:latin typeface="Calibri"/>
                        </a:rPr>
                        <a:t>1.53</a:t>
                      </a:r>
                      <a:r>
                        <a:rPr lang="el-GR" sz="1800" b="1" i="0" u="none" strike="noStrike" cap="small" dirty="0" smtClean="0">
                          <a:solidFill>
                            <a:srgbClr val="9900CC"/>
                          </a:solidFill>
                          <a:latin typeface="Calibri"/>
                        </a:rPr>
                        <a:t>±</a:t>
                      </a:r>
                      <a:r>
                        <a:rPr lang="el-GR" sz="1800" b="1" i="0" u="none" strike="noStrike" dirty="0" smtClean="0">
                          <a:solidFill>
                            <a:srgbClr val="9900CC"/>
                          </a:solidFill>
                          <a:latin typeface="Calibri"/>
                        </a:rPr>
                        <a:t>1.2</a:t>
                      </a:r>
                      <a:r>
                        <a:rPr lang="en-US" sz="1800" b="1" i="0" u="none" strike="noStrike" dirty="0" smtClean="0">
                          <a:solidFill>
                            <a:srgbClr val="9900CC"/>
                          </a:solidFill>
                          <a:latin typeface="Calibri"/>
                        </a:rPr>
                        <a:t>4%</a:t>
                      </a:r>
                      <a:endParaRPr lang="el-GR" sz="1800" b="1" i="0" u="none" strike="noStrike" dirty="0">
                        <a:solidFill>
                          <a:srgbClr val="9900CC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SBUV_07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1.30</a:t>
                      </a:r>
                      <a:r>
                        <a:rPr lang="el-GR" sz="1800" b="1" i="0" u="none" strike="noStrike" cap="small" dirty="0" smtClean="0">
                          <a:solidFill>
                            <a:srgbClr val="0000FF"/>
                          </a:solidFill>
                          <a:latin typeface="Calibri"/>
                        </a:rPr>
                        <a:t>±</a:t>
                      </a:r>
                      <a:r>
                        <a:rPr lang="el-GR" sz="18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1.14</a:t>
                      </a:r>
                      <a:r>
                        <a:rPr lang="en-US" sz="18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CCFF"/>
                          </a:solidFill>
                          <a:latin typeface="Calibri"/>
                        </a:rPr>
                        <a:t>SBUV_09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0.15</a:t>
                      </a:r>
                      <a:r>
                        <a:rPr lang="el-GR" sz="1800" b="1" i="0" u="none" strike="noStrike" cap="small" dirty="0" smtClean="0">
                          <a:solidFill>
                            <a:srgbClr val="00B0F0"/>
                          </a:solidFill>
                          <a:latin typeface="Calibri"/>
                        </a:rPr>
                        <a:t>±</a:t>
                      </a:r>
                      <a:r>
                        <a:rPr lang="el-GR" sz="1800" b="1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0.39</a:t>
                      </a:r>
                      <a:r>
                        <a:rPr lang="en-US" sz="1800" b="1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CC99"/>
                          </a:solidFill>
                          <a:latin typeface="Calibri"/>
                        </a:rPr>
                        <a:t>SBUV_11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0.68</a:t>
                      </a:r>
                      <a:r>
                        <a:rPr lang="el-GR" sz="1800" b="1" i="0" u="none" strike="noStrike" cap="small" dirty="0" smtClean="0">
                          <a:solidFill>
                            <a:srgbClr val="00B050"/>
                          </a:solidFill>
                          <a:latin typeface="Calibri"/>
                        </a:rPr>
                        <a:t>±</a:t>
                      </a:r>
                      <a:r>
                        <a:rPr lang="el-GR" sz="18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0.82</a:t>
                      </a:r>
                      <a:r>
                        <a:rPr lang="en-US" sz="18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FF00"/>
                          </a:solidFill>
                          <a:latin typeface="Calibri"/>
                        </a:rPr>
                        <a:t>SBUV_14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00FF00"/>
                          </a:solidFill>
                          <a:latin typeface="Calibri"/>
                        </a:rPr>
                        <a:t>0.84</a:t>
                      </a:r>
                      <a:r>
                        <a:rPr lang="el-GR" sz="1800" b="1" i="0" u="none" strike="noStrike" cap="small" dirty="0" smtClean="0">
                          <a:solidFill>
                            <a:srgbClr val="00FF00"/>
                          </a:solidFill>
                          <a:latin typeface="Calibri"/>
                        </a:rPr>
                        <a:t>±</a:t>
                      </a:r>
                      <a:r>
                        <a:rPr lang="el-GR" sz="1800" b="1" i="0" u="none" strike="noStrike" dirty="0" smtClean="0">
                          <a:solidFill>
                            <a:srgbClr val="00FF00"/>
                          </a:solidFill>
                          <a:latin typeface="Calibri"/>
                        </a:rPr>
                        <a:t>0.9</a:t>
                      </a:r>
                      <a:r>
                        <a:rPr lang="en-US" sz="1800" b="1" i="0" u="none" strike="noStrike" dirty="0" smtClean="0">
                          <a:solidFill>
                            <a:srgbClr val="00FF00"/>
                          </a:solidFill>
                          <a:latin typeface="Calibri"/>
                        </a:rPr>
                        <a:t>2%</a:t>
                      </a:r>
                      <a:endParaRPr lang="el-GR" sz="1800" b="1" i="0" u="none" strike="noStrike" dirty="0">
                        <a:solidFill>
                          <a:srgbClr val="00FF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CCFF33"/>
                          </a:solidFill>
                          <a:latin typeface="Calibri"/>
                        </a:rPr>
                        <a:t>SBUV_16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CCFF33"/>
                          </a:solidFill>
                          <a:latin typeface="Calibri"/>
                        </a:rPr>
                        <a:t>0.4</a:t>
                      </a:r>
                      <a:r>
                        <a:rPr lang="en-US" sz="1800" b="1" i="0" u="none" strike="noStrike" dirty="0" smtClean="0">
                          <a:solidFill>
                            <a:srgbClr val="CCFF33"/>
                          </a:solidFill>
                          <a:latin typeface="Calibri"/>
                        </a:rPr>
                        <a:t>7</a:t>
                      </a:r>
                      <a:r>
                        <a:rPr lang="el-GR" sz="1800" b="1" i="0" u="none" strike="noStrike" cap="small" dirty="0" smtClean="0">
                          <a:solidFill>
                            <a:srgbClr val="CCFF33"/>
                          </a:solidFill>
                          <a:latin typeface="Calibri"/>
                        </a:rPr>
                        <a:t>±</a:t>
                      </a:r>
                      <a:r>
                        <a:rPr lang="el-GR" sz="1800" b="1" i="0" u="none" strike="noStrike" dirty="0" smtClean="0">
                          <a:solidFill>
                            <a:srgbClr val="CCFF33"/>
                          </a:solidFill>
                          <a:latin typeface="Calibri"/>
                        </a:rPr>
                        <a:t>0.69</a:t>
                      </a:r>
                      <a:r>
                        <a:rPr lang="en-US" sz="1800" b="1" i="0" u="none" strike="noStrike" dirty="0" smtClean="0">
                          <a:solidFill>
                            <a:srgbClr val="CCFF33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CCFF33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SBUV_17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0.38</a:t>
                      </a:r>
                      <a:r>
                        <a:rPr lang="el-GR" sz="1800" b="1" i="0" u="none" strike="noStrike" cap="small" dirty="0" smtClean="0">
                          <a:solidFill>
                            <a:srgbClr val="FFC000"/>
                          </a:solidFill>
                          <a:latin typeface="Calibri"/>
                        </a:rPr>
                        <a:t>±</a:t>
                      </a:r>
                      <a:r>
                        <a:rPr lang="el-GR" sz="1800" b="1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0.62</a:t>
                      </a:r>
                      <a:r>
                        <a:rPr lang="en-US" sz="1800" b="1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FFC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SBUV_18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0.83</a:t>
                      </a:r>
                      <a:r>
                        <a:rPr lang="el-GR" sz="1800" b="1" i="0" u="none" strike="noStrike" cap="small" dirty="0" smtClean="0">
                          <a:solidFill>
                            <a:srgbClr val="FF0000"/>
                          </a:solidFill>
                          <a:latin typeface="Calibri"/>
                        </a:rPr>
                        <a:t>±</a:t>
                      </a:r>
                      <a:r>
                        <a:rPr lang="el-G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0.91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variability - global</a:t>
            </a:r>
            <a:endParaRPr lang="el-GR" dirty="0"/>
          </a:p>
        </p:txBody>
      </p:sp>
      <p:pic>
        <p:nvPicPr>
          <p:cNvPr id="4" name="Content Placeholder 3" descr="02_seasonal_variation_total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10506"/>
            <a:ext cx="64008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variability - global</a:t>
            </a:r>
            <a:endParaRPr lang="el-GR" dirty="0"/>
          </a:p>
        </p:txBody>
      </p:sp>
      <p:pic>
        <p:nvPicPr>
          <p:cNvPr id="4" name="Content Placeholder 3" descr="02_seasonal_variation_total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10506"/>
            <a:ext cx="64008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variability – NH &amp; SH</a:t>
            </a:r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11560" y="2204864"/>
            <a:ext cx="4040188" cy="659352"/>
          </a:xfrm>
        </p:spPr>
        <p:txBody>
          <a:bodyPr/>
          <a:lstStyle/>
          <a:p>
            <a:pPr algn="ctr"/>
            <a:r>
              <a:rPr lang="en-US" dirty="0" smtClean="0"/>
              <a:t>Northern Hemisphere</a:t>
            </a:r>
            <a:endParaRPr lang="el-G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716016" y="2204864"/>
            <a:ext cx="4041775" cy="654843"/>
          </a:xfrm>
        </p:spPr>
        <p:txBody>
          <a:bodyPr/>
          <a:lstStyle/>
          <a:p>
            <a:pPr algn="ctr"/>
            <a:r>
              <a:rPr lang="en-US" dirty="0" smtClean="0"/>
              <a:t>Southern Hemisphere</a:t>
            </a:r>
            <a:endParaRPr lang="el-GR" dirty="0"/>
          </a:p>
        </p:txBody>
      </p:sp>
      <p:pic>
        <p:nvPicPr>
          <p:cNvPr id="6" name="Content Placeholder 5" descr="02_seasonal_variation_NH.eps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67919"/>
            <a:ext cx="4040188" cy="2885849"/>
          </a:xfrm>
        </p:spPr>
      </p:pic>
      <p:pic>
        <p:nvPicPr>
          <p:cNvPr id="7" name="Content Placeholder 6" descr="02_seasonal_variation_SH.eps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67353"/>
            <a:ext cx="4041775" cy="2886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variability – NH &amp; SH</a:t>
            </a:r>
            <a:endParaRPr lang="el-GR" dirty="0"/>
          </a:p>
        </p:txBody>
      </p:sp>
      <p:pic>
        <p:nvPicPr>
          <p:cNvPr id="5" name="Content Placeholder 4" descr="02_seasonal_variation_NH.eps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69231"/>
            <a:ext cx="4038600" cy="2884714"/>
          </a:xfrm>
        </p:spPr>
      </p:pic>
      <p:pic>
        <p:nvPicPr>
          <p:cNvPr id="6" name="Content Placeholder 5" descr="02_seasonal_variation_SH.eps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69231"/>
            <a:ext cx="4038600" cy="2884714"/>
          </a:xfrm>
        </p:spPr>
      </p:pic>
      <p:sp>
        <p:nvSpPr>
          <p:cNvPr id="7" name="Text Placeholder 7"/>
          <p:cNvSpPr txBox="1">
            <a:spLocks/>
          </p:cNvSpPr>
          <p:nvPr/>
        </p:nvSpPr>
        <p:spPr>
          <a:xfrm>
            <a:off x="611560" y="1844824"/>
            <a:ext cx="4040188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Northern Hemisphere</a:t>
            </a: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4716016" y="1844824"/>
            <a:ext cx="4041775" cy="654843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Southern Hemisphere</a:t>
            </a: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Zenith Angle dependency</a:t>
            </a:r>
            <a:endParaRPr lang="el-GR" dirty="0"/>
          </a:p>
        </p:txBody>
      </p:sp>
      <p:pic>
        <p:nvPicPr>
          <p:cNvPr id="9" name="Content Placeholder 8" descr="03_sza_total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10506"/>
            <a:ext cx="64008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rational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In order to homogenize the long term total ozone columns [TOCs] from satellite instruments flying on ESA, EUMETSAT, NASA &amp; NOAA missions a common validation exercise is performed using the World Ozone and Ultraviolet Radiation Data Centre (WOUDC) Dobson spectrophotometer total ozone columns at selected stations. </a:t>
            </a:r>
          </a:p>
          <a:p>
            <a:pPr algn="just"/>
            <a:r>
              <a:rPr lang="en-US" dirty="0" smtClean="0"/>
              <a:t>Hence the long term satellite TOCs will be assessed against a common background TOC set  and possible issues identified [or not!]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Zenith Angle dependency</a:t>
            </a:r>
            <a:endParaRPr lang="el-GR" dirty="0"/>
          </a:p>
        </p:txBody>
      </p:sp>
      <p:pic>
        <p:nvPicPr>
          <p:cNvPr id="8" name="Content Placeholder 7" descr="03_sza_total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10506"/>
            <a:ext cx="64008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Effective Temperature dependency</a:t>
            </a:r>
            <a:endParaRPr lang="el-GR" dirty="0"/>
          </a:p>
        </p:txBody>
      </p:sp>
      <p:pic>
        <p:nvPicPr>
          <p:cNvPr id="4" name="Content Placeholder 3" descr="effect_temp_total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10506"/>
            <a:ext cx="64008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3_sza_tem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575048"/>
            <a:ext cx="3704456" cy="26460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dirty="0" smtClean="0"/>
              <a:t>Investigating the effective temperature dependency issue</a:t>
            </a:r>
            <a:endParaRPr lang="el-GR" sz="3600" dirty="0"/>
          </a:p>
        </p:txBody>
      </p:sp>
      <p:pic>
        <p:nvPicPr>
          <p:cNvPr id="10" name="Content Placeholder 9" descr="12_sza_temp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3632448" cy="2594606"/>
          </a:xfrm>
          <a:noFill/>
        </p:spPr>
      </p:pic>
      <p:pic>
        <p:nvPicPr>
          <p:cNvPr id="12" name="Picture 11" descr="13_sza_temp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4149080"/>
            <a:ext cx="3632448" cy="2594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Ozone Column Dependency</a:t>
            </a:r>
            <a:endParaRPr lang="el-GR" dirty="0"/>
          </a:p>
        </p:txBody>
      </p:sp>
      <p:pic>
        <p:nvPicPr>
          <p:cNvPr id="4" name="Content Placeholder 3" descr="06_ozone_total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10506"/>
            <a:ext cx="64008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Ozone Column Dependency</a:t>
            </a:r>
            <a:endParaRPr lang="el-GR" dirty="0"/>
          </a:p>
        </p:txBody>
      </p:sp>
      <p:pic>
        <p:nvPicPr>
          <p:cNvPr id="4" name="Content Placeholder 3" descr="06_ozone_total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10506"/>
            <a:ext cx="64008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parameters dependency</a:t>
            </a:r>
            <a:endParaRPr lang="el-G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83568" y="2204864"/>
            <a:ext cx="4040188" cy="659352"/>
          </a:xfrm>
        </p:spPr>
        <p:txBody>
          <a:bodyPr/>
          <a:lstStyle/>
          <a:p>
            <a:pPr algn="ctr"/>
            <a:r>
              <a:rPr lang="en-US" dirty="0" smtClean="0"/>
              <a:t>Cloud Top Pressure</a:t>
            </a:r>
            <a:endParaRPr lang="el-G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644008" y="2204864"/>
            <a:ext cx="4041775" cy="654843"/>
          </a:xfrm>
        </p:spPr>
        <p:txBody>
          <a:bodyPr/>
          <a:lstStyle/>
          <a:p>
            <a:pPr algn="ctr"/>
            <a:r>
              <a:rPr lang="en-US" dirty="0" smtClean="0"/>
              <a:t>Cloud Fraction</a:t>
            </a:r>
            <a:endParaRPr lang="el-GR" dirty="0"/>
          </a:p>
        </p:txBody>
      </p:sp>
      <p:pic>
        <p:nvPicPr>
          <p:cNvPr id="7" name="Content Placeholder 6" descr="cloud_frac_total.eps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67353"/>
            <a:ext cx="4041775" cy="2886982"/>
          </a:xfrm>
        </p:spPr>
      </p:pic>
      <p:pic>
        <p:nvPicPr>
          <p:cNvPr id="12" name="Content Placeholder 11" descr="cloud_top_pressure_total.eps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2767919"/>
            <a:ext cx="4040188" cy="2885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Comments/recommendations - 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The main aim of this validation exercise is to assess the potential of the different TOC datasets as input to a common European/American [or American/European!] merged TOC dataset.</a:t>
            </a:r>
          </a:p>
          <a:p>
            <a:pPr algn="just"/>
            <a:r>
              <a:rPr lang="en-GB" dirty="0" smtClean="0"/>
              <a:t>The following comments may be made based on this exercise:</a:t>
            </a:r>
          </a:p>
          <a:p>
            <a:pPr marL="880110" lvl="1" indent="-514350" algn="just">
              <a:buFont typeface="+mj-lt"/>
              <a:buAutoNum type="arabicPeriod"/>
            </a:pPr>
            <a:r>
              <a:rPr lang="en-GB" dirty="0" smtClean="0"/>
              <a:t>OMI/Aura OMTO3 (v8.5) data constantly underestimate TOC compared to the other datasets. </a:t>
            </a:r>
          </a:p>
          <a:p>
            <a:pPr marL="1428750" lvl="3" indent="-514350" algn="just">
              <a:buNone/>
            </a:pPr>
            <a:r>
              <a:rPr lang="en-GB" b="1" cap="small" dirty="0" smtClean="0">
                <a:solidFill>
                  <a:schemeClr val="accent2">
                    <a:lumMod val="75000"/>
                  </a:schemeClr>
                </a:solidFill>
              </a:rPr>
              <a:t>Recommendation </a:t>
            </a:r>
            <a:r>
              <a:rPr lang="en-GB" dirty="0" smtClean="0"/>
              <a:t>→ consider looking into the OMI/Aura OMDOA3 (v8.5) data [?].</a:t>
            </a:r>
          </a:p>
          <a:p>
            <a:pPr marL="880110" lvl="1" indent="-514350" algn="just">
              <a:buFont typeface="+mj-lt"/>
              <a:buAutoNum type="arabicPeriod"/>
            </a:pPr>
            <a:r>
              <a:rPr lang="en-GB" dirty="0" err="1" smtClean="0"/>
              <a:t>Suomi</a:t>
            </a:r>
            <a:r>
              <a:rPr lang="en-GB" dirty="0" smtClean="0"/>
              <a:t> NPP OMPS data follows quite closely the GOME1/SCIA/GOME2 triad.</a:t>
            </a:r>
          </a:p>
          <a:p>
            <a:pPr marL="880110" lvl="1" indent="-514350" algn="just">
              <a:buFont typeface="+mj-lt"/>
              <a:buAutoNum type="arabicPeriod"/>
            </a:pPr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Comments/recommendations - II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0110" lvl="1" indent="-514350" algn="just">
              <a:buFont typeface="+mj-lt"/>
              <a:buAutoNum type="arabicPeriod" startAt="3"/>
            </a:pPr>
            <a:r>
              <a:rPr lang="en-GB" dirty="0" smtClean="0"/>
              <a:t>No seasonal variability in any dataset [apart from BUV/4].</a:t>
            </a:r>
          </a:p>
          <a:p>
            <a:pPr marL="880110" lvl="1" indent="-514350" algn="just">
              <a:buFont typeface="+mj-lt"/>
              <a:buAutoNum type="arabicPeriod" startAt="3"/>
            </a:pPr>
            <a:r>
              <a:rPr lang="en-GB" dirty="0" smtClean="0"/>
              <a:t>SZA variability within ±2% for all sets [apart from BUV/4].</a:t>
            </a:r>
          </a:p>
          <a:p>
            <a:pPr marL="880110" lvl="1" indent="-514350" algn="just">
              <a:buFont typeface="+mj-lt"/>
              <a:buAutoNum type="arabicPeriod" startAt="3"/>
            </a:pPr>
            <a:r>
              <a:rPr lang="en-GB" dirty="0" smtClean="0"/>
              <a:t>Very strong total O</a:t>
            </a:r>
            <a:r>
              <a:rPr lang="en-GB" baseline="-25000" dirty="0" smtClean="0"/>
              <a:t>3</a:t>
            </a:r>
            <a:r>
              <a:rPr lang="en-GB" dirty="0" smtClean="0"/>
              <a:t> column dependency for all SBUV sets, with some overestimation for the low/normal total O</a:t>
            </a:r>
            <a:r>
              <a:rPr lang="en-GB" baseline="-25000" dirty="0" smtClean="0"/>
              <a:t>3</a:t>
            </a:r>
            <a:r>
              <a:rPr lang="en-GB" dirty="0" smtClean="0"/>
              <a:t> and severe under-estimation for the high total O</a:t>
            </a:r>
            <a:r>
              <a:rPr lang="en-GB" baseline="-25000" dirty="0" smtClean="0"/>
              <a:t>3</a:t>
            </a:r>
            <a:r>
              <a:rPr lang="en-GB" dirty="0" smtClean="0"/>
              <a:t>. </a:t>
            </a:r>
          </a:p>
          <a:p>
            <a:pPr marL="880110" lvl="1" indent="-514350" algn="just">
              <a:buFont typeface="+mj-lt"/>
              <a:buAutoNum type="arabicPeriod" startAt="3"/>
            </a:pPr>
            <a:r>
              <a:rPr lang="en-GB" dirty="0" smtClean="0"/>
              <a:t>A slight positive “bump” appears for 200-250 D.U. for all datasets. Any explanation? Transition from hole conditions to normal conditions? Polar vortex issues?</a:t>
            </a:r>
          </a:p>
          <a:p>
            <a:pPr marL="880110" lvl="1" indent="-514350" algn="just">
              <a:buFont typeface="+mj-lt"/>
              <a:buAutoNum type="arabicPeriod" startAt="3"/>
            </a:pPr>
            <a:r>
              <a:rPr lang="en-GB" dirty="0" smtClean="0"/>
              <a:t>For the GOME1/SCIA/GOME2 triad the known effective temperature dependency is confirmed for the GODFIT v3 algorithm as well. It appears to be responsible for most of the lingering SZA effects we see. </a:t>
            </a:r>
          </a:p>
          <a:p>
            <a:pPr marL="880110" lvl="1" indent="-514350" algn="just">
              <a:buFont typeface="+mj-lt"/>
              <a:buAutoNum type="arabicPeriod" startAt="3"/>
            </a:pPr>
            <a:endParaRPr lang="en-GB" dirty="0" smtClean="0"/>
          </a:p>
          <a:p>
            <a:pPr marL="880110" lvl="1" indent="-514350" algn="just">
              <a:buFont typeface="+mj-lt"/>
              <a:buAutoNum type="arabicPeriod" startAt="3"/>
            </a:pPr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Additional material</a:t>
            </a:r>
            <a:endParaRPr lang="en-GB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NH variability</a:t>
            </a:r>
            <a:endParaRPr lang="en-GB" dirty="0"/>
          </a:p>
        </p:txBody>
      </p:sp>
      <p:pic>
        <p:nvPicPr>
          <p:cNvPr id="6" name="Content Placeholder 5" descr="04_NH_monthlymeans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10506"/>
            <a:ext cx="64008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638944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smtClean="0"/>
              <a:t>The comparison methodology</a:t>
            </a:r>
            <a:endParaRPr lang="el-GR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Mean Relative Difference, MRD, as </a:t>
            </a:r>
          </a:p>
          <a:p>
            <a:pPr lvl="1"/>
            <a:r>
              <a:rPr lang="en-US" dirty="0" smtClean="0"/>
              <a:t>100*[Satellite - Ground]/Ground 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dirty="0" smtClean="0"/>
              <a:t>Monthly MRD </a:t>
            </a:r>
            <a:r>
              <a:rPr lang="en-US" dirty="0" err="1" smtClean="0"/>
              <a:t>vs</a:t>
            </a:r>
            <a:r>
              <a:rPr lang="en-US" dirty="0" smtClean="0"/>
              <a:t> time for the NH &amp; the SH.</a:t>
            </a:r>
            <a:endParaRPr lang="el-GR" dirty="0" smtClean="0"/>
          </a:p>
          <a:p>
            <a:pPr marL="571500" lvl="0" indent="-571500">
              <a:buFont typeface="+mj-lt"/>
              <a:buAutoNum type="romanUcPeriod"/>
            </a:pPr>
            <a:r>
              <a:rPr lang="en-US" dirty="0" smtClean="0"/>
              <a:t>Daily MRD vs. solar zenith angle [bins of 5°]</a:t>
            </a:r>
            <a:endParaRPr lang="el-GR" dirty="0" smtClean="0"/>
          </a:p>
          <a:p>
            <a:pPr marL="571500" lvl="0" indent="-571500">
              <a:buFont typeface="+mj-lt"/>
              <a:buAutoNum type="romanUcPeriod"/>
            </a:pPr>
            <a:r>
              <a:rPr lang="en-US" dirty="0" smtClean="0"/>
              <a:t>Daily MRD vs. cloud fraction  [bins of 0.1]</a:t>
            </a:r>
            <a:endParaRPr lang="el-GR" dirty="0" smtClean="0"/>
          </a:p>
          <a:p>
            <a:pPr marL="571500" lvl="0" indent="-571500">
              <a:buFont typeface="+mj-lt"/>
              <a:buAutoNum type="romanUcPeriod"/>
            </a:pPr>
            <a:r>
              <a:rPr lang="en-US" dirty="0" smtClean="0"/>
              <a:t>Daily MRD vs. cloud top pressure [bins of 100 </a:t>
            </a:r>
            <a:r>
              <a:rPr lang="en-US" dirty="0" err="1" smtClean="0"/>
              <a:t>mbars</a:t>
            </a:r>
            <a:r>
              <a:rPr lang="en-US" dirty="0" smtClean="0"/>
              <a:t>]</a:t>
            </a:r>
            <a:endParaRPr lang="el-GR" dirty="0" smtClean="0"/>
          </a:p>
          <a:p>
            <a:pPr marL="571500" lvl="0" indent="-571500">
              <a:buFont typeface="+mj-lt"/>
              <a:buAutoNum type="romanUcPeriod"/>
            </a:pPr>
            <a:r>
              <a:rPr lang="en-US" dirty="0" smtClean="0"/>
              <a:t>Daily MRD vs. total ozone column [bins of 50 D.U.]</a:t>
            </a:r>
            <a:endParaRPr lang="el-GR" dirty="0" smtClean="0"/>
          </a:p>
          <a:p>
            <a:pPr marL="571500" lvl="0" indent="-571500">
              <a:buFont typeface="+mj-lt"/>
              <a:buAutoNum type="romanUcPeriod"/>
            </a:pPr>
            <a:r>
              <a:rPr lang="en-US" dirty="0" smtClean="0"/>
              <a:t>Daily MRD vs. latitude [bins of 10°]</a:t>
            </a:r>
            <a:endParaRPr lang="el-GR" dirty="0" smtClean="0"/>
          </a:p>
          <a:p>
            <a:pPr marL="571500" lvl="0" indent="-571500">
              <a:buFont typeface="+mj-lt"/>
              <a:buAutoNum type="romanUcPeriod"/>
            </a:pPr>
            <a:r>
              <a:rPr lang="en-US" dirty="0" smtClean="0"/>
              <a:t>Daily MRD vs. effective T° [bins of 2°]</a:t>
            </a:r>
            <a:endParaRPr lang="el-GR" dirty="0" smtClean="0"/>
          </a:p>
          <a:p>
            <a:pPr marL="571500" lvl="0" indent="-571500">
              <a:buFont typeface="+mj-lt"/>
              <a:buAutoNum type="romanUcPeriod"/>
            </a:pPr>
            <a:r>
              <a:rPr lang="en-US" dirty="0" smtClean="0"/>
              <a:t>Monthly MRD vs. month of year [=Jan to Dec] 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 variability</a:t>
            </a:r>
            <a:endParaRPr lang="en-GB" dirty="0"/>
          </a:p>
        </p:txBody>
      </p:sp>
      <p:pic>
        <p:nvPicPr>
          <p:cNvPr id="6" name="Content Placeholder 5" descr="05_SH_monthlymeans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10506"/>
            <a:ext cx="6400800" cy="4572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Latitudinal variability</a:t>
            </a:r>
            <a:endParaRPr lang="en-GB" dirty="0"/>
          </a:p>
        </p:txBody>
      </p:sp>
      <p:pic>
        <p:nvPicPr>
          <p:cNvPr id="6" name="Content Placeholder 5" descr="01_lat_total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10506"/>
            <a:ext cx="6400800" cy="4572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seasonal variability</a:t>
            </a:r>
            <a:endParaRPr lang="en-GB" dirty="0"/>
          </a:p>
        </p:txBody>
      </p:sp>
      <p:pic>
        <p:nvPicPr>
          <p:cNvPr id="4" name="Content Placeholder 3" descr="02_seasonal_variation_total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10506"/>
            <a:ext cx="6400800" cy="4572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Solar zenith angle dependency</a:t>
            </a:r>
            <a:endParaRPr lang="en-GB" dirty="0"/>
          </a:p>
        </p:txBody>
      </p:sp>
      <p:pic>
        <p:nvPicPr>
          <p:cNvPr id="4" name="Content Placeholder 3" descr="03_sza_total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10506"/>
            <a:ext cx="6400800" cy="4572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Total ozone column dependency</a:t>
            </a:r>
            <a:endParaRPr lang="en-GB" dirty="0"/>
          </a:p>
        </p:txBody>
      </p:sp>
      <p:pic>
        <p:nvPicPr>
          <p:cNvPr id="4" name="Content Placeholder 3" descr="06_ozone_total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10506"/>
            <a:ext cx="6400800" cy="4572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Brewer [full set of stations!] Effective Temp Dependency</a:t>
            </a:r>
            <a:endParaRPr lang="en-GB" dirty="0"/>
          </a:p>
        </p:txBody>
      </p:sp>
      <p:pic>
        <p:nvPicPr>
          <p:cNvPr id="6" name="Content Placeholder 5" descr="10_effect_temp_total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10506"/>
            <a:ext cx="6400800" cy="4572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Brewer [full set of stations!]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SZA </a:t>
            </a:r>
            <a:r>
              <a:rPr lang="en-GB" dirty="0" smtClean="0"/>
              <a:t>Dependency</a:t>
            </a:r>
            <a:endParaRPr lang="en-GB" dirty="0"/>
          </a:p>
        </p:txBody>
      </p:sp>
      <p:pic>
        <p:nvPicPr>
          <p:cNvPr id="6" name="Content Placeholder 5" descr="03_sza_total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10506"/>
            <a:ext cx="6400800" cy="4572000"/>
          </a:xfrm>
        </p:spPr>
      </p:pic>
      <p:sp>
        <p:nvSpPr>
          <p:cNvPr id="7" name="Oval 6"/>
          <p:cNvSpPr/>
          <p:nvPr/>
        </p:nvSpPr>
        <p:spPr>
          <a:xfrm>
            <a:off x="6372200" y="2564904"/>
            <a:ext cx="1512168" cy="22322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satellite instruments/algorithms - I</a:t>
            </a:r>
            <a:endParaRPr lang="el-GR" sz="4000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99592" y="1556792"/>
          <a:ext cx="7488832" cy="3961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533"/>
                <a:gridCol w="1973019"/>
                <a:gridCol w="2520280"/>
              </a:tblGrid>
              <a:tr h="55751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Instrument</a:t>
                      </a:r>
                      <a:endParaRPr lang="el-G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Time span</a:t>
                      </a:r>
                      <a:endParaRPr lang="el-G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Algorithm</a:t>
                      </a:r>
                      <a:endParaRPr lang="el-GR" sz="2400" dirty="0">
                        <a:latin typeface="+mj-lt"/>
                      </a:endParaRPr>
                    </a:p>
                  </a:txBody>
                  <a:tcPr/>
                </a:tc>
              </a:tr>
              <a:tr h="733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GOME1/ERS </a:t>
                      </a:r>
                      <a:endParaRPr lang="el-G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1995-2011 </a:t>
                      </a:r>
                      <a:endParaRPr lang="el-G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GODFIT v3</a:t>
                      </a:r>
                      <a:endParaRPr lang="el-GR" sz="2400" dirty="0">
                        <a:latin typeface="+mj-lt"/>
                      </a:endParaRPr>
                    </a:p>
                  </a:txBody>
                  <a:tcPr/>
                </a:tc>
              </a:tr>
              <a:tr h="73317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SCIAMACHY/</a:t>
                      </a:r>
                      <a:r>
                        <a:rPr lang="en-US" sz="2400" dirty="0" err="1" smtClean="0">
                          <a:latin typeface="+mj-lt"/>
                        </a:rPr>
                        <a:t>Envisat</a:t>
                      </a:r>
                      <a:r>
                        <a:rPr lang="en-US" sz="2400" dirty="0" smtClean="0">
                          <a:latin typeface="+mj-lt"/>
                        </a:rPr>
                        <a:t> </a:t>
                      </a:r>
                      <a:endParaRPr lang="el-G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2002-2012</a:t>
                      </a:r>
                      <a:endParaRPr lang="el-G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j-lt"/>
                        </a:rPr>
                        <a:t>GODFIT v3</a:t>
                      </a:r>
                      <a:endParaRPr lang="el-GR" sz="2400" dirty="0" smtClean="0">
                        <a:latin typeface="+mj-lt"/>
                      </a:endParaRPr>
                    </a:p>
                  </a:txBody>
                  <a:tcPr/>
                </a:tc>
              </a:tr>
              <a:tr h="73317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OMI/Aura</a:t>
                      </a:r>
                      <a:endParaRPr lang="el-G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2005-2013</a:t>
                      </a:r>
                      <a:endParaRPr lang="el-G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+mj-lt"/>
                        </a:rPr>
                        <a:t>OMTO3 (v8.5, Collection 3)</a:t>
                      </a:r>
                      <a:endParaRPr lang="el-GR" sz="2400" dirty="0">
                        <a:latin typeface="+mj-lt"/>
                      </a:endParaRPr>
                    </a:p>
                  </a:txBody>
                  <a:tcPr/>
                </a:tc>
              </a:tr>
              <a:tr h="55751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GOME 2/</a:t>
                      </a:r>
                      <a:r>
                        <a:rPr lang="en-US" sz="2400" dirty="0" err="1" smtClean="0">
                          <a:latin typeface="+mj-lt"/>
                        </a:rPr>
                        <a:t>MetopA</a:t>
                      </a:r>
                      <a:r>
                        <a:rPr lang="en-US" sz="2400" dirty="0" smtClean="0">
                          <a:latin typeface="+mj-lt"/>
                        </a:rPr>
                        <a:t> </a:t>
                      </a:r>
                      <a:endParaRPr lang="el-G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2007-2013</a:t>
                      </a:r>
                      <a:endParaRPr lang="el-G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GODFIT v3</a:t>
                      </a:r>
                      <a:endParaRPr lang="el-GR" sz="2400" dirty="0">
                        <a:latin typeface="+mj-lt"/>
                      </a:endParaRPr>
                    </a:p>
                  </a:txBody>
                  <a:tcPr/>
                </a:tc>
              </a:tr>
              <a:tr h="557516">
                <a:tc>
                  <a:txBody>
                    <a:bodyPr/>
                    <a:lstStyle/>
                    <a:p>
                      <a:r>
                        <a:rPr lang="es-ES_tradnl" sz="2400" dirty="0" err="1" smtClean="0">
                          <a:latin typeface="+mj-lt"/>
                        </a:rPr>
                        <a:t>Suomi</a:t>
                      </a:r>
                      <a:r>
                        <a:rPr lang="es-ES_tradnl" sz="2400" dirty="0" smtClean="0">
                          <a:latin typeface="+mj-lt"/>
                        </a:rPr>
                        <a:t> NPP OMPS</a:t>
                      </a:r>
                      <a:endParaRPr lang="el-G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2012-2013</a:t>
                      </a:r>
                      <a:endParaRPr lang="el-G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_tradnl" sz="2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TC-O3 (PGE 1.0)</a:t>
                      </a:r>
                      <a:endParaRPr lang="el-GR" sz="2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63888" y="6402814"/>
            <a:ext cx="5328592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TOMS/EP &amp; TOMS/Nimbus 7 data missing from the exercise. </a:t>
            </a:r>
            <a:endParaRPr lang="el-GR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44D26"/>
                </a:solidFill>
              </a:rPr>
              <a:t>The satellite instruments/algorithms - II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4536504" cy="4968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728192"/>
              </a:tblGrid>
              <a:tr h="5272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Instrument</a:t>
                      </a:r>
                      <a:endParaRPr lang="el-G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Time span</a:t>
                      </a:r>
                      <a:endParaRPr lang="el-GR" sz="2000" dirty="0">
                        <a:latin typeface="+mj-lt"/>
                      </a:endParaRPr>
                    </a:p>
                  </a:txBody>
                  <a:tcPr/>
                </a:tc>
              </a:tr>
              <a:tr h="49347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BUV/</a:t>
                      </a:r>
                      <a:r>
                        <a:rPr lang="es-ES_tradnl" sz="20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Nimbus</a:t>
                      </a:r>
                      <a:r>
                        <a:rPr lang="es-ES_tradnl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4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1970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-1976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9347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SBUV/</a:t>
                      </a:r>
                      <a:r>
                        <a:rPr lang="es-ES_tradnl" sz="20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Nimbus</a:t>
                      </a:r>
                      <a:r>
                        <a:rPr lang="es-ES_tradnl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7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1978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-1990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9347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SBUV/NOAA 9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1985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-1998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9347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SBUV/NOAA</a:t>
                      </a:r>
                      <a:r>
                        <a:rPr lang="es-ES_tradnl" sz="2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11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198</a:t>
                      </a:r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9-2001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9347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SBUV/NOAA 14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1995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-2006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9347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SBUV/NOAA 16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2000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-2011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9347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SBUV/NOAA 17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2002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-2011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9347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SBUV/NOAA 18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2005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-2011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9347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SBUV/ </a:t>
                      </a:r>
                      <a:r>
                        <a:rPr lang="es-ES_tradnl" sz="20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Merged</a:t>
                      </a:r>
                      <a:r>
                        <a:rPr lang="es-ES_tradnl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19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80-2011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6096" y="5478323"/>
            <a:ext cx="338437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All are analyzed with the </a:t>
            </a:r>
            <a:r>
              <a:rPr lang="es-ES_tradnl" sz="2400" dirty="0" smtClean="0">
                <a:latin typeface="+mj-lt"/>
              </a:rPr>
              <a:t>SBUV v8.6 </a:t>
            </a:r>
            <a:r>
              <a:rPr lang="es-ES_tradnl" sz="2400" dirty="0" err="1" smtClean="0">
                <a:latin typeface="+mj-lt"/>
              </a:rPr>
              <a:t>algorithm</a:t>
            </a:r>
            <a:r>
              <a:rPr lang="es-ES_tradnl" sz="2400" dirty="0" smtClean="0">
                <a:latin typeface="+mj-lt"/>
              </a:rPr>
              <a:t>.</a:t>
            </a:r>
            <a:endParaRPr lang="el-G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Dobson stations</a:t>
            </a:r>
            <a:endParaRPr lang="el-GR" sz="4400" dirty="0"/>
          </a:p>
        </p:txBody>
      </p:sp>
      <p:pic>
        <p:nvPicPr>
          <p:cNvPr id="8" name="Picture 7" descr="gome1_dobson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25897" y="726432"/>
            <a:ext cx="5053263" cy="6858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484440" y="116632"/>
          <a:ext cx="355205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28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Instruments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+mj-lt"/>
                        </a:rPr>
                        <a:t># of stations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GOME1/ERS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51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GOME2/</a:t>
                      </a:r>
                      <a:r>
                        <a:rPr lang="en-US" dirty="0" err="1" smtClean="0">
                          <a:latin typeface="+mj-lt"/>
                        </a:rPr>
                        <a:t>MetopA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41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SCIAMACHY/</a:t>
                      </a:r>
                      <a:r>
                        <a:rPr lang="en-US" dirty="0" err="1" smtClean="0">
                          <a:latin typeface="+mj-lt"/>
                        </a:rPr>
                        <a:t>Envisat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45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OMI/Aura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41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OMPS/</a:t>
                      </a:r>
                      <a:r>
                        <a:rPr lang="en-US" dirty="0" err="1" smtClean="0">
                          <a:latin typeface="+mj-lt"/>
                        </a:rPr>
                        <a:t>Suomi</a:t>
                      </a:r>
                      <a:r>
                        <a:rPr lang="en-US" dirty="0" smtClean="0">
                          <a:latin typeface="+mj-lt"/>
                        </a:rPr>
                        <a:t> NPP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33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Dobson stations</a:t>
            </a:r>
            <a:endParaRPr lang="el-GR" sz="4000" dirty="0"/>
          </a:p>
        </p:txBody>
      </p:sp>
      <p:pic>
        <p:nvPicPr>
          <p:cNvPr id="8" name="Content Placeholder 7" descr="dobson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214153" y="802600"/>
            <a:ext cx="4987501" cy="6768752"/>
          </a:xfr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16216" y="116632"/>
          <a:ext cx="2471936" cy="381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152"/>
                <a:gridCol w="801784"/>
              </a:tblGrid>
              <a:tr h="68609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Instruments</a:t>
                      </a:r>
                      <a:endParaRPr lang="el-G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+mj-lt"/>
                        </a:rPr>
                        <a:t># of stations</a:t>
                      </a:r>
                      <a:endParaRPr lang="el-GR" sz="1400" dirty="0">
                        <a:latin typeface="+mj-lt"/>
                      </a:endParaRPr>
                    </a:p>
                  </a:txBody>
                  <a:tcPr/>
                </a:tc>
              </a:tr>
              <a:tr h="3478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SBUV_04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36</a:t>
                      </a:r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</a:tr>
              <a:tr h="3478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SBUV_07</a:t>
                      </a:r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49</a:t>
                      </a:r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</a:tr>
              <a:tr h="347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SBUV_09</a:t>
                      </a:r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55</a:t>
                      </a:r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</a:tr>
              <a:tr h="347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SBUV_11</a:t>
                      </a:r>
                      <a:endParaRPr kumimoji="0" lang="el-GR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51</a:t>
                      </a:r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</a:tr>
              <a:tr h="3478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SBUV_14</a:t>
                      </a:r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49</a:t>
                      </a:r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</a:tr>
              <a:tr h="3478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SBUV_16</a:t>
                      </a:r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44</a:t>
                      </a:r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</a:tr>
              <a:tr h="3478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SBUV_17</a:t>
                      </a:r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43</a:t>
                      </a:r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</a:tr>
              <a:tr h="3478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SBUV_18</a:t>
                      </a:r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39</a:t>
                      </a:r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</a:tr>
              <a:tr h="347814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SBUV_merged</a:t>
                      </a:r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56</a:t>
                      </a:r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1095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nomenclature of this presentation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28592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For each of the chosen comparative plots we show: </a:t>
            </a:r>
          </a:p>
          <a:p>
            <a:pPr marL="822960" lvl="1" indent="-457200" algn="just">
              <a:buFont typeface="+mj-lt"/>
              <a:buAutoNum type="arabicPeriod"/>
            </a:pPr>
            <a:r>
              <a:rPr lang="en-US" sz="2200" dirty="0" smtClean="0"/>
              <a:t>first the statistics of the five non-SBUV instruments, i.e. GOME1/SCIAMACHY/OMI/GOME2 and NPP, including the SBUV merged dataset.</a:t>
            </a:r>
          </a:p>
          <a:p>
            <a:pPr marL="822960" lvl="1" indent="-457200" algn="just">
              <a:buFont typeface="+mj-lt"/>
              <a:buAutoNum type="arabicPeriod"/>
            </a:pPr>
            <a:r>
              <a:rPr lang="en-US" sz="2200" dirty="0" smtClean="0"/>
              <a:t>… followed directly by the eight SBUV instruments, also including the SBUV merged dataset.</a:t>
            </a:r>
          </a:p>
          <a:p>
            <a:pPr algn="just"/>
            <a:r>
              <a:rPr lang="en-US" sz="2400" dirty="0" smtClean="0"/>
              <a:t>The y-axis ranges, which depict [unless otherwise stated] the difference in percentage as [satellite – ground]/ground in %, may vary from ±5% to ±10%.</a:t>
            </a:r>
          </a:p>
          <a:p>
            <a:pPr algn="just"/>
            <a:r>
              <a:rPr lang="en-US" sz="2400" dirty="0" smtClean="0"/>
              <a:t>The x-axis ranges may vary between the two sets of plots due to the different time spans. </a:t>
            </a:r>
          </a:p>
          <a:p>
            <a:pPr algn="just"/>
            <a:r>
              <a:rPr lang="en-US" sz="2400" dirty="0" smtClean="0"/>
              <a:t>No standard deviation shown as they were meaningless with the amount of data shown in each plot.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3848" y="5805264"/>
            <a:ext cx="5818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And… here we go!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Northern Hemisphere</a:t>
            </a:r>
            <a:br>
              <a:rPr lang="en-US" sz="4000" dirty="0" smtClean="0"/>
            </a:br>
            <a:r>
              <a:rPr lang="en-US" sz="4000" dirty="0" smtClean="0"/>
              <a:t> - time series</a:t>
            </a:r>
            <a:endParaRPr lang="el-GR" sz="4000" dirty="0"/>
          </a:p>
        </p:txBody>
      </p:sp>
      <p:pic>
        <p:nvPicPr>
          <p:cNvPr id="9" name="Content Placeholder 8" descr="04_NH_monthlymeans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510506"/>
            <a:ext cx="6400800" cy="4572000"/>
          </a:xfr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96138" y="206325"/>
          <a:ext cx="3240358" cy="257460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76392"/>
                <a:gridCol w="1663966"/>
              </a:tblGrid>
              <a:tr h="229524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0" i="0" u="none" strike="noStrike" cap="small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Instrument</a:t>
                      </a:r>
                      <a:endParaRPr lang="es-ES_tradnl" sz="1800" b="0" i="0" u="none" strike="noStrike" cap="small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  <a:r>
                        <a:rPr lang="en-US" sz="1800" b="0" i="0" u="none" strike="noStrike" cap="small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l-GR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±</a:t>
                      </a:r>
                      <a:r>
                        <a:rPr lang="en-US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cap="small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Sdev</a:t>
                      </a:r>
                      <a:r>
                        <a:rPr lang="en-US" sz="1800" b="0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%</a:t>
                      </a:r>
                      <a:endParaRPr lang="el-GR" sz="1800" b="0" i="0" u="none" strike="noStrike" cap="small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793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SBUV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.00</a:t>
                      </a:r>
                      <a:r>
                        <a:rPr lang="el-GR" sz="1800" b="1" i="0" u="none" strike="noStrike" cap="small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±</a:t>
                      </a:r>
                      <a:r>
                        <a:rPr lang="el-G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793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GOME1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1.15</a:t>
                      </a:r>
                      <a:r>
                        <a:rPr lang="el-GR" sz="1800" b="1" i="0" u="none" strike="noStrike" cap="small" dirty="0" smtClean="0">
                          <a:solidFill>
                            <a:srgbClr val="0070C0"/>
                          </a:solidFill>
                          <a:latin typeface="Calibri"/>
                        </a:rPr>
                        <a:t>±</a:t>
                      </a:r>
                      <a:r>
                        <a:rPr lang="el-GR" sz="18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0.88</a:t>
                      </a:r>
                      <a:r>
                        <a:rPr lang="en-US" sz="18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793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GOME2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0.32</a:t>
                      </a:r>
                      <a:r>
                        <a:rPr lang="el-GR" sz="1800" b="1" i="0" u="none" strike="noStrike" cap="small" dirty="0" smtClean="0">
                          <a:solidFill>
                            <a:srgbClr val="00B0F0"/>
                          </a:solidFill>
                          <a:latin typeface="Calibri"/>
                        </a:rPr>
                        <a:t>±</a:t>
                      </a:r>
                      <a:r>
                        <a:rPr lang="el-GR" sz="1800" b="1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0.81</a:t>
                      </a:r>
                      <a:r>
                        <a:rPr lang="en-US" sz="1800" b="1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793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00FF00"/>
                          </a:solidFill>
                          <a:latin typeface="Calibri"/>
                        </a:rPr>
                        <a:t>SCIAMACHY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00FF00"/>
                          </a:solidFill>
                          <a:latin typeface="Calibri"/>
                        </a:rPr>
                        <a:t>0.41</a:t>
                      </a:r>
                      <a:r>
                        <a:rPr lang="el-GR" sz="1800" b="1" i="0" u="none" strike="noStrike" cap="small" dirty="0" smtClean="0">
                          <a:solidFill>
                            <a:srgbClr val="00FF00"/>
                          </a:solidFill>
                          <a:latin typeface="Calibri"/>
                        </a:rPr>
                        <a:t>±</a:t>
                      </a:r>
                      <a:r>
                        <a:rPr lang="el-GR" sz="1800" b="1" i="0" u="none" strike="noStrike" dirty="0" smtClean="0">
                          <a:solidFill>
                            <a:srgbClr val="00FF00"/>
                          </a:solidFill>
                          <a:latin typeface="Calibri"/>
                        </a:rPr>
                        <a:t>1.00</a:t>
                      </a:r>
                      <a:r>
                        <a:rPr lang="en-US" sz="1800" b="1" i="0" u="none" strike="noStrike" dirty="0" smtClean="0">
                          <a:solidFill>
                            <a:srgbClr val="00FF0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00FF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793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OMI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-0.96</a:t>
                      </a:r>
                      <a:r>
                        <a:rPr lang="el-GR" sz="1800" b="1" i="0" u="none" strike="noStrike" cap="small" dirty="0" smtClean="0">
                          <a:solidFill>
                            <a:srgbClr val="FFC000"/>
                          </a:solidFill>
                          <a:latin typeface="Calibri"/>
                        </a:rPr>
                        <a:t>±</a:t>
                      </a:r>
                      <a:r>
                        <a:rPr lang="el-GR" sz="1800" b="1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0.60</a:t>
                      </a:r>
                      <a:r>
                        <a:rPr lang="en-US" sz="1800" b="1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rgbClr val="FFC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793">
                <a:tc>
                  <a:txBody>
                    <a:bodyPr/>
                    <a:lstStyle/>
                    <a:p>
                      <a:pPr algn="just" fontAlgn="b"/>
                      <a:r>
                        <a:rPr lang="es-ES_tradnl" sz="1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OMPS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1.99</a:t>
                      </a:r>
                      <a:r>
                        <a:rPr lang="el-GR" sz="1800" b="1" i="0" u="none" strike="noStrike" cap="small" dirty="0" smtClean="0">
                          <a:solidFill>
                            <a:srgbClr val="FF0000"/>
                          </a:solidFill>
                          <a:latin typeface="Calibri"/>
                        </a:rPr>
                        <a:t>±</a:t>
                      </a:r>
                      <a:r>
                        <a:rPr lang="el-G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1.0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8%</a:t>
                      </a:r>
                      <a:endParaRPr lang="el-G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1198</TotalTime>
  <Words>1060</Words>
  <Application>Microsoft Office PowerPoint</Application>
  <PresentationFormat>On-screen Show (4:3)</PresentationFormat>
  <Paragraphs>255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Flow</vt:lpstr>
      <vt:lpstr>Satellite Total Ozone Column Intercomparison against the WOUDC Dobson Network</vt:lpstr>
      <vt:lpstr>The rational</vt:lpstr>
      <vt:lpstr>The comparison methodology</vt:lpstr>
      <vt:lpstr>The satellite instruments/algorithms - I</vt:lpstr>
      <vt:lpstr>The satellite instruments/algorithms - II</vt:lpstr>
      <vt:lpstr>The Dobson stations</vt:lpstr>
      <vt:lpstr>The Dobson stations</vt:lpstr>
      <vt:lpstr>The nomenclature of this presentation</vt:lpstr>
      <vt:lpstr>Northern Hemisphere  - time series</vt:lpstr>
      <vt:lpstr>Northern Hemisphere  - time series</vt:lpstr>
      <vt:lpstr>Southern Hemisphere  - time series</vt:lpstr>
      <vt:lpstr>Southern Hemisphere  - time series</vt:lpstr>
      <vt:lpstr>Latitudinal  dependency</vt:lpstr>
      <vt:lpstr>Latitudinal dependency</vt:lpstr>
      <vt:lpstr>Seasonal variability - global</vt:lpstr>
      <vt:lpstr>Seasonal variability - global</vt:lpstr>
      <vt:lpstr>Seasonal variability – NH &amp; SH</vt:lpstr>
      <vt:lpstr>Seasonal variability – NH &amp; SH</vt:lpstr>
      <vt:lpstr>Solar Zenith Angle dependency</vt:lpstr>
      <vt:lpstr>Solar Zenith Angle dependency</vt:lpstr>
      <vt:lpstr>Effective Temperature dependency</vt:lpstr>
      <vt:lpstr>Investigating the effective temperature dependency issue</vt:lpstr>
      <vt:lpstr>Total Ozone Column Dependency</vt:lpstr>
      <vt:lpstr>Total Ozone Column Dependency</vt:lpstr>
      <vt:lpstr>Cloud parameters dependency</vt:lpstr>
      <vt:lpstr>Comments/recommendations - I</vt:lpstr>
      <vt:lpstr>Comments/recommendations - II</vt:lpstr>
      <vt:lpstr>Additional material</vt:lpstr>
      <vt:lpstr>NH variability</vt:lpstr>
      <vt:lpstr>SH variability</vt:lpstr>
      <vt:lpstr>Latitudinal variability</vt:lpstr>
      <vt:lpstr>Global seasonal variability</vt:lpstr>
      <vt:lpstr>Solar zenith angle dependency</vt:lpstr>
      <vt:lpstr>Total ozone column dependency</vt:lpstr>
      <vt:lpstr>Brewer [full set of stations!] Effective Temp Dependency</vt:lpstr>
      <vt:lpstr>Brewer [full set of stations!]  SZA Dependency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124</cp:revision>
  <dcterms:created xsi:type="dcterms:W3CDTF">2013-04-02T08:32:26Z</dcterms:created>
  <dcterms:modified xsi:type="dcterms:W3CDTF">2013-04-16T09:43:11Z</dcterms:modified>
</cp:coreProperties>
</file>