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media1.gif" ContentType="video/unknown"/>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39" r:id="rId3"/>
    <p:sldId id="387" r:id="rId4"/>
    <p:sldId id="386" r:id="rId5"/>
    <p:sldId id="383" r:id="rId6"/>
    <p:sldId id="390" r:id="rId7"/>
    <p:sldId id="391" r:id="rId8"/>
    <p:sldId id="393" r:id="rId9"/>
    <p:sldId id="398" r:id="rId10"/>
    <p:sldId id="396" r:id="rId11"/>
    <p:sldId id="399" r:id="rId12"/>
    <p:sldId id="401" r:id="rId13"/>
    <p:sldId id="404" r:id="rId14"/>
    <p:sldId id="403" r:id="rId15"/>
    <p:sldId id="363" r:id="rId16"/>
    <p:sldId id="405" r:id="rId17"/>
    <p:sldId id="364" r:id="rId18"/>
    <p:sldId id="316" r:id="rId19"/>
    <p:sldId id="294" r:id="rId20"/>
    <p:sldId id="283" r:id="rId21"/>
    <p:sldId id="279" r:id="rId22"/>
    <p:sldId id="372" r:id="rId23"/>
    <p:sldId id="371" r:id="rId24"/>
    <p:sldId id="373" r:id="rId25"/>
    <p:sldId id="374" r:id="rId26"/>
    <p:sldId id="375" r:id="rId27"/>
    <p:sldId id="370" r:id="rId28"/>
    <p:sldId id="38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67" autoAdjust="0"/>
  </p:normalViewPr>
  <p:slideViewPr>
    <p:cSldViewPr>
      <p:cViewPr>
        <p:scale>
          <a:sx n="60" d="100"/>
          <a:sy n="60" d="100"/>
        </p:scale>
        <p:origin x="-1157" y="-130"/>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0D1598-5664-46D0-BB0C-69F9DD0CAD06}" type="datetimeFigureOut">
              <a:rPr lang="en-US" smtClean="0"/>
              <a:pPr/>
              <a:t>4/15/2013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04593E-5FA5-43C0-92E2-08EF6E7DC9B6}" type="slidenum">
              <a:rPr lang="en-US" smtClean="0"/>
              <a:pPr/>
              <a:t>‹#›</a:t>
            </a:fld>
            <a:endParaRPr lang="en-US"/>
          </a:p>
        </p:txBody>
      </p:sp>
    </p:spTree>
    <p:extLst>
      <p:ext uri="{BB962C8B-B14F-4D97-AF65-F5344CB8AC3E}">
        <p14:creationId xmlns:p14="http://schemas.microsoft.com/office/powerpoint/2010/main" val="114432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omivfd.fmi.f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application DISASTERS</a:t>
            </a:r>
            <a:r>
              <a:rPr lang="en-US" baseline="0" dirty="0" smtClean="0"/>
              <a:t> </a:t>
            </a:r>
            <a:r>
              <a:rPr lang="en-US" dirty="0" smtClean="0"/>
              <a:t>program supports producing near real time </a:t>
            </a:r>
            <a:r>
              <a:rPr lang="en-US" baseline="0" dirty="0" smtClean="0"/>
              <a:t>volcanic SO2 and ash data and their integration in aviation decision support systems,</a:t>
            </a:r>
          </a:p>
          <a:p>
            <a:r>
              <a:rPr lang="en-US" baseline="0" dirty="0" smtClean="0"/>
              <a:t>e.g.,  Volcanic Ash Advisory Centers (VAACs), </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1</a:t>
            </a:fld>
            <a:endParaRPr lang="en-US"/>
          </a:p>
        </p:txBody>
      </p:sp>
    </p:spTree>
    <p:extLst>
      <p:ext uri="{BB962C8B-B14F-4D97-AF65-F5344CB8AC3E}">
        <p14:creationId xmlns:p14="http://schemas.microsoft.com/office/powerpoint/2010/main" val="389399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Spectral reflectance from the filters was measured in spectral range 350-2500nm using reflection technique [Martins et al., 2009]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smtClean="0"/>
          </a:p>
          <a:p>
            <a:r>
              <a:rPr lang="en-US" dirty="0" smtClean="0"/>
              <a:t>Spectral</a:t>
            </a:r>
            <a:r>
              <a:rPr lang="en-US" baseline="0" dirty="0" smtClean="0"/>
              <a:t> mass absorption efficiency [m2/g] was derived from reflectance ratios:</a:t>
            </a:r>
          </a:p>
          <a:p>
            <a:r>
              <a:rPr lang="en-US" baseline="0" dirty="0" err="1" smtClean="0"/>
              <a:t>R_with</a:t>
            </a:r>
            <a:r>
              <a:rPr lang="en-US" baseline="0" dirty="0" smtClean="0"/>
              <a:t> ash / </a:t>
            </a:r>
            <a:r>
              <a:rPr lang="en-US" baseline="0" dirty="0" err="1" smtClean="0"/>
              <a:t>R_without</a:t>
            </a:r>
            <a:r>
              <a:rPr lang="en-US" baseline="0" dirty="0" smtClean="0"/>
              <a:t> ash</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10</a:t>
            </a:fld>
            <a:endParaRPr lang="en-US"/>
          </a:p>
        </p:txBody>
      </p:sp>
    </p:spTree>
    <p:extLst>
      <p:ext uri="{BB962C8B-B14F-4D97-AF65-F5344CB8AC3E}">
        <p14:creationId xmlns:p14="http://schemas.microsoft.com/office/powerpoint/2010/main" val="143784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 refractive index was estimated</a:t>
            </a:r>
            <a:r>
              <a:rPr lang="en-US" baseline="0" dirty="0" smtClean="0"/>
              <a:t> from the measured mass absorption efficiency </a:t>
            </a:r>
          </a:p>
          <a:p>
            <a:r>
              <a:rPr lang="en-US" baseline="0" dirty="0" smtClean="0"/>
              <a:t>using Mie theory and measured size distributions and ash density (d) </a:t>
            </a:r>
            <a:endParaRPr lang="en-US" dirty="0" smtClean="0"/>
          </a:p>
          <a:p>
            <a:endParaRPr lang="en-US" dirty="0" smtClean="0"/>
          </a:p>
          <a:p>
            <a:r>
              <a:rPr lang="en-US" dirty="0" smtClean="0"/>
              <a:t>Note</a:t>
            </a:r>
            <a:r>
              <a:rPr lang="en-US" dirty="0" smtClean="0"/>
              <a:t>: fine</a:t>
            </a:r>
            <a:r>
              <a:rPr lang="en-US" baseline="0" dirty="0" smtClean="0"/>
              <a:t> and coarse ash fractions exhibit different  spectral dependence of refractive index</a:t>
            </a:r>
            <a:r>
              <a:rPr lang="en-US" baseline="0" dirty="0" smtClean="0"/>
              <a:t>. </a:t>
            </a:r>
            <a:endParaRPr lang="en-US" baseline="0" dirty="0" smtClean="0"/>
          </a:p>
          <a:p>
            <a:r>
              <a:rPr lang="en-US" baseline="0" dirty="0" smtClean="0"/>
              <a:t>This is currently not explained:  might be a  composition </a:t>
            </a:r>
            <a:r>
              <a:rPr lang="en-US" baseline="0" dirty="0" smtClean="0"/>
              <a:t>effect.</a:t>
            </a:r>
          </a:p>
          <a:p>
            <a:endParaRPr lang="en-US" baseline="0" dirty="0" smtClean="0"/>
          </a:p>
          <a:p>
            <a:r>
              <a:rPr lang="en-US" baseline="0" dirty="0" smtClean="0"/>
              <a:t>Ashes from different eruptions need to be measured </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11</a:t>
            </a:fld>
            <a:endParaRPr lang="en-US"/>
          </a:p>
        </p:txBody>
      </p:sp>
    </p:spTree>
    <p:extLst>
      <p:ext uri="{BB962C8B-B14F-4D97-AF65-F5344CB8AC3E}">
        <p14:creationId xmlns:p14="http://schemas.microsoft.com/office/powerpoint/2010/main" val="1880826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technique is being modified for measurements in Thermal Infrared region:</a:t>
            </a:r>
          </a:p>
          <a:p>
            <a:r>
              <a:rPr lang="en-US" baseline="0" dirty="0" smtClean="0"/>
              <a:t>6-17 micron , where AIRS and IASI instruments retrieve ash mass loading.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a typeface="+mn-ea"/>
              </a:rPr>
              <a:t>The measurement technique is based on the modification of background black-body radiation transmitted by aerosol deposited on reflective filters. </a:t>
            </a:r>
          </a:p>
          <a:p>
            <a:endParaRPr lang="en-US" baseline="0" dirty="0" smtClean="0"/>
          </a:p>
          <a:p>
            <a:pPr marL="0" indent="0" eaLnBrk="1" fontAlgn="auto" hangingPunct="1">
              <a:spcAft>
                <a:spcPts val="0"/>
              </a:spcAft>
              <a:buFont typeface="Arial" pitchFamily="34" charset="0"/>
              <a:buNone/>
              <a:defRPr/>
            </a:pPr>
            <a:r>
              <a:rPr lang="en-US" sz="1200" dirty="0" smtClean="0">
                <a:ea typeface="+mn-ea"/>
              </a:rPr>
              <a:t>Refractive-indices of deposited aerosol are estimated based on finding the solution with least error between spectral measurements and results of radiative transfer model.</a:t>
            </a:r>
            <a:endParaRPr lang="en-US" sz="1200" dirty="0" smtClean="0">
              <a:solidFill>
                <a:srgbClr val="000000"/>
              </a:solidFill>
              <a:ea typeface="+mn-ea"/>
            </a:endParaRPr>
          </a:p>
          <a:p>
            <a:pPr fontAlgn="auto">
              <a:spcAft>
                <a:spcPts val="0"/>
              </a:spcAft>
              <a:defRPr/>
            </a:pPr>
            <a:endParaRPr lang="en-US" sz="800" dirty="0" smtClean="0">
              <a:ea typeface="+mn-ea"/>
            </a:endParaRPr>
          </a:p>
          <a:p>
            <a:pPr marL="0" indent="0" fontAlgn="auto">
              <a:spcAft>
                <a:spcPts val="0"/>
              </a:spcAft>
              <a:buFont typeface="Arial" pitchFamily="34" charset="0"/>
              <a:buNone/>
              <a:defRPr/>
            </a:pPr>
            <a:r>
              <a:rPr lang="en-US" sz="1200" dirty="0" smtClean="0">
                <a:ea typeface="+mn-ea"/>
              </a:rPr>
              <a:t>Radiance measurements with different temperature contrast, between the deposited aerosols and the background radiation source, are conducted to constrain the variables in the retrieval method.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technique is being </a:t>
            </a:r>
            <a:r>
              <a:rPr lang="en-US" sz="1200" dirty="0" smtClean="0">
                <a:latin typeface="Calibri" charset="0"/>
              </a:rPr>
              <a:t>tuned using </a:t>
            </a:r>
            <a:r>
              <a:rPr kumimoji="0" lang="en-US" sz="2400" b="0" i="0" u="none" strike="noStrike" kern="1200" cap="none" spc="0" normalizeH="0" baseline="0" noProof="0" dirty="0" smtClean="0">
                <a:ln>
                  <a:noFill/>
                </a:ln>
                <a:solidFill>
                  <a:srgbClr val="000000"/>
                </a:solidFill>
                <a:effectLst/>
                <a:uLnTx/>
                <a:uFillTx/>
                <a:latin typeface="+mn-lt"/>
                <a:ea typeface="+mn-ea"/>
                <a:cs typeface="+mn-cs"/>
              </a:rPr>
              <a:t>Ammonium sulfate aerosol  with known refractive index </a:t>
            </a:r>
            <a:endParaRPr lang="en-US" sz="1200" b="0"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12</a:t>
            </a:fld>
            <a:endParaRPr lang="en-US"/>
          </a:p>
        </p:txBody>
      </p:sp>
    </p:spTree>
    <p:extLst>
      <p:ext uri="{BB962C8B-B14F-4D97-AF65-F5344CB8AC3E}">
        <p14:creationId xmlns:p14="http://schemas.microsoft.com/office/powerpoint/2010/main" val="1357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Airlines require information about ash mass density [g/m3]</a:t>
            </a:r>
          </a:p>
          <a:p>
            <a:endParaRPr lang="en-US" dirty="0" smtClean="0"/>
          </a:p>
          <a:p>
            <a:r>
              <a:rPr lang="en-US" dirty="0" smtClean="0"/>
              <a:t>Passive</a:t>
            </a:r>
            <a:r>
              <a:rPr lang="en-US" baseline="0" dirty="0" smtClean="0"/>
              <a:t> satellite instruments can only measure ash COLUMN mass density [g/m2]</a:t>
            </a:r>
          </a:p>
          <a:p>
            <a:endParaRPr lang="en-US" baseline="0" dirty="0" smtClean="0"/>
          </a:p>
          <a:p>
            <a:r>
              <a:rPr lang="en-US" baseline="0" dirty="0" smtClean="0"/>
              <a:t>To convert satellite measurements into mass density active </a:t>
            </a:r>
            <a:r>
              <a:rPr lang="en-US" baseline="0" dirty="0" err="1" smtClean="0"/>
              <a:t>Lidar</a:t>
            </a:r>
            <a:r>
              <a:rPr lang="en-US" baseline="0" dirty="0" smtClean="0"/>
              <a:t> space measurements are needed</a:t>
            </a:r>
          </a:p>
          <a:p>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13</a:t>
            </a:fld>
            <a:endParaRPr lang="en-US"/>
          </a:p>
        </p:txBody>
      </p:sp>
    </p:spTree>
    <p:extLst>
      <p:ext uri="{BB962C8B-B14F-4D97-AF65-F5344CB8AC3E}">
        <p14:creationId xmlns:p14="http://schemas.microsoft.com/office/powerpoint/2010/main" val="3281646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CALIOP</a:t>
            </a:r>
            <a:r>
              <a:rPr lang="en-US" baseline="0" dirty="0" smtClean="0"/>
              <a:t> 532nm backscatter “curtain” constrains ash plume altitude and vertical extend -  1-3km:</a:t>
            </a:r>
          </a:p>
          <a:p>
            <a:endParaRPr lang="en-US" baseline="0" dirty="0" smtClean="0"/>
          </a:p>
          <a:p>
            <a:r>
              <a:rPr lang="en-US" baseline="0" dirty="0" smtClean="0"/>
              <a:t>Ash vertical thickness information is needed to convert satellite retrieved Column Ash mass [mg/m2] into Ash concentration [mg/m3]</a:t>
            </a:r>
          </a:p>
          <a:p>
            <a:endParaRPr lang="en-US" baseline="0" dirty="0" smtClean="0"/>
          </a:p>
          <a:p>
            <a:r>
              <a:rPr lang="en-US" baseline="0" dirty="0" smtClean="0"/>
              <a:t>Currently threshold 2-4 mg/m3 is considered dangerous for commercial jet engines</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14</a:t>
            </a:fld>
            <a:endParaRPr lang="en-US"/>
          </a:p>
        </p:txBody>
      </p:sp>
    </p:spTree>
    <p:extLst>
      <p:ext uri="{BB962C8B-B14F-4D97-AF65-F5344CB8AC3E}">
        <p14:creationId xmlns:p14="http://schemas.microsoft.com/office/powerpoint/2010/main" val="2535763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aseline="0" dirty="0" smtClean="0"/>
              <a:t>New NASA Applied Sciences program supports expedited production of CALIOP data  for volcanic ash warnings.</a:t>
            </a:r>
          </a:p>
          <a:p>
            <a:endParaRPr lang="en-US" baseline="0" dirty="0" smtClean="0"/>
          </a:p>
          <a:p>
            <a:r>
              <a:rPr lang="en-US" baseline="0" dirty="0" smtClean="0"/>
              <a:t>CALIOP data are combined with trajectory mapping technique to provide 3D  ash forecasts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Paper in press:  An advanced system to monitor the 3D structure of diffuse volcanic ash clouds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J.-P. Vernier1,2, T. D. Fairlie2, J. J. Murray2, A. Tupper3, C. Trepte2 , D. Winker2, J.</a:t>
            </a:r>
          </a:p>
          <a:p>
            <a:r>
              <a:rPr lang="en-US" sz="1200" b="0" i="0" u="none" strike="noStrike" kern="1200" baseline="0" dirty="0" smtClean="0">
                <a:solidFill>
                  <a:schemeClr val="tx1"/>
                </a:solidFill>
                <a:latin typeface="+mn-lt"/>
                <a:ea typeface="+mn-ea"/>
                <a:cs typeface="+mn-cs"/>
              </a:rPr>
              <a:t>4 Pelon4, A. Garnier1,2,4, J. Jumelet4, M. Pavolonis5, A.H. Omar2 and K.A. Powell2.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26 Abstract :</a:t>
            </a:r>
          </a:p>
          <a:p>
            <a:r>
              <a:rPr lang="en-US" sz="1200" b="0" i="0" u="none" strike="noStrike" kern="1200" baseline="0" dirty="0" smtClean="0">
                <a:solidFill>
                  <a:schemeClr val="tx1"/>
                </a:solidFill>
                <a:latin typeface="+mn-lt"/>
                <a:ea typeface="+mn-ea"/>
                <a:cs typeface="+mn-cs"/>
              </a:rPr>
              <a:t>28 Major disruptions of the aviation system from recent volcanic eruptions have increased</a:t>
            </a:r>
          </a:p>
          <a:p>
            <a:r>
              <a:rPr lang="en-US" sz="1200" b="0" i="0" u="none" strike="noStrike" kern="1200" baseline="0" dirty="0" smtClean="0">
                <a:solidFill>
                  <a:schemeClr val="tx1"/>
                </a:solidFill>
                <a:latin typeface="+mn-lt"/>
                <a:ea typeface="+mn-ea"/>
                <a:cs typeface="+mn-cs"/>
              </a:rPr>
              <a:t>29 intense international discussions to improve volcanic ash warnings. Central to making</a:t>
            </a:r>
          </a:p>
          <a:p>
            <a:r>
              <a:rPr lang="en-US" sz="1200" b="0" i="0" u="none" strike="noStrike" kern="1200" baseline="0" dirty="0" smtClean="0">
                <a:solidFill>
                  <a:schemeClr val="tx1"/>
                </a:solidFill>
                <a:latin typeface="+mn-lt"/>
                <a:ea typeface="+mn-ea"/>
                <a:cs typeface="+mn-cs"/>
              </a:rPr>
              <a:t>30 progress is to better discern low levels of volcanic ash, and to describe the ash cloud</a:t>
            </a:r>
          </a:p>
          <a:p>
            <a:r>
              <a:rPr lang="en-US" sz="1200" b="0" i="0" u="none" strike="noStrike" kern="1200" baseline="0" dirty="0" smtClean="0">
                <a:solidFill>
                  <a:schemeClr val="tx1"/>
                </a:solidFill>
                <a:latin typeface="+mn-lt"/>
                <a:ea typeface="+mn-ea"/>
                <a:cs typeface="+mn-cs"/>
              </a:rPr>
              <a:t>31 structure more accurately in 3-dimensional space, and time. Here, we study dispersed</a:t>
            </a:r>
          </a:p>
          <a:p>
            <a:r>
              <a:rPr lang="en-US" sz="1200" b="0" i="0" u="none" strike="noStrike" kern="1200" baseline="0" dirty="0" smtClean="0">
                <a:solidFill>
                  <a:schemeClr val="tx1"/>
                </a:solidFill>
                <a:latin typeface="+mn-lt"/>
                <a:ea typeface="+mn-ea"/>
                <a:cs typeface="+mn-cs"/>
              </a:rPr>
              <a:t>32 volcanic ash observed by the CALIPSO space-based </a:t>
            </a:r>
            <a:r>
              <a:rPr lang="en-US" sz="1200" b="0" i="0" u="none" strike="noStrike" kern="1200" baseline="0" dirty="0" err="1" smtClean="0">
                <a:solidFill>
                  <a:schemeClr val="tx1"/>
                </a:solidFill>
                <a:latin typeface="+mn-lt"/>
                <a:ea typeface="+mn-ea"/>
                <a:cs typeface="+mn-cs"/>
              </a:rPr>
              <a:t>lidar</a:t>
            </a:r>
            <a:r>
              <a:rPr lang="en-US" sz="1200" b="0" i="0" u="none" strike="noStrike" kern="1200" baseline="0" dirty="0" smtClean="0">
                <a:solidFill>
                  <a:schemeClr val="tx1"/>
                </a:solidFill>
                <a:latin typeface="+mn-lt"/>
                <a:ea typeface="+mn-ea"/>
                <a:cs typeface="+mn-cs"/>
              </a:rPr>
              <a:t> near 20,000-40,000ft (6-13</a:t>
            </a:r>
          </a:p>
          <a:p>
            <a:r>
              <a:rPr lang="en-US" sz="1200" b="0" i="0" u="none" strike="noStrike" kern="1200" baseline="0" dirty="0" smtClean="0">
                <a:solidFill>
                  <a:schemeClr val="tx1"/>
                </a:solidFill>
                <a:latin typeface="+mn-lt"/>
                <a:ea typeface="+mn-ea"/>
                <a:cs typeface="+mn-cs"/>
              </a:rPr>
              <a:t>33 km) over Australia and New Zealand in June 2011, 3 weeks after the </a:t>
            </a:r>
            <a:r>
              <a:rPr lang="en-US" sz="1200" b="0" i="0" u="none" strike="noStrike" kern="1200" baseline="0" dirty="0" err="1" smtClean="0">
                <a:solidFill>
                  <a:schemeClr val="tx1"/>
                </a:solidFill>
                <a:latin typeface="+mn-lt"/>
                <a:ea typeface="+mn-ea"/>
                <a:cs typeface="+mn-cs"/>
              </a:rPr>
              <a:t>Puyehue</a:t>
            </a:r>
            <a:r>
              <a:rPr lang="en-US" sz="1200" b="0" i="0" u="none" strike="noStrike" kern="1200" baseline="0" dirty="0" smtClean="0">
                <a:solidFill>
                  <a:schemeClr val="tx1"/>
                </a:solidFill>
                <a:latin typeface="+mn-lt"/>
                <a:ea typeface="+mn-ea"/>
                <a:cs typeface="+mn-cs"/>
              </a:rPr>
              <a:t>-Cordon</a:t>
            </a:r>
          </a:p>
          <a:p>
            <a:r>
              <a:rPr lang="en-US" sz="1200" b="0" i="0" u="none" strike="noStrike" kern="1200" baseline="0" dirty="0" smtClean="0">
                <a:solidFill>
                  <a:schemeClr val="tx1"/>
                </a:solidFill>
                <a:latin typeface="+mn-lt"/>
                <a:ea typeface="+mn-ea"/>
                <a:cs typeface="+mn-cs"/>
              </a:rPr>
              <a:t>34 </a:t>
            </a:r>
            <a:r>
              <a:rPr lang="en-US" sz="1200" b="0" i="0" u="none" strike="noStrike" kern="1200" baseline="0" dirty="0" err="1" smtClean="0">
                <a:solidFill>
                  <a:schemeClr val="tx1"/>
                </a:solidFill>
                <a:latin typeface="+mn-lt"/>
                <a:ea typeface="+mn-ea"/>
                <a:cs typeface="+mn-cs"/>
              </a:rPr>
              <a:t>Caulle</a:t>
            </a:r>
            <a:r>
              <a:rPr lang="en-US" sz="1200" b="0" i="0" u="none" strike="noStrike" kern="1200" baseline="0" dirty="0" smtClean="0">
                <a:solidFill>
                  <a:schemeClr val="tx1"/>
                </a:solidFill>
                <a:latin typeface="+mn-lt"/>
                <a:ea typeface="+mn-ea"/>
                <a:cs typeface="+mn-cs"/>
              </a:rPr>
              <a:t> eruption, which disrupted air traffic in much of the Southern Hemisphere. The</a:t>
            </a:r>
          </a:p>
          <a:p>
            <a:r>
              <a:rPr lang="en-US" sz="1200" b="0" i="0" u="none" strike="noStrike" kern="1200" baseline="0" dirty="0" smtClean="0">
                <a:solidFill>
                  <a:schemeClr val="tx1"/>
                </a:solidFill>
                <a:latin typeface="+mn-lt"/>
                <a:ea typeface="+mn-ea"/>
                <a:cs typeface="+mn-cs"/>
              </a:rPr>
              <a:t>35 volcanic ash layers are shown to exhibit color ratios (1064/532 nm) near 0.5, significantly</a:t>
            </a:r>
          </a:p>
          <a:p>
            <a:r>
              <a:rPr lang="en-US" sz="1200" b="0" i="0" u="none" strike="noStrike" kern="1200" baseline="0" dirty="0" smtClean="0">
                <a:solidFill>
                  <a:schemeClr val="tx1"/>
                </a:solidFill>
                <a:latin typeface="+mn-lt"/>
                <a:ea typeface="+mn-ea"/>
                <a:cs typeface="+mn-cs"/>
              </a:rPr>
              <a:t>36 lower than unity, typical values observed with ice. We use those optical properties to</a:t>
            </a:r>
          </a:p>
          <a:p>
            <a:r>
              <a:rPr lang="en-US" sz="1200" b="0" i="0" u="none" strike="noStrike" kern="1200" baseline="0" dirty="0" smtClean="0">
                <a:solidFill>
                  <a:schemeClr val="tx1"/>
                </a:solidFill>
                <a:latin typeface="+mn-lt"/>
                <a:ea typeface="+mn-ea"/>
                <a:cs typeface="+mn-cs"/>
              </a:rPr>
              <a:t>37 develop an ash detection algorithm. We then demonstrate a “trajectory-mapping”</a:t>
            </a:r>
          </a:p>
          <a:p>
            <a:r>
              <a:rPr lang="en-US" sz="1200" b="0" i="0" u="none" strike="noStrike" kern="1200" baseline="0" dirty="0" smtClean="0">
                <a:solidFill>
                  <a:schemeClr val="tx1"/>
                </a:solidFill>
                <a:latin typeface="+mn-lt"/>
                <a:ea typeface="+mn-ea"/>
                <a:cs typeface="+mn-cs"/>
              </a:rPr>
              <a:t>38 technique, wherein ash cloud observations are ingested into a </a:t>
            </a:r>
            <a:r>
              <a:rPr lang="en-US" sz="1200" b="0" i="0" u="none" strike="noStrike" kern="1200" baseline="0" dirty="0" err="1" smtClean="0">
                <a:solidFill>
                  <a:schemeClr val="tx1"/>
                </a:solidFill>
                <a:latin typeface="+mn-lt"/>
                <a:ea typeface="+mn-ea"/>
                <a:cs typeface="+mn-cs"/>
              </a:rPr>
              <a:t>Lagrangian</a:t>
            </a:r>
            <a:r>
              <a:rPr lang="en-US" sz="1200" b="0" i="0" u="none" strike="noStrike" kern="1200" baseline="0" dirty="0" smtClean="0">
                <a:solidFill>
                  <a:schemeClr val="tx1"/>
                </a:solidFill>
                <a:latin typeface="+mn-lt"/>
                <a:ea typeface="+mn-ea"/>
                <a:cs typeface="+mn-cs"/>
              </a:rPr>
              <a:t> model, to</a:t>
            </a:r>
          </a:p>
          <a:p>
            <a:r>
              <a:rPr lang="en-US" sz="1200" b="0" i="0" u="none" strike="noStrike" kern="1200" baseline="0" dirty="0" smtClean="0">
                <a:solidFill>
                  <a:schemeClr val="tx1"/>
                </a:solidFill>
                <a:latin typeface="+mn-lt"/>
                <a:ea typeface="+mn-ea"/>
                <a:cs typeface="+mn-cs"/>
              </a:rPr>
              <a:t>39 construct ash dispersion maps and cross-sections. Comparisons of the model results with</a:t>
            </a:r>
          </a:p>
          <a:p>
            <a:r>
              <a:rPr lang="en-US" sz="1200" b="0" i="0" u="none" strike="noStrike" kern="1200" baseline="0" dirty="0" smtClean="0">
                <a:solidFill>
                  <a:schemeClr val="tx1"/>
                </a:solidFill>
                <a:latin typeface="+mn-lt"/>
                <a:ea typeface="+mn-ea"/>
                <a:cs typeface="+mn-cs"/>
              </a:rPr>
              <a:t>40 independent observations suggest that the model successfully reproduces the 3D structure</a:t>
            </a:r>
          </a:p>
          <a:p>
            <a:r>
              <a:rPr lang="en-US" sz="1200" b="0" i="0" u="none" strike="noStrike" kern="1200" baseline="0" dirty="0" smtClean="0">
                <a:solidFill>
                  <a:schemeClr val="tx1"/>
                </a:solidFill>
                <a:latin typeface="+mn-lt"/>
                <a:ea typeface="+mn-ea"/>
                <a:cs typeface="+mn-cs"/>
              </a:rPr>
              <a:t>41 of volcanic ash clouds. This technique has a potential operational application to provide</a:t>
            </a:r>
          </a:p>
          <a:p>
            <a:r>
              <a:rPr lang="en-US" sz="1200" b="0" i="0" u="none" strike="noStrike" kern="1200" baseline="0" dirty="0" smtClean="0">
                <a:solidFill>
                  <a:schemeClr val="tx1"/>
                </a:solidFill>
                <a:latin typeface="+mn-lt"/>
                <a:ea typeface="+mn-ea"/>
                <a:cs typeface="+mn-cs"/>
              </a:rPr>
              <a:t>42 important additional information to worldwide Volcanic Ash Advisory Centers.</a:t>
            </a:r>
            <a:endParaRPr lang="en-US" dirty="0"/>
          </a:p>
        </p:txBody>
      </p:sp>
      <p:sp>
        <p:nvSpPr>
          <p:cNvPr id="4" name="Slide Number Placeholder 3"/>
          <p:cNvSpPr>
            <a:spLocks noGrp="1"/>
          </p:cNvSpPr>
          <p:nvPr>
            <p:ph type="sldNum" sz="quarter" idx="10"/>
          </p:nvPr>
        </p:nvSpPr>
        <p:spPr/>
        <p:txBody>
          <a:bodyPr/>
          <a:lstStyle/>
          <a:p>
            <a:fld id="{49EFA18E-5399-7B49-B961-9428A39E7B13}" type="slidenum">
              <a:rPr lang="en-US" smtClean="0"/>
              <a:pPr/>
              <a:t>15</a:t>
            </a:fld>
            <a:endParaRPr lang="en-US"/>
          </a:p>
        </p:txBody>
      </p:sp>
    </p:spTree>
    <p:extLst>
      <p:ext uri="{BB962C8B-B14F-4D97-AF65-F5344CB8AC3E}">
        <p14:creationId xmlns:p14="http://schemas.microsoft.com/office/powerpoint/2010/main" val="114202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Langley Trajectory</a:t>
            </a:r>
            <a:r>
              <a:rPr lang="en-US" baseline="0" dirty="0" smtClean="0"/>
              <a:t> Model (</a:t>
            </a:r>
            <a:r>
              <a:rPr lang="en-US" baseline="0" dirty="0" err="1" smtClean="0"/>
              <a:t>LaTM</a:t>
            </a:r>
            <a:r>
              <a:rPr lang="en-US" baseline="0" dirty="0" smtClean="0"/>
              <a:t>) initialized with Calipso retrievals of volcanic ash using pixels with low 532/1064 color ratio and high 532 nm depolarization ratio. </a:t>
            </a:r>
            <a:r>
              <a:rPr lang="en-US" baseline="0" dirty="0" err="1" smtClean="0"/>
              <a:t>LaTM</a:t>
            </a:r>
            <a:r>
              <a:rPr lang="en-US" baseline="0" dirty="0" smtClean="0"/>
              <a:t> uses a 4</a:t>
            </a:r>
            <a:r>
              <a:rPr lang="en-US" baseline="30000" dirty="0" smtClean="0"/>
              <a:t>th</a:t>
            </a:r>
            <a:r>
              <a:rPr lang="en-US" baseline="0" dirty="0" smtClean="0"/>
              <a:t> order </a:t>
            </a:r>
            <a:r>
              <a:rPr lang="en-US" baseline="0" dirty="0" err="1" smtClean="0"/>
              <a:t>Runge-Kutta</a:t>
            </a:r>
            <a:r>
              <a:rPr lang="en-US" baseline="0" dirty="0" smtClean="0"/>
              <a:t> scheme.</a:t>
            </a:r>
            <a:endParaRPr lang="en-US" dirty="0"/>
          </a:p>
        </p:txBody>
      </p:sp>
      <p:sp>
        <p:nvSpPr>
          <p:cNvPr id="4" name="Slide Number Placeholder 3"/>
          <p:cNvSpPr>
            <a:spLocks noGrp="1"/>
          </p:cNvSpPr>
          <p:nvPr>
            <p:ph type="sldNum" sz="quarter" idx="10"/>
          </p:nvPr>
        </p:nvSpPr>
        <p:spPr/>
        <p:txBody>
          <a:bodyPr/>
          <a:lstStyle/>
          <a:p>
            <a:fld id="{56D5E09A-E1EA-40F5-B1BE-AAB70D14B01E}" type="slidenum">
              <a:rPr lang="en-US" smtClean="0"/>
              <a:t>16</a:t>
            </a:fld>
            <a:endParaRPr lang="en-US"/>
          </a:p>
        </p:txBody>
      </p:sp>
    </p:spTree>
    <p:extLst>
      <p:ext uri="{BB962C8B-B14F-4D97-AF65-F5344CB8AC3E}">
        <p14:creationId xmlns:p14="http://schemas.microsoft.com/office/powerpoint/2010/main" val="423862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smtClean="0">
                <a:solidFill>
                  <a:schemeClr val="tx1"/>
                </a:solidFill>
                <a:effectLst/>
                <a:latin typeface="+mn-lt"/>
                <a:ea typeface="+mn-ea"/>
                <a:cs typeface="+mn-cs"/>
              </a:rPr>
              <a:t>In this case geostationary MTSAT data (Right-bottom) and </a:t>
            </a:r>
            <a:r>
              <a:rPr lang="en-US" sz="1200" kern="1200" dirty="0" err="1" smtClean="0">
                <a:solidFill>
                  <a:schemeClr val="tx1"/>
                </a:solidFill>
                <a:effectLst/>
                <a:latin typeface="+mn-lt"/>
                <a:ea typeface="+mn-ea"/>
                <a:cs typeface="+mn-cs"/>
              </a:rPr>
              <a:t>Hysplit</a:t>
            </a:r>
            <a:r>
              <a:rPr lang="en-US" sz="1200" kern="1200" dirty="0" smtClean="0">
                <a:solidFill>
                  <a:schemeClr val="tx1"/>
                </a:solidFill>
                <a:effectLst/>
                <a:latin typeface="+mn-lt"/>
                <a:ea typeface="+mn-ea"/>
                <a:cs typeface="+mn-cs"/>
              </a:rPr>
              <a:t> model alone were not able to see the ash that extended beyond the [ash] advisory from </a:t>
            </a:r>
            <a:r>
              <a:rPr lang="en-US" sz="1200" kern="1200" dirty="0" err="1" smtClean="0">
                <a:solidFill>
                  <a:schemeClr val="tx1"/>
                </a:solidFill>
                <a:effectLst/>
                <a:latin typeface="+mn-lt"/>
                <a:ea typeface="+mn-ea"/>
                <a:cs typeface="+mn-cs"/>
              </a:rPr>
              <a:t>Darvin</a:t>
            </a:r>
            <a:r>
              <a:rPr lang="en-US" sz="1200" kern="1200" dirty="0" smtClean="0">
                <a:solidFill>
                  <a:schemeClr val="tx1"/>
                </a:solidFill>
                <a:effectLst/>
                <a:latin typeface="+mn-lt"/>
                <a:ea typeface="+mn-ea"/>
                <a:cs typeface="+mn-cs"/>
              </a:rPr>
              <a:t> VAAC (Top</a:t>
            </a:r>
            <a:r>
              <a:rPr lang="en-US" sz="1200" kern="1200" baseline="0" dirty="0" smtClean="0">
                <a:solidFill>
                  <a:schemeClr val="tx1"/>
                </a:solidFill>
                <a:effectLst/>
                <a:latin typeface="+mn-lt"/>
                <a:ea typeface="+mn-ea"/>
                <a:cs typeface="+mn-cs"/>
              </a:rPr>
              <a:t> right)</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Darvin</a:t>
            </a:r>
            <a:r>
              <a:rPr lang="en-US" sz="1200" kern="1200" dirty="0" smtClean="0">
                <a:solidFill>
                  <a:schemeClr val="tx1"/>
                </a:solidFill>
                <a:effectLst/>
                <a:latin typeface="+mn-lt"/>
                <a:ea typeface="+mn-ea"/>
                <a:cs typeface="+mn-cs"/>
              </a:rPr>
              <a:t>] VAAC did an excellent job with the information they had available and even scrambled to quickly update the warning when it became clear that things were moving faster than could be discerned from the earlier MTSAT imagery.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9EFA18E-5399-7B49-B961-9428A39E7B13}" type="slidenum">
              <a:rPr lang="en-US" smtClean="0"/>
              <a:pPr/>
              <a:t>17</a:t>
            </a:fld>
            <a:endParaRPr lang="en-US"/>
          </a:p>
        </p:txBody>
      </p:sp>
    </p:spTree>
    <p:extLst>
      <p:ext uri="{BB962C8B-B14F-4D97-AF65-F5344CB8AC3E}">
        <p14:creationId xmlns:p14="http://schemas.microsoft.com/office/powerpoint/2010/main" val="2802136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NOAA partnership launched new generation weather </a:t>
            </a:r>
            <a:r>
              <a:rPr lang="en-US" dirty="0" err="1" smtClean="0"/>
              <a:t>Suomi</a:t>
            </a:r>
            <a:r>
              <a:rPr lang="en-US" dirty="0" smtClean="0"/>
              <a:t> - NPP satellite in 2011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18</a:t>
            </a:fld>
            <a:endParaRPr lang="en-US"/>
          </a:p>
        </p:txBody>
      </p:sp>
    </p:spTree>
    <p:extLst>
      <p:ext uri="{BB962C8B-B14F-4D97-AF65-F5344CB8AC3E}">
        <p14:creationId xmlns:p14="http://schemas.microsoft.com/office/powerpoint/2010/main" val="166322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S-NPP satellite has 5  advanced instruments for weather and </a:t>
            </a:r>
            <a:r>
              <a:rPr lang="en-US" dirty="0" err="1" smtClean="0"/>
              <a:t>atm</a:t>
            </a:r>
            <a:r>
              <a:rPr lang="en-US" dirty="0" smtClean="0"/>
              <a:t> composition measurements.</a:t>
            </a:r>
            <a:endParaRPr lang="en-US" dirty="0" smtClean="0"/>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07B4F56-718C-4060-A58F-FA8E1594CE22}" type="slidenum">
              <a:rPr lang="en-US" smtClean="0"/>
              <a:pPr eaLnBrk="1" hangingPunct="1">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A-train formation</a:t>
            </a:r>
            <a:r>
              <a:rPr lang="en-US" baseline="0" dirty="0" smtClean="0"/>
              <a:t> of polar satellites provide multiple instruments capable of observing volcanic clouds gases and aerosols:</a:t>
            </a:r>
          </a:p>
          <a:p>
            <a:r>
              <a:rPr lang="en-US" baseline="0" dirty="0" smtClean="0"/>
              <a:t>Aqua/MODIS  - Vis + TIR</a:t>
            </a:r>
          </a:p>
          <a:p>
            <a:r>
              <a:rPr lang="en-US" baseline="0" dirty="0" smtClean="0"/>
              <a:t>Aura/OMI       - SO2  + aerosol Index (dust, ash)</a:t>
            </a:r>
          </a:p>
          <a:p>
            <a:r>
              <a:rPr lang="en-US" baseline="0" dirty="0" smtClean="0"/>
              <a:t>CALIPSO/CALIOP </a:t>
            </a:r>
            <a:r>
              <a:rPr lang="en-US" baseline="0" dirty="0" err="1" smtClean="0"/>
              <a:t>lidar</a:t>
            </a:r>
            <a:r>
              <a:rPr lang="en-US" baseline="0" dirty="0" smtClean="0"/>
              <a:t>  -   ash vertical profile </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2</a:t>
            </a:fld>
            <a:endParaRPr lang="en-US"/>
          </a:p>
        </p:txBody>
      </p:sp>
    </p:spTree>
    <p:extLst>
      <p:ext uri="{BB962C8B-B14F-4D97-AF65-F5344CB8AC3E}">
        <p14:creationId xmlns:p14="http://schemas.microsoft.com/office/powerpoint/2010/main" val="3054080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E14A5-F41D-4DD8-A8E0-63CE41FE2366}" type="slidenum">
              <a:rPr lang="en-US"/>
              <a:pPr/>
              <a:t>20</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sz="1050" b="0" dirty="0" smtClean="0"/>
              <a:t>Ozone Monitoring and profiling Suite (OMPS) </a:t>
            </a:r>
            <a:r>
              <a:rPr lang="en-US" sz="1050" b="0" dirty="0"/>
              <a:t>consists </a:t>
            </a:r>
            <a:r>
              <a:rPr lang="en-US" sz="1050" b="0" dirty="0" smtClean="0"/>
              <a:t>of</a:t>
            </a:r>
            <a:r>
              <a:rPr lang="en-US" sz="1050" b="0" baseline="0" dirty="0" smtClean="0"/>
              <a:t> three</a:t>
            </a:r>
            <a:r>
              <a:rPr lang="en-US" sz="1050" b="0" dirty="0" smtClean="0"/>
              <a:t> sensors: </a:t>
            </a:r>
          </a:p>
          <a:p>
            <a:r>
              <a:rPr lang="en-US" sz="1050" b="0" dirty="0" smtClean="0"/>
              <a:t>Nadir </a:t>
            </a:r>
            <a:r>
              <a:rPr lang="en-US" sz="1050" b="0" dirty="0" smtClean="0"/>
              <a:t>mapper</a:t>
            </a:r>
            <a:r>
              <a:rPr lang="en-US" sz="1050" b="0" baseline="0" dirty="0" smtClean="0"/>
              <a:t> (similar to OMI , </a:t>
            </a:r>
            <a:r>
              <a:rPr lang="en-US" sz="1050" b="0" dirty="0" smtClean="0"/>
              <a:t>110° nadir cross-track field of view )</a:t>
            </a:r>
            <a:r>
              <a:rPr lang="en-US" sz="1050" b="0" baseline="0" dirty="0" smtClean="0"/>
              <a:t> provides </a:t>
            </a:r>
            <a:r>
              <a:rPr lang="en-US" sz="1050" b="0" dirty="0" smtClean="0"/>
              <a:t>Total Column  Ozone and SO2 </a:t>
            </a:r>
            <a:endParaRPr lang="en-US" sz="1050" b="0" dirty="0"/>
          </a:p>
          <a:p>
            <a:r>
              <a:rPr lang="en-US" sz="1050" b="0" dirty="0" smtClean="0"/>
              <a:t>Nadir Profile instrument provides Nadir ozone profiles</a:t>
            </a:r>
          </a:p>
          <a:p>
            <a:endParaRPr lang="en-US" sz="105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smtClean="0"/>
              <a:t>Limb instrument provides Limb Profile</a:t>
            </a:r>
            <a:r>
              <a:rPr lang="en-US" sz="1050" b="0" baseline="0" dirty="0" smtClean="0"/>
              <a:t> of ozone and aerosols above </a:t>
            </a:r>
            <a:r>
              <a:rPr lang="en-US" sz="1050" b="0" baseline="0" dirty="0" err="1" smtClean="0"/>
              <a:t>tropopause</a:t>
            </a:r>
            <a:endParaRPr lang="en-US" sz="1050" b="0" dirty="0" smtClean="0"/>
          </a:p>
          <a:p>
            <a:r>
              <a:rPr lang="en-US" b="1" dirty="0" smtClean="0"/>
              <a:t> </a:t>
            </a:r>
            <a:endParaRPr lang="en-US" b="1"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OMPS- Limb</a:t>
            </a:r>
            <a:r>
              <a:rPr lang="en-US" baseline="0" dirty="0" smtClean="0"/>
              <a:t> instrument takes out ~80% data rate available.</a:t>
            </a:r>
          </a:p>
          <a:p>
            <a:endParaRPr lang="en-US" baseline="0" dirty="0" smtClean="0"/>
          </a:p>
          <a:p>
            <a:r>
              <a:rPr lang="en-US" baseline="0" dirty="0" smtClean="0"/>
              <a:t>Then the limb instrument is turned-off (on Sundays) nadir mapper data are transmitted to the ground at full resolution.</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21</a:t>
            </a:fld>
            <a:endParaRPr lang="en-US"/>
          </a:p>
        </p:txBody>
      </p:sp>
    </p:spTree>
    <p:extLst>
      <p:ext uri="{BB962C8B-B14F-4D97-AF65-F5344CB8AC3E}">
        <p14:creationId xmlns:p14="http://schemas.microsoft.com/office/powerpoint/2010/main" val="348931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OMPS Nadir Mapper is similar to OMI.</a:t>
            </a:r>
            <a:r>
              <a:rPr lang="en-US" baseline="0" dirty="0" smtClean="0"/>
              <a:t> </a:t>
            </a:r>
          </a:p>
          <a:p>
            <a:endParaRPr lang="en-US" dirty="0" smtClean="0"/>
          </a:p>
          <a:p>
            <a:r>
              <a:rPr lang="en-US" dirty="0" smtClean="0"/>
              <a:t>OMPS Nadir Mapper </a:t>
            </a:r>
            <a:r>
              <a:rPr lang="en-US" baseline="0" dirty="0" smtClean="0"/>
              <a:t>provides Aerosol Index (AI) data at lower resolution (50km), but at contiguous global coverage (OMI has lost part of the swath due to raw anomaly)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example shows recent volcanic ash cloud from  </a:t>
            </a:r>
            <a:r>
              <a:rPr lang="en-US" baseline="0" dirty="0" err="1" smtClean="0"/>
              <a:t>Copahue</a:t>
            </a:r>
            <a:r>
              <a:rPr lang="en-US" baseline="0" dirty="0" smtClean="0"/>
              <a:t> eruption in </a:t>
            </a:r>
            <a:r>
              <a:rPr lang="en-US" baseline="0" dirty="0" err="1" smtClean="0"/>
              <a:t>Chilie</a:t>
            </a:r>
            <a:r>
              <a:rPr lang="en-US" baseline="0" dirty="0" smtClean="0"/>
              <a:t> in December 2012. </a:t>
            </a:r>
            <a:r>
              <a:rPr lang="en-US" sz="1200" kern="1200" dirty="0" smtClean="0">
                <a:solidFill>
                  <a:schemeClr val="tx1"/>
                </a:solidFill>
                <a:effectLst/>
                <a:latin typeface="+mn-lt"/>
                <a:ea typeface="+mn-ea"/>
                <a:cs typeface="+mn-cs"/>
              </a:rPr>
              <a:t>The ash signal was not detectable on second day</a:t>
            </a:r>
          </a:p>
          <a:p>
            <a:endParaRPr lang="en-US" baseline="0" dirty="0" smtClean="0"/>
          </a:p>
          <a:p>
            <a:r>
              <a:rPr lang="en-US" baseline="0" dirty="0" smtClean="0"/>
              <a:t>Insert: MODIS RGB image </a:t>
            </a:r>
            <a:endParaRPr lang="en-US" dirty="0" smtClean="0"/>
          </a:p>
          <a:p>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22</a:t>
            </a:fld>
            <a:endParaRPr lang="en-US"/>
          </a:p>
        </p:txBody>
      </p:sp>
    </p:spTree>
    <p:extLst>
      <p:ext uri="{BB962C8B-B14F-4D97-AF65-F5344CB8AC3E}">
        <p14:creationId xmlns:p14="http://schemas.microsoft.com/office/powerpoint/2010/main" val="232585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OMPS- Nadir Mapper is similar to OMI.</a:t>
            </a:r>
          </a:p>
          <a:p>
            <a:r>
              <a:rPr lang="en-US" baseline="0" dirty="0" smtClean="0"/>
              <a:t>It provides ozone and volcanic SO2 data at lower resolution (50km), but at contiguous global coverage </a:t>
            </a:r>
          </a:p>
          <a:p>
            <a:r>
              <a:rPr lang="en-US" baseline="0" dirty="0" smtClean="0"/>
              <a:t>This example shows volcanic SO2 cloud from  </a:t>
            </a:r>
            <a:r>
              <a:rPr lang="en-US" baseline="0" dirty="0" err="1" smtClean="0"/>
              <a:t>Copahue</a:t>
            </a:r>
            <a:r>
              <a:rPr lang="en-US" baseline="0" dirty="0" smtClean="0"/>
              <a:t> eruption in </a:t>
            </a:r>
            <a:r>
              <a:rPr lang="en-US" baseline="0" dirty="0" err="1" smtClean="0"/>
              <a:t>Chilie</a:t>
            </a:r>
            <a:r>
              <a:rPr lang="en-US" baseline="0" dirty="0" smtClean="0"/>
              <a:t> in December 2012</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23</a:t>
            </a:fld>
            <a:endParaRPr lang="en-US"/>
          </a:p>
        </p:txBody>
      </p:sp>
    </p:spTree>
    <p:extLst>
      <p:ext uri="{BB962C8B-B14F-4D97-AF65-F5344CB8AC3E}">
        <p14:creationId xmlns:p14="http://schemas.microsoft.com/office/powerpoint/2010/main" val="951091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OMPS</a:t>
            </a:r>
            <a:r>
              <a:rPr lang="en-US" baseline="0" dirty="0" smtClean="0"/>
              <a:t> high resolution SO2 cloud on second day after eruption - Dec 23</a:t>
            </a:r>
          </a:p>
          <a:p>
            <a:endParaRPr lang="en-US" baseline="0" dirty="0" smtClean="0"/>
          </a:p>
          <a:p>
            <a:r>
              <a:rPr lang="en-US" baseline="0" dirty="0" smtClean="0"/>
              <a:t>Volcanic cloud is much enlarged and moves fast with prevailing winds.</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24</a:t>
            </a:fld>
            <a:endParaRPr lang="en-US"/>
          </a:p>
        </p:txBody>
      </p:sp>
    </p:spTree>
    <p:extLst>
      <p:ext uri="{BB962C8B-B14F-4D97-AF65-F5344CB8AC3E}">
        <p14:creationId xmlns:p14="http://schemas.microsoft.com/office/powerpoint/2010/main" val="974047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on Dec 24</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25</a:t>
            </a:fld>
            <a:endParaRPr lang="en-US"/>
          </a:p>
        </p:txBody>
      </p:sp>
    </p:spTree>
    <p:extLst>
      <p:ext uri="{BB962C8B-B14F-4D97-AF65-F5344CB8AC3E}">
        <p14:creationId xmlns:p14="http://schemas.microsoft.com/office/powerpoint/2010/main" val="85574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on Dec 25</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26</a:t>
            </a:fld>
            <a:endParaRPr lang="en-US"/>
          </a:p>
        </p:txBody>
      </p:sp>
    </p:spTree>
    <p:extLst>
      <p:ext uri="{BB962C8B-B14F-4D97-AF65-F5344CB8AC3E}">
        <p14:creationId xmlns:p14="http://schemas.microsoft.com/office/powerpoint/2010/main" val="2855357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Fast data delivery is key for Volcanic disaster</a:t>
            </a:r>
            <a:r>
              <a:rPr lang="en-GB" sz="1200" kern="1200" baseline="0" dirty="0" smtClean="0">
                <a:solidFill>
                  <a:schemeClr val="tx1"/>
                </a:solidFill>
                <a:latin typeface="+mn-lt"/>
                <a:ea typeface="+mn-ea"/>
                <a:cs typeface="+mn-cs"/>
              </a:rPr>
              <a:t>s application.</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NASA’s EOS-Aura satellite has so called Direct Broadcast (DB) capability, i.e. the ability to broadcast data at the same time as it is measured. This possibility is utilized in the OMI Very Fast Delivery (VFD) Service (</a:t>
            </a:r>
            <a:r>
              <a:rPr lang="en-GB" sz="1200" u="sng" kern="1200" dirty="0" smtClean="0">
                <a:solidFill>
                  <a:schemeClr val="tx1"/>
                </a:solidFill>
                <a:latin typeface="+mn-lt"/>
                <a:ea typeface="+mn-ea"/>
                <a:cs typeface="+mn-cs"/>
                <a:hlinkClick r:id="rId3"/>
              </a:rPr>
              <a:t>http://omivfd.fmi.fi</a:t>
            </a:r>
            <a:r>
              <a:rPr lang="en-GB" sz="1200" kern="1200" dirty="0" smtClean="0">
                <a:solidFill>
                  <a:schemeClr val="tx1"/>
                </a:solidFill>
                <a:latin typeface="+mn-lt"/>
                <a:ea typeface="+mn-ea"/>
                <a:cs typeface="+mn-cs"/>
              </a:rPr>
              <a:t>) for monitoring atmospheric composition and UV-radiation in almost real time, within 20 minutes after the overpass. The service started in 2006 with UV and ozone. After the eruption of the </a:t>
            </a:r>
            <a:r>
              <a:rPr lang="en-GB" sz="1200" kern="1200" dirty="0" err="1" smtClean="0">
                <a:solidFill>
                  <a:schemeClr val="tx1"/>
                </a:solidFill>
                <a:latin typeface="+mn-lt"/>
                <a:ea typeface="+mn-ea"/>
                <a:cs typeface="+mn-cs"/>
              </a:rPr>
              <a:t>Eyjafjallajökul</a:t>
            </a:r>
            <a:r>
              <a:rPr lang="en-GB" sz="1200" kern="1200" dirty="0" smtClean="0">
                <a:solidFill>
                  <a:schemeClr val="tx1"/>
                </a:solidFill>
                <a:latin typeface="+mn-lt"/>
                <a:ea typeface="+mn-ea"/>
                <a:cs typeface="+mn-cs"/>
              </a:rPr>
              <a:t> the system was updated in 2010-11 with volcanic products: ash and SO2. The OMI VFD covers presently Northern Europe and Arctic Ocean, but the coverage is restricted by the fact that the satellite has to be visible from the </a:t>
            </a:r>
            <a:r>
              <a:rPr lang="en-GB" sz="1200" kern="1200" dirty="0" err="1" smtClean="0">
                <a:solidFill>
                  <a:schemeClr val="tx1"/>
                </a:solidFill>
                <a:latin typeface="+mn-lt"/>
                <a:ea typeface="+mn-ea"/>
                <a:cs typeface="+mn-cs"/>
              </a:rPr>
              <a:t>Sodankylä</a:t>
            </a:r>
            <a:r>
              <a:rPr lang="en-GB" sz="1200" kern="1200" dirty="0" smtClean="0">
                <a:solidFill>
                  <a:schemeClr val="tx1"/>
                </a:solidFill>
                <a:latin typeface="+mn-lt"/>
                <a:ea typeface="+mn-ea"/>
                <a:cs typeface="+mn-cs"/>
              </a:rPr>
              <a:t> ground station in northern Finland.  Work is on-going to extend the coverage by using a ground station in Alaska.</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85950B-9902-F149-9936-66B230FD911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Summary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Current </a:t>
            </a:r>
            <a:r>
              <a:rPr lang="en-US" sz="1200" b="0" i="0" u="none" strike="noStrike" kern="1200" baseline="0" dirty="0" smtClean="0">
                <a:solidFill>
                  <a:schemeClr val="tx1"/>
                </a:solidFill>
                <a:latin typeface="+mn-lt"/>
                <a:ea typeface="+mn-ea"/>
                <a:cs typeface="+mn-cs"/>
              </a:rPr>
              <a:t>NASA Applied sciences volcanic disasters project continues collaboration with NOAA and other partner organizations to fully utilize and disseminate NASA SO2 and ash volcanic data to further improve their Decision Support System (DSS) for early warning. The products will be enhanced with Aqua/AIRS data and continued using new SO2 and ash data from the next generation operational NPP/JPSS sensors.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demonstrate </a:t>
            </a:r>
            <a:r>
              <a:rPr lang="en-US" sz="1200" b="0" i="0" u="none" strike="noStrike" kern="1200" baseline="0" dirty="0" smtClean="0">
                <a:solidFill>
                  <a:schemeClr val="tx1"/>
                </a:solidFill>
                <a:latin typeface="+mn-lt"/>
                <a:ea typeface="+mn-ea"/>
                <a:cs typeface="+mn-cs"/>
              </a:rPr>
              <a:t>the value of increased observational frequency of polar orbit swath overlaps together with reduced satellite data latency times to 20 minutes by utilizing direct broadcast data received at ground stations in Finland and Alaska. Given a new emphasis on quantitative ash mass forecasts for air traffic management (ATM) we propose utilizing satellite data assimilation techniques in a NASA global model to demonstrate improved medium range forecasts of volcanic cloud location and vertical extent. Our proposal directly responds to the priority topic of the solicitation: “Volcanic effluent detection and monitoring, particularly in regard to impacts on aviation”. It describes the initial feasibility study phase to explore several improvements to existing DSSs and ensure all community users are engaged and are planning to use NASA products in their decision support process. </a:t>
            </a:r>
            <a:r>
              <a:rPr lang="en-US" sz="1200" b="0" i="0" u="none" strike="noStrike" kern="1200" baseline="0" dirty="0" err="1" smtClean="0">
                <a:solidFill>
                  <a:schemeClr val="tx1"/>
                </a:solidFill>
                <a:latin typeface="+mn-lt"/>
                <a:ea typeface="+mn-ea"/>
                <a:cs typeface="+mn-cs"/>
              </a:rPr>
              <a:t>Metron</a:t>
            </a:r>
            <a:r>
              <a:rPr lang="en-US" sz="1200" b="0" i="0" u="none" strike="noStrike" kern="1200" baseline="0" dirty="0" smtClean="0">
                <a:solidFill>
                  <a:schemeClr val="tx1"/>
                </a:solidFill>
                <a:latin typeface="+mn-lt"/>
                <a:ea typeface="+mn-ea"/>
                <a:cs typeface="+mn-cs"/>
              </a:rPr>
              <a:t> Aviation’s experience in developing ATM DSS for use by the FAA, airlines and other key players will be used to help shape satellite products. This will ensure that they are relevant and more readily transitioned into operational use. </a:t>
            </a:r>
            <a:endParaRPr lang="en-US" dirty="0"/>
          </a:p>
        </p:txBody>
      </p:sp>
      <p:sp>
        <p:nvSpPr>
          <p:cNvPr id="4" name="Slide Number Placeholder 3"/>
          <p:cNvSpPr>
            <a:spLocks noGrp="1"/>
          </p:cNvSpPr>
          <p:nvPr>
            <p:ph type="sldNum" sz="quarter" idx="10"/>
          </p:nvPr>
        </p:nvSpPr>
        <p:spPr/>
        <p:txBody>
          <a:bodyPr/>
          <a:lstStyle/>
          <a:p>
            <a:fld id="{E4D14F3E-633C-4EA8-8322-E11FBE93CA75}"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30382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Dash line – CALIOP  track determines ash vertical extent ( see next slide)</a:t>
            </a:r>
          </a:p>
          <a:p>
            <a:endParaRPr lang="en-US" baseline="0" dirty="0" smtClean="0"/>
          </a:p>
          <a:p>
            <a:pPr marL="228600" indent="-228600">
              <a:buAutoNum type="arabicPeriod"/>
            </a:pPr>
            <a:r>
              <a:rPr lang="en-US" dirty="0" smtClean="0"/>
              <a:t>Thick ash plumes attached to volcanoes</a:t>
            </a:r>
            <a:r>
              <a:rPr lang="en-US" baseline="0" dirty="0" smtClean="0"/>
              <a:t> </a:t>
            </a:r>
            <a:r>
              <a:rPr lang="en-US" dirty="0" smtClean="0"/>
              <a:t>are easily</a:t>
            </a:r>
            <a:r>
              <a:rPr lang="en-US" baseline="0" dirty="0" smtClean="0"/>
              <a:t> detectable in MODIS like visible (RGB) imagery. This </a:t>
            </a:r>
            <a:r>
              <a:rPr lang="en-US" dirty="0" smtClean="0"/>
              <a:t>MODIS RGB</a:t>
            </a:r>
            <a:r>
              <a:rPr lang="en-US" baseline="0" dirty="0" smtClean="0"/>
              <a:t> image shows ash plume extending Eastward from volcano, above low marine stratocumulus clouds  </a:t>
            </a:r>
          </a:p>
          <a:p>
            <a:pPr marL="228600" indent="-228600">
              <a:buAutoNum type="arabicPeriod"/>
            </a:pPr>
            <a:r>
              <a:rPr lang="en-US" dirty="0" smtClean="0"/>
              <a:t>Away from source dispersed VA clouds are difficult to discriminate from meteorological clouds,</a:t>
            </a:r>
            <a:r>
              <a:rPr lang="en-US" baseline="0" dirty="0" smtClean="0"/>
              <a:t> tropospheric aerosols </a:t>
            </a:r>
            <a:r>
              <a:rPr lang="en-US" dirty="0" smtClean="0"/>
              <a:t> or surface in visible imagery.</a:t>
            </a:r>
            <a:r>
              <a:rPr lang="en-US" baseline="0" dirty="0" smtClean="0"/>
              <a:t>  </a:t>
            </a:r>
          </a:p>
        </p:txBody>
      </p:sp>
      <p:sp>
        <p:nvSpPr>
          <p:cNvPr id="4" name="Slide Number Placeholder 3"/>
          <p:cNvSpPr>
            <a:spLocks noGrp="1"/>
          </p:cNvSpPr>
          <p:nvPr>
            <p:ph type="sldNum" sz="quarter" idx="10"/>
          </p:nvPr>
        </p:nvSpPr>
        <p:spPr/>
        <p:txBody>
          <a:bodyPr/>
          <a:lstStyle/>
          <a:p>
            <a:fld id="{5204593E-5FA5-43C0-92E2-08EF6E7DC9B6}" type="slidenum">
              <a:rPr lang="en-US" smtClean="0"/>
              <a:pPr/>
              <a:t>3</a:t>
            </a:fld>
            <a:endParaRPr lang="en-US"/>
          </a:p>
        </p:txBody>
      </p:sp>
    </p:spTree>
    <p:extLst>
      <p:ext uri="{BB962C8B-B14F-4D97-AF65-F5344CB8AC3E}">
        <p14:creationId xmlns:p14="http://schemas.microsoft.com/office/powerpoint/2010/main" val="174720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Unique discrimination of Volcanic clouds is possible ONLY with UV or Thermal IR  measurements:</a:t>
            </a:r>
          </a:p>
          <a:p>
            <a:endParaRPr lang="en-US" baseline="0" dirty="0" smtClean="0"/>
          </a:p>
          <a:p>
            <a:r>
              <a:rPr lang="en-US" baseline="0" dirty="0" smtClean="0"/>
              <a:t>Solution 1: using  UV  (OMI – Aerosol Index)  or  TIR (Aqua/AIRS)  direct ash measurements (typically for 1 -2 days, however, false alarms are possible, e. g. from dust clouds)</a:t>
            </a:r>
          </a:p>
          <a:p>
            <a:endParaRPr lang="en-US" baseline="0" dirty="0" smtClean="0"/>
          </a:p>
          <a:p>
            <a:r>
              <a:rPr lang="en-US" baseline="0" dirty="0" smtClean="0"/>
              <a:t>Solution 2:  using measurements of volcanic SO2 gas as unique marker of  dispersed volcanic clouds away from their sources  - this is most sensitive method for SO2 reach clouds from magmatic eruptions</a:t>
            </a:r>
          </a:p>
          <a:p>
            <a:endParaRPr lang="en-US" dirty="0" smtClean="0"/>
          </a:p>
          <a:p>
            <a:r>
              <a:rPr lang="en-US" dirty="0" smtClean="0"/>
              <a:t>In this example, OMI</a:t>
            </a:r>
            <a:r>
              <a:rPr lang="en-US" baseline="0" dirty="0" smtClean="0"/>
              <a:t> detected both SO2 (left)  and  ash (Aerosol Index – right panel) in the initial </a:t>
            </a:r>
            <a:r>
              <a:rPr lang="en-US" sz="1200" dirty="0" err="1" smtClean="0">
                <a:ea typeface="ＭＳ Ｐゴシック" pitchFamily="1" charset="-128"/>
                <a:cs typeface="ＭＳ Ｐゴシック" pitchFamily="1" charset="-128"/>
              </a:rPr>
              <a:t>Eyjafjallajökull</a:t>
            </a:r>
            <a:r>
              <a:rPr lang="en-US" sz="1200" dirty="0" smtClean="0">
                <a:ea typeface="ＭＳ Ｐゴシック" pitchFamily="1" charset="-128"/>
                <a:cs typeface="ＭＳ Ｐゴシック" pitchFamily="1" charset="-128"/>
              </a:rPr>
              <a:t> eruption on April 14 2010.</a:t>
            </a:r>
          </a:p>
          <a:p>
            <a:endParaRPr lang="en-US" sz="1200" dirty="0" smtClean="0">
              <a:ea typeface="ＭＳ Ｐゴシック" pitchFamily="1" charset="-128"/>
              <a:cs typeface="ＭＳ Ｐゴシック" pitchFamily="1" charset="-128"/>
            </a:endParaRPr>
          </a:p>
          <a:p>
            <a:r>
              <a:rPr lang="en-US" sz="1200" dirty="0" smtClean="0">
                <a:ea typeface="ＭＳ Ｐゴシック" pitchFamily="1" charset="-128"/>
                <a:cs typeface="ＭＳ Ｐゴシック" pitchFamily="1" charset="-128"/>
              </a:rPr>
              <a:t>Note:</a:t>
            </a:r>
            <a:r>
              <a:rPr lang="en-US" sz="1200" baseline="0" dirty="0" smtClean="0">
                <a:ea typeface="ＭＳ Ｐゴシック" pitchFamily="1" charset="-128"/>
                <a:cs typeface="ＭＳ Ｐゴシック" pitchFamily="1" charset="-128"/>
              </a:rPr>
              <a:t>  SO2 cloud (left) co-insides with ash (Aerosol Index – right) over Eastern part of the plume;</a:t>
            </a:r>
          </a:p>
          <a:p>
            <a:r>
              <a:rPr lang="en-US" sz="1200" baseline="0" dirty="0" smtClean="0">
                <a:ea typeface="ＭＳ Ｐゴシック" pitchFamily="1" charset="-128"/>
                <a:cs typeface="ＭＳ Ｐゴシック" pitchFamily="1" charset="-128"/>
              </a:rPr>
              <a:t>Ash was emitted to the same height as SO2</a:t>
            </a:r>
          </a:p>
          <a:p>
            <a:r>
              <a:rPr lang="en-US" sz="1200" baseline="0" dirty="0" smtClean="0">
                <a:ea typeface="ＭＳ Ｐゴシック" pitchFamily="1" charset="-128"/>
                <a:cs typeface="ＭＳ Ｐゴシック" pitchFamily="1" charset="-128"/>
              </a:rPr>
              <a:t>- No SO2 signal near volcano is explained by phreatic (steam driven) eruption style (magma interaction with ice and SO2 conversion in the vent ) </a:t>
            </a:r>
            <a:endParaRPr lang="en-US" sz="1200" dirty="0" smtClean="0">
              <a:ea typeface="ＭＳ Ｐゴシック" pitchFamily="1" charset="-128"/>
              <a:cs typeface="ＭＳ Ｐゴシック" pitchFamily="1" charset="-128"/>
            </a:endParaRPr>
          </a:p>
          <a:p>
            <a:endParaRPr lang="en-US" sz="1200" dirty="0" smtClean="0">
              <a:ea typeface="ＭＳ Ｐゴシック" pitchFamily="1" charset="-128"/>
              <a:cs typeface="ＭＳ Ｐゴシック" pitchFamily="1" charset="-128"/>
            </a:endParaRPr>
          </a:p>
          <a:p>
            <a:r>
              <a:rPr lang="en-US" sz="1200" dirty="0" smtClean="0">
                <a:ea typeface="ＭＳ Ｐゴシック" pitchFamily="1" charset="-128"/>
                <a:cs typeface="ＭＳ Ｐゴシック" pitchFamily="1" charset="-128"/>
              </a:rPr>
              <a:t>Dash line shows CALIPSO and </a:t>
            </a:r>
            <a:r>
              <a:rPr lang="en-US" sz="1200" dirty="0" err="1" smtClean="0">
                <a:ea typeface="ＭＳ Ｐゴシック" pitchFamily="1" charset="-128"/>
                <a:cs typeface="ＭＳ Ｐゴシック" pitchFamily="1" charset="-128"/>
              </a:rPr>
              <a:t>CLOUDSatT</a:t>
            </a:r>
            <a:r>
              <a:rPr lang="en-US" sz="1200" dirty="0" smtClean="0">
                <a:ea typeface="ＭＳ Ｐゴシック" pitchFamily="1" charset="-128"/>
                <a:cs typeface="ＭＳ Ｐゴシック" pitchFamily="1" charset="-128"/>
              </a:rPr>
              <a:t> tracks</a:t>
            </a:r>
          </a:p>
          <a:p>
            <a:endParaRPr lang="en-US" sz="1200" dirty="0" smtClean="0">
              <a:ea typeface="ＭＳ Ｐゴシック" pitchFamily="1" charset="-128"/>
              <a:cs typeface="ＭＳ Ｐゴシック" pitchFamily="1" charset="-128"/>
            </a:endParaRPr>
          </a:p>
          <a:p>
            <a:pPr marL="0" indent="0" eaLnBrk="0" hangingPunct="0">
              <a:lnSpc>
                <a:spcPct val="85000"/>
              </a:lnSpc>
              <a:spcBef>
                <a:spcPct val="35000"/>
              </a:spcBef>
              <a:buClr>
                <a:schemeClr val="tx1"/>
              </a:buClr>
              <a:buSzPct val="100000"/>
              <a:buFont typeface="Times" pitchFamily="-110" charset="0"/>
              <a:buNone/>
            </a:pPr>
            <a:r>
              <a:rPr lang="en-US" baseline="0" dirty="0" smtClean="0">
                <a:ea typeface="Times New Roman" pitchFamily="-110" charset="0"/>
                <a:cs typeface="Times New Roman" pitchFamily="-110" charset="0"/>
              </a:rPr>
              <a:t>OMI facts:</a:t>
            </a:r>
            <a:endParaRPr lang="en-US" dirty="0" smtClean="0">
              <a:ea typeface="Times New Roman" pitchFamily="-110" charset="0"/>
              <a:cs typeface="Times New Roman" pitchFamily="-110" charset="0"/>
            </a:endParaRPr>
          </a:p>
          <a:p>
            <a:pPr marL="225425" indent="-225425" eaLnBrk="0" hangingPunct="0">
              <a:lnSpc>
                <a:spcPct val="85000"/>
              </a:lnSpc>
              <a:spcBef>
                <a:spcPct val="35000"/>
              </a:spcBef>
              <a:buClr>
                <a:schemeClr val="tx1"/>
              </a:buClr>
              <a:buSzPct val="100000"/>
              <a:buFont typeface="Times" pitchFamily="-110" charset="0"/>
              <a:buChar char="•"/>
            </a:pPr>
            <a:r>
              <a:rPr lang="en-US" dirty="0" smtClean="0">
                <a:ea typeface="Times New Roman" pitchFamily="-110" charset="0"/>
                <a:cs typeface="Times New Roman" pitchFamily="-110" charset="0"/>
              </a:rPr>
              <a:t>Launched on NASA EOS Aura platform in 2004, </a:t>
            </a:r>
          </a:p>
          <a:p>
            <a:pPr marL="225425" indent="-225425" eaLnBrk="0" hangingPunct="0">
              <a:lnSpc>
                <a:spcPct val="85000"/>
              </a:lnSpc>
              <a:spcBef>
                <a:spcPct val="35000"/>
              </a:spcBef>
              <a:buClr>
                <a:schemeClr val="tx1"/>
              </a:buClr>
              <a:buSzPct val="100000"/>
              <a:buFont typeface="Times" pitchFamily="-110" charset="0"/>
              <a:buChar char="•"/>
            </a:pPr>
            <a:r>
              <a:rPr lang="en-US" dirty="0" smtClean="0"/>
              <a:t>Joint Dutch-Finnish Instrument with </a:t>
            </a:r>
            <a:r>
              <a:rPr lang="en-US" dirty="0" err="1" smtClean="0"/>
              <a:t>Duch</a:t>
            </a:r>
            <a:r>
              <a:rPr lang="en-US" dirty="0" smtClean="0"/>
              <a:t>/Finish/U.S. Science Team</a:t>
            </a:r>
          </a:p>
          <a:p>
            <a:pPr marL="625475" lvl="1" indent="-285750" eaLnBrk="0" hangingPunct="0">
              <a:lnSpc>
                <a:spcPct val="85000"/>
              </a:lnSpc>
              <a:spcBef>
                <a:spcPct val="35000"/>
              </a:spcBef>
              <a:buClr>
                <a:schemeClr val="tx1"/>
              </a:buClr>
              <a:buSzPct val="100000"/>
              <a:buFont typeface="Times" pitchFamily="-110" charset="0"/>
              <a:buChar char="•"/>
            </a:pPr>
            <a:r>
              <a:rPr lang="en-US" dirty="0" smtClean="0"/>
              <a:t>PI: P. </a:t>
            </a:r>
            <a:r>
              <a:rPr lang="en-US" dirty="0" err="1" smtClean="0"/>
              <a:t>Levelt</a:t>
            </a:r>
            <a:r>
              <a:rPr lang="en-US" dirty="0" smtClean="0"/>
              <a:t>, KNMI</a:t>
            </a:r>
          </a:p>
          <a:p>
            <a:pPr marL="625475" lvl="1" indent="-285750" eaLnBrk="0" hangingPunct="0">
              <a:lnSpc>
                <a:spcPct val="85000"/>
              </a:lnSpc>
              <a:spcBef>
                <a:spcPct val="35000"/>
              </a:spcBef>
              <a:buClr>
                <a:schemeClr val="tx1"/>
              </a:buClr>
              <a:buSzPct val="100000"/>
              <a:buFont typeface="Times" pitchFamily="-110" charset="0"/>
              <a:buChar char="•"/>
            </a:pPr>
            <a:r>
              <a:rPr lang="en-US" dirty="0" err="1" smtClean="0"/>
              <a:t>Hyperspectral</a:t>
            </a:r>
            <a:r>
              <a:rPr lang="en-US" dirty="0" smtClean="0"/>
              <a:t> wide FOV Radiometer</a:t>
            </a:r>
          </a:p>
          <a:p>
            <a:pPr marL="968375" lvl="2" indent="-228600" eaLnBrk="0" hangingPunct="0">
              <a:lnSpc>
                <a:spcPct val="85000"/>
              </a:lnSpc>
              <a:spcBef>
                <a:spcPct val="35000"/>
              </a:spcBef>
              <a:buClr>
                <a:schemeClr val="tx1"/>
              </a:buClr>
              <a:buSzPct val="100000"/>
              <a:buFont typeface="Times" pitchFamily="-110" charset="0"/>
              <a:buChar char="•"/>
            </a:pPr>
            <a:r>
              <a:rPr lang="en-US" dirty="0" smtClean="0"/>
              <a:t>270-500 nm</a:t>
            </a:r>
          </a:p>
          <a:p>
            <a:pPr marL="968375" lvl="2" indent="-228600" eaLnBrk="0" hangingPunct="0">
              <a:lnSpc>
                <a:spcPct val="85000"/>
              </a:lnSpc>
              <a:spcBef>
                <a:spcPct val="35000"/>
              </a:spcBef>
              <a:buClr>
                <a:schemeClr val="tx1"/>
              </a:buClr>
              <a:buSzPct val="100000"/>
              <a:buFont typeface="Times" pitchFamily="-110" charset="0"/>
              <a:buChar char="•"/>
            </a:pPr>
            <a:r>
              <a:rPr lang="en-US" dirty="0" smtClean="0"/>
              <a:t>13x24 km nadir footprint (highest UV resolution from space ! ) </a:t>
            </a:r>
          </a:p>
          <a:p>
            <a:pPr marL="968375" lvl="2" indent="-228600" eaLnBrk="0" hangingPunct="0">
              <a:lnSpc>
                <a:spcPct val="85000"/>
              </a:lnSpc>
              <a:spcBef>
                <a:spcPct val="35000"/>
              </a:spcBef>
              <a:buClr>
                <a:schemeClr val="tx1"/>
              </a:buClr>
              <a:buSzPct val="100000"/>
              <a:buFont typeface="Times" pitchFamily="-110" charset="0"/>
              <a:buChar char="•"/>
            </a:pPr>
            <a:r>
              <a:rPr lang="en-US" dirty="0" smtClean="0"/>
              <a:t>Swath width 2600 km ( contiguous coverage )</a:t>
            </a:r>
          </a:p>
          <a:p>
            <a:pPr marL="625475" lvl="1" indent="-285750" eaLnBrk="0" hangingPunct="0">
              <a:lnSpc>
                <a:spcPct val="85000"/>
              </a:lnSpc>
              <a:spcBef>
                <a:spcPct val="35000"/>
              </a:spcBef>
              <a:buClr>
                <a:schemeClr val="tx1"/>
              </a:buClr>
              <a:buSzPct val="100000"/>
              <a:buFont typeface="Times" pitchFamily="-110" charset="0"/>
              <a:buChar char="•"/>
            </a:pPr>
            <a:r>
              <a:rPr lang="en-US" dirty="0" smtClean="0"/>
              <a:t>Radicals: Column O</a:t>
            </a:r>
            <a:r>
              <a:rPr lang="en-US" baseline="-25000" dirty="0" smtClean="0"/>
              <a:t>3</a:t>
            </a:r>
            <a:r>
              <a:rPr lang="en-US" dirty="0" smtClean="0"/>
              <a:t>, NO</a:t>
            </a:r>
            <a:r>
              <a:rPr lang="en-US" baseline="-25000" dirty="0" smtClean="0"/>
              <a:t>2</a:t>
            </a:r>
            <a:r>
              <a:rPr lang="en-US" dirty="0" smtClean="0"/>
              <a:t>, </a:t>
            </a:r>
            <a:r>
              <a:rPr lang="en-US" dirty="0" err="1" smtClean="0"/>
              <a:t>BrO</a:t>
            </a:r>
            <a:r>
              <a:rPr lang="en-US" dirty="0" smtClean="0"/>
              <a:t>, </a:t>
            </a:r>
            <a:r>
              <a:rPr lang="en-US" dirty="0" err="1" smtClean="0"/>
              <a:t>OClO</a:t>
            </a:r>
            <a:endParaRPr lang="en-US" dirty="0" smtClean="0"/>
          </a:p>
          <a:p>
            <a:pPr marL="625475" lvl="1" indent="-285750" eaLnBrk="0" hangingPunct="0">
              <a:lnSpc>
                <a:spcPct val="85000"/>
              </a:lnSpc>
              <a:spcBef>
                <a:spcPct val="35000"/>
              </a:spcBef>
              <a:buClr>
                <a:schemeClr val="tx1"/>
              </a:buClr>
              <a:buSzPct val="100000"/>
              <a:buFont typeface="Times" pitchFamily="-110" charset="0"/>
              <a:buChar char="•"/>
            </a:pPr>
            <a:r>
              <a:rPr lang="en-US" dirty="0" smtClean="0"/>
              <a:t>O</a:t>
            </a:r>
            <a:r>
              <a:rPr lang="en-US" baseline="-25000" dirty="0" smtClean="0"/>
              <a:t>3</a:t>
            </a:r>
            <a:r>
              <a:rPr lang="en-US" dirty="0" smtClean="0"/>
              <a:t> profile ~ 5-10 km  </a:t>
            </a:r>
            <a:r>
              <a:rPr lang="en-US" dirty="0" err="1" smtClean="0"/>
              <a:t>vert</a:t>
            </a:r>
            <a:r>
              <a:rPr lang="en-US" dirty="0" smtClean="0"/>
              <a:t> resolution</a:t>
            </a:r>
          </a:p>
          <a:p>
            <a:pPr marL="625475" lvl="1" indent="-285750" eaLnBrk="0" hangingPunct="0">
              <a:lnSpc>
                <a:spcPct val="85000"/>
              </a:lnSpc>
              <a:spcBef>
                <a:spcPct val="35000"/>
              </a:spcBef>
              <a:buClr>
                <a:schemeClr val="tx1"/>
              </a:buClr>
              <a:buSzPct val="100000"/>
              <a:buFont typeface="Times" pitchFamily="-110" charset="0"/>
              <a:buChar char="•"/>
            </a:pPr>
            <a:r>
              <a:rPr lang="en-US" dirty="0" smtClean="0"/>
              <a:t>Tracers: </a:t>
            </a:r>
            <a:r>
              <a:rPr lang="en-US" dirty="0" smtClean="0">
                <a:solidFill>
                  <a:srgbClr val="000000"/>
                </a:solidFill>
              </a:rPr>
              <a:t>Column </a:t>
            </a:r>
            <a:r>
              <a:rPr lang="en-US" sz="2400" b="1" dirty="0" smtClean="0">
                <a:solidFill>
                  <a:srgbClr val="FF0000"/>
                </a:solidFill>
              </a:rPr>
              <a:t>SO</a:t>
            </a:r>
            <a:r>
              <a:rPr lang="en-US" sz="2400" b="1" baseline="-25000" dirty="0" smtClean="0">
                <a:solidFill>
                  <a:srgbClr val="FF0000"/>
                </a:solidFill>
              </a:rPr>
              <a:t>2</a:t>
            </a:r>
            <a:r>
              <a:rPr lang="en-US" b="1" baseline="-25000" dirty="0" smtClean="0">
                <a:solidFill>
                  <a:srgbClr val="FF0000"/>
                </a:solidFill>
              </a:rPr>
              <a:t> </a:t>
            </a:r>
            <a:r>
              <a:rPr lang="en-US" dirty="0" smtClean="0"/>
              <a:t>, HCHO</a:t>
            </a:r>
          </a:p>
          <a:p>
            <a:pPr marL="625475" lvl="1" indent="-285750" eaLnBrk="0" hangingPunct="0">
              <a:lnSpc>
                <a:spcPct val="85000"/>
              </a:lnSpc>
              <a:spcBef>
                <a:spcPct val="35000"/>
              </a:spcBef>
              <a:buClr>
                <a:schemeClr val="tx1"/>
              </a:buClr>
              <a:buSzPct val="100000"/>
              <a:buFont typeface="Times" pitchFamily="-110" charset="0"/>
              <a:buChar char="•"/>
            </a:pPr>
            <a:r>
              <a:rPr lang="en-US" dirty="0" smtClean="0"/>
              <a:t>Aerosols ( </a:t>
            </a:r>
            <a:r>
              <a:rPr lang="en-US" sz="2000" b="1" dirty="0" smtClean="0">
                <a:solidFill>
                  <a:srgbClr val="FF0000"/>
                </a:solidFill>
              </a:rPr>
              <a:t>Volcanic Ash</a:t>
            </a:r>
            <a:r>
              <a:rPr lang="en-US" dirty="0" smtClean="0"/>
              <a:t>,  smoke, dust)</a:t>
            </a:r>
          </a:p>
          <a:p>
            <a:pPr marL="625475" lvl="1" indent="-285750" eaLnBrk="0" hangingPunct="0">
              <a:lnSpc>
                <a:spcPct val="85000"/>
              </a:lnSpc>
              <a:spcBef>
                <a:spcPct val="35000"/>
              </a:spcBef>
              <a:buClr>
                <a:schemeClr val="tx1"/>
              </a:buClr>
              <a:buSzPct val="100000"/>
              <a:buFont typeface="Times" pitchFamily="-110" charset="0"/>
              <a:buChar char="•"/>
            </a:pPr>
            <a:endParaRPr lang="en-US" sz="2400" dirty="0" smtClean="0">
              <a:latin typeface="Arial" pitchFamily="1" charset="0"/>
              <a:ea typeface="Symbol" pitchFamily="1" charset="2"/>
              <a:cs typeface="Symbol" pitchFamily="1" charset="2"/>
            </a:endParaRPr>
          </a:p>
          <a:p>
            <a:pPr>
              <a:spcBef>
                <a:spcPct val="0"/>
              </a:spcBef>
            </a:pPr>
            <a:r>
              <a:rPr lang="en-US" sz="1200" dirty="0" smtClean="0">
                <a:latin typeface="Arial" pitchFamily="1" charset="0"/>
                <a:ea typeface="Symbol" pitchFamily="1" charset="2"/>
                <a:cs typeface="Symbol" pitchFamily="1" charset="2"/>
              </a:rPr>
              <a:t>Note: none of the volcanoes with SO2 plumes shown in the image are monitored regularly from the ground.</a:t>
            </a:r>
          </a:p>
          <a:p>
            <a:pPr>
              <a:spcBef>
                <a:spcPct val="0"/>
              </a:spcBef>
            </a:pPr>
            <a:r>
              <a:rPr lang="en-US" sz="1200" dirty="0" smtClean="0">
                <a:latin typeface="Arial" pitchFamily="1" charset="0"/>
                <a:ea typeface="Symbol" pitchFamily="1" charset="2"/>
                <a:cs typeface="Symbol" pitchFamily="1" charset="2"/>
              </a:rPr>
              <a:t>Using OMI we can monitor global volcanic SO2 emissions remotely and economically.</a:t>
            </a:r>
          </a:p>
          <a:p>
            <a:pPr marL="0" indent="0" eaLnBrk="0" hangingPunct="0">
              <a:lnSpc>
                <a:spcPct val="85000"/>
              </a:lnSpc>
              <a:spcBef>
                <a:spcPct val="35000"/>
              </a:spcBef>
              <a:buClr>
                <a:schemeClr val="tx1"/>
              </a:buClr>
              <a:buSzPct val="100000"/>
              <a:buFont typeface="Times" pitchFamily="-110" charset="0"/>
              <a:buNone/>
            </a:pPr>
            <a:endParaRPr lang="en-US" baseline="0" dirty="0" smtClean="0">
              <a:ea typeface="Times New Roman" pitchFamily="-110" charset="0"/>
              <a:cs typeface="Times New Roman" pitchFamily="-110" charset="0"/>
            </a:endParaRPr>
          </a:p>
          <a:p>
            <a:pPr marL="625475" lvl="1" indent="-285750" eaLnBrk="0" hangingPunct="0">
              <a:lnSpc>
                <a:spcPct val="85000"/>
              </a:lnSpc>
              <a:spcBef>
                <a:spcPct val="35000"/>
              </a:spcBef>
              <a:buClr>
                <a:schemeClr val="tx1"/>
              </a:buClr>
              <a:buSzPct val="100000"/>
              <a:buFont typeface="Times" pitchFamily="-110" charset="0"/>
              <a:buChar char="•"/>
            </a:pPr>
            <a:endParaRPr lang="en-US" sz="2400" dirty="0" smtClean="0">
              <a:latin typeface="Arial" pitchFamily="1" charset="0"/>
              <a:ea typeface="Symbol" pitchFamily="1" charset="2"/>
              <a:cs typeface="Symbol" pitchFamily="1" charset="2"/>
            </a:endParaRPr>
          </a:p>
          <a:p>
            <a:endParaRPr lang="en-US" sz="1200" dirty="0" smtClean="0">
              <a:ea typeface="ＭＳ Ｐゴシック" pitchFamily="1" charset="-128"/>
              <a:cs typeface="ＭＳ Ｐゴシック" pitchFamily="1" charset="-128"/>
            </a:endParaRPr>
          </a:p>
        </p:txBody>
      </p:sp>
      <p:sp>
        <p:nvSpPr>
          <p:cNvPr id="4" name="Slide Number Placeholder 3"/>
          <p:cNvSpPr>
            <a:spLocks noGrp="1"/>
          </p:cNvSpPr>
          <p:nvPr>
            <p:ph type="sldNum" sz="quarter" idx="10"/>
          </p:nvPr>
        </p:nvSpPr>
        <p:spPr/>
        <p:txBody>
          <a:bodyPr/>
          <a:lstStyle/>
          <a:p>
            <a:fld id="{5204593E-5FA5-43C0-92E2-08EF6E7DC9B6}" type="slidenum">
              <a:rPr lang="en-US" smtClean="0"/>
              <a:pPr/>
              <a:t>4</a:t>
            </a:fld>
            <a:endParaRPr lang="en-US"/>
          </a:p>
        </p:txBody>
      </p:sp>
    </p:spTree>
    <p:extLst>
      <p:ext uri="{BB962C8B-B14F-4D97-AF65-F5344CB8AC3E}">
        <p14:creationId xmlns:p14="http://schemas.microsoft.com/office/powerpoint/2010/main" val="228629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NASA Applied Sciences program supports Near Real Time (NRT) production of BOTH ash and SO2 data from OMI (UV) and AIRS (TIR) measurements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Combination of SO2 and ash measurements provides robust detection of </a:t>
            </a:r>
            <a:r>
              <a:rPr lang="en-US" baseline="0" dirty="0" err="1" smtClean="0"/>
              <a:t>Volc</a:t>
            </a:r>
            <a:r>
              <a:rPr lang="en-US" baseline="0" dirty="0" smtClean="0"/>
              <a:t> clouds (no false alarms) and accurate lateral 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step:  estimating ash Mass density in the plume from satellite (UV and TIR ) measurements</a:t>
            </a:r>
          </a:p>
          <a:p>
            <a:endParaRPr lang="en-US" baseline="0" dirty="0" smtClean="0"/>
          </a:p>
        </p:txBody>
      </p:sp>
      <p:sp>
        <p:nvSpPr>
          <p:cNvPr id="4" name="Slide Number Placeholder 3"/>
          <p:cNvSpPr>
            <a:spLocks noGrp="1"/>
          </p:cNvSpPr>
          <p:nvPr>
            <p:ph type="sldNum" sz="quarter" idx="10"/>
          </p:nvPr>
        </p:nvSpPr>
        <p:spPr/>
        <p:txBody>
          <a:bodyPr/>
          <a:lstStyle/>
          <a:p>
            <a:fld id="{5204593E-5FA5-43C0-92E2-08EF6E7DC9B6}" type="slidenum">
              <a:rPr lang="en-US" smtClean="0"/>
              <a:pPr/>
              <a:t>5</a:t>
            </a:fld>
            <a:endParaRPr lang="en-US"/>
          </a:p>
        </p:txBody>
      </p:sp>
    </p:spTree>
    <p:extLst>
      <p:ext uri="{BB962C8B-B14F-4D97-AF65-F5344CB8AC3E}">
        <p14:creationId xmlns:p14="http://schemas.microsoft.com/office/powerpoint/2010/main" val="124869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Satellite retrievals  volcanic ash column mass require a priori knowledge of  spectral refractive indices from UV (right figure shows mass estimate from TOMS UV minimal</a:t>
            </a:r>
            <a:r>
              <a:rPr lang="en-US" baseline="0" dirty="0" smtClean="0"/>
              <a:t> mass estimate) </a:t>
            </a:r>
            <a:r>
              <a:rPr lang="en-US" dirty="0" smtClean="0"/>
              <a:t>to thermal IR wavelengths (left figure</a:t>
            </a:r>
            <a:r>
              <a:rPr lang="en-US" baseline="0" dirty="0" smtClean="0"/>
              <a:t> shows AVHRR ash mass retrieval) </a:t>
            </a:r>
            <a:endParaRPr lang="en-US" dirty="0" smtClean="0"/>
          </a:p>
          <a:p>
            <a:endParaRPr lang="en-US" dirty="0" smtClean="0"/>
          </a:p>
          <a:p>
            <a:r>
              <a:rPr lang="en-US" dirty="0" smtClean="0"/>
              <a:t>With satellite </a:t>
            </a:r>
            <a:r>
              <a:rPr lang="en-US" dirty="0" err="1" smtClean="0"/>
              <a:t>hyperspectral</a:t>
            </a:r>
            <a:r>
              <a:rPr lang="en-US" dirty="0" smtClean="0"/>
              <a:t> measurements available from UV (OMI, GOME-2) to TIR (IASI,  AIRS) there is an urgent need in laboratory </a:t>
            </a:r>
            <a:r>
              <a:rPr lang="en-US" dirty="0" err="1" smtClean="0"/>
              <a:t>hyperspectral</a:t>
            </a:r>
            <a:r>
              <a:rPr lang="en-US" dirty="0" smtClean="0"/>
              <a:t> measurements of volcanic ash samples from UV to TIR.  </a:t>
            </a:r>
          </a:p>
          <a:p>
            <a:endParaRPr lang="en-US" dirty="0" smtClean="0"/>
          </a:p>
          <a:p>
            <a:r>
              <a:rPr lang="en-US" dirty="0" smtClean="0"/>
              <a:t>Studies are also needed that relate ash composition (SiO2 content ) with the refractive index </a:t>
            </a:r>
          </a:p>
          <a:p>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6</a:t>
            </a:fld>
            <a:endParaRPr lang="en-US"/>
          </a:p>
        </p:txBody>
      </p:sp>
    </p:spTree>
    <p:extLst>
      <p:ext uri="{BB962C8B-B14F-4D97-AF65-F5344CB8AC3E}">
        <p14:creationId xmlns:p14="http://schemas.microsoft.com/office/powerpoint/2010/main" val="42831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3 order of magnitude differences in ash absorption in UV reflecting different as composition from different volcanoes;</a:t>
            </a:r>
          </a:p>
          <a:p>
            <a:endParaRPr lang="en-US" baseline="0" dirty="0" smtClean="0"/>
          </a:p>
          <a:p>
            <a:r>
              <a:rPr lang="en-US" baseline="0" dirty="0" smtClean="0"/>
              <a:t>However, different measuring techniques and ash preparation techniques could have contributed to the differences.</a:t>
            </a:r>
          </a:p>
          <a:p>
            <a:endParaRPr lang="en-US" baseline="0" dirty="0" smtClean="0"/>
          </a:p>
          <a:p>
            <a:r>
              <a:rPr lang="en-US" baseline="0" dirty="0" smtClean="0"/>
              <a:t>There is urgent need to re-measure ash refractive index spectrally using modern lab techniques.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7</a:t>
            </a:fld>
            <a:endParaRPr lang="en-US"/>
          </a:p>
        </p:txBody>
      </p:sp>
    </p:spTree>
    <p:extLst>
      <p:ext uri="{BB962C8B-B14F-4D97-AF65-F5344CB8AC3E}">
        <p14:creationId xmlns:p14="http://schemas.microsoft.com/office/powerpoint/2010/main" val="402069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NASA supports hypespectral lab measurements of ash refractive indices at UMBC.</a:t>
            </a:r>
          </a:p>
          <a:p>
            <a:r>
              <a:rPr lang="en-US" sz="1200" kern="1200" dirty="0" smtClean="0">
                <a:solidFill>
                  <a:schemeClr val="tx1"/>
                </a:solidFill>
                <a:effectLst/>
                <a:latin typeface="+mn-lt"/>
                <a:ea typeface="+mn-ea"/>
                <a:cs typeface="+mn-cs"/>
              </a:rPr>
              <a:t>Fallout volcanic samples are collected from the ground,</a:t>
            </a:r>
          </a:p>
          <a:p>
            <a:r>
              <a:rPr lang="en-US" sz="1200" kern="1200" dirty="0" smtClean="0">
                <a:solidFill>
                  <a:schemeClr val="tx1"/>
                </a:solidFill>
                <a:effectLst/>
                <a:latin typeface="+mn-lt"/>
                <a:ea typeface="+mn-ea"/>
                <a:cs typeface="+mn-cs"/>
              </a:rPr>
              <a:t>Fine ash fraction, representative of airborne ash is separated using number of procedures: sieving, re-suspension in aerosol generator and deposition to </a:t>
            </a:r>
            <a:r>
              <a:rPr lang="en-US" sz="1200" kern="1200" dirty="0" err="1" smtClean="0">
                <a:solidFill>
                  <a:schemeClr val="tx1"/>
                </a:solidFill>
                <a:effectLst/>
                <a:latin typeface="+mn-lt"/>
                <a:ea typeface="+mn-ea"/>
                <a:cs typeface="+mn-cs"/>
              </a:rPr>
              <a:t>nucleopore</a:t>
            </a:r>
            <a:r>
              <a:rPr lang="en-US" sz="1200" kern="1200" dirty="0" smtClean="0">
                <a:solidFill>
                  <a:schemeClr val="tx1"/>
                </a:solidFill>
                <a:effectLst/>
                <a:latin typeface="+mn-lt"/>
                <a:ea typeface="+mn-ea"/>
                <a:cs typeface="+mn-cs"/>
              </a:rPr>
              <a:t> filters with fine and coarse pores. </a:t>
            </a:r>
          </a:p>
          <a:p>
            <a:r>
              <a:rPr lang="en-US" sz="1200" kern="1200" dirty="0" smtClean="0">
                <a:solidFill>
                  <a:schemeClr val="tx1"/>
                </a:solidFill>
                <a:effectLst/>
                <a:latin typeface="+mn-lt"/>
                <a:ea typeface="+mn-ea"/>
                <a:cs typeface="+mn-cs"/>
              </a:rPr>
              <a:t>Mass  of the volcanic ash per unit of area of each filter </a:t>
            </a:r>
            <a:r>
              <a:rPr lang="en-US" sz="1200" b="1" kern="1200" dirty="0" smtClean="0">
                <a:solidFill>
                  <a:schemeClr val="tx1"/>
                </a:solidFill>
                <a:effectLst/>
                <a:latin typeface="+mn-lt"/>
                <a:ea typeface="+mn-ea"/>
                <a:cs typeface="+mn-cs"/>
              </a:rPr>
              <a:t>Sigma (g/cm</a:t>
            </a:r>
            <a:r>
              <a:rPr lang="en-US" sz="1200" b="1" kern="1200" baseline="30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was</a:t>
            </a:r>
            <a:r>
              <a:rPr lang="en-US" sz="1200" kern="1200" dirty="0" smtClean="0">
                <a:solidFill>
                  <a:schemeClr val="tx1"/>
                </a:solidFill>
                <a:effectLst/>
                <a:latin typeface="+mn-lt"/>
                <a:ea typeface="+mn-ea"/>
                <a:cs typeface="+mn-cs"/>
              </a:rPr>
              <a:t> determined using a high precision scale.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425A03-29BE-434F-8EEB-B28F2D3C7AD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 size</a:t>
            </a:r>
            <a:r>
              <a:rPr lang="en-US" baseline="0" dirty="0" smtClean="0"/>
              <a:t> distributions (number – n(r)  and volume – V (r)  on the filters were measured using Scanning Electron microscopy  on both coarse and fine filters</a:t>
            </a:r>
            <a:endParaRPr lang="en-US" dirty="0"/>
          </a:p>
        </p:txBody>
      </p:sp>
      <p:sp>
        <p:nvSpPr>
          <p:cNvPr id="4" name="Slide Number Placeholder 3"/>
          <p:cNvSpPr>
            <a:spLocks noGrp="1"/>
          </p:cNvSpPr>
          <p:nvPr>
            <p:ph type="sldNum" sz="quarter" idx="10"/>
          </p:nvPr>
        </p:nvSpPr>
        <p:spPr/>
        <p:txBody>
          <a:bodyPr/>
          <a:lstStyle/>
          <a:p>
            <a:fld id="{5204593E-5FA5-43C0-92E2-08EF6E7DC9B6}" type="slidenum">
              <a:rPr lang="en-US" smtClean="0"/>
              <a:pPr/>
              <a:t>9</a:t>
            </a:fld>
            <a:endParaRPr lang="en-US"/>
          </a:p>
        </p:txBody>
      </p:sp>
    </p:spTree>
    <p:extLst>
      <p:ext uri="{BB962C8B-B14F-4D97-AF65-F5344CB8AC3E}">
        <p14:creationId xmlns:p14="http://schemas.microsoft.com/office/powerpoint/2010/main" val="423576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B1EC03-6089-46FD-BB7E-9B7C67505EC4}"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225233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1EC03-6089-46FD-BB7E-9B7C67505EC4}"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258968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1EC03-6089-46FD-BB7E-9B7C67505EC4}"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121305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1EC03-6089-46FD-BB7E-9B7C67505EC4}"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328121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1EC03-6089-46FD-BB7E-9B7C67505EC4}"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391436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B1EC03-6089-46FD-BB7E-9B7C67505EC4}" type="datetimeFigureOut">
              <a:rPr lang="en-US" smtClean="0"/>
              <a:pPr/>
              <a:t>4/15/2013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326312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B1EC03-6089-46FD-BB7E-9B7C67505EC4}" type="datetimeFigureOut">
              <a:rPr lang="en-US" smtClean="0"/>
              <a:pPr/>
              <a:t>4/15/2013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80577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1EC03-6089-46FD-BB7E-9B7C67505EC4}" type="datetimeFigureOut">
              <a:rPr lang="en-US" smtClean="0"/>
              <a:pPr/>
              <a:t>4/15/2013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343485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1EC03-6089-46FD-BB7E-9B7C67505EC4}" type="datetimeFigureOut">
              <a:rPr lang="en-US" smtClean="0"/>
              <a:pPr/>
              <a:t>4/15/2013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55591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1EC03-6089-46FD-BB7E-9B7C67505EC4}" type="datetimeFigureOut">
              <a:rPr lang="en-US" smtClean="0"/>
              <a:pPr/>
              <a:t>4/15/2013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14916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1EC03-6089-46FD-BB7E-9B7C67505EC4}" type="datetimeFigureOut">
              <a:rPr lang="en-US" smtClean="0"/>
              <a:pPr/>
              <a:t>4/15/2013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7D9DC-46E7-4B58-871F-6E536F2B7A71}" type="slidenum">
              <a:rPr lang="en-US" smtClean="0"/>
              <a:pPr/>
              <a:t>‹#›</a:t>
            </a:fld>
            <a:endParaRPr lang="en-US"/>
          </a:p>
        </p:txBody>
      </p:sp>
    </p:spTree>
    <p:extLst>
      <p:ext uri="{BB962C8B-B14F-4D97-AF65-F5344CB8AC3E}">
        <p14:creationId xmlns:p14="http://schemas.microsoft.com/office/powerpoint/2010/main" val="1015057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1EC03-6089-46FD-BB7E-9B7C67505EC4}" type="datetimeFigureOut">
              <a:rPr lang="en-US" smtClean="0"/>
              <a:pPr/>
              <a:t>4/15/2013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7D9DC-46E7-4B58-871F-6E536F2B7A71}" type="slidenum">
              <a:rPr lang="en-US" smtClean="0"/>
              <a:pPr/>
              <a:t>‹#›</a:t>
            </a:fld>
            <a:endParaRPr lang="en-US"/>
          </a:p>
        </p:txBody>
      </p:sp>
      <p:pic>
        <p:nvPicPr>
          <p:cNvPr id="7" name="Picture 475" descr="3dmeatball"/>
          <p:cNvPicPr>
            <a:picLocks noChangeAspect="1" noChangeArrowheads="1"/>
          </p:cNvPicPr>
          <p:nvPr userDrawn="1"/>
        </p:nvPicPr>
        <p:blipFill>
          <a:blip r:embed="rId13"/>
          <a:srcRect/>
          <a:stretch>
            <a:fillRect/>
          </a:stretch>
        </p:blipFill>
        <p:spPr bwMode="auto">
          <a:xfrm>
            <a:off x="0" y="0"/>
            <a:ext cx="746125" cy="631825"/>
          </a:xfrm>
          <a:prstGeom prst="rect">
            <a:avLst/>
          </a:prstGeom>
          <a:noFill/>
          <a:ln w="9525">
            <a:noFill/>
            <a:miter lim="800000"/>
            <a:headEnd/>
            <a:tailEnd/>
          </a:ln>
        </p:spPr>
      </p:pic>
    </p:spTree>
    <p:extLst>
      <p:ext uri="{BB962C8B-B14F-4D97-AF65-F5344CB8AC3E}">
        <p14:creationId xmlns:p14="http://schemas.microsoft.com/office/powerpoint/2010/main" val="93398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47.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0.pn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jpe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hyperlink" Target="http://omivfd.fmi.fi"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haiten_6may2008_LaTercera.jpg"/>
          <p:cNvPicPr>
            <a:picLocks noChangeAspect="1"/>
          </p:cNvPicPr>
          <p:nvPr/>
        </p:nvPicPr>
        <p:blipFill>
          <a:blip r:embed="rId3"/>
          <a:srcRect r="10976"/>
          <a:stretch>
            <a:fillRect/>
          </a:stretch>
        </p:blipFill>
        <p:spPr bwMode="auto">
          <a:xfrm>
            <a:off x="0" y="-886"/>
            <a:ext cx="9144000" cy="6858000"/>
          </a:xfrm>
          <a:prstGeom prst="rect">
            <a:avLst/>
          </a:prstGeom>
          <a:noFill/>
          <a:ln w="9525">
            <a:noFill/>
            <a:miter lim="800000"/>
            <a:headEnd/>
            <a:tailEnd/>
          </a:ln>
        </p:spPr>
      </p:pic>
      <p:sp>
        <p:nvSpPr>
          <p:cNvPr id="2" name="Title 1"/>
          <p:cNvSpPr>
            <a:spLocks noGrp="1"/>
          </p:cNvSpPr>
          <p:nvPr>
            <p:ph type="ctrTitle"/>
          </p:nvPr>
        </p:nvSpPr>
        <p:spPr>
          <a:xfrm>
            <a:off x="533400" y="1"/>
            <a:ext cx="8610600" cy="761999"/>
          </a:xfrm>
          <a:solidFill>
            <a:schemeClr val="lt1">
              <a:alpha val="45000"/>
            </a:schemeClr>
          </a:solidFill>
          <a:ln>
            <a:noFill/>
          </a:ln>
        </p:spPr>
        <p:style>
          <a:lnRef idx="2">
            <a:schemeClr val="accent2"/>
          </a:lnRef>
          <a:fillRef idx="1">
            <a:schemeClr val="lt1"/>
          </a:fillRef>
          <a:effectRef idx="0">
            <a:schemeClr val="accent2"/>
          </a:effectRef>
          <a:fontRef idx="minor">
            <a:schemeClr val="dk1"/>
          </a:fontRef>
        </p:style>
        <p:txBody>
          <a:bodyPr>
            <a:normAutofit/>
          </a:bodyPr>
          <a:lstStyle/>
          <a:p>
            <a:r>
              <a:rPr lang="en-US" sz="3600" b="1" dirty="0">
                <a:solidFill>
                  <a:srgbClr val="FF0000"/>
                </a:solidFill>
              </a:rPr>
              <a:t>NASA </a:t>
            </a:r>
            <a:r>
              <a:rPr lang="en-US" sz="3600" b="1" dirty="0" smtClean="0">
                <a:solidFill>
                  <a:srgbClr val="FF0000"/>
                </a:solidFill>
              </a:rPr>
              <a:t>activities on Volcanic SO</a:t>
            </a:r>
            <a:r>
              <a:rPr lang="en-US" sz="3600" b="1" baseline="-25000" dirty="0" smtClean="0">
                <a:solidFill>
                  <a:srgbClr val="FF0000"/>
                </a:solidFill>
              </a:rPr>
              <a:t>2</a:t>
            </a:r>
            <a:r>
              <a:rPr lang="en-US" sz="3600" b="1" dirty="0" smtClean="0">
                <a:solidFill>
                  <a:srgbClr val="FF0000"/>
                </a:solidFill>
              </a:rPr>
              <a:t> and ash</a:t>
            </a:r>
            <a:endParaRPr lang="en-US" sz="3600" b="1" dirty="0">
              <a:solidFill>
                <a:srgbClr val="FF0000"/>
              </a:solidFill>
            </a:endParaRPr>
          </a:p>
        </p:txBody>
      </p:sp>
      <p:sp>
        <p:nvSpPr>
          <p:cNvPr id="3" name="Subtitle 2"/>
          <p:cNvSpPr>
            <a:spLocks noGrp="1"/>
          </p:cNvSpPr>
          <p:nvPr>
            <p:ph type="subTitle" idx="1"/>
          </p:nvPr>
        </p:nvSpPr>
        <p:spPr>
          <a:xfrm>
            <a:off x="304800" y="1295400"/>
            <a:ext cx="8686800" cy="1143000"/>
          </a:xfrm>
        </p:spPr>
        <p:txBody>
          <a:bodyPr>
            <a:normAutofit fontScale="62500" lnSpcReduction="20000"/>
          </a:bodyPr>
          <a:lstStyle/>
          <a:p>
            <a:r>
              <a:rPr lang="it-IT" dirty="0">
                <a:solidFill>
                  <a:schemeClr val="tx1"/>
                </a:solidFill>
              </a:rPr>
              <a:t>N</a:t>
            </a:r>
            <a:r>
              <a:rPr lang="it-IT" dirty="0" smtClean="0">
                <a:solidFill>
                  <a:schemeClr val="tx1"/>
                </a:solidFill>
              </a:rPr>
              <a:t>. Krotkov</a:t>
            </a:r>
            <a:r>
              <a:rPr lang="it-IT" baseline="30000" dirty="0" smtClean="0">
                <a:solidFill>
                  <a:schemeClr val="tx1"/>
                </a:solidFill>
              </a:rPr>
              <a:t> 1</a:t>
            </a:r>
            <a:r>
              <a:rPr lang="it-IT" dirty="0" smtClean="0">
                <a:solidFill>
                  <a:schemeClr val="tx1"/>
                </a:solidFill>
              </a:rPr>
              <a:t>,</a:t>
            </a:r>
            <a:r>
              <a:rPr lang="en-US" dirty="0">
                <a:solidFill>
                  <a:schemeClr val="tx1"/>
                </a:solidFill>
              </a:rPr>
              <a:t> S. </a:t>
            </a:r>
            <a:r>
              <a:rPr lang="en-US" dirty="0" err="1">
                <a:solidFill>
                  <a:schemeClr val="tx1"/>
                </a:solidFill>
              </a:rPr>
              <a:t>Habib</a:t>
            </a:r>
            <a:r>
              <a:rPr lang="it-IT" baseline="30000" dirty="0">
                <a:solidFill>
                  <a:schemeClr val="tx1"/>
                </a:solidFill>
              </a:rPr>
              <a:t>1</a:t>
            </a:r>
            <a:r>
              <a:rPr lang="it-IT" dirty="0">
                <a:solidFill>
                  <a:schemeClr val="tx1"/>
                </a:solidFill>
              </a:rPr>
              <a:t>, </a:t>
            </a:r>
            <a:r>
              <a:rPr lang="en-US" dirty="0" smtClean="0">
                <a:solidFill>
                  <a:schemeClr val="tx1"/>
                </a:solidFill>
              </a:rPr>
              <a:t>J</a:t>
            </a:r>
            <a:r>
              <a:rPr lang="en-US" dirty="0">
                <a:solidFill>
                  <a:schemeClr val="tx1"/>
                </a:solidFill>
              </a:rPr>
              <a:t>. </a:t>
            </a:r>
            <a:r>
              <a:rPr lang="en-US" dirty="0" smtClean="0">
                <a:solidFill>
                  <a:schemeClr val="tx1"/>
                </a:solidFill>
              </a:rPr>
              <a:t>Murray</a:t>
            </a:r>
            <a:r>
              <a:rPr lang="en-US" baseline="30000" dirty="0" smtClean="0">
                <a:solidFill>
                  <a:schemeClr val="tx1"/>
                </a:solidFill>
              </a:rPr>
              <a:t>2</a:t>
            </a:r>
            <a:r>
              <a:rPr lang="en-US" dirty="0" smtClean="0">
                <a:solidFill>
                  <a:schemeClr val="tx1"/>
                </a:solidFill>
              </a:rPr>
              <a:t>, </a:t>
            </a:r>
            <a:r>
              <a:rPr lang="en-US" u="sng" dirty="0" smtClean="0">
                <a:solidFill>
                  <a:schemeClr val="tx1"/>
                </a:solidFill>
              </a:rPr>
              <a:t>J. Al-Saadi</a:t>
            </a:r>
            <a:r>
              <a:rPr lang="en-US" u="sng" baseline="30000" dirty="0" smtClean="0">
                <a:solidFill>
                  <a:schemeClr val="tx1"/>
                </a:solidFill>
              </a:rPr>
              <a:t>2</a:t>
            </a:r>
            <a:r>
              <a:rPr lang="en-US" u="sng" dirty="0" smtClean="0">
                <a:solidFill>
                  <a:schemeClr val="tx1"/>
                </a:solidFill>
              </a:rPr>
              <a:t> (presenter)</a:t>
            </a:r>
            <a:r>
              <a:rPr lang="en-US" dirty="0" smtClean="0">
                <a:solidFill>
                  <a:schemeClr val="tx1"/>
                </a:solidFill>
              </a:rPr>
              <a:t>, </a:t>
            </a:r>
            <a:r>
              <a:rPr lang="it-IT" dirty="0" err="1" smtClean="0">
                <a:solidFill>
                  <a:schemeClr val="tx1"/>
                </a:solidFill>
              </a:rPr>
              <a:t>Kai</a:t>
            </a:r>
            <a:r>
              <a:rPr lang="it-IT" dirty="0" smtClean="0">
                <a:solidFill>
                  <a:schemeClr val="tx1"/>
                </a:solidFill>
              </a:rPr>
              <a:t> </a:t>
            </a:r>
            <a:r>
              <a:rPr lang="it-IT" dirty="0">
                <a:solidFill>
                  <a:schemeClr val="tx1"/>
                </a:solidFill>
              </a:rPr>
              <a:t>Yang</a:t>
            </a:r>
            <a:r>
              <a:rPr lang="it-IT" baseline="30000" dirty="0">
                <a:solidFill>
                  <a:schemeClr val="tx1"/>
                </a:solidFill>
              </a:rPr>
              <a:t> 3</a:t>
            </a:r>
            <a:r>
              <a:rPr lang="it-IT" dirty="0">
                <a:solidFill>
                  <a:schemeClr val="tx1"/>
                </a:solidFill>
              </a:rPr>
              <a:t>, </a:t>
            </a:r>
            <a:r>
              <a:rPr lang="en-US" dirty="0">
                <a:solidFill>
                  <a:schemeClr val="tx1"/>
                </a:solidFill>
              </a:rPr>
              <a:t>E. Hughes</a:t>
            </a:r>
            <a:r>
              <a:rPr lang="it-IT" baseline="30000" dirty="0">
                <a:solidFill>
                  <a:schemeClr val="tx1"/>
                </a:solidFill>
              </a:rPr>
              <a:t>3</a:t>
            </a:r>
            <a:r>
              <a:rPr lang="it-IT" dirty="0">
                <a:solidFill>
                  <a:schemeClr val="tx1"/>
                </a:solidFill>
              </a:rPr>
              <a:t>, </a:t>
            </a:r>
            <a:r>
              <a:rPr lang="en-US" dirty="0" smtClean="0">
                <a:solidFill>
                  <a:schemeClr val="tx1"/>
                </a:solidFill>
              </a:rPr>
              <a:t>A</a:t>
            </a:r>
            <a:r>
              <a:rPr lang="en-US" dirty="0">
                <a:solidFill>
                  <a:schemeClr val="tx1"/>
                </a:solidFill>
              </a:rPr>
              <a:t>. da Silva</a:t>
            </a:r>
            <a:r>
              <a:rPr lang="it-IT" baseline="30000" dirty="0">
                <a:solidFill>
                  <a:schemeClr val="tx1"/>
                </a:solidFill>
              </a:rPr>
              <a:t>1</a:t>
            </a:r>
            <a:r>
              <a:rPr lang="it-IT" dirty="0">
                <a:solidFill>
                  <a:schemeClr val="tx1"/>
                </a:solidFill>
              </a:rPr>
              <a:t>, </a:t>
            </a:r>
            <a:r>
              <a:rPr lang="en-US" dirty="0">
                <a:solidFill>
                  <a:schemeClr val="tx1"/>
                </a:solidFill>
              </a:rPr>
              <a:t>J. Joiner</a:t>
            </a:r>
            <a:r>
              <a:rPr lang="it-IT" baseline="30000" dirty="0">
                <a:solidFill>
                  <a:schemeClr val="tx1"/>
                </a:solidFill>
              </a:rPr>
              <a:t>1</a:t>
            </a:r>
            <a:r>
              <a:rPr lang="it-IT" dirty="0">
                <a:solidFill>
                  <a:schemeClr val="tx1"/>
                </a:solidFill>
              </a:rPr>
              <a:t>,</a:t>
            </a:r>
            <a:r>
              <a:rPr lang="en-US" dirty="0">
                <a:solidFill>
                  <a:schemeClr val="tx1"/>
                </a:solidFill>
              </a:rPr>
              <a:t> </a:t>
            </a:r>
            <a:r>
              <a:rPr lang="en-US" dirty="0" smtClean="0">
                <a:solidFill>
                  <a:schemeClr val="tx1"/>
                </a:solidFill>
              </a:rPr>
              <a:t>S</a:t>
            </a:r>
            <a:r>
              <a:rPr lang="en-US" dirty="0">
                <a:solidFill>
                  <a:schemeClr val="tx1"/>
                </a:solidFill>
              </a:rPr>
              <a:t>. Carn</a:t>
            </a:r>
            <a:r>
              <a:rPr lang="it-IT" baseline="30000" dirty="0">
                <a:solidFill>
                  <a:schemeClr val="tx1"/>
                </a:solidFill>
              </a:rPr>
              <a:t>4</a:t>
            </a:r>
            <a:r>
              <a:rPr lang="it-IT" dirty="0">
                <a:solidFill>
                  <a:schemeClr val="tx1"/>
                </a:solidFill>
              </a:rPr>
              <a:t>, </a:t>
            </a:r>
            <a:r>
              <a:rPr lang="en-US" dirty="0">
                <a:solidFill>
                  <a:schemeClr val="tx1"/>
                </a:solidFill>
              </a:rPr>
              <a:t>K. Evans</a:t>
            </a:r>
            <a:r>
              <a:rPr lang="it-IT" baseline="30000" dirty="0">
                <a:solidFill>
                  <a:schemeClr val="tx1"/>
                </a:solidFill>
              </a:rPr>
              <a:t> 5</a:t>
            </a:r>
            <a:r>
              <a:rPr lang="it-IT" dirty="0">
                <a:solidFill>
                  <a:schemeClr val="tx1"/>
                </a:solidFill>
              </a:rPr>
              <a:t>, </a:t>
            </a:r>
            <a:r>
              <a:rPr lang="en-US" dirty="0">
                <a:solidFill>
                  <a:schemeClr val="tx1"/>
                </a:solidFill>
              </a:rPr>
              <a:t>Jay Cable </a:t>
            </a:r>
            <a:r>
              <a:rPr lang="it-IT" baseline="30000" dirty="0">
                <a:solidFill>
                  <a:schemeClr val="tx1"/>
                </a:solidFill>
              </a:rPr>
              <a:t> 6</a:t>
            </a:r>
            <a:r>
              <a:rPr lang="it-IT" dirty="0">
                <a:solidFill>
                  <a:schemeClr val="tx1"/>
                </a:solidFill>
              </a:rPr>
              <a:t>, </a:t>
            </a:r>
            <a:r>
              <a:rPr lang="en-US" dirty="0">
                <a:solidFill>
                  <a:schemeClr val="tx1"/>
                </a:solidFill>
              </a:rPr>
              <a:t>C. Seftor</a:t>
            </a:r>
            <a:r>
              <a:rPr lang="en-US" baseline="30000" dirty="0">
                <a:solidFill>
                  <a:schemeClr val="tx1"/>
                </a:solidFill>
              </a:rPr>
              <a:t>7</a:t>
            </a:r>
            <a:r>
              <a:rPr lang="en-US" dirty="0">
                <a:solidFill>
                  <a:schemeClr val="tx1"/>
                </a:solidFill>
              </a:rPr>
              <a:t>, K. Brentzel</a:t>
            </a:r>
            <a:r>
              <a:rPr lang="it-IT" baseline="30000" dirty="0">
                <a:solidFill>
                  <a:schemeClr val="tx1"/>
                </a:solidFill>
              </a:rPr>
              <a:t>8</a:t>
            </a:r>
            <a:r>
              <a:rPr lang="it-IT" dirty="0">
                <a:solidFill>
                  <a:schemeClr val="tx1"/>
                </a:solidFill>
              </a:rPr>
              <a:t>, </a:t>
            </a:r>
            <a:r>
              <a:rPr lang="it-IT" dirty="0" smtClean="0">
                <a:solidFill>
                  <a:schemeClr val="tx1"/>
                </a:solidFill>
              </a:rPr>
              <a:t>        </a:t>
            </a:r>
            <a:r>
              <a:rPr lang="en-US" dirty="0" smtClean="0">
                <a:solidFill>
                  <a:schemeClr val="tx1"/>
                </a:solidFill>
              </a:rPr>
              <a:t>P</a:t>
            </a:r>
            <a:r>
              <a:rPr lang="en-US" dirty="0">
                <a:solidFill>
                  <a:schemeClr val="tx1"/>
                </a:solidFill>
              </a:rPr>
              <a:t>. Coronado</a:t>
            </a:r>
            <a:r>
              <a:rPr lang="en-US" baseline="30000" dirty="0">
                <a:solidFill>
                  <a:schemeClr val="tx1"/>
                </a:solidFill>
              </a:rPr>
              <a:t>8</a:t>
            </a:r>
            <a:r>
              <a:rPr lang="en-US" dirty="0">
                <a:solidFill>
                  <a:schemeClr val="tx1"/>
                </a:solidFill>
              </a:rPr>
              <a:t>, G. Vicente</a:t>
            </a:r>
            <a:r>
              <a:rPr lang="it-IT" baseline="30000" dirty="0">
                <a:solidFill>
                  <a:schemeClr val="tx1"/>
                </a:solidFill>
              </a:rPr>
              <a:t> </a:t>
            </a:r>
            <a:r>
              <a:rPr lang="it-IT" baseline="30000" dirty="0" smtClean="0">
                <a:solidFill>
                  <a:schemeClr val="tx1"/>
                </a:solidFill>
              </a:rPr>
              <a:t>2</a:t>
            </a:r>
            <a:r>
              <a:rPr lang="en-US" dirty="0" smtClean="0">
                <a:solidFill>
                  <a:schemeClr val="tx1"/>
                </a:solidFill>
              </a:rPr>
              <a:t>,  G</a:t>
            </a:r>
            <a:r>
              <a:rPr lang="en-US" dirty="0">
                <a:solidFill>
                  <a:schemeClr val="tx1"/>
                </a:solidFill>
              </a:rPr>
              <a:t>. Swanson</a:t>
            </a:r>
            <a:r>
              <a:rPr lang="en-US" baseline="30000" dirty="0">
                <a:solidFill>
                  <a:schemeClr val="tx1"/>
                </a:solidFill>
              </a:rPr>
              <a:t>10</a:t>
            </a:r>
            <a:r>
              <a:rPr lang="en-US" dirty="0">
                <a:solidFill>
                  <a:schemeClr val="tx1"/>
                </a:solidFill>
              </a:rPr>
              <a:t>, F. Prata</a:t>
            </a:r>
            <a:r>
              <a:rPr lang="en-US" baseline="30000" dirty="0">
                <a:solidFill>
                  <a:schemeClr val="tx1"/>
                </a:solidFill>
              </a:rPr>
              <a:t>11</a:t>
            </a:r>
            <a:r>
              <a:rPr lang="en-US" dirty="0">
                <a:solidFill>
                  <a:schemeClr val="tx1"/>
                </a:solidFill>
              </a:rPr>
              <a:t>, M. Guffanti</a:t>
            </a:r>
            <a:r>
              <a:rPr lang="en-US" baseline="30000" dirty="0">
                <a:solidFill>
                  <a:schemeClr val="tx1"/>
                </a:solidFill>
              </a:rPr>
              <a:t>12</a:t>
            </a:r>
            <a:r>
              <a:rPr lang="en-US" dirty="0">
                <a:solidFill>
                  <a:schemeClr val="tx1"/>
                </a:solidFill>
              </a:rPr>
              <a:t>, Johanna Tamminen</a:t>
            </a:r>
            <a:r>
              <a:rPr lang="en-US" baseline="30000" dirty="0">
                <a:solidFill>
                  <a:schemeClr val="tx1"/>
                </a:solidFill>
              </a:rPr>
              <a:t>13</a:t>
            </a:r>
            <a:r>
              <a:rPr lang="en-US" dirty="0">
                <a:solidFill>
                  <a:schemeClr val="tx1"/>
                </a:solidFill>
              </a:rPr>
              <a:t>, </a:t>
            </a:r>
            <a:r>
              <a:rPr lang="en-US" dirty="0" err="1">
                <a:solidFill>
                  <a:schemeClr val="tx1"/>
                </a:solidFill>
              </a:rPr>
              <a:t>Seppo</a:t>
            </a:r>
            <a:r>
              <a:rPr lang="en-US" dirty="0">
                <a:solidFill>
                  <a:schemeClr val="tx1"/>
                </a:solidFill>
              </a:rPr>
              <a:t> </a:t>
            </a:r>
            <a:r>
              <a:rPr lang="en-US" dirty="0" smtClean="0">
                <a:solidFill>
                  <a:schemeClr val="tx1"/>
                </a:solidFill>
              </a:rPr>
              <a:t>Hassinen</a:t>
            </a:r>
            <a:r>
              <a:rPr lang="en-US" baseline="30000" dirty="0" smtClean="0">
                <a:solidFill>
                  <a:schemeClr val="tx1"/>
                </a:solidFill>
              </a:rPr>
              <a:t>13</a:t>
            </a:r>
            <a:r>
              <a:rPr lang="en-US" dirty="0" smtClean="0">
                <a:solidFill>
                  <a:schemeClr val="tx1"/>
                </a:solidFill>
              </a:rPr>
              <a:t>, A. Lima</a:t>
            </a:r>
            <a:r>
              <a:rPr lang="en-US" baseline="30000" dirty="0" smtClean="0">
                <a:solidFill>
                  <a:schemeClr val="tx1"/>
                </a:solidFill>
              </a:rPr>
              <a:t>14</a:t>
            </a:r>
            <a:r>
              <a:rPr lang="en-US" dirty="0" smtClean="0">
                <a:solidFill>
                  <a:schemeClr val="tx1"/>
                </a:solidFill>
              </a:rPr>
              <a:t>, J. Martins</a:t>
            </a:r>
            <a:r>
              <a:rPr lang="en-US" baseline="30000" dirty="0" smtClean="0">
                <a:solidFill>
                  <a:schemeClr val="tx1"/>
                </a:solidFill>
              </a:rPr>
              <a:t>14</a:t>
            </a:r>
            <a:r>
              <a:rPr lang="en-US" dirty="0" smtClean="0">
                <a:solidFill>
                  <a:schemeClr val="tx1"/>
                </a:solidFill>
              </a:rPr>
              <a:t>, Y. Ben-Ami</a:t>
            </a:r>
            <a:r>
              <a:rPr lang="en-US" baseline="30000" dirty="0" smtClean="0">
                <a:solidFill>
                  <a:schemeClr val="tx1"/>
                </a:solidFill>
              </a:rPr>
              <a:t>14,</a:t>
            </a:r>
            <a:r>
              <a:rPr lang="en-US" dirty="0" smtClean="0">
                <a:solidFill>
                  <a:schemeClr val="tx1"/>
                </a:solidFill>
              </a:rPr>
              <a:t> , A</a:t>
            </a:r>
            <a:r>
              <a:rPr lang="en-US" dirty="0">
                <a:solidFill>
                  <a:schemeClr val="tx1"/>
                </a:solidFill>
              </a:rPr>
              <a:t>. </a:t>
            </a:r>
            <a:r>
              <a:rPr lang="en-US" dirty="0" smtClean="0">
                <a:solidFill>
                  <a:schemeClr val="tx1"/>
                </a:solidFill>
              </a:rPr>
              <a:t>Krueger</a:t>
            </a:r>
            <a:r>
              <a:rPr lang="en-US" baseline="30000" dirty="0" smtClean="0">
                <a:solidFill>
                  <a:schemeClr val="tx1"/>
                </a:solidFill>
              </a:rPr>
              <a:t>15</a:t>
            </a:r>
            <a:r>
              <a:rPr lang="en-US" dirty="0" smtClean="0">
                <a:solidFill>
                  <a:schemeClr val="tx1"/>
                </a:solidFill>
              </a:rPr>
              <a:t> </a:t>
            </a:r>
            <a:endParaRPr lang="en-US" dirty="0">
              <a:solidFill>
                <a:schemeClr val="tx1"/>
              </a:solidFill>
            </a:endParaRPr>
          </a:p>
          <a:p>
            <a:endParaRPr lang="en-US" dirty="0"/>
          </a:p>
        </p:txBody>
      </p:sp>
      <p:sp>
        <p:nvSpPr>
          <p:cNvPr id="4" name="TextBox 3"/>
          <p:cNvSpPr txBox="1"/>
          <p:nvPr/>
        </p:nvSpPr>
        <p:spPr>
          <a:xfrm>
            <a:off x="152400" y="2971800"/>
            <a:ext cx="8915400" cy="3785652"/>
          </a:xfrm>
          <a:prstGeom prst="rect">
            <a:avLst/>
          </a:prstGeom>
          <a:solidFill>
            <a:schemeClr val="lt1">
              <a:alpha val="46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1.  </a:t>
            </a:r>
            <a:r>
              <a:rPr lang="en-US" sz="1600" dirty="0" smtClean="0"/>
              <a:t>NASA </a:t>
            </a:r>
            <a:r>
              <a:rPr lang="en-US" sz="1600" dirty="0"/>
              <a:t>Goddard Space Flight Center (GSFC), Greenbelt, Maryland, USA </a:t>
            </a:r>
          </a:p>
          <a:p>
            <a:r>
              <a:rPr lang="en-US" sz="1600" dirty="0"/>
              <a:t>2. </a:t>
            </a:r>
            <a:r>
              <a:rPr lang="en-US" sz="1600" dirty="0" smtClean="0"/>
              <a:t>NASA </a:t>
            </a:r>
            <a:r>
              <a:rPr lang="en-US" sz="1600" dirty="0"/>
              <a:t>Langley Research Center, Hampton, Virginia, </a:t>
            </a:r>
            <a:r>
              <a:rPr lang="en-US" sz="1600" dirty="0" smtClean="0"/>
              <a:t>USA </a:t>
            </a:r>
            <a:endParaRPr lang="en-US" sz="1600" dirty="0"/>
          </a:p>
          <a:p>
            <a:r>
              <a:rPr lang="en-US" sz="1600" dirty="0"/>
              <a:t>3.  University of Maryland, Atmospheric and Oceanic Science, College Park, Maryland, USA</a:t>
            </a:r>
          </a:p>
          <a:p>
            <a:r>
              <a:rPr lang="en-US" sz="1600" dirty="0"/>
              <a:t>4.  Michigan Technological University, Geological/mining Engineering and Sciences, Michigan, USA</a:t>
            </a:r>
          </a:p>
          <a:p>
            <a:r>
              <a:rPr lang="en-US" sz="1600" dirty="0"/>
              <a:t>5.  University of Maryland Baltimore County, JCET, Baltimore, USA</a:t>
            </a:r>
          </a:p>
          <a:p>
            <a:r>
              <a:rPr lang="en-US" sz="1600" dirty="0"/>
              <a:t>6.  University of Alaska, Geophysical Institute, Fairbanks, Alaska, USA</a:t>
            </a:r>
          </a:p>
          <a:p>
            <a:r>
              <a:rPr lang="en-US" sz="1600" dirty="0"/>
              <a:t>7.  Science Systems and Applications, Inc, Lanham, Maryland, USA</a:t>
            </a:r>
          </a:p>
          <a:p>
            <a:pPr marL="342900" indent="-342900">
              <a:buAutoNum type="arabicPeriod" startAt="8"/>
            </a:pPr>
            <a:r>
              <a:rPr lang="en-US" sz="1600" dirty="0" smtClean="0"/>
              <a:t>NASA</a:t>
            </a:r>
            <a:r>
              <a:rPr lang="en-US" sz="1600" dirty="0"/>
              <a:t>, GSFC, Direct Readout Laboratory, Greenbelt, Maryland, </a:t>
            </a:r>
            <a:r>
              <a:rPr lang="en-US" sz="1600" dirty="0" smtClean="0"/>
              <a:t>USA</a:t>
            </a:r>
          </a:p>
          <a:p>
            <a:pPr marL="342900" indent="-342900">
              <a:buAutoNum type="arabicPeriod" startAt="8"/>
            </a:pPr>
            <a:r>
              <a:rPr lang="en-US" sz="1600" dirty="0"/>
              <a:t>NOAA, NESDIS/OSPO, Satellite Products and Service Division, College Park, Maryland, USA</a:t>
            </a:r>
          </a:p>
          <a:p>
            <a:r>
              <a:rPr lang="en-US" sz="1600" dirty="0" smtClean="0"/>
              <a:t>10.  NOAA</a:t>
            </a:r>
            <a:r>
              <a:rPr lang="en-US" sz="1600" dirty="0"/>
              <a:t>, NESDIS-SAB, W-VAAC, College Park, Maryland, USA</a:t>
            </a:r>
          </a:p>
          <a:p>
            <a:r>
              <a:rPr lang="en-US" sz="1600" dirty="0"/>
              <a:t>11.</a:t>
            </a:r>
            <a:r>
              <a:rPr lang="en-US" sz="1600" b="1" i="1" dirty="0"/>
              <a:t> </a:t>
            </a:r>
            <a:r>
              <a:rPr lang="en-US" sz="1600" dirty="0"/>
              <a:t>Norwegian Institute for Air Research, Climate and Atmosphere, Norway</a:t>
            </a:r>
          </a:p>
          <a:p>
            <a:r>
              <a:rPr lang="en-US" sz="1600" dirty="0"/>
              <a:t>12. U.S. Geological Survey, Reston, Virginia, USA</a:t>
            </a:r>
          </a:p>
          <a:p>
            <a:r>
              <a:rPr lang="en-US" sz="1600" dirty="0"/>
              <a:t>13. Finnish Meteorological Institute, Helsinki, Finland </a:t>
            </a:r>
          </a:p>
          <a:p>
            <a:r>
              <a:rPr lang="en-US" sz="1600" dirty="0"/>
              <a:t>14. </a:t>
            </a:r>
            <a:r>
              <a:rPr lang="en-US" sz="1600" dirty="0" smtClean="0"/>
              <a:t> University of Maryland Baltimore County, Baltimore, Maryland, USA</a:t>
            </a:r>
          </a:p>
          <a:p>
            <a:r>
              <a:rPr lang="en-US" sz="1600" dirty="0" smtClean="0"/>
              <a:t>15. NASA </a:t>
            </a:r>
            <a:r>
              <a:rPr lang="en-US" sz="1600" dirty="0"/>
              <a:t>and UMBC (retired), </a:t>
            </a:r>
            <a:r>
              <a:rPr lang="en-US" sz="1600" dirty="0" smtClean="0"/>
              <a:t>USA</a:t>
            </a:r>
            <a:endParaRPr lang="en-US" sz="1600" dirty="0"/>
          </a:p>
        </p:txBody>
      </p:sp>
      <p:pic>
        <p:nvPicPr>
          <p:cNvPr id="6" name="Picture 5" descr="chaiten_calipso_bks532_20080507_0417Z.jpg"/>
          <p:cNvPicPr>
            <a:picLocks noChangeAspect="1"/>
          </p:cNvPicPr>
          <p:nvPr/>
        </p:nvPicPr>
        <p:blipFill>
          <a:blip r:embed="rId4"/>
          <a:srcRect l="13371" t="5701" r="18760" b="13761"/>
          <a:stretch>
            <a:fillRect/>
          </a:stretch>
        </p:blipFill>
        <p:spPr>
          <a:xfrm flipH="1">
            <a:off x="6781799" y="4318400"/>
            <a:ext cx="2276955" cy="1930000"/>
          </a:xfrm>
          <a:prstGeom prst="rect">
            <a:avLst/>
          </a:prstGeom>
        </p:spPr>
      </p:pic>
      <p:pic>
        <p:nvPicPr>
          <p:cNvPr id="7" name="Picture 12" descr="nasa.gif"/>
          <p:cNvPicPr>
            <a:picLocks noChangeAspect="1"/>
          </p:cNvPicPr>
          <p:nvPr/>
        </p:nvPicPr>
        <p:blipFill>
          <a:blip r:embed="rId5"/>
          <a:srcRect/>
          <a:stretch>
            <a:fillRect/>
          </a:stretch>
        </p:blipFill>
        <p:spPr bwMode="auto">
          <a:xfrm>
            <a:off x="0" y="0"/>
            <a:ext cx="952500" cy="825500"/>
          </a:xfrm>
          <a:prstGeom prst="rect">
            <a:avLst/>
          </a:prstGeom>
          <a:noFill/>
          <a:ln w="9525">
            <a:noFill/>
            <a:miter lim="800000"/>
            <a:headEnd/>
            <a:tailEnd/>
          </a:ln>
        </p:spPr>
      </p:pic>
      <p:sp>
        <p:nvSpPr>
          <p:cNvPr id="8" name="TextBox 7"/>
          <p:cNvSpPr txBox="1"/>
          <p:nvPr/>
        </p:nvSpPr>
        <p:spPr>
          <a:xfrm>
            <a:off x="7620000" y="4495800"/>
            <a:ext cx="1447800" cy="646331"/>
          </a:xfrm>
          <a:prstGeom prst="rect">
            <a:avLst/>
          </a:prstGeom>
          <a:noFill/>
        </p:spPr>
        <p:txBody>
          <a:bodyPr wrap="square" rtlCol="0">
            <a:spAutoFit/>
          </a:bodyPr>
          <a:lstStyle/>
          <a:p>
            <a:r>
              <a:rPr lang="en-US" dirty="0" smtClean="0">
                <a:solidFill>
                  <a:schemeClr val="bg1"/>
                </a:solidFill>
              </a:rPr>
              <a:t>CALIOP ash backscatter</a:t>
            </a:r>
            <a:endParaRPr lang="en-US" dirty="0">
              <a:solidFill>
                <a:schemeClr val="bg1"/>
              </a:solidFill>
            </a:endParaRPr>
          </a:p>
        </p:txBody>
      </p:sp>
    </p:spTree>
    <p:extLst>
      <p:ext uri="{BB962C8B-B14F-4D97-AF65-F5344CB8AC3E}">
        <p14:creationId xmlns:p14="http://schemas.microsoft.com/office/powerpoint/2010/main" val="119815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irect Access Storage 4"/>
          <p:cNvSpPr/>
          <p:nvPr/>
        </p:nvSpPr>
        <p:spPr>
          <a:xfrm rot="15057979" flipH="1">
            <a:off x="6894161" y="690576"/>
            <a:ext cx="265739" cy="171437"/>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MG_4778.JPG"/>
          <p:cNvPicPr>
            <a:picLocks noChangeAspect="1"/>
          </p:cNvPicPr>
          <p:nvPr/>
        </p:nvPicPr>
        <p:blipFill>
          <a:blip r:embed="rId3" cstate="screen"/>
          <a:srcRect/>
          <a:stretch>
            <a:fillRect/>
          </a:stretch>
        </p:blipFill>
        <p:spPr>
          <a:xfrm>
            <a:off x="685800" y="2514600"/>
            <a:ext cx="7543800" cy="3985404"/>
          </a:xfrm>
          <a:prstGeom prst="rect">
            <a:avLst/>
          </a:prstGeom>
        </p:spPr>
      </p:pic>
      <p:sp>
        <p:nvSpPr>
          <p:cNvPr id="7" name="Text Box 80"/>
          <p:cNvSpPr txBox="1">
            <a:spLocks noChangeArrowheads="1"/>
          </p:cNvSpPr>
          <p:nvPr/>
        </p:nvSpPr>
        <p:spPr bwMode="auto">
          <a:xfrm>
            <a:off x="685800" y="0"/>
            <a:ext cx="6705600" cy="954107"/>
          </a:xfrm>
          <a:prstGeom prst="rect">
            <a:avLst/>
          </a:prstGeom>
          <a:noFill/>
          <a:ln w="9525">
            <a:noFill/>
            <a:miter lim="800000"/>
            <a:headEnd/>
            <a:tailEnd/>
          </a:ln>
          <a:effectLst/>
        </p:spPr>
        <p:txBody>
          <a:bodyPr wrap="square">
            <a:spAutoFit/>
          </a:bodyPr>
          <a:lstStyle/>
          <a:p>
            <a:pPr>
              <a:spcBef>
                <a:spcPct val="50000"/>
              </a:spcBef>
            </a:pPr>
            <a:r>
              <a:rPr lang="en-US" sz="2800" dirty="0" smtClean="0"/>
              <a:t>Spectral Aerosol Absorption measurements: filter reflection technique</a:t>
            </a:r>
            <a:endParaRPr lang="en-US" sz="2800" dirty="0"/>
          </a:p>
        </p:txBody>
      </p:sp>
      <p:sp>
        <p:nvSpPr>
          <p:cNvPr id="9" name="Rectangle 20"/>
          <p:cNvSpPr>
            <a:spLocks noChangeArrowheads="1"/>
          </p:cNvSpPr>
          <p:nvPr/>
        </p:nvSpPr>
        <p:spPr bwMode="auto">
          <a:xfrm>
            <a:off x="685800" y="2537604"/>
            <a:ext cx="7543800" cy="3962400"/>
          </a:xfrm>
          <a:prstGeom prst="rect">
            <a:avLst/>
          </a:prstGeom>
          <a:noFill/>
          <a:ln w="57150" cmpd="thinThick">
            <a:solidFill>
              <a:schemeClr val="tx1"/>
            </a:solidFill>
            <a:miter lim="800000"/>
            <a:headEnd/>
            <a:tailEnd/>
          </a:ln>
          <a:effectLst/>
        </p:spPr>
        <p:txBody>
          <a:bodyPr wrap="none" anchor="ctr"/>
          <a:lstStyle/>
          <a:p>
            <a:endParaRPr lang="en-US"/>
          </a:p>
        </p:txBody>
      </p:sp>
      <p:sp>
        <p:nvSpPr>
          <p:cNvPr id="10" name="Rectangle 9"/>
          <p:cNvSpPr/>
          <p:nvPr/>
        </p:nvSpPr>
        <p:spPr>
          <a:xfrm>
            <a:off x="6477000" y="2209800"/>
            <a:ext cx="1905000" cy="228600"/>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53200" y="2057400"/>
            <a:ext cx="1676400" cy="762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20722628">
            <a:off x="7091280" y="767611"/>
            <a:ext cx="207534" cy="127104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705600" y="1952716"/>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0" y="1952298"/>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10400" y="1965852"/>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162800" y="1965434"/>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315200" y="1968482"/>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467600" y="1968064"/>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20000" y="1981618"/>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1981200"/>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924800" y="1963222"/>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077200" y="1962804"/>
            <a:ext cx="76200"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067502" y="2758966"/>
            <a:ext cx="1371600" cy="1600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13260117">
            <a:off x="5658399" y="2067624"/>
            <a:ext cx="270423" cy="126112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72200" y="457200"/>
            <a:ext cx="2514600" cy="2362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mbc.jpg"/>
          <p:cNvPicPr>
            <a:picLocks noChangeAspect="1"/>
          </p:cNvPicPr>
          <p:nvPr/>
        </p:nvPicPr>
        <p:blipFill>
          <a:blip r:embed="rId5" cstate="print"/>
          <a:stretch>
            <a:fillRect/>
          </a:stretch>
        </p:blipFill>
        <p:spPr>
          <a:xfrm>
            <a:off x="7771525" y="0"/>
            <a:ext cx="1351946" cy="457200"/>
          </a:xfrm>
          <a:prstGeom prst="rect">
            <a:avLst/>
          </a:prstGeom>
        </p:spPr>
      </p:pic>
      <p:pic>
        <p:nvPicPr>
          <p:cNvPr id="27" name="Picture 1"/>
          <p:cNvPicPr>
            <a:picLocks noChangeAspect="1" noChangeArrowheads="1"/>
          </p:cNvPicPr>
          <p:nvPr/>
        </p:nvPicPr>
        <p:blipFill>
          <a:blip r:embed="rId6" cstate="print"/>
          <a:srcRect l="11127" t="18750" r="20351" b="43750"/>
          <a:stretch>
            <a:fillRect/>
          </a:stretch>
        </p:blipFill>
        <p:spPr bwMode="auto">
          <a:xfrm>
            <a:off x="373635" y="970749"/>
            <a:ext cx="5265165" cy="1620051"/>
          </a:xfrm>
          <a:prstGeom prst="rect">
            <a:avLst/>
          </a:prstGeom>
          <a:noFill/>
          <a:ln w="9525">
            <a:noFill/>
            <a:miter lim="800000"/>
            <a:headEnd/>
            <a:tailEnd/>
          </a:ln>
          <a:effectLst/>
        </p:spPr>
      </p:pic>
      <p:sp>
        <p:nvSpPr>
          <p:cNvPr id="8" name="Text Box 10"/>
          <p:cNvSpPr txBox="1">
            <a:spLocks noChangeArrowheads="1"/>
          </p:cNvSpPr>
          <p:nvPr/>
        </p:nvSpPr>
        <p:spPr bwMode="auto">
          <a:xfrm>
            <a:off x="386335" y="6442502"/>
            <a:ext cx="4953000" cy="369332"/>
          </a:xfrm>
          <a:prstGeom prst="rect">
            <a:avLst/>
          </a:prstGeom>
          <a:solidFill>
            <a:schemeClr val="accent1"/>
          </a:solidFill>
          <a:ln w="9525">
            <a:noFill/>
            <a:miter lim="800000"/>
            <a:headEnd/>
            <a:tailEnd/>
          </a:ln>
          <a:effectLst/>
        </p:spPr>
        <p:txBody>
          <a:bodyPr wrap="square">
            <a:spAutoFit/>
          </a:bodyPr>
          <a:lstStyle/>
          <a:p>
            <a:pPr marL="231775" indent="-231775">
              <a:spcBef>
                <a:spcPct val="50000"/>
              </a:spcBef>
              <a:buFont typeface="Wingdings" pitchFamily="2" charset="2"/>
              <a:buChar char="§"/>
            </a:pPr>
            <a:r>
              <a:rPr lang="en-US" b="1" dirty="0" smtClean="0"/>
              <a:t> Fiber Optic System: from </a:t>
            </a:r>
            <a:r>
              <a:rPr lang="en-US" b="1" dirty="0" smtClean="0"/>
              <a:t>350 </a:t>
            </a:r>
            <a:r>
              <a:rPr lang="en-US" b="1" dirty="0" smtClean="0"/>
              <a:t>nm – </a:t>
            </a:r>
            <a:r>
              <a:rPr lang="en-US" b="1" dirty="0" smtClean="0"/>
              <a:t>2500nm</a:t>
            </a:r>
            <a:r>
              <a:rPr lang="en-US" b="1" dirty="0" smtClean="0"/>
              <a:t>. </a:t>
            </a:r>
          </a:p>
        </p:txBody>
      </p:sp>
    </p:spTree>
    <p:extLst>
      <p:ext uri="{BB962C8B-B14F-4D97-AF65-F5344CB8AC3E}">
        <p14:creationId xmlns:p14="http://schemas.microsoft.com/office/powerpoint/2010/main" val="3523013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76200"/>
            <a:ext cx="7010400" cy="523220"/>
          </a:xfrm>
          <a:prstGeom prst="rect">
            <a:avLst/>
          </a:prstGeom>
        </p:spPr>
        <p:txBody>
          <a:bodyPr wrap="square">
            <a:spAutoFit/>
          </a:bodyPr>
          <a:lstStyle/>
          <a:p>
            <a:r>
              <a:rPr lang="en-US" sz="2800" dirty="0" smtClean="0"/>
              <a:t>Refractive Index inversion (preliminary results) </a:t>
            </a:r>
          </a:p>
        </p:txBody>
      </p:sp>
      <p:pic>
        <p:nvPicPr>
          <p:cNvPr id="6" name="Picture 2"/>
          <p:cNvPicPr>
            <a:picLocks noChangeAspect="1" noChangeArrowheads="1"/>
          </p:cNvPicPr>
          <p:nvPr/>
        </p:nvPicPr>
        <p:blipFill>
          <a:blip r:embed="rId3" cstate="print"/>
          <a:srcRect l="36310" t="36458" r="24451" b="26042"/>
          <a:stretch>
            <a:fillRect/>
          </a:stretch>
        </p:blipFill>
        <p:spPr bwMode="auto">
          <a:xfrm>
            <a:off x="107950" y="1219200"/>
            <a:ext cx="4584700" cy="2463422"/>
          </a:xfrm>
          <a:prstGeom prst="rect">
            <a:avLst/>
          </a:prstGeom>
          <a:noFill/>
          <a:ln w="9525">
            <a:noFill/>
            <a:miter lim="800000"/>
            <a:headEnd/>
            <a:tailEnd/>
          </a:ln>
          <a:effectLst/>
        </p:spPr>
      </p:pic>
      <p:pic>
        <p:nvPicPr>
          <p:cNvPr id="7" name="Picture 6" descr="ImagPart_both_errorBar.bmp"/>
          <p:cNvPicPr>
            <a:picLocks noChangeAspect="1"/>
          </p:cNvPicPr>
          <p:nvPr/>
        </p:nvPicPr>
        <p:blipFill>
          <a:blip r:embed="rId4" cstate="print"/>
          <a:srcRect l="3261" r="3804"/>
          <a:stretch>
            <a:fillRect/>
          </a:stretch>
        </p:blipFill>
        <p:spPr>
          <a:xfrm>
            <a:off x="4495800" y="1066800"/>
            <a:ext cx="4343400" cy="3505200"/>
          </a:xfrm>
          <a:prstGeom prst="rect">
            <a:avLst/>
          </a:prstGeom>
        </p:spPr>
      </p:pic>
      <p:sp>
        <p:nvSpPr>
          <p:cNvPr id="8" name="TextBox 7"/>
          <p:cNvSpPr txBox="1"/>
          <p:nvPr/>
        </p:nvSpPr>
        <p:spPr>
          <a:xfrm>
            <a:off x="381000" y="5002649"/>
            <a:ext cx="8382000" cy="1323439"/>
          </a:xfrm>
          <a:prstGeom prst="rect">
            <a:avLst/>
          </a:prstGeom>
          <a:noFill/>
          <a:ln w="3175">
            <a:solidFill>
              <a:schemeClr val="tx1"/>
            </a:solidFill>
            <a:prstDash val="dash"/>
          </a:ln>
        </p:spPr>
        <p:txBody>
          <a:bodyPr wrap="square" rtlCol="0">
            <a:spAutoFit/>
          </a:bodyPr>
          <a:lstStyle/>
          <a:p>
            <a:r>
              <a:rPr lang="en-US" sz="1600" dirty="0" smtClean="0"/>
              <a:t>(</a:t>
            </a:r>
            <a:r>
              <a:rPr lang="en-US" sz="1600" dirty="0" err="1" smtClean="0"/>
              <a:t>Bukowiecki</a:t>
            </a:r>
            <a:r>
              <a:rPr lang="en-US" sz="1600" dirty="0" smtClean="0"/>
              <a:t> et al, 2011, </a:t>
            </a:r>
            <a:r>
              <a:rPr lang="en-US" sz="1600" dirty="0" err="1" smtClean="0"/>
              <a:t>Shumann</a:t>
            </a:r>
            <a:r>
              <a:rPr lang="en-US" sz="1600" dirty="0" smtClean="0"/>
              <a:t> et al, 2011) </a:t>
            </a:r>
            <a:r>
              <a:rPr lang="en-US" sz="1600" dirty="0" smtClean="0">
                <a:sym typeface="Wingdings" pitchFamily="2" charset="2"/>
              </a:rPr>
              <a:t> 0.003i -0.005i, 0.004i (780nm, 632nm).</a:t>
            </a:r>
          </a:p>
          <a:p>
            <a:endParaRPr lang="en-US" sz="1600" dirty="0" smtClean="0">
              <a:sym typeface="Wingdings" pitchFamily="2" charset="2"/>
            </a:endParaRPr>
          </a:p>
          <a:p>
            <a:r>
              <a:rPr lang="en-US" sz="1600" dirty="0" smtClean="0"/>
              <a:t>(</a:t>
            </a:r>
            <a:r>
              <a:rPr lang="en-US" sz="1600" dirty="0" err="1" smtClean="0"/>
              <a:t>Rauthe</a:t>
            </a:r>
            <a:r>
              <a:rPr lang="en-US" sz="1600" dirty="0" smtClean="0"/>
              <a:t>-</a:t>
            </a:r>
            <a:r>
              <a:rPr lang="en-US" sz="1600" dirty="0" err="1" smtClean="0"/>
              <a:t>Schoch</a:t>
            </a:r>
            <a:r>
              <a:rPr lang="en-US" sz="1600" dirty="0" smtClean="0"/>
              <a:t>, 2012) </a:t>
            </a:r>
            <a:r>
              <a:rPr lang="en-US" sz="1600" dirty="0" smtClean="0">
                <a:sym typeface="Wingdings" pitchFamily="2" charset="2"/>
              </a:rPr>
              <a:t></a:t>
            </a:r>
            <a:r>
              <a:rPr lang="en-US" sz="1600" dirty="0" smtClean="0"/>
              <a:t> 1.54 – 0.003i (830 nm).</a:t>
            </a:r>
          </a:p>
          <a:p>
            <a:endParaRPr lang="en-US" sz="1600" dirty="0" smtClean="0">
              <a:sym typeface="Wingdings" pitchFamily="2" charset="2"/>
            </a:endParaRPr>
          </a:p>
          <a:p>
            <a:r>
              <a:rPr lang="en-US" sz="1600" dirty="0" smtClean="0">
                <a:sym typeface="Wingdings" pitchFamily="2" charset="2"/>
              </a:rPr>
              <a:t>(Newman, 2011) 0.0015i (coarse mode)  and 0.00i (fine mode) – (UV – visible).</a:t>
            </a:r>
            <a:endParaRPr lang="en-US" sz="1600" dirty="0"/>
          </a:p>
        </p:txBody>
      </p:sp>
      <p:sp>
        <p:nvSpPr>
          <p:cNvPr id="9" name="TextBox 8"/>
          <p:cNvSpPr txBox="1"/>
          <p:nvPr/>
        </p:nvSpPr>
        <p:spPr>
          <a:xfrm>
            <a:off x="533400" y="4507468"/>
            <a:ext cx="4953000" cy="369332"/>
          </a:xfrm>
          <a:prstGeom prst="rect">
            <a:avLst/>
          </a:prstGeom>
          <a:noFill/>
        </p:spPr>
        <p:txBody>
          <a:bodyPr wrap="square" rtlCol="0">
            <a:spAutoFit/>
          </a:bodyPr>
          <a:lstStyle/>
          <a:p>
            <a:r>
              <a:rPr lang="en-US" b="1" dirty="0" smtClean="0"/>
              <a:t>Compare with previously published results:</a:t>
            </a:r>
          </a:p>
        </p:txBody>
      </p:sp>
      <p:cxnSp>
        <p:nvCxnSpPr>
          <p:cNvPr id="10" name="Straight Arrow Connector 9"/>
          <p:cNvCxnSpPr/>
          <p:nvPr/>
        </p:nvCxnSpPr>
        <p:spPr>
          <a:xfrm rot="5400000" flipH="1" flipV="1">
            <a:off x="6362700" y="2552700"/>
            <a:ext cx="837406" cy="794"/>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638800" y="3580606"/>
            <a:ext cx="1066800" cy="794"/>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Picture 12" descr="umbc.jpg"/>
          <p:cNvPicPr>
            <a:picLocks noChangeAspect="1"/>
          </p:cNvPicPr>
          <p:nvPr/>
        </p:nvPicPr>
        <p:blipFill>
          <a:blip r:embed="rId5" cstate="print"/>
          <a:stretch>
            <a:fillRect/>
          </a:stretch>
        </p:blipFill>
        <p:spPr>
          <a:xfrm>
            <a:off x="7771525" y="0"/>
            <a:ext cx="1351946" cy="457200"/>
          </a:xfrm>
          <a:prstGeom prst="rect">
            <a:avLst/>
          </a:prstGeom>
        </p:spPr>
      </p:pic>
    </p:spTree>
    <p:extLst>
      <p:ext uri="{BB962C8B-B14F-4D97-AF65-F5344CB8AC3E}">
        <p14:creationId xmlns:p14="http://schemas.microsoft.com/office/powerpoint/2010/main" val="2059784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579437"/>
            <a:ext cx="8229600" cy="5668963"/>
          </a:xfrm>
        </p:spPr>
        <p:txBody>
          <a:bodyPr rtlCol="0">
            <a:normAutofit/>
          </a:bodyPr>
          <a:lstStyle/>
          <a:p>
            <a:pPr marL="0" indent="0" fontAlgn="auto">
              <a:spcAft>
                <a:spcPts val="0"/>
              </a:spcAft>
              <a:buFont typeface="Arial" pitchFamily="34" charset="0"/>
              <a:buNone/>
              <a:defRPr/>
            </a:pPr>
            <a:endParaRPr lang="en-US" sz="1000" dirty="0" smtClean="0">
              <a:solidFill>
                <a:srgbClr val="000000"/>
              </a:solidFill>
              <a:ea typeface="+mn-ea"/>
            </a:endParaRPr>
          </a:p>
          <a:p>
            <a:pPr marL="0" indent="0" fontAlgn="auto">
              <a:spcAft>
                <a:spcPts val="0"/>
              </a:spcAft>
              <a:buFont typeface="Arial" pitchFamily="34" charset="0"/>
              <a:buNone/>
              <a:defRPr/>
            </a:pPr>
            <a:r>
              <a:rPr lang="en-US" sz="2200" dirty="0" smtClean="0">
                <a:solidFill>
                  <a:srgbClr val="000000"/>
                </a:solidFill>
                <a:ea typeface="+mn-ea"/>
              </a:rPr>
              <a:t>Particles were re-suspended and collected on filters. Particles </a:t>
            </a:r>
            <a:r>
              <a:rPr lang="en-US" sz="2200" dirty="0">
                <a:solidFill>
                  <a:srgbClr val="000000"/>
                </a:solidFill>
                <a:ea typeface="+mn-ea"/>
              </a:rPr>
              <a:t>size </a:t>
            </a:r>
            <a:r>
              <a:rPr lang="en-US" sz="2200" dirty="0" smtClean="0">
                <a:solidFill>
                  <a:srgbClr val="000000"/>
                </a:solidFill>
                <a:ea typeface="+mn-ea"/>
              </a:rPr>
              <a:t>distribution </a:t>
            </a:r>
            <a:r>
              <a:rPr lang="en-US" sz="2200" dirty="0" smtClean="0">
                <a:ea typeface="+mn-ea"/>
              </a:rPr>
              <a:t>and shape were </a:t>
            </a:r>
            <a:r>
              <a:rPr lang="en-US" sz="2200" dirty="0">
                <a:ea typeface="+mn-ea"/>
              </a:rPr>
              <a:t>estimated </a:t>
            </a:r>
            <a:r>
              <a:rPr lang="en-US" sz="2200" dirty="0" smtClean="0">
                <a:ea typeface="+mn-ea"/>
              </a:rPr>
              <a:t>from </a:t>
            </a:r>
            <a:r>
              <a:rPr lang="en-US" sz="2200" dirty="0">
                <a:ea typeface="+mn-ea"/>
              </a:rPr>
              <a:t>the </a:t>
            </a:r>
            <a:r>
              <a:rPr lang="en-US" sz="2200" dirty="0" smtClean="0">
                <a:ea typeface="+mn-ea"/>
              </a:rPr>
              <a:t>filters, </a:t>
            </a:r>
            <a:r>
              <a:rPr lang="en-US" sz="2200" dirty="0">
                <a:ea typeface="+mn-ea"/>
              </a:rPr>
              <a:t>using a scanning electron </a:t>
            </a:r>
            <a:r>
              <a:rPr lang="en-US" sz="2200" dirty="0" smtClean="0">
                <a:ea typeface="+mn-ea"/>
              </a:rPr>
              <a:t>microscope.</a:t>
            </a:r>
            <a:endParaRPr lang="en-US" sz="2200" dirty="0">
              <a:solidFill>
                <a:srgbClr val="000000"/>
              </a:solidFill>
              <a:ea typeface="+mn-ea"/>
            </a:endParaRPr>
          </a:p>
          <a:p>
            <a:pPr fontAlgn="auto">
              <a:spcAft>
                <a:spcPts val="0"/>
              </a:spcAft>
              <a:defRPr/>
            </a:pPr>
            <a:endParaRPr lang="en-US" sz="2200" dirty="0" smtClean="0">
              <a:solidFill>
                <a:prstClr val="black"/>
              </a:solidFill>
              <a:ea typeface="+mn-ea"/>
            </a:endParaRPr>
          </a:p>
          <a:p>
            <a:pPr marL="0" indent="0" fontAlgn="auto">
              <a:spcAft>
                <a:spcPts val="0"/>
              </a:spcAft>
              <a:buFont typeface="Arial" pitchFamily="34" charset="0"/>
              <a:buNone/>
              <a:defRPr/>
            </a:pPr>
            <a:r>
              <a:rPr lang="en-US" sz="2200" dirty="0">
                <a:solidFill>
                  <a:srgbClr val="000000"/>
                </a:solidFill>
                <a:ea typeface="+mn-ea"/>
              </a:rPr>
              <a:t>Preliminary results </a:t>
            </a:r>
            <a:r>
              <a:rPr lang="en-US" sz="2200" dirty="0" smtClean="0">
                <a:solidFill>
                  <a:srgbClr val="000000"/>
                </a:solidFill>
                <a:ea typeface="+mn-ea"/>
              </a:rPr>
              <a:t>support </a:t>
            </a:r>
          </a:p>
          <a:p>
            <a:pPr marL="0" indent="0" fontAlgn="auto">
              <a:spcAft>
                <a:spcPts val="0"/>
              </a:spcAft>
              <a:buFont typeface="Arial" pitchFamily="34" charset="0"/>
              <a:buNone/>
              <a:defRPr/>
            </a:pPr>
            <a:r>
              <a:rPr lang="en-US" sz="2200" dirty="0" smtClean="0">
                <a:solidFill>
                  <a:srgbClr val="000000"/>
                </a:solidFill>
                <a:ea typeface="+mn-ea"/>
              </a:rPr>
              <a:t>the feasibility </a:t>
            </a:r>
            <a:r>
              <a:rPr lang="en-US" sz="2200" dirty="0">
                <a:solidFill>
                  <a:srgbClr val="000000"/>
                </a:solidFill>
                <a:ea typeface="+mn-ea"/>
              </a:rPr>
              <a:t>of the proposed </a:t>
            </a:r>
            <a:endParaRPr lang="en-US" sz="2200" dirty="0" smtClean="0">
              <a:solidFill>
                <a:srgbClr val="000000"/>
              </a:solidFill>
              <a:ea typeface="+mn-ea"/>
            </a:endParaRPr>
          </a:p>
          <a:p>
            <a:pPr marL="0" indent="0" fontAlgn="auto">
              <a:spcAft>
                <a:spcPts val="0"/>
              </a:spcAft>
              <a:buFont typeface="Arial" pitchFamily="34" charset="0"/>
              <a:buNone/>
              <a:defRPr/>
            </a:pPr>
            <a:r>
              <a:rPr lang="en-US" sz="2200" dirty="0" smtClean="0">
                <a:solidFill>
                  <a:srgbClr val="000000"/>
                </a:solidFill>
                <a:ea typeface="+mn-ea"/>
              </a:rPr>
              <a:t>retrieval </a:t>
            </a:r>
            <a:r>
              <a:rPr lang="en-US" sz="2200" dirty="0">
                <a:solidFill>
                  <a:srgbClr val="000000"/>
                </a:solidFill>
                <a:ea typeface="+mn-ea"/>
              </a:rPr>
              <a:t>method and the </a:t>
            </a:r>
            <a:endParaRPr lang="en-US" sz="2200" dirty="0" smtClean="0">
              <a:solidFill>
                <a:srgbClr val="000000"/>
              </a:solidFill>
              <a:ea typeface="+mn-ea"/>
            </a:endParaRPr>
          </a:p>
          <a:p>
            <a:pPr marL="0" indent="0" fontAlgn="auto">
              <a:spcAft>
                <a:spcPts val="0"/>
              </a:spcAft>
              <a:buFont typeface="Arial" pitchFamily="34" charset="0"/>
              <a:buNone/>
              <a:defRPr/>
            </a:pPr>
            <a:r>
              <a:rPr lang="en-US" sz="2200" dirty="0" smtClean="0">
                <a:solidFill>
                  <a:srgbClr val="000000"/>
                </a:solidFill>
                <a:ea typeface="+mn-ea"/>
              </a:rPr>
              <a:t>measurement </a:t>
            </a:r>
            <a:r>
              <a:rPr lang="en-US" sz="2200" dirty="0">
                <a:solidFill>
                  <a:srgbClr val="000000"/>
                </a:solidFill>
                <a:ea typeface="+mn-ea"/>
              </a:rPr>
              <a:t>setup. </a:t>
            </a:r>
          </a:p>
          <a:p>
            <a:pPr fontAlgn="auto">
              <a:spcAft>
                <a:spcPts val="0"/>
              </a:spcAft>
              <a:defRPr/>
            </a:pPr>
            <a:endParaRPr lang="en-US" sz="2200" dirty="0" smtClean="0">
              <a:solidFill>
                <a:srgbClr val="000000"/>
              </a:solidFill>
              <a:ea typeface="+mn-ea"/>
            </a:endParaRPr>
          </a:p>
          <a:p>
            <a:pPr fontAlgn="auto">
              <a:spcAft>
                <a:spcPts val="0"/>
              </a:spcAft>
              <a:defRPr/>
            </a:pPr>
            <a:endParaRPr lang="en-US" sz="2200" dirty="0">
              <a:ea typeface="+mn-ea"/>
            </a:endParaRPr>
          </a:p>
        </p:txBody>
      </p:sp>
      <p:pic>
        <p:nvPicPr>
          <p:cNvPr id="30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117725"/>
            <a:ext cx="2170113" cy="131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6" name="Rectangle 41"/>
          <p:cNvSpPr>
            <a:spLocks noChangeArrowheads="1"/>
          </p:cNvSpPr>
          <p:nvPr/>
        </p:nvSpPr>
        <p:spPr bwMode="auto">
          <a:xfrm>
            <a:off x="6826250" y="3657600"/>
            <a:ext cx="2165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0" hangingPunct="0"/>
            <a:r>
              <a:rPr lang="en-US" sz="1600"/>
              <a:t>SEM scan of particles</a:t>
            </a:r>
          </a:p>
        </p:txBody>
      </p:sp>
      <p:pic>
        <p:nvPicPr>
          <p:cNvPr id="30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450" y="2012950"/>
            <a:ext cx="25241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8" name="Rectangle 42"/>
          <p:cNvSpPr>
            <a:spLocks noChangeArrowheads="1"/>
          </p:cNvSpPr>
          <p:nvPr/>
        </p:nvSpPr>
        <p:spPr bwMode="auto">
          <a:xfrm>
            <a:off x="4032250" y="3708400"/>
            <a:ext cx="2600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0" hangingPunct="0"/>
            <a:r>
              <a:rPr lang="en-US" sz="1600"/>
              <a:t>Size distribution of particles</a:t>
            </a:r>
          </a:p>
        </p:txBody>
      </p:sp>
      <p:pic>
        <p:nvPicPr>
          <p:cNvPr id="307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375150"/>
            <a:ext cx="3581400"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8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2800" y="4435475"/>
            <a:ext cx="3546475"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81" name="Rectangle 46"/>
          <p:cNvSpPr>
            <a:spLocks noChangeArrowheads="1"/>
          </p:cNvSpPr>
          <p:nvPr/>
        </p:nvSpPr>
        <p:spPr bwMode="auto">
          <a:xfrm>
            <a:off x="609600" y="6215063"/>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rPr>
              <a:t>Preliminary results: r</a:t>
            </a:r>
            <a:r>
              <a:rPr lang="en-US" sz="1600"/>
              <a:t>etrieved refractive indices of Ammonium sulfate vs. refractive indices by Earle et al., (2006) </a:t>
            </a:r>
          </a:p>
        </p:txBody>
      </p:sp>
      <p:pic>
        <p:nvPicPr>
          <p:cNvPr id="10" name="Picture 9" descr="umbc.jpg"/>
          <p:cNvPicPr>
            <a:picLocks noChangeAspect="1"/>
          </p:cNvPicPr>
          <p:nvPr/>
        </p:nvPicPr>
        <p:blipFill>
          <a:blip r:embed="rId7" cstate="print"/>
          <a:stretch>
            <a:fillRect/>
          </a:stretch>
        </p:blipFill>
        <p:spPr>
          <a:xfrm>
            <a:off x="7771525" y="0"/>
            <a:ext cx="1351946" cy="457200"/>
          </a:xfrm>
          <a:prstGeom prst="rect">
            <a:avLst/>
          </a:prstGeom>
        </p:spPr>
      </p:pic>
      <p:sp>
        <p:nvSpPr>
          <p:cNvPr id="2" name="TextBox 1"/>
          <p:cNvSpPr txBox="1"/>
          <p:nvPr/>
        </p:nvSpPr>
        <p:spPr>
          <a:xfrm>
            <a:off x="533400" y="0"/>
            <a:ext cx="7696200" cy="1200329"/>
          </a:xfrm>
          <a:prstGeom prst="rect">
            <a:avLst/>
          </a:prstGeom>
          <a:noFill/>
        </p:spPr>
        <p:txBody>
          <a:bodyPr wrap="square" rtlCol="0">
            <a:spAutoFit/>
          </a:bodyPr>
          <a:lstStyle/>
          <a:p>
            <a:pPr algn="ctr"/>
            <a:r>
              <a:rPr lang="en-US" sz="2400" b="1" dirty="0" smtClean="0">
                <a:solidFill>
                  <a:srgbClr val="000000"/>
                </a:solidFill>
              </a:rPr>
              <a:t>Modifying reflectance technique for Thermal IR: </a:t>
            </a:r>
          </a:p>
          <a:p>
            <a:pPr algn="ctr"/>
            <a:r>
              <a:rPr lang="en-US" sz="2400" b="1" dirty="0" smtClean="0">
                <a:solidFill>
                  <a:srgbClr val="000000"/>
                </a:solidFill>
              </a:rPr>
              <a:t>testing with </a:t>
            </a:r>
            <a:r>
              <a:rPr lang="en-US" sz="2400" b="1" dirty="0" smtClean="0">
                <a:solidFill>
                  <a:srgbClr val="000000"/>
                </a:solidFill>
              </a:rPr>
              <a:t>Ammonium </a:t>
            </a:r>
            <a:r>
              <a:rPr lang="en-US" sz="2400" b="1" dirty="0">
                <a:solidFill>
                  <a:srgbClr val="000000"/>
                </a:solidFill>
              </a:rPr>
              <a:t>sulfate </a:t>
            </a:r>
            <a:r>
              <a:rPr lang="en-US" sz="2400" b="1" dirty="0" smtClean="0">
                <a:solidFill>
                  <a:srgbClr val="000000"/>
                </a:solidFill>
              </a:rPr>
              <a:t>aerosol</a:t>
            </a:r>
            <a:endParaRPr lang="en-US" sz="2400" b="1" dirty="0">
              <a:solidFill>
                <a:srgbClr val="000000"/>
              </a:solidFill>
            </a:endParaRPr>
          </a:p>
          <a:p>
            <a:pPr algn="ctr"/>
            <a:endParaRPr lang="en-US" sz="2400" b="1" dirty="0"/>
          </a:p>
        </p:txBody>
      </p:sp>
    </p:spTree>
    <p:extLst>
      <p:ext uri="{BB962C8B-B14F-4D97-AF65-F5344CB8AC3E}">
        <p14:creationId xmlns:p14="http://schemas.microsoft.com/office/powerpoint/2010/main" val="208694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1143000"/>
          </a:xfrm>
        </p:spPr>
        <p:txBody>
          <a:bodyPr>
            <a:normAutofit fontScale="90000"/>
          </a:bodyPr>
          <a:lstStyle/>
          <a:p>
            <a:r>
              <a:rPr lang="en-US" dirty="0" smtClean="0"/>
              <a:t>Airlines require information about ash vertical profile and mass density [g/m3]</a:t>
            </a:r>
            <a:endParaRPr lang="en-US" dirty="0"/>
          </a:p>
        </p:txBody>
      </p:sp>
      <p:pic>
        <p:nvPicPr>
          <p:cNvPr id="4" name="Picture 3" descr="Ash_mass_limits_AirLingus_20130317 4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7010400" cy="5257800"/>
          </a:xfrm>
          <a:prstGeom prst="rect">
            <a:avLst/>
          </a:prstGeom>
        </p:spPr>
      </p:pic>
      <p:sp>
        <p:nvSpPr>
          <p:cNvPr id="5" name="TextBox 4"/>
          <p:cNvSpPr txBox="1"/>
          <p:nvPr/>
        </p:nvSpPr>
        <p:spPr>
          <a:xfrm>
            <a:off x="7289800" y="3441680"/>
            <a:ext cx="1752600" cy="3416320"/>
          </a:xfrm>
          <a:prstGeom prst="rect">
            <a:avLst/>
          </a:prstGeom>
          <a:noFill/>
        </p:spPr>
        <p:txBody>
          <a:bodyPr wrap="square" rtlCol="0">
            <a:spAutoFit/>
          </a:bodyPr>
          <a:lstStyle/>
          <a:p>
            <a:r>
              <a:rPr lang="en-US" dirty="0" smtClean="0"/>
              <a:t>Slide  presented at </a:t>
            </a:r>
            <a:r>
              <a:rPr lang="en-US" dirty="0" smtClean="0"/>
              <a:t>Air </a:t>
            </a:r>
            <a:r>
              <a:rPr lang="en-US" dirty="0" smtClean="0"/>
              <a:t>Lingus volcanic ash  Exercise on March 5 2013 </a:t>
            </a:r>
          </a:p>
          <a:p>
            <a:endParaRPr lang="en-US" dirty="0"/>
          </a:p>
          <a:p>
            <a:r>
              <a:rPr lang="en-US" dirty="0" smtClean="0"/>
              <a:t>ESA/EUMETSAT </a:t>
            </a:r>
            <a:r>
              <a:rPr lang="en-US" dirty="0" smtClean="0"/>
              <a:t>Volcanic Ash workshop,</a:t>
            </a:r>
          </a:p>
          <a:p>
            <a:endParaRPr lang="en-US" dirty="0"/>
          </a:p>
          <a:p>
            <a:r>
              <a:rPr lang="en-US" dirty="0" smtClean="0"/>
              <a:t>March 4-6, 2013</a:t>
            </a:r>
          </a:p>
          <a:p>
            <a:r>
              <a:rPr lang="en-US" dirty="0" smtClean="0"/>
              <a:t>Dublin, IE  </a:t>
            </a:r>
            <a:endParaRPr lang="en-US" dirty="0"/>
          </a:p>
        </p:txBody>
      </p:sp>
      <p:sp>
        <p:nvSpPr>
          <p:cNvPr id="3" name="TextBox 2"/>
          <p:cNvSpPr txBox="1"/>
          <p:nvPr/>
        </p:nvSpPr>
        <p:spPr>
          <a:xfrm>
            <a:off x="5867400" y="1981200"/>
            <a:ext cx="29464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t>Currently  ash tolerance threshold is assumed &lt; 2 mg/m3</a:t>
            </a:r>
            <a:endParaRPr lang="en-US" sz="2400" dirty="0"/>
          </a:p>
        </p:txBody>
      </p:sp>
    </p:spTree>
    <p:extLst>
      <p:ext uri="{BB962C8B-B14F-4D97-AF65-F5344CB8AC3E}">
        <p14:creationId xmlns:p14="http://schemas.microsoft.com/office/powerpoint/2010/main" val="4071901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2" descr="eyja_cal_20100415_1253Z.jpg"/>
          <p:cNvPicPr>
            <a:picLocks noChangeAspect="1"/>
          </p:cNvPicPr>
          <p:nvPr/>
        </p:nvPicPr>
        <p:blipFill>
          <a:blip r:embed="rId3"/>
          <a:srcRect t="1103"/>
          <a:stretch>
            <a:fillRect/>
          </a:stretch>
        </p:blipFill>
        <p:spPr bwMode="auto">
          <a:xfrm>
            <a:off x="404813" y="990599"/>
            <a:ext cx="8636000" cy="5870575"/>
          </a:xfrm>
          <a:prstGeom prst="rect">
            <a:avLst/>
          </a:prstGeom>
          <a:noFill/>
          <a:ln w="9525">
            <a:noFill/>
            <a:miter lim="800000"/>
            <a:headEnd/>
            <a:tailEnd/>
          </a:ln>
        </p:spPr>
      </p:pic>
      <p:sp>
        <p:nvSpPr>
          <p:cNvPr id="102402" name="Title 1"/>
          <p:cNvSpPr>
            <a:spLocks noGrp="1"/>
          </p:cNvSpPr>
          <p:nvPr>
            <p:ph type="title"/>
          </p:nvPr>
        </p:nvSpPr>
        <p:spPr>
          <a:xfrm>
            <a:off x="1600200" y="3048000"/>
            <a:ext cx="5105400" cy="1219200"/>
          </a:xfrm>
        </p:spPr>
        <p:txBody>
          <a:bodyPr>
            <a:noAutofit/>
          </a:bodyPr>
          <a:lstStyle/>
          <a:p>
            <a:r>
              <a:rPr lang="en-US" sz="2400" dirty="0">
                <a:solidFill>
                  <a:srgbClr val="FFFF00"/>
                </a:solidFill>
                <a:ea typeface="ＭＳ Ｐゴシック" pitchFamily="1" charset="-128"/>
                <a:cs typeface="ＭＳ Ｐゴシック" pitchFamily="1" charset="-128"/>
              </a:rPr>
              <a:t>CALIOP  </a:t>
            </a:r>
            <a:r>
              <a:rPr lang="en-US" sz="2400" dirty="0" smtClean="0">
                <a:solidFill>
                  <a:srgbClr val="FFFF00"/>
                </a:solidFill>
                <a:ea typeface="ＭＳ Ｐゴシック" pitchFamily="1" charset="-128"/>
                <a:cs typeface="ＭＳ Ｐゴシック" pitchFamily="1" charset="-128"/>
              </a:rPr>
              <a:t>view </a:t>
            </a:r>
            <a:r>
              <a:rPr lang="en-US" sz="2400" dirty="0">
                <a:solidFill>
                  <a:srgbClr val="FFFF00"/>
                </a:solidFill>
                <a:ea typeface="ＭＳ Ｐゴシック" pitchFamily="1" charset="-128"/>
                <a:cs typeface="ＭＳ Ｐゴシック" pitchFamily="1" charset="-128"/>
              </a:rPr>
              <a:t>of </a:t>
            </a:r>
            <a:r>
              <a:rPr lang="en-US" sz="2400" dirty="0" err="1">
                <a:solidFill>
                  <a:srgbClr val="FFFF00"/>
                </a:solidFill>
                <a:ea typeface="ＭＳ Ｐゴシック" pitchFamily="1" charset="-128"/>
                <a:cs typeface="ＭＳ Ｐゴシック" pitchFamily="1" charset="-128"/>
              </a:rPr>
              <a:t>Eyjafjallajökull</a:t>
            </a:r>
            <a:r>
              <a:rPr lang="en-US" sz="2400" dirty="0">
                <a:solidFill>
                  <a:srgbClr val="FFFF00"/>
                </a:solidFill>
                <a:ea typeface="ＭＳ Ｐゴシック" pitchFamily="1" charset="-128"/>
                <a:cs typeface="ＭＳ Ｐゴシック" pitchFamily="1" charset="-128"/>
              </a:rPr>
              <a:t> eruption plume </a:t>
            </a:r>
            <a:r>
              <a:rPr lang="en-US" sz="2400" dirty="0" smtClean="0">
                <a:solidFill>
                  <a:srgbClr val="FFFF00"/>
                </a:solidFill>
                <a:ea typeface="ＭＳ Ｐゴシック" pitchFamily="1" charset="-128"/>
                <a:cs typeface="ＭＳ Ｐゴシック" pitchFamily="1" charset="-128"/>
              </a:rPr>
              <a:t>on </a:t>
            </a:r>
            <a:r>
              <a:rPr lang="en-US" sz="2400" dirty="0">
                <a:solidFill>
                  <a:srgbClr val="FFFF00"/>
                </a:solidFill>
                <a:ea typeface="ＭＳ Ｐゴシック" pitchFamily="1" charset="-128"/>
                <a:cs typeface="ＭＳ Ｐゴシック" pitchFamily="1" charset="-128"/>
              </a:rPr>
              <a:t>April </a:t>
            </a:r>
            <a:r>
              <a:rPr lang="en-US" sz="2400" dirty="0" smtClean="0">
                <a:solidFill>
                  <a:srgbClr val="FFFF00"/>
                </a:solidFill>
                <a:ea typeface="ＭＳ Ｐゴシック" pitchFamily="1" charset="-128"/>
                <a:cs typeface="ＭＳ Ｐゴシック" pitchFamily="1" charset="-128"/>
              </a:rPr>
              <a:t>152010</a:t>
            </a:r>
          </a:p>
        </p:txBody>
      </p:sp>
      <p:grpSp>
        <p:nvGrpSpPr>
          <p:cNvPr id="9" name="Group 8"/>
          <p:cNvGrpSpPr/>
          <p:nvPr/>
        </p:nvGrpSpPr>
        <p:grpSpPr>
          <a:xfrm>
            <a:off x="2623498" y="4199626"/>
            <a:ext cx="3506454" cy="1436959"/>
            <a:chOff x="2623498" y="4199626"/>
            <a:chExt cx="3506454" cy="1436959"/>
          </a:xfrm>
        </p:grpSpPr>
        <p:sp>
          <p:nvSpPr>
            <p:cNvPr id="6" name="TextBox 5"/>
            <p:cNvSpPr txBox="1"/>
            <p:nvPr/>
          </p:nvSpPr>
          <p:spPr>
            <a:xfrm>
              <a:off x="2623498" y="4199626"/>
              <a:ext cx="3062607" cy="707886"/>
            </a:xfrm>
            <a:prstGeom prst="rect">
              <a:avLst/>
            </a:prstGeom>
            <a:noFill/>
          </p:spPr>
          <p:txBody>
            <a:bodyPr wrap="none" rtlCol="0">
              <a:spAutoFit/>
            </a:bodyPr>
            <a:lstStyle/>
            <a:p>
              <a:r>
                <a:rPr lang="en-US" sz="2000" dirty="0" smtClean="0">
                  <a:solidFill>
                    <a:srgbClr val="FFFF00"/>
                  </a:solidFill>
                </a:rPr>
                <a:t>Winker </a:t>
              </a:r>
              <a:r>
                <a:rPr lang="en-US" sz="2000" i="1" dirty="0" smtClean="0">
                  <a:solidFill>
                    <a:srgbClr val="FFFF00"/>
                  </a:solidFill>
                </a:rPr>
                <a:t>et al.</a:t>
              </a:r>
              <a:r>
                <a:rPr lang="en-US" sz="2000" dirty="0" smtClean="0">
                  <a:solidFill>
                    <a:srgbClr val="FFFF00"/>
                  </a:solidFill>
                </a:rPr>
                <a:t>, JGR [2012]</a:t>
              </a:r>
            </a:p>
            <a:p>
              <a:r>
                <a:rPr lang="en-US" sz="2000" dirty="0" smtClean="0">
                  <a:solidFill>
                    <a:srgbClr val="FFFF00"/>
                  </a:solidFill>
                </a:rPr>
                <a:t>-&gt; Ash at 1-3 km altitude</a:t>
              </a:r>
              <a:endParaRPr lang="en-US" sz="2000" dirty="0">
                <a:solidFill>
                  <a:srgbClr val="FFFF00"/>
                </a:solidFill>
              </a:endParaRPr>
            </a:p>
          </p:txBody>
        </p:sp>
        <p:sp>
          <p:nvSpPr>
            <p:cNvPr id="7" name="Freeform 6"/>
            <p:cNvSpPr/>
            <p:nvPr/>
          </p:nvSpPr>
          <p:spPr bwMode="auto">
            <a:xfrm>
              <a:off x="5330427" y="4687638"/>
              <a:ext cx="799525" cy="948947"/>
            </a:xfrm>
            <a:custGeom>
              <a:avLst/>
              <a:gdLst>
                <a:gd name="connsiteX0" fmla="*/ 537678 w 799525"/>
                <a:gd name="connsiteY0" fmla="*/ 58960 h 948947"/>
                <a:gd name="connsiteX1" fmla="*/ 500597 w 799525"/>
                <a:gd name="connsiteY1" fmla="*/ 77502 h 948947"/>
                <a:gd name="connsiteX2" fmla="*/ 444975 w 799525"/>
                <a:gd name="connsiteY2" fmla="*/ 114584 h 948947"/>
                <a:gd name="connsiteX3" fmla="*/ 407894 w 799525"/>
                <a:gd name="connsiteY3" fmla="*/ 160938 h 948947"/>
                <a:gd name="connsiteX4" fmla="*/ 398623 w 799525"/>
                <a:gd name="connsiteY4" fmla="*/ 188750 h 948947"/>
                <a:gd name="connsiteX5" fmla="*/ 361542 w 799525"/>
                <a:gd name="connsiteY5" fmla="*/ 207291 h 948947"/>
                <a:gd name="connsiteX6" fmla="*/ 296650 w 799525"/>
                <a:gd name="connsiteY6" fmla="*/ 225833 h 948947"/>
                <a:gd name="connsiteX7" fmla="*/ 268839 w 799525"/>
                <a:gd name="connsiteY7" fmla="*/ 235103 h 948947"/>
                <a:gd name="connsiteX8" fmla="*/ 203947 w 799525"/>
                <a:gd name="connsiteY8" fmla="*/ 244374 h 948947"/>
                <a:gd name="connsiteX9" fmla="*/ 129784 w 799525"/>
                <a:gd name="connsiteY9" fmla="*/ 262916 h 948947"/>
                <a:gd name="connsiteX10" fmla="*/ 92703 w 799525"/>
                <a:gd name="connsiteY10" fmla="*/ 272186 h 948947"/>
                <a:gd name="connsiteX11" fmla="*/ 74163 w 799525"/>
                <a:gd name="connsiteY11" fmla="*/ 290728 h 948947"/>
                <a:gd name="connsiteX12" fmla="*/ 55622 w 799525"/>
                <a:gd name="connsiteY12" fmla="*/ 364893 h 948947"/>
                <a:gd name="connsiteX13" fmla="*/ 37081 w 799525"/>
                <a:gd name="connsiteY13" fmla="*/ 383435 h 948947"/>
                <a:gd name="connsiteX14" fmla="*/ 27811 w 799525"/>
                <a:gd name="connsiteY14" fmla="*/ 420517 h 948947"/>
                <a:gd name="connsiteX15" fmla="*/ 9270 w 799525"/>
                <a:gd name="connsiteY15" fmla="*/ 439059 h 948947"/>
                <a:gd name="connsiteX16" fmla="*/ 0 w 799525"/>
                <a:gd name="connsiteY16" fmla="*/ 494683 h 948947"/>
                <a:gd name="connsiteX17" fmla="*/ 9270 w 799525"/>
                <a:gd name="connsiteY17" fmla="*/ 717180 h 948947"/>
                <a:gd name="connsiteX18" fmla="*/ 18541 w 799525"/>
                <a:gd name="connsiteY18" fmla="*/ 744992 h 948947"/>
                <a:gd name="connsiteX19" fmla="*/ 46352 w 799525"/>
                <a:gd name="connsiteY19" fmla="*/ 772804 h 948947"/>
                <a:gd name="connsiteX20" fmla="*/ 101973 w 799525"/>
                <a:gd name="connsiteY20" fmla="*/ 791345 h 948947"/>
                <a:gd name="connsiteX21" fmla="*/ 120514 w 799525"/>
                <a:gd name="connsiteY21" fmla="*/ 819158 h 948947"/>
                <a:gd name="connsiteX22" fmla="*/ 148325 w 799525"/>
                <a:gd name="connsiteY22" fmla="*/ 837699 h 948947"/>
                <a:gd name="connsiteX23" fmla="*/ 157595 w 799525"/>
                <a:gd name="connsiteY23" fmla="*/ 874782 h 948947"/>
                <a:gd name="connsiteX24" fmla="*/ 241028 w 799525"/>
                <a:gd name="connsiteY24" fmla="*/ 902594 h 948947"/>
                <a:gd name="connsiteX25" fmla="*/ 278109 w 799525"/>
                <a:gd name="connsiteY25" fmla="*/ 911865 h 948947"/>
                <a:gd name="connsiteX26" fmla="*/ 324461 w 799525"/>
                <a:gd name="connsiteY26" fmla="*/ 921135 h 948947"/>
                <a:gd name="connsiteX27" fmla="*/ 389353 w 799525"/>
                <a:gd name="connsiteY27" fmla="*/ 948947 h 948947"/>
                <a:gd name="connsiteX28" fmla="*/ 584029 w 799525"/>
                <a:gd name="connsiteY28" fmla="*/ 930406 h 948947"/>
                <a:gd name="connsiteX29" fmla="*/ 621111 w 799525"/>
                <a:gd name="connsiteY29" fmla="*/ 921135 h 948947"/>
                <a:gd name="connsiteX30" fmla="*/ 676733 w 799525"/>
                <a:gd name="connsiteY30" fmla="*/ 902594 h 948947"/>
                <a:gd name="connsiteX31" fmla="*/ 686003 w 799525"/>
                <a:gd name="connsiteY31" fmla="*/ 874782 h 948947"/>
                <a:gd name="connsiteX32" fmla="*/ 723084 w 799525"/>
                <a:gd name="connsiteY32" fmla="*/ 828428 h 948947"/>
                <a:gd name="connsiteX33" fmla="*/ 713814 w 799525"/>
                <a:gd name="connsiteY33" fmla="*/ 726451 h 948947"/>
                <a:gd name="connsiteX34" fmla="*/ 667462 w 799525"/>
                <a:gd name="connsiteY34" fmla="*/ 680097 h 948947"/>
                <a:gd name="connsiteX35" fmla="*/ 658192 w 799525"/>
                <a:gd name="connsiteY35" fmla="*/ 652285 h 948947"/>
                <a:gd name="connsiteX36" fmla="*/ 630381 w 799525"/>
                <a:gd name="connsiteY36" fmla="*/ 643014 h 948947"/>
                <a:gd name="connsiteX37" fmla="*/ 602570 w 799525"/>
                <a:gd name="connsiteY37" fmla="*/ 624473 h 948947"/>
                <a:gd name="connsiteX38" fmla="*/ 648922 w 799525"/>
                <a:gd name="connsiteY38" fmla="*/ 485412 h 948947"/>
                <a:gd name="connsiteX39" fmla="*/ 676733 w 799525"/>
                <a:gd name="connsiteY39" fmla="*/ 476142 h 948947"/>
                <a:gd name="connsiteX40" fmla="*/ 695273 w 799525"/>
                <a:gd name="connsiteY40" fmla="*/ 457600 h 948947"/>
                <a:gd name="connsiteX41" fmla="*/ 723084 w 799525"/>
                <a:gd name="connsiteY41" fmla="*/ 448330 h 948947"/>
                <a:gd name="connsiteX42" fmla="*/ 732354 w 799525"/>
                <a:gd name="connsiteY42" fmla="*/ 420517 h 948947"/>
                <a:gd name="connsiteX43" fmla="*/ 769436 w 799525"/>
                <a:gd name="connsiteY43" fmla="*/ 355623 h 948947"/>
                <a:gd name="connsiteX44" fmla="*/ 778706 w 799525"/>
                <a:gd name="connsiteY44" fmla="*/ 114584 h 948947"/>
                <a:gd name="connsiteX45" fmla="*/ 760165 w 799525"/>
                <a:gd name="connsiteY45" fmla="*/ 86772 h 948947"/>
                <a:gd name="connsiteX46" fmla="*/ 676733 w 799525"/>
                <a:gd name="connsiteY46" fmla="*/ 40419 h 948947"/>
                <a:gd name="connsiteX47" fmla="*/ 546948 w 799525"/>
                <a:gd name="connsiteY47" fmla="*/ 31148 h 948947"/>
                <a:gd name="connsiteX48" fmla="*/ 537678 w 799525"/>
                <a:gd name="connsiteY48" fmla="*/ 58960 h 94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99525" h="948947">
                  <a:moveTo>
                    <a:pt x="537678" y="58960"/>
                  </a:moveTo>
                  <a:cubicBezTo>
                    <a:pt x="529953" y="66686"/>
                    <a:pt x="512447" y="70392"/>
                    <a:pt x="500597" y="77502"/>
                  </a:cubicBezTo>
                  <a:cubicBezTo>
                    <a:pt x="481489" y="88967"/>
                    <a:pt x="444975" y="114584"/>
                    <a:pt x="444975" y="114584"/>
                  </a:cubicBezTo>
                  <a:cubicBezTo>
                    <a:pt x="421675" y="184488"/>
                    <a:pt x="455815" y="101035"/>
                    <a:pt x="407894" y="160938"/>
                  </a:cubicBezTo>
                  <a:cubicBezTo>
                    <a:pt x="401789" y="168569"/>
                    <a:pt x="405533" y="181840"/>
                    <a:pt x="398623" y="188750"/>
                  </a:cubicBezTo>
                  <a:cubicBezTo>
                    <a:pt x="388851" y="198522"/>
                    <a:pt x="374244" y="201847"/>
                    <a:pt x="361542" y="207291"/>
                  </a:cubicBezTo>
                  <a:cubicBezTo>
                    <a:pt x="339315" y="216817"/>
                    <a:pt x="320171" y="219113"/>
                    <a:pt x="296650" y="225833"/>
                  </a:cubicBezTo>
                  <a:cubicBezTo>
                    <a:pt x="287254" y="228518"/>
                    <a:pt x="278421" y="233187"/>
                    <a:pt x="268839" y="235103"/>
                  </a:cubicBezTo>
                  <a:cubicBezTo>
                    <a:pt x="247413" y="239388"/>
                    <a:pt x="225373" y="240089"/>
                    <a:pt x="203947" y="244374"/>
                  </a:cubicBezTo>
                  <a:cubicBezTo>
                    <a:pt x="178960" y="249372"/>
                    <a:pt x="154505" y="256736"/>
                    <a:pt x="129784" y="262916"/>
                  </a:cubicBezTo>
                  <a:lnTo>
                    <a:pt x="92703" y="272186"/>
                  </a:lnTo>
                  <a:cubicBezTo>
                    <a:pt x="86523" y="278367"/>
                    <a:pt x="77606" y="282694"/>
                    <a:pt x="74163" y="290728"/>
                  </a:cubicBezTo>
                  <a:cubicBezTo>
                    <a:pt x="64198" y="313981"/>
                    <a:pt x="69116" y="342401"/>
                    <a:pt x="55622" y="364893"/>
                  </a:cubicBezTo>
                  <a:cubicBezTo>
                    <a:pt x="51125" y="372388"/>
                    <a:pt x="43261" y="377254"/>
                    <a:pt x="37081" y="383435"/>
                  </a:cubicBezTo>
                  <a:cubicBezTo>
                    <a:pt x="33991" y="395796"/>
                    <a:pt x="33509" y="409121"/>
                    <a:pt x="27811" y="420517"/>
                  </a:cubicBezTo>
                  <a:cubicBezTo>
                    <a:pt x="23902" y="428335"/>
                    <a:pt x="12339" y="430875"/>
                    <a:pt x="9270" y="439059"/>
                  </a:cubicBezTo>
                  <a:cubicBezTo>
                    <a:pt x="2670" y="456659"/>
                    <a:pt x="3090" y="476142"/>
                    <a:pt x="0" y="494683"/>
                  </a:cubicBezTo>
                  <a:cubicBezTo>
                    <a:pt x="3090" y="568849"/>
                    <a:pt x="3787" y="643153"/>
                    <a:pt x="9270" y="717180"/>
                  </a:cubicBezTo>
                  <a:cubicBezTo>
                    <a:pt x="9992" y="726925"/>
                    <a:pt x="13120" y="736861"/>
                    <a:pt x="18541" y="744992"/>
                  </a:cubicBezTo>
                  <a:cubicBezTo>
                    <a:pt x="25813" y="755901"/>
                    <a:pt x="34892" y="766437"/>
                    <a:pt x="46352" y="772804"/>
                  </a:cubicBezTo>
                  <a:cubicBezTo>
                    <a:pt x="63436" y="782295"/>
                    <a:pt x="101973" y="791345"/>
                    <a:pt x="101973" y="791345"/>
                  </a:cubicBezTo>
                  <a:cubicBezTo>
                    <a:pt x="108153" y="800616"/>
                    <a:pt x="112635" y="811279"/>
                    <a:pt x="120514" y="819158"/>
                  </a:cubicBezTo>
                  <a:cubicBezTo>
                    <a:pt x="128392" y="827036"/>
                    <a:pt x="142145" y="828428"/>
                    <a:pt x="148325" y="837699"/>
                  </a:cubicBezTo>
                  <a:cubicBezTo>
                    <a:pt x="155392" y="848301"/>
                    <a:pt x="147157" y="867475"/>
                    <a:pt x="157595" y="874782"/>
                  </a:cubicBezTo>
                  <a:cubicBezTo>
                    <a:pt x="181611" y="891594"/>
                    <a:pt x="212588" y="895483"/>
                    <a:pt x="241028" y="902594"/>
                  </a:cubicBezTo>
                  <a:cubicBezTo>
                    <a:pt x="253388" y="905684"/>
                    <a:pt x="265672" y="909101"/>
                    <a:pt x="278109" y="911865"/>
                  </a:cubicBezTo>
                  <a:cubicBezTo>
                    <a:pt x="293490" y="915283"/>
                    <a:pt x="309175" y="917313"/>
                    <a:pt x="324461" y="921135"/>
                  </a:cubicBezTo>
                  <a:cubicBezTo>
                    <a:pt x="351739" y="927955"/>
                    <a:pt x="362826" y="935683"/>
                    <a:pt x="389353" y="948947"/>
                  </a:cubicBezTo>
                  <a:cubicBezTo>
                    <a:pt x="454245" y="942767"/>
                    <a:pt x="519308" y="938173"/>
                    <a:pt x="584029" y="930406"/>
                  </a:cubicBezTo>
                  <a:cubicBezTo>
                    <a:pt x="596679" y="928888"/>
                    <a:pt x="608907" y="924796"/>
                    <a:pt x="621111" y="921135"/>
                  </a:cubicBezTo>
                  <a:cubicBezTo>
                    <a:pt x="639830" y="915519"/>
                    <a:pt x="676733" y="902594"/>
                    <a:pt x="676733" y="902594"/>
                  </a:cubicBezTo>
                  <a:cubicBezTo>
                    <a:pt x="679823" y="893323"/>
                    <a:pt x="681633" y="883523"/>
                    <a:pt x="686003" y="874782"/>
                  </a:cubicBezTo>
                  <a:cubicBezTo>
                    <a:pt x="697697" y="851392"/>
                    <a:pt x="705839" y="845674"/>
                    <a:pt x="723084" y="828428"/>
                  </a:cubicBezTo>
                  <a:cubicBezTo>
                    <a:pt x="719994" y="794436"/>
                    <a:pt x="725798" y="758410"/>
                    <a:pt x="713814" y="726451"/>
                  </a:cubicBezTo>
                  <a:cubicBezTo>
                    <a:pt x="706142" y="705991"/>
                    <a:pt x="667462" y="680097"/>
                    <a:pt x="667462" y="680097"/>
                  </a:cubicBezTo>
                  <a:cubicBezTo>
                    <a:pt x="664372" y="670826"/>
                    <a:pt x="665102" y="659195"/>
                    <a:pt x="658192" y="652285"/>
                  </a:cubicBezTo>
                  <a:cubicBezTo>
                    <a:pt x="651282" y="645375"/>
                    <a:pt x="639121" y="647384"/>
                    <a:pt x="630381" y="643014"/>
                  </a:cubicBezTo>
                  <a:cubicBezTo>
                    <a:pt x="620416" y="638031"/>
                    <a:pt x="611840" y="630653"/>
                    <a:pt x="602570" y="624473"/>
                  </a:cubicBezTo>
                  <a:cubicBezTo>
                    <a:pt x="605409" y="598924"/>
                    <a:pt x="603399" y="500586"/>
                    <a:pt x="648922" y="485412"/>
                  </a:cubicBezTo>
                  <a:lnTo>
                    <a:pt x="676733" y="476142"/>
                  </a:lnTo>
                  <a:cubicBezTo>
                    <a:pt x="682913" y="469961"/>
                    <a:pt x="687778" y="462097"/>
                    <a:pt x="695273" y="457600"/>
                  </a:cubicBezTo>
                  <a:cubicBezTo>
                    <a:pt x="703652" y="452572"/>
                    <a:pt x="716175" y="455240"/>
                    <a:pt x="723084" y="448330"/>
                  </a:cubicBezTo>
                  <a:cubicBezTo>
                    <a:pt x="729994" y="441420"/>
                    <a:pt x="728505" y="429499"/>
                    <a:pt x="732354" y="420517"/>
                  </a:cubicBezTo>
                  <a:cubicBezTo>
                    <a:pt x="746466" y="387587"/>
                    <a:pt x="750817" y="383552"/>
                    <a:pt x="769436" y="355623"/>
                  </a:cubicBezTo>
                  <a:cubicBezTo>
                    <a:pt x="791594" y="244823"/>
                    <a:pt x="799525" y="246446"/>
                    <a:pt x="778706" y="114584"/>
                  </a:cubicBezTo>
                  <a:cubicBezTo>
                    <a:pt x="776968" y="103578"/>
                    <a:pt x="768550" y="94109"/>
                    <a:pt x="760165" y="86772"/>
                  </a:cubicBezTo>
                  <a:cubicBezTo>
                    <a:pt x="720932" y="52442"/>
                    <a:pt x="714931" y="53152"/>
                    <a:pt x="676733" y="40419"/>
                  </a:cubicBezTo>
                  <a:cubicBezTo>
                    <a:pt x="636317" y="0"/>
                    <a:pt x="648021" y="2269"/>
                    <a:pt x="546948" y="31148"/>
                  </a:cubicBezTo>
                  <a:cubicBezTo>
                    <a:pt x="536235" y="34209"/>
                    <a:pt x="545403" y="51234"/>
                    <a:pt x="537678" y="58960"/>
                  </a:cubicBezTo>
                  <a:close/>
                </a:path>
              </a:pathLst>
            </a:cu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8" name="TextBox 7"/>
          <p:cNvSpPr txBox="1"/>
          <p:nvPr/>
        </p:nvSpPr>
        <p:spPr>
          <a:xfrm>
            <a:off x="2169250" y="5173049"/>
            <a:ext cx="2146040" cy="338554"/>
          </a:xfrm>
          <a:prstGeom prst="rect">
            <a:avLst/>
          </a:prstGeom>
          <a:noFill/>
        </p:spPr>
        <p:txBody>
          <a:bodyPr wrap="none" rtlCol="0">
            <a:spAutoFit/>
          </a:bodyPr>
          <a:lstStyle/>
          <a:p>
            <a:r>
              <a:rPr lang="en-US" sz="1600" dirty="0" smtClean="0">
                <a:solidFill>
                  <a:srgbClr val="FFFF00"/>
                </a:solidFill>
              </a:rPr>
              <a:t>Marine stratocumulus</a:t>
            </a:r>
            <a:endParaRPr lang="en-US" sz="1600" dirty="0">
              <a:solidFill>
                <a:srgbClr val="FFFF00"/>
              </a:solidFill>
            </a:endParaRPr>
          </a:p>
        </p:txBody>
      </p:sp>
      <p:sp>
        <p:nvSpPr>
          <p:cNvPr id="10" name="TextBox 9"/>
          <p:cNvSpPr txBox="1"/>
          <p:nvPr/>
        </p:nvSpPr>
        <p:spPr>
          <a:xfrm>
            <a:off x="6057584" y="1848938"/>
            <a:ext cx="731791" cy="338554"/>
          </a:xfrm>
          <a:prstGeom prst="rect">
            <a:avLst/>
          </a:prstGeom>
          <a:noFill/>
        </p:spPr>
        <p:txBody>
          <a:bodyPr wrap="none" rtlCol="0">
            <a:spAutoFit/>
          </a:bodyPr>
          <a:lstStyle/>
          <a:p>
            <a:r>
              <a:rPr lang="en-US" sz="1600" dirty="0" smtClean="0">
                <a:solidFill>
                  <a:srgbClr val="FFFF00"/>
                </a:solidFill>
              </a:rPr>
              <a:t>Cirrus</a:t>
            </a:r>
            <a:endParaRPr lang="en-US" sz="1600" dirty="0">
              <a:solidFill>
                <a:srgbClr val="FFFF00"/>
              </a:solidFill>
            </a:endParaRPr>
          </a:p>
        </p:txBody>
      </p:sp>
      <p:sp>
        <p:nvSpPr>
          <p:cNvPr id="11" name="Title 1"/>
          <p:cNvSpPr txBox="1">
            <a:spLocks/>
          </p:cNvSpPr>
          <p:nvPr/>
        </p:nvSpPr>
        <p:spPr>
          <a:xfrm>
            <a:off x="685800" y="274638"/>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Satellite retrievals of ash vertical profile are </a:t>
            </a:r>
            <a:r>
              <a:rPr lang="en-US" sz="2800" b="1" dirty="0" smtClean="0"/>
              <a:t>possible with CALIOP </a:t>
            </a:r>
            <a:r>
              <a:rPr lang="en-US" sz="2800" b="1" dirty="0" smtClean="0"/>
              <a:t>space </a:t>
            </a:r>
            <a:r>
              <a:rPr lang="en-US" sz="2800" b="1" dirty="0" err="1" smtClean="0"/>
              <a:t>Lidar</a:t>
            </a:r>
            <a:r>
              <a:rPr lang="en-US" sz="2800" b="1" dirty="0" smtClean="0"/>
              <a:t> on CALIPSO satellite (A-train)</a:t>
            </a:r>
            <a:endParaRPr lang="en-US" sz="2800" b="1" dirty="0"/>
          </a:p>
        </p:txBody>
      </p:sp>
    </p:spTree>
    <p:extLst>
      <p:ext uri="{BB962C8B-B14F-4D97-AF65-F5344CB8AC3E}">
        <p14:creationId xmlns:p14="http://schemas.microsoft.com/office/powerpoint/2010/main" val="31799673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h from Puyehue-Cordón Caulle over Australia and New Zea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285998"/>
            <a:ext cx="9144001" cy="45720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Lo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788" y="5527621"/>
            <a:ext cx="2975211" cy="133038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7178722" y="6439642"/>
            <a:ext cx="1501254" cy="166134"/>
          </a:xfrm>
          <a:custGeom>
            <a:avLst/>
            <a:gdLst>
              <a:gd name="connsiteX0" fmla="*/ 0 w 1501254"/>
              <a:gd name="connsiteY0" fmla="*/ 29397 h 166134"/>
              <a:gd name="connsiteX1" fmla="*/ 245660 w 1501254"/>
              <a:gd name="connsiteY1" fmla="*/ 70340 h 166134"/>
              <a:gd name="connsiteX2" fmla="*/ 682388 w 1501254"/>
              <a:gd name="connsiteY2" fmla="*/ 2101 h 166134"/>
              <a:gd name="connsiteX3" fmla="*/ 1037230 w 1501254"/>
              <a:gd name="connsiteY3" fmla="*/ 165874 h 166134"/>
              <a:gd name="connsiteX4" fmla="*/ 1501254 w 1501254"/>
              <a:gd name="connsiteY4" fmla="*/ 43045 h 166134"/>
              <a:gd name="connsiteX5" fmla="*/ 1501254 w 1501254"/>
              <a:gd name="connsiteY5" fmla="*/ 43045 h 16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254" h="166134">
                <a:moveTo>
                  <a:pt x="0" y="29397"/>
                </a:moveTo>
                <a:cubicBezTo>
                  <a:pt x="65964" y="52143"/>
                  <a:pt x="131929" y="74889"/>
                  <a:pt x="245660" y="70340"/>
                </a:cubicBezTo>
                <a:cubicBezTo>
                  <a:pt x="359391" y="65791"/>
                  <a:pt x="550460" y="-13821"/>
                  <a:pt x="682388" y="2101"/>
                </a:cubicBezTo>
                <a:cubicBezTo>
                  <a:pt x="814316" y="18023"/>
                  <a:pt x="900752" y="159050"/>
                  <a:pt x="1037230" y="165874"/>
                </a:cubicBezTo>
                <a:cubicBezTo>
                  <a:pt x="1173708" y="172698"/>
                  <a:pt x="1501254" y="43045"/>
                  <a:pt x="1501254" y="43045"/>
                </a:cubicBezTo>
                <a:lnTo>
                  <a:pt x="1501254" y="43045"/>
                </a:ln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5" name="Isosceles Triangle 4"/>
          <p:cNvSpPr/>
          <p:nvPr/>
        </p:nvSpPr>
        <p:spPr>
          <a:xfrm>
            <a:off x="7096837" y="6371402"/>
            <a:ext cx="136477" cy="16613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8"/>
          <p:cNvPicPr>
            <a:picLocks noChangeAspect="1"/>
          </p:cNvPicPr>
          <p:nvPr/>
        </p:nvPicPr>
        <p:blipFill>
          <a:blip r:embed="rId5"/>
          <a:stretch>
            <a:fillRect/>
          </a:stretch>
        </p:blipFill>
        <p:spPr>
          <a:xfrm>
            <a:off x="1" y="0"/>
            <a:ext cx="1143000" cy="685800"/>
          </a:xfrm>
          <a:prstGeom prst="rect">
            <a:avLst/>
          </a:prstGeom>
        </p:spPr>
      </p:pic>
      <p:pic>
        <p:nvPicPr>
          <p:cNvPr id="10" name="Picture 9"/>
          <p:cNvPicPr>
            <a:picLocks noChangeAspect="1"/>
          </p:cNvPicPr>
          <p:nvPr/>
        </p:nvPicPr>
        <p:blipFill>
          <a:blip r:embed="rId6"/>
          <a:stretch>
            <a:fillRect/>
          </a:stretch>
        </p:blipFill>
        <p:spPr>
          <a:xfrm>
            <a:off x="8335016" y="0"/>
            <a:ext cx="800976" cy="688442"/>
          </a:xfrm>
          <a:prstGeom prst="rect">
            <a:avLst/>
          </a:prstGeom>
        </p:spPr>
      </p:pic>
      <p:sp>
        <p:nvSpPr>
          <p:cNvPr id="6" name="Rectangle 5"/>
          <p:cNvSpPr/>
          <p:nvPr/>
        </p:nvSpPr>
        <p:spPr>
          <a:xfrm>
            <a:off x="627797" y="9031"/>
            <a:ext cx="8059003" cy="830997"/>
          </a:xfrm>
          <a:prstGeom prst="rect">
            <a:avLst/>
          </a:prstGeom>
        </p:spPr>
        <p:txBody>
          <a:bodyPr wrap="square">
            <a:spAutoFit/>
          </a:bodyPr>
          <a:lstStyle/>
          <a:p>
            <a:pPr algn="ctr"/>
            <a:r>
              <a:rPr lang="en-US" sz="2400" b="1" dirty="0"/>
              <a:t>Tracking </a:t>
            </a:r>
            <a:r>
              <a:rPr lang="en-US" sz="2400" b="1" dirty="0" smtClean="0"/>
              <a:t>the vertical structure of diffuse </a:t>
            </a:r>
            <a:r>
              <a:rPr lang="en-US" sz="2400" b="1" dirty="0"/>
              <a:t>volcanic ash </a:t>
            </a:r>
            <a:r>
              <a:rPr lang="en-US" sz="2400" b="1" dirty="0" smtClean="0"/>
              <a:t>clouds with space </a:t>
            </a:r>
            <a:r>
              <a:rPr lang="en-US" sz="2400" b="1" dirty="0" err="1" smtClean="0"/>
              <a:t>lidar</a:t>
            </a:r>
            <a:r>
              <a:rPr lang="en-US" sz="2400" b="1" dirty="0" smtClean="0"/>
              <a:t>: CALIOP</a:t>
            </a:r>
            <a:endParaRPr lang="fr-FR" sz="2400" b="1" dirty="0"/>
          </a:p>
        </p:txBody>
      </p:sp>
      <p:sp>
        <p:nvSpPr>
          <p:cNvPr id="12" name="TextBox 11"/>
          <p:cNvSpPr txBox="1"/>
          <p:nvPr/>
        </p:nvSpPr>
        <p:spPr>
          <a:xfrm>
            <a:off x="-40946" y="963333"/>
            <a:ext cx="9253181" cy="5724646"/>
          </a:xfrm>
          <a:prstGeom prst="rect">
            <a:avLst/>
          </a:prstGeom>
          <a:noFill/>
        </p:spPr>
        <p:txBody>
          <a:bodyPr wrap="square" rtlCol="0">
            <a:spAutoFit/>
          </a:bodyPr>
          <a:lstStyle/>
          <a:p>
            <a:endParaRPr lang="en-US" u="sng" dirty="0" smtClean="0"/>
          </a:p>
          <a:p>
            <a:endParaRPr lang="en-US" u="sng" dirty="0" smtClean="0"/>
          </a:p>
          <a:p>
            <a:pPr algn="ctr"/>
            <a:r>
              <a:rPr lang="en-US" sz="2000" u="sng" dirty="0" smtClean="0"/>
              <a:t>J.-P. Vernier</a:t>
            </a:r>
            <a:r>
              <a:rPr lang="en-US" sz="2000" u="sng" baseline="30000" dirty="0" smtClean="0"/>
              <a:t>1,2</a:t>
            </a:r>
            <a:r>
              <a:rPr lang="en-US" sz="2000" dirty="0" smtClean="0"/>
              <a:t>, T. D. Fairlie</a:t>
            </a:r>
            <a:r>
              <a:rPr lang="en-US" sz="2000" baseline="30000" dirty="0" smtClean="0"/>
              <a:t>2</a:t>
            </a:r>
            <a:r>
              <a:rPr lang="en-US" sz="2000" dirty="0" smtClean="0"/>
              <a:t>, J. J. Murray</a:t>
            </a:r>
            <a:r>
              <a:rPr lang="en-US" sz="2000" baseline="30000" dirty="0" smtClean="0"/>
              <a:t>2</a:t>
            </a:r>
            <a:r>
              <a:rPr lang="en-US" sz="2000" dirty="0" smtClean="0"/>
              <a:t>, A. Tupper</a:t>
            </a:r>
            <a:r>
              <a:rPr lang="en-US" sz="2000" baseline="30000" dirty="0" smtClean="0"/>
              <a:t>3</a:t>
            </a:r>
            <a:r>
              <a:rPr lang="en-US" sz="2000" dirty="0" smtClean="0"/>
              <a:t>, C. Trepte</a:t>
            </a:r>
            <a:r>
              <a:rPr lang="en-US" sz="2000" baseline="30000" dirty="0" smtClean="0"/>
              <a:t>2</a:t>
            </a:r>
            <a:r>
              <a:rPr lang="en-US" sz="2000" dirty="0" smtClean="0"/>
              <a:t> , D. Winker</a:t>
            </a:r>
            <a:r>
              <a:rPr lang="en-US" sz="2000" baseline="30000" dirty="0" smtClean="0"/>
              <a:t>2</a:t>
            </a:r>
            <a:r>
              <a:rPr lang="en-US" sz="2000" dirty="0" smtClean="0"/>
              <a:t>, J. Pelon</a:t>
            </a:r>
            <a:r>
              <a:rPr lang="en-US" sz="2000" baseline="30000" dirty="0" smtClean="0"/>
              <a:t>4</a:t>
            </a:r>
            <a:r>
              <a:rPr lang="en-US" sz="2000" dirty="0" smtClean="0"/>
              <a:t>, A. Garnier</a:t>
            </a:r>
            <a:r>
              <a:rPr lang="en-US" sz="2000" baseline="30000" dirty="0" smtClean="0"/>
              <a:t>1,2,4</a:t>
            </a:r>
            <a:r>
              <a:rPr lang="en-US" sz="2000" dirty="0" smtClean="0"/>
              <a:t>, J. Jumelet</a:t>
            </a:r>
            <a:r>
              <a:rPr lang="en-US" sz="2000" baseline="30000" dirty="0" smtClean="0"/>
              <a:t>4</a:t>
            </a:r>
            <a:r>
              <a:rPr lang="en-US" sz="2000" dirty="0" smtClean="0"/>
              <a:t>, M. Pavolonis</a:t>
            </a:r>
            <a:r>
              <a:rPr lang="en-US" sz="2000" baseline="30000" dirty="0" smtClean="0"/>
              <a:t>5</a:t>
            </a:r>
            <a:r>
              <a:rPr lang="en-US" sz="2000" dirty="0" smtClean="0"/>
              <a:t>, A.H. Omar</a:t>
            </a:r>
            <a:r>
              <a:rPr lang="en-US" sz="2000" baseline="30000" dirty="0" smtClean="0"/>
              <a:t>2</a:t>
            </a:r>
            <a:r>
              <a:rPr lang="en-US" sz="2000" dirty="0" smtClean="0"/>
              <a:t> and K.A. Powell</a:t>
            </a:r>
            <a:r>
              <a:rPr lang="en-US" sz="2000" baseline="30000" dirty="0" smtClean="0"/>
              <a:t>2</a:t>
            </a:r>
            <a:r>
              <a:rPr lang="en-US" sz="2000"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sz="1600" dirty="0" smtClean="0"/>
          </a:p>
          <a:p>
            <a:endParaRPr lang="en-US" sz="1600" dirty="0" smtClean="0"/>
          </a:p>
          <a:p>
            <a:endParaRPr lang="en-US" sz="1600" dirty="0" smtClean="0"/>
          </a:p>
          <a:p>
            <a:r>
              <a:rPr lang="en-US" sz="1600" b="1" dirty="0" smtClean="0"/>
              <a:t>1- Science Systems and Applications, Inc., Hampton, USA</a:t>
            </a:r>
          </a:p>
          <a:p>
            <a:r>
              <a:rPr lang="en-US" sz="1600" b="1" dirty="0" smtClean="0"/>
              <a:t>2- NASA Langley Research Center, Hampton, USA</a:t>
            </a:r>
          </a:p>
          <a:p>
            <a:r>
              <a:rPr lang="en-US" sz="1600" b="1" dirty="0" smtClean="0"/>
              <a:t>3- Australian Bureau of Meteorology, Northern Territory Regional Office, </a:t>
            </a:r>
            <a:r>
              <a:rPr lang="en-US" sz="1600" b="1" dirty="0" err="1" smtClean="0"/>
              <a:t>Casuarina</a:t>
            </a:r>
            <a:r>
              <a:rPr lang="en-US" sz="1600" b="1" dirty="0" smtClean="0"/>
              <a:t>, NT, Australia</a:t>
            </a:r>
          </a:p>
          <a:p>
            <a:r>
              <a:rPr lang="fr-FR" sz="1600" b="1" dirty="0" smtClean="0"/>
              <a:t>4- LATMOS, CNRS-INSU, Université de Versailles St Quentin, Université de Paris 6 , France</a:t>
            </a:r>
            <a:endParaRPr lang="en-US" sz="1600" b="1" dirty="0" smtClean="0"/>
          </a:p>
          <a:p>
            <a:r>
              <a:rPr lang="fr-FR" sz="1600" b="1" dirty="0" smtClean="0"/>
              <a:t>5- NOAA/NESDIS, Madison, Wisconsin, USA</a:t>
            </a:r>
          </a:p>
        </p:txBody>
      </p:sp>
      <p:sp>
        <p:nvSpPr>
          <p:cNvPr id="7" name="Rectangle 6"/>
          <p:cNvSpPr/>
          <p:nvPr/>
        </p:nvSpPr>
        <p:spPr>
          <a:xfrm>
            <a:off x="838200" y="1002268"/>
            <a:ext cx="7001459"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smtClean="0">
                <a:solidFill>
                  <a:srgbClr val="002060"/>
                </a:solidFill>
              </a:rPr>
              <a:t>A case </a:t>
            </a:r>
            <a:r>
              <a:rPr lang="en-US" b="1" dirty="0">
                <a:solidFill>
                  <a:srgbClr val="002060"/>
                </a:solidFill>
              </a:rPr>
              <a:t>study after </a:t>
            </a:r>
            <a:r>
              <a:rPr lang="en-US" b="1" dirty="0" err="1">
                <a:solidFill>
                  <a:srgbClr val="002060"/>
                </a:solidFill>
              </a:rPr>
              <a:t>Puyehue</a:t>
            </a:r>
            <a:r>
              <a:rPr lang="en-US" b="1" dirty="0">
                <a:solidFill>
                  <a:srgbClr val="002060"/>
                </a:solidFill>
              </a:rPr>
              <a:t>-Cordon </a:t>
            </a:r>
            <a:r>
              <a:rPr lang="en-US" b="1" dirty="0" err="1" smtClean="0">
                <a:solidFill>
                  <a:srgbClr val="002060"/>
                </a:solidFill>
              </a:rPr>
              <a:t>Caulle</a:t>
            </a:r>
            <a:r>
              <a:rPr lang="en-US" b="1" dirty="0" smtClean="0">
                <a:solidFill>
                  <a:srgbClr val="002060"/>
                </a:solidFill>
              </a:rPr>
              <a:t> eruption in June 2011</a:t>
            </a:r>
            <a:endParaRPr lang="en-US" b="1" dirty="0">
              <a:solidFill>
                <a:srgbClr val="002060"/>
              </a:solidFill>
            </a:endParaRPr>
          </a:p>
        </p:txBody>
      </p:sp>
      <p:pic>
        <p:nvPicPr>
          <p:cNvPr id="15" name="Picture 10" descr="calipso"/>
          <p:cNvPicPr>
            <a:picLocks noChangeAspect="1" noChangeArrowheads="1"/>
          </p:cNvPicPr>
          <p:nvPr/>
        </p:nvPicPr>
        <p:blipFill rotWithShape="1">
          <a:blip r:embed="rId7"/>
          <a:srcRect l="33003" r="14379"/>
          <a:stretch/>
        </p:blipFill>
        <p:spPr bwMode="auto">
          <a:xfrm>
            <a:off x="7355216" y="2274460"/>
            <a:ext cx="1761499" cy="2201393"/>
          </a:xfrm>
          <a:prstGeom prst="rect">
            <a:avLst/>
          </a:prstGeom>
          <a:noFill/>
          <a:ln w="9525">
            <a:solidFill>
              <a:schemeClr val="bg1"/>
            </a:solidFill>
            <a:miter lim="800000"/>
            <a:headEnd/>
            <a:tailEnd/>
          </a:ln>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2860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284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9067800" cy="582612"/>
          </a:xfrm>
        </p:spPr>
        <p:txBody>
          <a:bodyPr>
            <a:noAutofit/>
          </a:bodyPr>
          <a:lstStyle/>
          <a:p>
            <a:r>
              <a:rPr lang="en-US" sz="2400" dirty="0" smtClean="0"/>
              <a:t>Cordon ash episode between Australia and New Zealand </a:t>
            </a:r>
            <a:r>
              <a:rPr lang="en-US" sz="2400" dirty="0" smtClean="0"/>
              <a:t/>
            </a:r>
            <a:br>
              <a:rPr lang="en-US" sz="2400" dirty="0" smtClean="0"/>
            </a:br>
            <a:r>
              <a:rPr lang="en-US" sz="2400" dirty="0" smtClean="0"/>
              <a:t>20-24 </a:t>
            </a:r>
            <a:r>
              <a:rPr lang="en-US" sz="2400" dirty="0" smtClean="0"/>
              <a:t>June 2011</a:t>
            </a:r>
            <a:endParaRPr lang="en-US" sz="2400" dirty="0"/>
          </a:p>
        </p:txBody>
      </p:sp>
      <p:pic>
        <p:nvPicPr>
          <p:cNvPr id="5" name="fig7.gif">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0" y="1857375"/>
            <a:ext cx="9144000" cy="5000625"/>
          </a:xfrm>
          <a:prstGeom prst="rect">
            <a:avLst/>
          </a:prstGeom>
        </p:spPr>
      </p:pic>
      <p:sp>
        <p:nvSpPr>
          <p:cNvPr id="3" name="TextBox 2"/>
          <p:cNvSpPr txBox="1"/>
          <p:nvPr/>
        </p:nvSpPr>
        <p:spPr>
          <a:xfrm>
            <a:off x="6400800" y="1829641"/>
            <a:ext cx="1856096" cy="369332"/>
          </a:xfrm>
          <a:prstGeom prst="rect">
            <a:avLst/>
          </a:prstGeom>
          <a:noFill/>
          <a:ln>
            <a:solidFill>
              <a:schemeClr val="accent1"/>
            </a:solidFill>
          </a:ln>
        </p:spPr>
        <p:txBody>
          <a:bodyPr wrap="square" rtlCol="0">
            <a:spAutoFit/>
          </a:bodyPr>
          <a:lstStyle/>
          <a:p>
            <a:r>
              <a:rPr lang="en-US" dirty="0" smtClean="0"/>
              <a:t>20000-40000 ft.</a:t>
            </a:r>
            <a:endParaRPr lang="fr-FR" dirty="0"/>
          </a:p>
        </p:txBody>
      </p:sp>
      <p:sp>
        <p:nvSpPr>
          <p:cNvPr id="6" name="TextBox 5"/>
          <p:cNvSpPr txBox="1"/>
          <p:nvPr/>
        </p:nvSpPr>
        <p:spPr>
          <a:xfrm>
            <a:off x="381000" y="914400"/>
            <a:ext cx="8534400" cy="646331"/>
          </a:xfrm>
          <a:prstGeom prst="rect">
            <a:avLst/>
          </a:prstGeom>
          <a:noFill/>
        </p:spPr>
        <p:txBody>
          <a:bodyPr wrap="square" rtlCol="0">
            <a:spAutoFit/>
          </a:bodyPr>
          <a:lstStyle/>
          <a:p>
            <a:r>
              <a:rPr lang="en-US" dirty="0"/>
              <a:t>Langley Trajectory Model (</a:t>
            </a:r>
            <a:r>
              <a:rPr lang="en-US" dirty="0" err="1"/>
              <a:t>LaTM</a:t>
            </a:r>
            <a:r>
              <a:rPr lang="en-US" dirty="0"/>
              <a:t>) initialized with </a:t>
            </a:r>
            <a:r>
              <a:rPr lang="en-US" dirty="0" err="1"/>
              <a:t>Calipso</a:t>
            </a:r>
            <a:r>
              <a:rPr lang="en-US" dirty="0"/>
              <a:t> retrievals of volcanic ash using pixels with low 532/1064 color ratio and high 532 nm depolarization ratio. </a:t>
            </a:r>
          </a:p>
        </p:txBody>
      </p:sp>
    </p:spTree>
    <p:extLst>
      <p:ext uri="{BB962C8B-B14F-4D97-AF65-F5344CB8AC3E}">
        <p14:creationId xmlns:p14="http://schemas.microsoft.com/office/powerpoint/2010/main" val="1511932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l="33902" t="1353" r="6287" b="67355"/>
          <a:stretch>
            <a:fillRect/>
          </a:stretch>
        </p:blipFill>
        <p:spPr bwMode="auto">
          <a:xfrm>
            <a:off x="1053395" y="1551960"/>
            <a:ext cx="3835655" cy="2505519"/>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l="1704" t="2098" r="52773" b="56837"/>
          <a:stretch>
            <a:fillRect/>
          </a:stretch>
        </p:blipFill>
        <p:spPr bwMode="auto">
          <a:xfrm>
            <a:off x="5009182" y="1403957"/>
            <a:ext cx="4052930" cy="2716780"/>
          </a:xfrm>
          <a:prstGeom prst="rect">
            <a:avLst/>
          </a:prstGeom>
          <a:noFill/>
        </p:spPr>
      </p:pic>
      <p:pic>
        <p:nvPicPr>
          <p:cNvPr id="6" name="Picture 5"/>
          <p:cNvPicPr/>
          <p:nvPr/>
        </p:nvPicPr>
        <p:blipFill>
          <a:blip r:embed="rId3">
            <a:extLst>
              <a:ext uri="{28A0092B-C50C-407E-A947-70E740481C1C}">
                <a14:useLocalDpi xmlns:a14="http://schemas.microsoft.com/office/drawing/2010/main" val="0"/>
              </a:ext>
            </a:extLst>
          </a:blip>
          <a:srcRect t="29069" r="69292" b="29689"/>
          <a:stretch>
            <a:fillRect/>
          </a:stretch>
        </p:blipFill>
        <p:spPr bwMode="auto">
          <a:xfrm>
            <a:off x="-13648" y="1551960"/>
            <a:ext cx="1135283" cy="2153717"/>
          </a:xfrm>
          <a:prstGeom prst="rect">
            <a:avLst/>
          </a:prstGeom>
          <a:noFill/>
          <a:ln>
            <a:noFill/>
          </a:ln>
        </p:spPr>
      </p:pic>
      <p:sp>
        <p:nvSpPr>
          <p:cNvPr id="7" name="Title 1"/>
          <p:cNvSpPr>
            <a:spLocks noGrp="1"/>
          </p:cNvSpPr>
          <p:nvPr>
            <p:ph type="title"/>
          </p:nvPr>
        </p:nvSpPr>
        <p:spPr>
          <a:xfrm>
            <a:off x="577332" y="-108375"/>
            <a:ext cx="8229600" cy="1143000"/>
          </a:xfrm>
        </p:spPr>
        <p:txBody>
          <a:bodyPr>
            <a:normAutofit fontScale="90000"/>
          </a:bodyPr>
          <a:lstStyle/>
          <a:p>
            <a:r>
              <a:rPr lang="en-US" dirty="0" smtClean="0"/>
              <a:t>CALIOP space </a:t>
            </a:r>
            <a:r>
              <a:rPr lang="en-US" dirty="0" err="1" smtClean="0"/>
              <a:t>lidar</a:t>
            </a:r>
            <a:r>
              <a:rPr lang="en-US" dirty="0" smtClean="0"/>
              <a:t> provides </a:t>
            </a:r>
            <a:br>
              <a:rPr lang="en-US" dirty="0" smtClean="0"/>
            </a:br>
            <a:r>
              <a:rPr lang="en-US" dirty="0" smtClean="0"/>
              <a:t>Enhanced information for the VAACs</a:t>
            </a:r>
            <a:endParaRPr lang="en-US" dirty="0"/>
          </a:p>
        </p:txBody>
      </p:sp>
      <p:sp>
        <p:nvSpPr>
          <p:cNvPr id="8" name="TextBox 7"/>
          <p:cNvSpPr txBox="1"/>
          <p:nvPr/>
        </p:nvSpPr>
        <p:spPr>
          <a:xfrm>
            <a:off x="5269228" y="1034625"/>
            <a:ext cx="3649823" cy="369332"/>
          </a:xfrm>
          <a:prstGeom prst="rect">
            <a:avLst/>
          </a:prstGeom>
          <a:noFill/>
        </p:spPr>
        <p:txBody>
          <a:bodyPr wrap="square" rtlCol="0">
            <a:spAutoFit/>
          </a:bodyPr>
          <a:lstStyle/>
          <a:p>
            <a:r>
              <a:rPr lang="en-US" dirty="0" smtClean="0"/>
              <a:t>Now cast from Darwin VAAC</a:t>
            </a:r>
            <a:endParaRPr lang="en-US" dirty="0"/>
          </a:p>
        </p:txBody>
      </p:sp>
      <p:sp>
        <p:nvSpPr>
          <p:cNvPr id="9" name="TextBox 8"/>
          <p:cNvSpPr txBox="1"/>
          <p:nvPr/>
        </p:nvSpPr>
        <p:spPr>
          <a:xfrm>
            <a:off x="1359359" y="1034625"/>
            <a:ext cx="3649823" cy="369332"/>
          </a:xfrm>
          <a:prstGeom prst="rect">
            <a:avLst/>
          </a:prstGeom>
          <a:noFill/>
        </p:spPr>
        <p:txBody>
          <a:bodyPr wrap="square" rtlCol="0">
            <a:spAutoFit/>
          </a:bodyPr>
          <a:lstStyle/>
          <a:p>
            <a:r>
              <a:rPr lang="en-US" dirty="0" smtClean="0"/>
              <a:t>CALIPSO-trajectory mapping</a:t>
            </a:r>
            <a:endParaRPr lang="en-US" dirty="0"/>
          </a:p>
        </p:txBody>
      </p:sp>
      <p:sp>
        <p:nvSpPr>
          <p:cNvPr id="10" name="Oval 9"/>
          <p:cNvSpPr/>
          <p:nvPr/>
        </p:nvSpPr>
        <p:spPr>
          <a:xfrm>
            <a:off x="3454079" y="2174049"/>
            <a:ext cx="585556" cy="5319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95444" y="4440198"/>
            <a:ext cx="4760988" cy="1754326"/>
          </a:xfrm>
          <a:prstGeom prst="rect">
            <a:avLst/>
          </a:prstGeom>
          <a:noFill/>
        </p:spPr>
        <p:txBody>
          <a:bodyPr wrap="square" rtlCol="0">
            <a:spAutoFit/>
          </a:bodyPr>
          <a:lstStyle/>
          <a:p>
            <a:pPr>
              <a:buFontTx/>
              <a:buChar char="-"/>
            </a:pPr>
            <a:r>
              <a:rPr lang="en-US" dirty="0" smtClean="0"/>
              <a:t> Ash cloud masked by Clouds in MTSAT data        over </a:t>
            </a:r>
            <a:r>
              <a:rPr lang="en-US" dirty="0"/>
              <a:t>SE Australia (Sydney) </a:t>
            </a:r>
            <a:endParaRPr lang="en-US" dirty="0" smtClean="0"/>
          </a:p>
          <a:p>
            <a:pPr>
              <a:buFontTx/>
              <a:buChar char="-"/>
            </a:pPr>
            <a:r>
              <a:rPr lang="en-US" dirty="0" smtClean="0"/>
              <a:t> Ash Advisory was affected by this limitation   </a:t>
            </a:r>
          </a:p>
          <a:p>
            <a:pPr>
              <a:buFontTx/>
              <a:buChar char="-"/>
            </a:pPr>
            <a:r>
              <a:rPr lang="en-US" dirty="0" smtClean="0"/>
              <a:t> CALIPSO-trajectory map captured the head of the plume on time (as validated by a subsequent independent daytime overpass)  </a:t>
            </a:r>
            <a:endParaRPr lang="en-US" dirty="0"/>
          </a:p>
        </p:txBody>
      </p:sp>
      <p:pic>
        <p:nvPicPr>
          <p:cNvPr id="14" name="Picture 13"/>
          <p:cNvPicPr>
            <a:picLocks noChangeAspect="1"/>
          </p:cNvPicPr>
          <p:nvPr/>
        </p:nvPicPr>
        <p:blipFill>
          <a:blip r:embed="rId5"/>
          <a:stretch>
            <a:fillRect/>
          </a:stretch>
        </p:blipFill>
        <p:spPr>
          <a:xfrm>
            <a:off x="5338320" y="4460796"/>
            <a:ext cx="3468612" cy="1807882"/>
          </a:xfrm>
          <a:prstGeom prst="rect">
            <a:avLst/>
          </a:prstGeom>
        </p:spPr>
      </p:pic>
      <p:sp>
        <p:nvSpPr>
          <p:cNvPr id="15" name="TextBox 14"/>
          <p:cNvSpPr txBox="1"/>
          <p:nvPr/>
        </p:nvSpPr>
        <p:spPr>
          <a:xfrm>
            <a:off x="5256432" y="4173352"/>
            <a:ext cx="3649823" cy="369332"/>
          </a:xfrm>
          <a:prstGeom prst="rect">
            <a:avLst/>
          </a:prstGeom>
          <a:noFill/>
        </p:spPr>
        <p:txBody>
          <a:bodyPr wrap="square" rtlCol="0">
            <a:spAutoFit/>
          </a:bodyPr>
          <a:lstStyle/>
          <a:p>
            <a:pPr algn="ctr"/>
            <a:r>
              <a:rPr lang="en-US" dirty="0" smtClean="0"/>
              <a:t>MTSAT ash</a:t>
            </a:r>
            <a:endParaRPr lang="en-US" dirty="0"/>
          </a:p>
        </p:txBody>
      </p:sp>
      <p:sp>
        <p:nvSpPr>
          <p:cNvPr id="16" name="Oval 15"/>
          <p:cNvSpPr/>
          <p:nvPr/>
        </p:nvSpPr>
        <p:spPr>
          <a:xfrm>
            <a:off x="7478973" y="4939312"/>
            <a:ext cx="489235" cy="5319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rcRect l="50000" t="31181" r="28547"/>
          <a:stretch>
            <a:fillRect/>
          </a:stretch>
        </p:blipFill>
        <p:spPr>
          <a:xfrm>
            <a:off x="3214454" y="3005479"/>
            <a:ext cx="871710" cy="1434720"/>
          </a:xfrm>
          <a:prstGeom prst="rect">
            <a:avLst/>
          </a:prstGeom>
        </p:spPr>
      </p:pic>
      <p:sp>
        <p:nvSpPr>
          <p:cNvPr id="21" name="Freeform 20"/>
          <p:cNvSpPr/>
          <p:nvPr/>
        </p:nvSpPr>
        <p:spPr>
          <a:xfrm>
            <a:off x="3916802" y="1573411"/>
            <a:ext cx="1021125" cy="1759012"/>
          </a:xfrm>
          <a:custGeom>
            <a:avLst/>
            <a:gdLst>
              <a:gd name="connsiteX0" fmla="*/ 8581 w 1021125"/>
              <a:gd name="connsiteY0" fmla="*/ 0 h 1759012"/>
              <a:gd name="connsiteX1" fmla="*/ 25743 w 1021125"/>
              <a:gd name="connsiteY1" fmla="*/ 471930 h 1759012"/>
              <a:gd name="connsiteX2" fmla="*/ 163037 w 1021125"/>
              <a:gd name="connsiteY2" fmla="*/ 995344 h 1759012"/>
              <a:gd name="connsiteX3" fmla="*/ 532015 w 1021125"/>
              <a:gd name="connsiteY3" fmla="*/ 1450112 h 1759012"/>
              <a:gd name="connsiteX4" fmla="*/ 1021125 w 1021125"/>
              <a:gd name="connsiteY4" fmla="*/ 1759012 h 175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125" h="1759012">
                <a:moveTo>
                  <a:pt x="8581" y="0"/>
                </a:moveTo>
                <a:cubicBezTo>
                  <a:pt x="4290" y="153019"/>
                  <a:pt x="0" y="306039"/>
                  <a:pt x="25743" y="471930"/>
                </a:cubicBezTo>
                <a:cubicBezTo>
                  <a:pt x="51486" y="637821"/>
                  <a:pt x="78658" y="832314"/>
                  <a:pt x="163037" y="995344"/>
                </a:cubicBezTo>
                <a:cubicBezTo>
                  <a:pt x="247416" y="1158374"/>
                  <a:pt x="389000" y="1322834"/>
                  <a:pt x="532015" y="1450112"/>
                </a:cubicBezTo>
                <a:cubicBezTo>
                  <a:pt x="675030" y="1577390"/>
                  <a:pt x="848077" y="1668201"/>
                  <a:pt x="1021125" y="1759012"/>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rot="5400000" flipH="1" flipV="1">
            <a:off x="3267837" y="2642806"/>
            <a:ext cx="1038246" cy="546921"/>
          </a:xfrm>
          <a:prstGeom prst="straightConnector1">
            <a:avLst/>
          </a:prstGeom>
          <a:ln w="12700">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3331246" y="3366747"/>
            <a:ext cx="585556" cy="28110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913616" y="2174049"/>
            <a:ext cx="593060" cy="5319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V="1">
            <a:off x="5936776" y="5841242"/>
            <a:ext cx="218364" cy="5459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338320" y="6387152"/>
            <a:ext cx="1949584" cy="338554"/>
          </a:xfrm>
          <a:prstGeom prst="rect">
            <a:avLst/>
          </a:prstGeom>
          <a:noFill/>
        </p:spPr>
        <p:txBody>
          <a:bodyPr wrap="square" rtlCol="0">
            <a:spAutoFit/>
          </a:bodyPr>
          <a:lstStyle/>
          <a:p>
            <a:r>
              <a:rPr lang="en-US" sz="1600" dirty="0" smtClean="0"/>
              <a:t>Volcanic ash cloud</a:t>
            </a:r>
            <a:endParaRPr lang="fr-FR" sz="1600" dirty="0"/>
          </a:p>
        </p:txBody>
      </p:sp>
    </p:spTree>
    <p:extLst>
      <p:ext uri="{BB962C8B-B14F-4D97-AF65-F5344CB8AC3E}">
        <p14:creationId xmlns:p14="http://schemas.microsoft.com/office/powerpoint/2010/main" val="18527808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1284288"/>
          </a:xfrm>
          <a:prstGeom prst="rect">
            <a:avLst/>
          </a:prstGeom>
          <a:solidFill>
            <a:schemeClr val="tx1"/>
          </a:solidFill>
          <a:ln w="9525">
            <a:solidFill>
              <a:srgbClr val="4A7EBB"/>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defTabSz="457200" fontAlgn="auto">
              <a:spcBef>
                <a:spcPts val="0"/>
              </a:spcBef>
              <a:spcAft>
                <a:spcPts val="0"/>
              </a:spcAft>
              <a:defRPr/>
            </a:pPr>
            <a:endParaRPr lang="en-US">
              <a:solidFill>
                <a:prstClr val="white"/>
              </a:solidFill>
              <a:latin typeface="+mn-lt"/>
            </a:endParaRPr>
          </a:p>
        </p:txBody>
      </p:sp>
      <p:pic>
        <p:nvPicPr>
          <p:cNvPr id="74755" name="Picture 3" descr="599596main_NPPlaunchstreak.jpg"/>
          <p:cNvPicPr>
            <a:picLocks noChangeAspect="1"/>
          </p:cNvPicPr>
          <p:nvPr/>
        </p:nvPicPr>
        <p:blipFill>
          <a:blip r:embed="rId3"/>
          <a:srcRect/>
          <a:stretch>
            <a:fillRect/>
          </a:stretch>
        </p:blipFill>
        <p:spPr bwMode="auto">
          <a:xfrm>
            <a:off x="0" y="773113"/>
            <a:ext cx="9144000" cy="6084887"/>
          </a:xfrm>
          <a:prstGeom prst="rect">
            <a:avLst/>
          </a:prstGeom>
          <a:noFill/>
          <a:ln w="9525">
            <a:noFill/>
            <a:miter lim="800000"/>
            <a:headEnd/>
            <a:tailEnd/>
          </a:ln>
        </p:spPr>
      </p:pic>
      <p:sp>
        <p:nvSpPr>
          <p:cNvPr id="74756" name="TextBox 5"/>
          <p:cNvSpPr txBox="1">
            <a:spLocks noChangeArrowheads="1"/>
          </p:cNvSpPr>
          <p:nvPr/>
        </p:nvSpPr>
        <p:spPr bwMode="auto">
          <a:xfrm>
            <a:off x="0" y="0"/>
            <a:ext cx="8686801" cy="1569660"/>
          </a:xfrm>
          <a:prstGeom prst="rect">
            <a:avLst/>
          </a:prstGeom>
          <a:noFill/>
          <a:ln w="9525">
            <a:noFill/>
            <a:miter lim="800000"/>
            <a:headEnd/>
            <a:tailEnd/>
          </a:ln>
        </p:spPr>
        <p:txBody>
          <a:bodyPr wrap="square">
            <a:prstTxWarp prst="textNoShape">
              <a:avLst/>
            </a:prstTxWarp>
            <a:spAutoFit/>
          </a:bodyPr>
          <a:lstStyle/>
          <a:p>
            <a:pPr defTabSz="457200"/>
            <a:r>
              <a:rPr lang="en-US" sz="3200" b="1" dirty="0" smtClean="0">
                <a:solidFill>
                  <a:srgbClr val="FFFFFF"/>
                </a:solidFill>
                <a:latin typeface="Calibri" pitchFamily="-111" charset="0"/>
              </a:rPr>
              <a:t>NASA- NOAA </a:t>
            </a:r>
            <a:r>
              <a:rPr lang="en-US" sz="3200" b="1" dirty="0" err="1" smtClean="0">
                <a:solidFill>
                  <a:srgbClr val="FFFFFF"/>
                </a:solidFill>
                <a:latin typeface="Calibri" pitchFamily="-111" charset="0"/>
              </a:rPr>
              <a:t>Suomi</a:t>
            </a:r>
            <a:r>
              <a:rPr lang="en-US" sz="3200" b="1" dirty="0" smtClean="0">
                <a:solidFill>
                  <a:srgbClr val="FFFFFF"/>
                </a:solidFill>
                <a:latin typeface="Calibri" pitchFamily="-111" charset="0"/>
              </a:rPr>
              <a:t>- National Polar Orbiting Partnership (NPP) satellite Launched </a:t>
            </a:r>
            <a:r>
              <a:rPr lang="en-US" sz="3200" b="1" dirty="0">
                <a:solidFill>
                  <a:srgbClr val="FFFFFF"/>
                </a:solidFill>
                <a:latin typeface="Calibri" pitchFamily="-111" charset="0"/>
              </a:rPr>
              <a:t>on Oct. 28, </a:t>
            </a:r>
            <a:r>
              <a:rPr lang="en-US" sz="3200" b="1" dirty="0" smtClean="0">
                <a:solidFill>
                  <a:srgbClr val="FFFFFF"/>
                </a:solidFill>
                <a:latin typeface="Calibri" pitchFamily="-111" charset="0"/>
              </a:rPr>
              <a:t>2011  into 1:30pm ascending polar orbit</a:t>
            </a:r>
          </a:p>
        </p:txBody>
      </p:sp>
      <p:pic>
        <p:nvPicPr>
          <p:cNvPr id="6" name="Picture 5" descr="npp_logo.jpg"/>
          <p:cNvPicPr>
            <a:picLocks noChangeAspect="1"/>
          </p:cNvPicPr>
          <p:nvPr/>
        </p:nvPicPr>
        <p:blipFill>
          <a:blip r:embed="rId4"/>
          <a:stretch>
            <a:fillRect/>
          </a:stretch>
        </p:blipFill>
        <p:spPr>
          <a:xfrm>
            <a:off x="8153400" y="0"/>
            <a:ext cx="990600" cy="9687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p:cNvPicPr>
          <p:nvPr/>
        </p:nvPicPr>
        <p:blipFill>
          <a:blip r:embed="rId3" cstate="print"/>
          <a:srcRect/>
          <a:stretch>
            <a:fillRect/>
          </a:stretch>
        </p:blipFill>
        <p:spPr bwMode="auto">
          <a:xfrm>
            <a:off x="36513" y="731838"/>
            <a:ext cx="9107487" cy="6069012"/>
          </a:xfrm>
          <a:prstGeom prst="rect">
            <a:avLst/>
          </a:prstGeom>
          <a:noFill/>
          <a:ln w="9525">
            <a:noFill/>
            <a:miter lim="800000"/>
            <a:headEnd/>
            <a:tailEnd/>
          </a:ln>
        </p:spPr>
      </p:pic>
      <p:sp>
        <p:nvSpPr>
          <p:cNvPr id="2" name="Title 1"/>
          <p:cNvSpPr>
            <a:spLocks noGrp="1"/>
          </p:cNvSpPr>
          <p:nvPr>
            <p:ph type="title"/>
          </p:nvPr>
        </p:nvSpPr>
        <p:spPr>
          <a:xfrm>
            <a:off x="762000" y="304800"/>
            <a:ext cx="6858000" cy="1371600"/>
          </a:xfrm>
          <a:noFill/>
        </p:spPr>
        <p:txBody>
          <a:bodyPr>
            <a:noAutofit/>
          </a:bodyPr>
          <a:lstStyle/>
          <a:p>
            <a:pPr>
              <a:defRPr/>
            </a:pPr>
            <a:r>
              <a:rPr lang="en-US" sz="2800" dirty="0" smtClean="0"/>
              <a:t>NASA-NOAA </a:t>
            </a:r>
            <a:r>
              <a:rPr lang="en-US" sz="2800" dirty="0" err="1" smtClean="0"/>
              <a:t>Suomi</a:t>
            </a:r>
            <a:r>
              <a:rPr lang="en-US" sz="2800" dirty="0" smtClean="0"/>
              <a:t>- National Polar-orbiting Partnership (NPP) satellite bridges NASA EOS to the next generation of U.S. Earth-observing satellites -- JPSS.</a:t>
            </a:r>
            <a:br>
              <a:rPr lang="en-US" sz="2800" dirty="0" smtClean="0"/>
            </a:br>
            <a:r>
              <a:rPr lang="en-US" sz="2800" dirty="0" smtClean="0"/>
              <a:t> </a:t>
            </a:r>
            <a:endParaRPr lang="en-US" sz="2800" dirty="0">
              <a:solidFill>
                <a:srgbClr val="000000"/>
              </a:solidFill>
            </a:endParaRPr>
          </a:p>
        </p:txBody>
      </p:sp>
      <p:sp>
        <p:nvSpPr>
          <p:cNvPr id="3076"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BD79711-3C89-48CA-BBFA-51FD9247E6D2}" type="slidenum">
              <a:rPr lang="en-US" smtClean="0"/>
              <a:pPr eaLnBrk="1" hangingPunct="1">
                <a:defRPr/>
              </a:pPr>
              <a:t>19</a:t>
            </a:fld>
            <a:endParaRPr lang="en-US" smtClean="0"/>
          </a:p>
        </p:txBody>
      </p:sp>
      <p:sp>
        <p:nvSpPr>
          <p:cNvPr id="3" name="TextBox 2"/>
          <p:cNvSpPr txBox="1"/>
          <p:nvPr/>
        </p:nvSpPr>
        <p:spPr>
          <a:xfrm>
            <a:off x="2339752" y="5445224"/>
            <a:ext cx="3600450" cy="64611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en-US" dirty="0"/>
              <a:t>Ozone Mapper and Profiling Suite (OMPS</a:t>
            </a:r>
            <a:r>
              <a:rPr lang="en-US" dirty="0" smtClean="0"/>
              <a:t>) </a:t>
            </a:r>
            <a:endParaRPr lang="en-US" dirty="0"/>
          </a:p>
        </p:txBody>
      </p:sp>
      <p:cxnSp>
        <p:nvCxnSpPr>
          <p:cNvPr id="9" name="Straight Arrow Connector 8"/>
          <p:cNvCxnSpPr/>
          <p:nvPr/>
        </p:nvCxnSpPr>
        <p:spPr>
          <a:xfrm flipV="1">
            <a:off x="4139952" y="3861048"/>
            <a:ext cx="2592288" cy="151216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npp_logo.jpg"/>
          <p:cNvPicPr>
            <a:picLocks noChangeAspect="1"/>
          </p:cNvPicPr>
          <p:nvPr/>
        </p:nvPicPr>
        <p:blipFill>
          <a:blip r:embed="rId4"/>
          <a:stretch>
            <a:fillRect/>
          </a:stretch>
        </p:blipFill>
        <p:spPr>
          <a:xfrm>
            <a:off x="8153400" y="0"/>
            <a:ext cx="990600" cy="96878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rain_Web_hi.jpg"/>
          <p:cNvPicPr>
            <a:picLocks noChangeAspect="1"/>
          </p:cNvPicPr>
          <p:nvPr/>
        </p:nvPicPr>
        <p:blipFill>
          <a:blip r:embed="rId3"/>
          <a:stretch>
            <a:fillRect/>
          </a:stretch>
        </p:blipFill>
        <p:spPr>
          <a:xfrm>
            <a:off x="0" y="0"/>
            <a:ext cx="9144000" cy="6858001"/>
          </a:xfrm>
          <a:prstGeom prst="rect">
            <a:avLst/>
          </a:prstGeom>
        </p:spPr>
      </p:pic>
      <p:sp>
        <p:nvSpPr>
          <p:cNvPr id="4" name="Line 11"/>
          <p:cNvSpPr>
            <a:spLocks noChangeShapeType="1"/>
          </p:cNvSpPr>
          <p:nvPr/>
        </p:nvSpPr>
        <p:spPr bwMode="auto">
          <a:xfrm flipH="1">
            <a:off x="3222592" y="1514635"/>
            <a:ext cx="3849" cy="609457"/>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6" name="Text Box 4"/>
          <p:cNvSpPr txBox="1">
            <a:spLocks noChangeArrowheads="1"/>
          </p:cNvSpPr>
          <p:nvPr/>
        </p:nvSpPr>
        <p:spPr bwMode="auto">
          <a:xfrm>
            <a:off x="292775" y="741547"/>
            <a:ext cx="2636838" cy="1320800"/>
          </a:xfrm>
          <a:prstGeom prst="rect">
            <a:avLst/>
          </a:prstGeom>
          <a:solidFill>
            <a:srgbClr val="000000"/>
          </a:solidFill>
          <a:ln w="9525">
            <a:solidFill>
              <a:srgbClr val="FF0000"/>
            </a:solidFill>
            <a:miter lim="800000"/>
            <a:headEnd/>
            <a:tailEnd/>
          </a:ln>
        </p:spPr>
        <p:txBody>
          <a:bodyPr wrap="square">
            <a:prstTxWarp prst="textNoShape">
              <a:avLst/>
            </a:prstTxWarp>
            <a:spAutoFit/>
          </a:bodyPr>
          <a:lstStyle/>
          <a:p>
            <a:pPr>
              <a:spcBef>
                <a:spcPct val="50000"/>
              </a:spcBef>
            </a:pPr>
            <a:r>
              <a:rPr lang="en-US" sz="2000" b="1" dirty="0">
                <a:solidFill>
                  <a:schemeClr val="bg1"/>
                </a:solidFill>
              </a:rPr>
              <a:t>OMI</a:t>
            </a:r>
            <a:r>
              <a:rPr lang="en-US" sz="2000" dirty="0">
                <a:solidFill>
                  <a:srgbClr val="FF0000"/>
                </a:solidFill>
              </a:rPr>
              <a:t> - SO</a:t>
            </a:r>
            <a:r>
              <a:rPr lang="en-US" sz="2000" baseline="-25000" dirty="0">
                <a:solidFill>
                  <a:srgbClr val="FF0000"/>
                </a:solidFill>
              </a:rPr>
              <a:t>2</a:t>
            </a:r>
            <a:r>
              <a:rPr lang="en-US" sz="2000" dirty="0">
                <a:solidFill>
                  <a:srgbClr val="FF0000"/>
                </a:solidFill>
              </a:rPr>
              <a:t>,</a:t>
            </a:r>
            <a:r>
              <a:rPr lang="en-US" sz="2000" dirty="0" smtClean="0">
                <a:solidFill>
                  <a:srgbClr val="FF0000"/>
                </a:solidFill>
              </a:rPr>
              <a:t> NO</a:t>
            </a:r>
            <a:r>
              <a:rPr lang="en-US" sz="2000" baseline="-25000" dirty="0" smtClean="0">
                <a:solidFill>
                  <a:srgbClr val="FF0000"/>
                </a:solidFill>
              </a:rPr>
              <a:t>2</a:t>
            </a:r>
            <a:r>
              <a:rPr lang="en-US" sz="2000" dirty="0">
                <a:solidFill>
                  <a:srgbClr val="FF0000"/>
                </a:solidFill>
              </a:rPr>
              <a:t>, </a:t>
            </a:r>
            <a:r>
              <a:rPr lang="en-US" sz="2000" dirty="0" err="1">
                <a:solidFill>
                  <a:srgbClr val="FF0000"/>
                </a:solidFill>
              </a:rPr>
              <a:t>BrO</a:t>
            </a:r>
            <a:endParaRPr lang="en-US" sz="2000" dirty="0">
              <a:solidFill>
                <a:srgbClr val="FF0000"/>
              </a:solidFill>
            </a:endParaRPr>
          </a:p>
          <a:p>
            <a:pPr>
              <a:spcBef>
                <a:spcPct val="50000"/>
              </a:spcBef>
            </a:pPr>
            <a:r>
              <a:rPr lang="en-US" sz="2000" b="1" dirty="0">
                <a:solidFill>
                  <a:schemeClr val="bg1"/>
                </a:solidFill>
              </a:rPr>
              <a:t>TES</a:t>
            </a:r>
            <a:r>
              <a:rPr lang="en-US" sz="2000" dirty="0">
                <a:solidFill>
                  <a:srgbClr val="FF0000"/>
                </a:solidFill>
              </a:rPr>
              <a:t> - SO</a:t>
            </a:r>
            <a:r>
              <a:rPr lang="en-US" sz="2000" baseline="-25000" dirty="0">
                <a:solidFill>
                  <a:srgbClr val="FF0000"/>
                </a:solidFill>
              </a:rPr>
              <a:t>2</a:t>
            </a:r>
            <a:endParaRPr lang="en-US" sz="2000" b="1" dirty="0">
              <a:solidFill>
                <a:srgbClr val="FF0000"/>
              </a:solidFill>
            </a:endParaRPr>
          </a:p>
          <a:p>
            <a:pPr>
              <a:spcBef>
                <a:spcPct val="50000"/>
              </a:spcBef>
            </a:pPr>
            <a:r>
              <a:rPr lang="en-US" sz="2000" b="1" dirty="0">
                <a:solidFill>
                  <a:schemeClr val="bg1"/>
                </a:solidFill>
              </a:rPr>
              <a:t>MLS</a:t>
            </a:r>
            <a:r>
              <a:rPr lang="en-US" sz="2000" dirty="0">
                <a:solidFill>
                  <a:srgbClr val="FF0000"/>
                </a:solidFill>
              </a:rPr>
              <a:t> - </a:t>
            </a:r>
            <a:r>
              <a:rPr lang="en-US" sz="2000" dirty="0" err="1">
                <a:solidFill>
                  <a:srgbClr val="FF0000"/>
                </a:solidFill>
              </a:rPr>
              <a:t>strat</a:t>
            </a:r>
            <a:r>
              <a:rPr lang="en-US" sz="2000" dirty="0">
                <a:solidFill>
                  <a:srgbClr val="FF0000"/>
                </a:solidFill>
              </a:rPr>
              <a:t>. SO</a:t>
            </a:r>
            <a:r>
              <a:rPr lang="en-US" sz="2000" baseline="-25000" dirty="0">
                <a:solidFill>
                  <a:srgbClr val="FF0000"/>
                </a:solidFill>
              </a:rPr>
              <a:t>2</a:t>
            </a:r>
            <a:r>
              <a:rPr lang="en-US" sz="2000" dirty="0">
                <a:solidFill>
                  <a:srgbClr val="FF0000"/>
                </a:solidFill>
              </a:rPr>
              <a:t>, </a:t>
            </a:r>
            <a:r>
              <a:rPr lang="en-US" sz="2000" dirty="0" err="1" smtClean="0">
                <a:solidFill>
                  <a:srgbClr val="FF0000"/>
                </a:solidFill>
              </a:rPr>
              <a:t>HCl</a:t>
            </a:r>
            <a:endParaRPr lang="en-US" sz="2000" dirty="0">
              <a:solidFill>
                <a:srgbClr val="FF0000"/>
              </a:solidFill>
            </a:endParaRPr>
          </a:p>
        </p:txBody>
      </p:sp>
      <p:sp>
        <p:nvSpPr>
          <p:cNvPr id="7" name="Line 5"/>
          <p:cNvSpPr>
            <a:spLocks noChangeShapeType="1"/>
          </p:cNvSpPr>
          <p:nvPr/>
        </p:nvSpPr>
        <p:spPr bwMode="auto">
          <a:xfrm flipH="1">
            <a:off x="919306" y="2055953"/>
            <a:ext cx="12026" cy="2163278"/>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8" name="Text Box 7"/>
          <p:cNvSpPr txBox="1">
            <a:spLocks noChangeArrowheads="1"/>
          </p:cNvSpPr>
          <p:nvPr/>
        </p:nvSpPr>
        <p:spPr bwMode="auto">
          <a:xfrm>
            <a:off x="5808875" y="848692"/>
            <a:ext cx="3200400" cy="863600"/>
          </a:xfrm>
          <a:prstGeom prst="rect">
            <a:avLst/>
          </a:prstGeom>
          <a:solidFill>
            <a:schemeClr val="tx1"/>
          </a:solidFill>
          <a:ln w="9525">
            <a:solidFill>
              <a:srgbClr val="FF0000"/>
            </a:solidFill>
            <a:miter lim="800000"/>
            <a:headEnd/>
            <a:tailEnd type="stealth" w="lg" len="lg"/>
          </a:ln>
        </p:spPr>
        <p:txBody>
          <a:bodyPr wrap="square">
            <a:prstTxWarp prst="textNoShape">
              <a:avLst/>
            </a:prstTxWarp>
            <a:spAutoFit/>
          </a:bodyPr>
          <a:lstStyle/>
          <a:p>
            <a:pPr>
              <a:spcBef>
                <a:spcPct val="50000"/>
              </a:spcBef>
            </a:pPr>
            <a:r>
              <a:rPr lang="en-US" sz="2000" b="1" dirty="0">
                <a:solidFill>
                  <a:schemeClr val="bg1"/>
                </a:solidFill>
              </a:rPr>
              <a:t>MODIS</a:t>
            </a:r>
            <a:r>
              <a:rPr lang="en-US" sz="2000" b="1" dirty="0">
                <a:solidFill>
                  <a:srgbClr val="FF0000"/>
                </a:solidFill>
              </a:rPr>
              <a:t> </a:t>
            </a:r>
            <a:r>
              <a:rPr lang="en-US" sz="2000" dirty="0">
                <a:solidFill>
                  <a:srgbClr val="FF0000"/>
                </a:solidFill>
              </a:rPr>
              <a:t>- SO</a:t>
            </a:r>
            <a:r>
              <a:rPr lang="en-US" sz="2000" baseline="-25000" dirty="0">
                <a:solidFill>
                  <a:srgbClr val="FF0000"/>
                </a:solidFill>
              </a:rPr>
              <a:t>2</a:t>
            </a:r>
            <a:r>
              <a:rPr lang="en-US" sz="2000" dirty="0">
                <a:solidFill>
                  <a:srgbClr val="FF0000"/>
                </a:solidFill>
              </a:rPr>
              <a:t>, ash, sulfate</a:t>
            </a:r>
          </a:p>
          <a:p>
            <a:pPr>
              <a:spcBef>
                <a:spcPct val="50000"/>
              </a:spcBef>
            </a:pPr>
            <a:r>
              <a:rPr lang="en-US" sz="2000" b="1" dirty="0">
                <a:solidFill>
                  <a:schemeClr val="bg1"/>
                </a:solidFill>
              </a:rPr>
              <a:t>AIRS</a:t>
            </a:r>
            <a:r>
              <a:rPr lang="en-US" sz="2000" dirty="0">
                <a:solidFill>
                  <a:srgbClr val="FF0000"/>
                </a:solidFill>
              </a:rPr>
              <a:t> - UTLS SO</a:t>
            </a:r>
            <a:r>
              <a:rPr lang="en-US" sz="2000" baseline="-25000" dirty="0">
                <a:solidFill>
                  <a:srgbClr val="FF0000"/>
                </a:solidFill>
              </a:rPr>
              <a:t>2</a:t>
            </a:r>
            <a:r>
              <a:rPr lang="en-US" sz="2000" dirty="0">
                <a:solidFill>
                  <a:srgbClr val="FF0000"/>
                </a:solidFill>
              </a:rPr>
              <a:t>,</a:t>
            </a:r>
            <a:r>
              <a:rPr lang="en-US" sz="2000" dirty="0" smtClean="0">
                <a:solidFill>
                  <a:srgbClr val="FF0000"/>
                </a:solidFill>
              </a:rPr>
              <a:t> ash</a:t>
            </a:r>
            <a:endParaRPr lang="en-US" sz="2000" dirty="0">
              <a:solidFill>
                <a:srgbClr val="FF0000"/>
              </a:solidFill>
            </a:endParaRPr>
          </a:p>
        </p:txBody>
      </p:sp>
      <p:sp>
        <p:nvSpPr>
          <p:cNvPr id="9" name="Line 8"/>
          <p:cNvSpPr>
            <a:spLocks noChangeShapeType="1"/>
          </p:cNvSpPr>
          <p:nvPr/>
        </p:nvSpPr>
        <p:spPr bwMode="auto">
          <a:xfrm flipH="1">
            <a:off x="4751813" y="1606185"/>
            <a:ext cx="1042624" cy="487887"/>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10" name="Text Box 10"/>
          <p:cNvSpPr txBox="1">
            <a:spLocks noChangeArrowheads="1"/>
          </p:cNvSpPr>
          <p:nvPr/>
        </p:nvSpPr>
        <p:spPr bwMode="auto">
          <a:xfrm>
            <a:off x="1139626" y="6296576"/>
            <a:ext cx="5415244" cy="400110"/>
          </a:xfrm>
          <a:prstGeom prst="rect">
            <a:avLst/>
          </a:prstGeom>
          <a:solidFill>
            <a:schemeClr val="tx1"/>
          </a:solidFill>
          <a:ln w="9525">
            <a:solidFill>
              <a:srgbClr val="FF0000"/>
            </a:solidFill>
            <a:miter lim="800000"/>
            <a:headEnd/>
            <a:tailEnd type="stealth" w="lg" len="lg"/>
          </a:ln>
        </p:spPr>
        <p:txBody>
          <a:bodyPr wrap="square">
            <a:prstTxWarp prst="textNoShape">
              <a:avLst/>
            </a:prstTxWarp>
            <a:spAutoFit/>
          </a:bodyPr>
          <a:lstStyle/>
          <a:p>
            <a:pPr>
              <a:spcBef>
                <a:spcPct val="50000"/>
              </a:spcBef>
            </a:pPr>
            <a:r>
              <a:rPr lang="en-US" sz="2000" b="1" dirty="0" smtClean="0">
                <a:solidFill>
                  <a:schemeClr val="bg1"/>
                </a:solidFill>
              </a:rPr>
              <a:t>CALIOP (</a:t>
            </a:r>
            <a:r>
              <a:rPr lang="en-US" sz="2000" b="1" dirty="0" err="1" smtClean="0">
                <a:solidFill>
                  <a:schemeClr val="bg1"/>
                </a:solidFill>
              </a:rPr>
              <a:t>lidar</a:t>
            </a:r>
            <a:r>
              <a:rPr lang="en-US" sz="2000" b="1" dirty="0" smtClean="0">
                <a:solidFill>
                  <a:schemeClr val="bg1"/>
                </a:solidFill>
              </a:rPr>
              <a:t>)</a:t>
            </a:r>
            <a:r>
              <a:rPr lang="en-US" sz="2000" dirty="0" smtClean="0">
                <a:solidFill>
                  <a:srgbClr val="FF0000"/>
                </a:solidFill>
              </a:rPr>
              <a:t> –ash/ </a:t>
            </a:r>
            <a:r>
              <a:rPr lang="en-US" sz="2000" dirty="0">
                <a:solidFill>
                  <a:srgbClr val="FF0000"/>
                </a:solidFill>
              </a:rPr>
              <a:t>cloud altitude, aerosol </a:t>
            </a:r>
            <a:r>
              <a:rPr lang="en-US" sz="2000" dirty="0" smtClean="0">
                <a:solidFill>
                  <a:srgbClr val="FF0000"/>
                </a:solidFill>
              </a:rPr>
              <a:t>phase</a:t>
            </a:r>
            <a:endParaRPr lang="en-US" sz="2000" dirty="0">
              <a:solidFill>
                <a:srgbClr val="FF0000"/>
              </a:solidFill>
            </a:endParaRPr>
          </a:p>
        </p:txBody>
      </p:sp>
      <p:sp>
        <p:nvSpPr>
          <p:cNvPr id="11" name="Line 11"/>
          <p:cNvSpPr>
            <a:spLocks noChangeShapeType="1"/>
          </p:cNvSpPr>
          <p:nvPr/>
        </p:nvSpPr>
        <p:spPr bwMode="auto">
          <a:xfrm flipV="1">
            <a:off x="1989666" y="2819400"/>
            <a:ext cx="601133" cy="3073399"/>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12" name="Rectangle 12"/>
          <p:cNvSpPr>
            <a:spLocks noChangeArrowheads="1"/>
          </p:cNvSpPr>
          <p:nvPr/>
        </p:nvSpPr>
        <p:spPr bwMode="auto">
          <a:xfrm>
            <a:off x="8662988" y="5556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pitchFamily="1" charset="0"/>
            </a:endParaRPr>
          </a:p>
        </p:txBody>
      </p:sp>
      <p:sp>
        <p:nvSpPr>
          <p:cNvPr id="13" name="Rectangle 13"/>
          <p:cNvSpPr>
            <a:spLocks noChangeArrowheads="1"/>
          </p:cNvSpPr>
          <p:nvPr/>
        </p:nvSpPr>
        <p:spPr bwMode="auto">
          <a:xfrm>
            <a:off x="8382000" y="828675"/>
            <a:ext cx="252413" cy="457200"/>
          </a:xfrm>
          <a:prstGeom prst="rect">
            <a:avLst/>
          </a:prstGeom>
          <a:noFill/>
          <a:ln w="9525">
            <a:noFill/>
            <a:miter lim="800000"/>
            <a:headEnd/>
            <a:tailEnd/>
          </a:ln>
        </p:spPr>
        <p:txBody>
          <a:bodyPr>
            <a:prstTxWarp prst="textNoShape">
              <a:avLst/>
            </a:prstTxWarp>
            <a:spAutoFit/>
          </a:bodyPr>
          <a:lstStyle/>
          <a:p>
            <a:endParaRPr lang="en-US">
              <a:latin typeface="Times" pitchFamily="1" charset="0"/>
            </a:endParaRPr>
          </a:p>
        </p:txBody>
      </p:sp>
      <p:pic>
        <p:nvPicPr>
          <p:cNvPr id="15" name="Picture 12" descr="nasa.gif"/>
          <p:cNvPicPr>
            <a:picLocks noChangeAspect="1"/>
          </p:cNvPicPr>
          <p:nvPr/>
        </p:nvPicPr>
        <p:blipFill>
          <a:blip r:embed="rId4"/>
          <a:srcRect/>
          <a:stretch>
            <a:fillRect/>
          </a:stretch>
        </p:blipFill>
        <p:spPr bwMode="auto">
          <a:xfrm>
            <a:off x="8072967" y="5913967"/>
            <a:ext cx="952500" cy="825500"/>
          </a:xfrm>
          <a:prstGeom prst="rect">
            <a:avLst/>
          </a:prstGeom>
          <a:noFill/>
          <a:ln w="9525">
            <a:noFill/>
            <a:miter lim="800000"/>
            <a:headEnd/>
            <a:tailEnd/>
          </a:ln>
        </p:spPr>
      </p:pic>
      <p:sp>
        <p:nvSpPr>
          <p:cNvPr id="16" name="TextBox 13"/>
          <p:cNvSpPr txBox="1">
            <a:spLocks noChangeArrowheads="1"/>
          </p:cNvSpPr>
          <p:nvPr/>
        </p:nvSpPr>
        <p:spPr bwMode="auto">
          <a:xfrm>
            <a:off x="3657600" y="0"/>
            <a:ext cx="2047180" cy="523220"/>
          </a:xfrm>
          <a:prstGeom prst="rect">
            <a:avLst/>
          </a:prstGeom>
          <a:noFill/>
          <a:ln w="9525">
            <a:noFill/>
            <a:miter lim="800000"/>
            <a:headEnd/>
            <a:tailEnd/>
          </a:ln>
        </p:spPr>
        <p:txBody>
          <a:bodyPr wrap="none">
            <a:prstTxWarp prst="textNoShape">
              <a:avLst/>
            </a:prstTxWarp>
            <a:spAutoFit/>
          </a:bodyPr>
          <a:lstStyle/>
          <a:p>
            <a:r>
              <a:rPr lang="en-US" sz="2800" dirty="0">
                <a:solidFill>
                  <a:schemeClr val="bg1"/>
                </a:solidFill>
              </a:rPr>
              <a:t>The A-Train</a:t>
            </a:r>
          </a:p>
        </p:txBody>
      </p:sp>
      <p:sp>
        <p:nvSpPr>
          <p:cNvPr id="17" name="TextBox 13"/>
          <p:cNvSpPr txBox="1">
            <a:spLocks noChangeArrowheads="1"/>
          </p:cNvSpPr>
          <p:nvPr/>
        </p:nvSpPr>
        <p:spPr bwMode="auto">
          <a:xfrm>
            <a:off x="272138" y="237505"/>
            <a:ext cx="1925277"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8134FF"/>
                </a:solidFill>
              </a:rPr>
              <a:t>Aura (2004-)</a:t>
            </a:r>
            <a:endParaRPr lang="en-US" dirty="0">
              <a:solidFill>
                <a:srgbClr val="8134FF"/>
              </a:solidFill>
            </a:endParaRPr>
          </a:p>
        </p:txBody>
      </p:sp>
      <p:sp>
        <p:nvSpPr>
          <p:cNvPr id="18" name="TextBox 13"/>
          <p:cNvSpPr txBox="1">
            <a:spLocks noChangeArrowheads="1"/>
          </p:cNvSpPr>
          <p:nvPr/>
        </p:nvSpPr>
        <p:spPr bwMode="auto">
          <a:xfrm>
            <a:off x="5755624" y="361075"/>
            <a:ext cx="1993955"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8134FF"/>
                </a:solidFill>
              </a:rPr>
              <a:t>Aqua (2002-)</a:t>
            </a:r>
            <a:endParaRPr lang="en-US" dirty="0">
              <a:solidFill>
                <a:srgbClr val="8134FF"/>
              </a:solidFill>
            </a:endParaRPr>
          </a:p>
        </p:txBody>
      </p:sp>
      <p:sp>
        <p:nvSpPr>
          <p:cNvPr id="19" name="TextBox 13"/>
          <p:cNvSpPr txBox="1">
            <a:spLocks noChangeArrowheads="1"/>
          </p:cNvSpPr>
          <p:nvPr/>
        </p:nvSpPr>
        <p:spPr bwMode="auto">
          <a:xfrm>
            <a:off x="1069974" y="5852054"/>
            <a:ext cx="2596534"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FFFFFF"/>
                </a:solidFill>
              </a:rPr>
              <a:t>CALIPSO (2006-)</a:t>
            </a:r>
            <a:endParaRPr lang="en-US" dirty="0">
              <a:solidFill>
                <a:srgbClr val="FFFFFF"/>
              </a:solidFill>
            </a:endParaRPr>
          </a:p>
        </p:txBody>
      </p:sp>
      <p:sp>
        <p:nvSpPr>
          <p:cNvPr id="20" name="Text Box 10"/>
          <p:cNvSpPr txBox="1">
            <a:spLocks noChangeArrowheads="1"/>
          </p:cNvSpPr>
          <p:nvPr/>
        </p:nvSpPr>
        <p:spPr bwMode="auto">
          <a:xfrm>
            <a:off x="3029900" y="828705"/>
            <a:ext cx="1888383" cy="1015663"/>
          </a:xfrm>
          <a:prstGeom prst="rect">
            <a:avLst/>
          </a:prstGeom>
          <a:solidFill>
            <a:schemeClr val="tx1"/>
          </a:solidFill>
          <a:ln w="9525">
            <a:solidFill>
              <a:srgbClr val="FF0000"/>
            </a:solidFill>
            <a:miter lim="800000"/>
            <a:headEnd/>
            <a:tailEnd type="stealth" w="lg" len="lg"/>
          </a:ln>
        </p:spPr>
        <p:txBody>
          <a:bodyPr wrap="square">
            <a:prstTxWarp prst="textNoShape">
              <a:avLst/>
            </a:prstTxWarp>
            <a:spAutoFit/>
          </a:bodyPr>
          <a:lstStyle/>
          <a:p>
            <a:pPr>
              <a:spcBef>
                <a:spcPct val="50000"/>
              </a:spcBef>
            </a:pPr>
            <a:r>
              <a:rPr lang="en-US" sz="2000" b="1" dirty="0" smtClean="0">
                <a:solidFill>
                  <a:schemeClr val="bg1"/>
                </a:solidFill>
              </a:rPr>
              <a:t>CPR (radar)</a:t>
            </a:r>
            <a:r>
              <a:rPr lang="en-US" sz="2000" dirty="0" smtClean="0">
                <a:solidFill>
                  <a:srgbClr val="FF0000"/>
                </a:solidFill>
              </a:rPr>
              <a:t> </a:t>
            </a:r>
            <a:r>
              <a:rPr lang="en-US" sz="2000" dirty="0">
                <a:solidFill>
                  <a:srgbClr val="FF0000"/>
                </a:solidFill>
              </a:rPr>
              <a:t>– precipitation, hydrometeors</a:t>
            </a:r>
          </a:p>
        </p:txBody>
      </p:sp>
      <p:sp>
        <p:nvSpPr>
          <p:cNvPr id="21" name="TextBox 13"/>
          <p:cNvSpPr txBox="1">
            <a:spLocks noChangeArrowheads="1"/>
          </p:cNvSpPr>
          <p:nvPr/>
        </p:nvSpPr>
        <p:spPr bwMode="auto">
          <a:xfrm>
            <a:off x="2951071" y="323438"/>
            <a:ext cx="2528457" cy="461665"/>
          </a:xfrm>
          <a:prstGeom prst="rect">
            <a:avLst/>
          </a:prstGeom>
          <a:noFill/>
          <a:ln w="9525">
            <a:noFill/>
            <a:miter lim="800000"/>
            <a:headEnd/>
            <a:tailEnd/>
          </a:ln>
        </p:spPr>
        <p:txBody>
          <a:bodyPr wrap="none">
            <a:prstTxWarp prst="textNoShape">
              <a:avLst/>
            </a:prstTxWarp>
            <a:spAutoFit/>
          </a:bodyPr>
          <a:lstStyle/>
          <a:p>
            <a:r>
              <a:rPr lang="en-US" dirty="0" err="1" smtClean="0">
                <a:solidFill>
                  <a:srgbClr val="8134FF"/>
                </a:solidFill>
              </a:rPr>
              <a:t>CloudSat</a:t>
            </a:r>
            <a:r>
              <a:rPr lang="en-US" dirty="0" smtClean="0">
                <a:solidFill>
                  <a:srgbClr val="8134FF"/>
                </a:solidFill>
              </a:rPr>
              <a:t> (2006-)</a:t>
            </a:r>
            <a:endParaRPr lang="en-US" dirty="0">
              <a:solidFill>
                <a:srgbClr val="8134FF"/>
              </a:solidFill>
            </a:endParaRPr>
          </a:p>
        </p:txBody>
      </p:sp>
      <p:sp>
        <p:nvSpPr>
          <p:cNvPr id="23" name="TextBox 22"/>
          <p:cNvSpPr txBox="1"/>
          <p:nvPr/>
        </p:nvSpPr>
        <p:spPr>
          <a:xfrm>
            <a:off x="7696718" y="3063399"/>
            <a:ext cx="1301182" cy="369332"/>
          </a:xfrm>
          <a:prstGeom prst="rect">
            <a:avLst/>
          </a:prstGeom>
          <a:noFill/>
        </p:spPr>
        <p:txBody>
          <a:bodyPr wrap="none" rtlCol="0">
            <a:spAutoFit/>
          </a:bodyPr>
          <a:lstStyle/>
          <a:p>
            <a:r>
              <a:rPr lang="en-US" sz="1800" dirty="0" smtClean="0">
                <a:solidFill>
                  <a:srgbClr val="FF0000"/>
                </a:solidFill>
              </a:rPr>
              <a:t>Dec 2014?</a:t>
            </a:r>
            <a:endParaRPr lang="en-US" sz="1800" dirty="0">
              <a:solidFill>
                <a:srgbClr val="FF0000"/>
              </a:solidFill>
            </a:endParaRPr>
          </a:p>
        </p:txBody>
      </p:sp>
      <p:pic>
        <p:nvPicPr>
          <p:cNvPr id="22" name="Picture 21" descr="npp_logo.jpg"/>
          <p:cNvPicPr>
            <a:picLocks noChangeAspect="1"/>
          </p:cNvPicPr>
          <p:nvPr/>
        </p:nvPicPr>
        <p:blipFill>
          <a:blip r:embed="rId5"/>
          <a:stretch>
            <a:fillRect/>
          </a:stretch>
        </p:blipFill>
        <p:spPr>
          <a:xfrm>
            <a:off x="7620191" y="3658326"/>
            <a:ext cx="1340291" cy="1310769"/>
          </a:xfrm>
          <a:prstGeom prst="rect">
            <a:avLst/>
          </a:prstGeom>
        </p:spPr>
      </p:pic>
    </p:spTree>
    <p:extLst>
      <p:ext uri="{BB962C8B-B14F-4D97-AF65-F5344CB8AC3E}">
        <p14:creationId xmlns:p14="http://schemas.microsoft.com/office/powerpoint/2010/main" val="3264983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29" name="Object 13"/>
          <p:cNvGraphicFramePr>
            <a:graphicFrameLocks noGrp="1" noChangeAspect="1"/>
          </p:cNvGraphicFramePr>
          <p:nvPr>
            <p:ph idx="1"/>
          </p:nvPr>
        </p:nvGraphicFramePr>
        <p:xfrm>
          <a:off x="1524000" y="1066800"/>
          <a:ext cx="6629400" cy="5443538"/>
        </p:xfrm>
        <a:graphic>
          <a:graphicData uri="http://schemas.openxmlformats.org/presentationml/2006/ole">
            <mc:AlternateContent xmlns:mc="http://schemas.openxmlformats.org/markup-compatibility/2006">
              <mc:Choice xmlns:v="urn:schemas-microsoft-com:vml" Requires="v">
                <p:oleObj spid="_x0000_s48158" name="Image" r:id="rId4" imgW="6247619" imgH="5130159" progId="">
                  <p:embed/>
                </p:oleObj>
              </mc:Choice>
              <mc:Fallback>
                <p:oleObj name="Image" r:id="rId4" imgW="6247619" imgH="513015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066800"/>
                        <a:ext cx="6629400" cy="544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18" name="Rectangle 2"/>
          <p:cNvSpPr>
            <a:spLocks noGrp="1" noChangeArrowheads="1"/>
          </p:cNvSpPr>
          <p:nvPr>
            <p:ph type="title"/>
          </p:nvPr>
        </p:nvSpPr>
        <p:spPr>
          <a:xfrm>
            <a:off x="533400" y="152400"/>
            <a:ext cx="8229600" cy="838200"/>
          </a:xfrm>
        </p:spPr>
        <p:txBody>
          <a:bodyPr/>
          <a:lstStyle/>
          <a:p>
            <a:pPr>
              <a:lnSpc>
                <a:spcPct val="85000"/>
              </a:lnSpc>
            </a:pPr>
            <a:r>
              <a:rPr lang="en-US" sz="3600" b="1" dirty="0" err="1" smtClean="0"/>
              <a:t>Suomi</a:t>
            </a:r>
            <a:r>
              <a:rPr lang="en-US" sz="3600" b="1" dirty="0" smtClean="0"/>
              <a:t>-NPP/OMPS UV Sensors </a:t>
            </a:r>
            <a:endParaRPr lang="en-US" sz="2800" b="1" dirty="0"/>
          </a:p>
        </p:txBody>
      </p:sp>
      <p:sp>
        <p:nvSpPr>
          <p:cNvPr id="34820" name="Rectangle 4"/>
          <p:cNvSpPr>
            <a:spLocks noChangeArrowheads="1"/>
          </p:cNvSpPr>
          <p:nvPr/>
        </p:nvSpPr>
        <p:spPr bwMode="auto">
          <a:xfrm>
            <a:off x="2971800" y="4495800"/>
            <a:ext cx="609600" cy="457200"/>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dirty="0">
                <a:latin typeface="Times New Roman" pitchFamily="18" charset="0"/>
              </a:rPr>
              <a:t>NP</a:t>
            </a:r>
          </a:p>
        </p:txBody>
      </p:sp>
      <p:sp>
        <p:nvSpPr>
          <p:cNvPr id="34821" name="Rectangle 5"/>
          <p:cNvSpPr>
            <a:spLocks noChangeArrowheads="1"/>
          </p:cNvSpPr>
          <p:nvPr/>
        </p:nvSpPr>
        <p:spPr bwMode="auto">
          <a:xfrm>
            <a:off x="304800" y="5943600"/>
            <a:ext cx="2743200" cy="685800"/>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dirty="0" smtClean="0">
                <a:latin typeface="Times New Roman" pitchFamily="18" charset="0"/>
              </a:rPr>
              <a:t>Nadir </a:t>
            </a:r>
            <a:r>
              <a:rPr lang="en-US" b="1" dirty="0" err="1" smtClean="0">
                <a:latin typeface="Times New Roman" pitchFamily="18" charset="0"/>
              </a:rPr>
              <a:t>Mapper</a:t>
            </a:r>
            <a:r>
              <a:rPr lang="en-US" b="1" dirty="0" smtClean="0">
                <a:latin typeface="Times New Roman" pitchFamily="18" charset="0"/>
              </a:rPr>
              <a:t> (NM):</a:t>
            </a:r>
          </a:p>
          <a:p>
            <a:pPr algn="ctr" eaLnBrk="1" hangingPunct="1"/>
            <a:r>
              <a:rPr lang="en-US" b="1" dirty="0" smtClean="0">
                <a:latin typeface="Times New Roman" pitchFamily="18" charset="0"/>
              </a:rPr>
              <a:t> swath similar to OMI </a:t>
            </a:r>
            <a:endParaRPr lang="en-US" b="1" dirty="0">
              <a:latin typeface="Times New Roman" pitchFamily="18" charset="0"/>
            </a:endParaRPr>
          </a:p>
        </p:txBody>
      </p:sp>
      <p:sp>
        <p:nvSpPr>
          <p:cNvPr id="34822" name="Rectangle 6"/>
          <p:cNvSpPr>
            <a:spLocks noChangeArrowheads="1"/>
          </p:cNvSpPr>
          <p:nvPr/>
        </p:nvSpPr>
        <p:spPr bwMode="auto">
          <a:xfrm>
            <a:off x="76200" y="1600200"/>
            <a:ext cx="2133600" cy="1295400"/>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b="1" dirty="0" smtClean="0">
                <a:latin typeface="Times New Roman" pitchFamily="18" charset="0"/>
              </a:rPr>
              <a:t>Limb instrument:</a:t>
            </a:r>
          </a:p>
          <a:p>
            <a:pPr eaLnBrk="1" hangingPunct="1"/>
            <a:r>
              <a:rPr lang="en-US" b="1" dirty="0" smtClean="0">
                <a:latin typeface="Times New Roman" pitchFamily="18" charset="0"/>
              </a:rPr>
              <a:t>Aerosol and Ozone</a:t>
            </a:r>
          </a:p>
          <a:p>
            <a:pPr eaLnBrk="1" hangingPunct="1"/>
            <a:r>
              <a:rPr lang="en-US" b="1" dirty="0" smtClean="0">
                <a:latin typeface="Times New Roman" pitchFamily="18" charset="0"/>
              </a:rPr>
              <a:t> profiles  above</a:t>
            </a:r>
          </a:p>
          <a:p>
            <a:pPr eaLnBrk="1" hangingPunct="1"/>
            <a:r>
              <a:rPr lang="en-US" b="1" dirty="0" smtClean="0">
                <a:latin typeface="Times New Roman" pitchFamily="18" charset="0"/>
              </a:rPr>
              <a:t> tropopause12-15km  </a:t>
            </a:r>
            <a:endParaRPr lang="en-US" b="1" dirty="0">
              <a:latin typeface="Times New Roman" pitchFamily="18" charset="0"/>
            </a:endParaRPr>
          </a:p>
        </p:txBody>
      </p:sp>
      <p:sp>
        <p:nvSpPr>
          <p:cNvPr id="34823" name="Line 7"/>
          <p:cNvSpPr>
            <a:spLocks noChangeShapeType="1"/>
          </p:cNvSpPr>
          <p:nvPr/>
        </p:nvSpPr>
        <p:spPr bwMode="auto">
          <a:xfrm flipV="1">
            <a:off x="2133600" y="1905000"/>
            <a:ext cx="1295400" cy="152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Line 8"/>
          <p:cNvSpPr>
            <a:spLocks noChangeShapeType="1"/>
          </p:cNvSpPr>
          <p:nvPr/>
        </p:nvSpPr>
        <p:spPr bwMode="auto">
          <a:xfrm>
            <a:off x="2133600" y="2057400"/>
            <a:ext cx="609600" cy="152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Line 9"/>
          <p:cNvSpPr>
            <a:spLocks noChangeShapeType="1"/>
          </p:cNvSpPr>
          <p:nvPr/>
        </p:nvSpPr>
        <p:spPr bwMode="auto">
          <a:xfrm>
            <a:off x="2133600" y="2057400"/>
            <a:ext cx="152400" cy="7620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6" name="Line 10"/>
          <p:cNvSpPr>
            <a:spLocks noChangeShapeType="1"/>
          </p:cNvSpPr>
          <p:nvPr/>
        </p:nvSpPr>
        <p:spPr bwMode="auto">
          <a:xfrm flipV="1">
            <a:off x="3581400" y="4572000"/>
            <a:ext cx="990600" cy="762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7" name="Line 11"/>
          <p:cNvSpPr>
            <a:spLocks noChangeShapeType="1"/>
          </p:cNvSpPr>
          <p:nvPr/>
        </p:nvSpPr>
        <p:spPr bwMode="auto">
          <a:xfrm flipV="1">
            <a:off x="3200400" y="5867400"/>
            <a:ext cx="381000" cy="2286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1" descr="npp_logo.jpg"/>
          <p:cNvPicPr>
            <a:picLocks noChangeAspect="1"/>
          </p:cNvPicPr>
          <p:nvPr/>
        </p:nvPicPr>
        <p:blipFill>
          <a:blip r:embed="rId6"/>
          <a:stretch>
            <a:fillRect/>
          </a:stretch>
        </p:blipFill>
        <p:spPr>
          <a:xfrm>
            <a:off x="8153400" y="0"/>
            <a:ext cx="990600" cy="968780"/>
          </a:xfrm>
          <a:prstGeom prst="rect">
            <a:avLst/>
          </a:prstGeom>
        </p:spPr>
      </p:pic>
    </p:spTree>
    <p:extLst>
      <p:ext uri="{BB962C8B-B14F-4D97-AF65-F5344CB8AC3E}">
        <p14:creationId xmlns:p14="http://schemas.microsoft.com/office/powerpoint/2010/main" val="2851075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8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P spid="34822" grpId="0" animBg="1"/>
      <p:bldP spid="34823" grpId="0" animBg="1"/>
      <p:bldP spid="34824" grpId="0" animBg="1"/>
      <p:bldP spid="34825" grpId="0" animBg="1"/>
      <p:bldP spid="348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00400" y="0"/>
            <a:ext cx="4648200" cy="914400"/>
          </a:xfrm>
          <a:prstGeom prst="rect">
            <a:avLst/>
          </a:prstGeom>
          <a:noFill/>
          <a:ln w="9525">
            <a:noFill/>
            <a:miter lim="800000"/>
            <a:headEnd/>
            <a:tailEnd/>
          </a:ln>
          <a:effectLst/>
        </p:spPr>
        <p:txBody>
          <a:bodyPr anchor="ctr"/>
          <a:lstStyle/>
          <a:p>
            <a:pPr algn="ctr" eaLnBrk="0" hangingPunct="0">
              <a:defRPr/>
            </a:pPr>
            <a:r>
              <a:rPr lang="en-US" sz="2800" kern="0" dirty="0" smtClean="0">
                <a:solidFill>
                  <a:schemeClr val="tx2"/>
                </a:solidFill>
                <a:effectLst>
                  <a:outerShdw blurRad="38100" dist="38100" dir="2700000" algn="tl">
                    <a:srgbClr val="000000"/>
                  </a:outerShdw>
                </a:effectLst>
                <a:latin typeface="+mj-lt"/>
                <a:ea typeface="Arial" charset="0"/>
                <a:cs typeface="+mj-cs"/>
              </a:rPr>
              <a:t>OMPS NM operational  SO</a:t>
            </a:r>
            <a:r>
              <a:rPr lang="en-US" sz="2800" kern="0" baseline="-25000" dirty="0" smtClean="0">
                <a:solidFill>
                  <a:schemeClr val="tx2"/>
                </a:solidFill>
                <a:effectLst>
                  <a:outerShdw blurRad="38100" dist="38100" dir="2700000" algn="tl">
                    <a:srgbClr val="000000"/>
                  </a:outerShdw>
                </a:effectLst>
                <a:latin typeface="+mj-lt"/>
                <a:ea typeface="Arial" charset="0"/>
                <a:cs typeface="+mj-cs"/>
              </a:rPr>
              <a:t>2</a:t>
            </a:r>
            <a:r>
              <a:rPr lang="en-US" sz="2800" kern="0" dirty="0" smtClean="0">
                <a:solidFill>
                  <a:schemeClr val="tx2"/>
                </a:solidFill>
                <a:effectLst>
                  <a:outerShdw blurRad="38100" dist="38100" dir="2700000" algn="tl">
                    <a:srgbClr val="000000"/>
                  </a:outerShdw>
                </a:effectLst>
                <a:latin typeface="+mj-lt"/>
                <a:ea typeface="Arial" charset="0"/>
                <a:cs typeface="+mj-cs"/>
              </a:rPr>
              <a:t> data</a:t>
            </a:r>
            <a:endParaRPr lang="en-US" sz="2800" kern="0" dirty="0">
              <a:solidFill>
                <a:schemeClr val="tx2"/>
              </a:solidFill>
              <a:effectLst>
                <a:outerShdw blurRad="38100" dist="38100" dir="2700000" algn="tl">
                  <a:srgbClr val="000000"/>
                </a:outerShdw>
              </a:effectLst>
              <a:latin typeface="+mj-lt"/>
              <a:ea typeface="Arial" charset="0"/>
              <a:cs typeface="+mj-cs"/>
            </a:endParaRPr>
          </a:p>
        </p:txBody>
      </p:sp>
      <p:sp>
        <p:nvSpPr>
          <p:cNvPr id="4" name="Content Placeholder 2"/>
          <p:cNvSpPr txBox="1">
            <a:spLocks/>
          </p:cNvSpPr>
          <p:nvPr/>
        </p:nvSpPr>
        <p:spPr bwMode="auto">
          <a:xfrm>
            <a:off x="3276600" y="1143000"/>
            <a:ext cx="5791200" cy="1828800"/>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pitchFamily="34" charset="0"/>
                <a:cs typeface="Arial" charset="0"/>
              </a:defRPr>
            </a:lvl1pPr>
            <a:lvl2pPr marL="37931725" indent="-37474525" eaLnBrk="0" hangingPunct="0">
              <a:defRPr sz="2400">
                <a:solidFill>
                  <a:schemeClr val="tx1"/>
                </a:solidFill>
                <a:latin typeface="Tahoma" pitchFamily="34" charset="0"/>
                <a:cs typeface="Arial" charset="0"/>
              </a:defRPr>
            </a:lvl2pPr>
            <a:lvl3pPr eaLnBrk="0" hangingPunct="0">
              <a:defRPr sz="2400">
                <a:solidFill>
                  <a:schemeClr val="tx1"/>
                </a:solidFill>
                <a:latin typeface="Tahoma" pitchFamily="34" charset="0"/>
                <a:cs typeface="Arial" charset="0"/>
              </a:defRPr>
            </a:lvl3pPr>
            <a:lvl4pPr eaLnBrk="0" hangingPunct="0">
              <a:defRPr sz="2400">
                <a:solidFill>
                  <a:schemeClr val="tx1"/>
                </a:solidFill>
                <a:latin typeface="Tahoma" pitchFamily="34" charset="0"/>
                <a:cs typeface="Arial" charset="0"/>
              </a:defRPr>
            </a:lvl4pPr>
            <a:lvl5pPr eaLnBrk="0" hangingPunct="0">
              <a:defRPr sz="2400">
                <a:solidFill>
                  <a:schemeClr val="tx1"/>
                </a:solidFill>
                <a:latin typeface="Tahoma" pitchFamily="34" charset="0"/>
                <a:cs typeface="Arial" charset="0"/>
              </a:defRPr>
            </a:lvl5pPr>
            <a:lvl6pPr marL="457200" eaLnBrk="0" fontAlgn="base" hangingPunct="0">
              <a:spcBef>
                <a:spcPct val="0"/>
              </a:spcBef>
              <a:spcAft>
                <a:spcPct val="0"/>
              </a:spcAft>
              <a:defRPr sz="2400">
                <a:solidFill>
                  <a:schemeClr val="tx1"/>
                </a:solidFill>
                <a:latin typeface="Tahoma" pitchFamily="34" charset="0"/>
                <a:cs typeface="Arial" charset="0"/>
              </a:defRPr>
            </a:lvl6pPr>
            <a:lvl7pPr marL="914400" eaLnBrk="0" fontAlgn="base" hangingPunct="0">
              <a:spcBef>
                <a:spcPct val="0"/>
              </a:spcBef>
              <a:spcAft>
                <a:spcPct val="0"/>
              </a:spcAft>
              <a:defRPr sz="2400">
                <a:solidFill>
                  <a:schemeClr val="tx1"/>
                </a:solidFill>
                <a:latin typeface="Tahoma" pitchFamily="34" charset="0"/>
                <a:cs typeface="Arial" charset="0"/>
              </a:defRPr>
            </a:lvl7pPr>
            <a:lvl8pPr marL="1371600" eaLnBrk="0" fontAlgn="base" hangingPunct="0">
              <a:spcBef>
                <a:spcPct val="0"/>
              </a:spcBef>
              <a:spcAft>
                <a:spcPct val="0"/>
              </a:spcAft>
              <a:defRPr sz="2400">
                <a:solidFill>
                  <a:schemeClr val="tx1"/>
                </a:solidFill>
                <a:latin typeface="Tahoma" pitchFamily="34" charset="0"/>
                <a:cs typeface="Arial" charset="0"/>
              </a:defRPr>
            </a:lvl8pPr>
            <a:lvl9pPr marL="1828800" eaLnBrk="0" fontAlgn="base" hangingPunct="0">
              <a:spcBef>
                <a:spcPct val="0"/>
              </a:spcBef>
              <a:spcAft>
                <a:spcPct val="0"/>
              </a:spcAft>
              <a:defRPr sz="2400">
                <a:solidFill>
                  <a:schemeClr val="tx1"/>
                </a:solidFill>
                <a:latin typeface="Tahoma" pitchFamily="34" charset="0"/>
                <a:cs typeface="Arial" charset="0"/>
              </a:defRPr>
            </a:lvl9pPr>
          </a:lstStyle>
          <a:p>
            <a:pPr>
              <a:spcBef>
                <a:spcPct val="20000"/>
              </a:spcBef>
              <a:buClr>
                <a:schemeClr val="hlink"/>
              </a:buClr>
              <a:buSzPct val="80000"/>
              <a:buFont typeface="Arial" charset="0"/>
              <a:buChar char="►"/>
            </a:pPr>
            <a:r>
              <a:rPr lang="en-US" sz="2000">
                <a:effectLst>
                  <a:outerShdw blurRad="38100" dist="38100" dir="2700000" algn="tl">
                    <a:srgbClr val="000000"/>
                  </a:outerShdw>
                </a:effectLst>
              </a:rPr>
              <a:t>Co-adding NM pixels on board results in low ground resolution ~50km (left map). Allowing higher data rate improves resolution to 12km by 12 km:   better than current  Aura OMI (OMI SO</a:t>
            </a:r>
            <a:r>
              <a:rPr lang="en-US" sz="2000" baseline="-25000">
                <a:effectLst>
                  <a:outerShdw blurRad="38100" dist="38100" dir="2700000" algn="tl">
                    <a:srgbClr val="000000"/>
                  </a:outerShdw>
                </a:effectLst>
              </a:rPr>
              <a:t>2</a:t>
            </a:r>
            <a:r>
              <a:rPr lang="en-US" sz="2000">
                <a:effectLst>
                  <a:outerShdw blurRad="38100" dist="38100" dir="2700000" algn="tl">
                    <a:srgbClr val="000000"/>
                  </a:outerShdw>
                </a:effectLst>
              </a:rPr>
              <a:t> map from Etna eruption on right) </a:t>
            </a:r>
          </a:p>
        </p:txBody>
      </p:sp>
      <p:pic>
        <p:nvPicPr>
          <p:cNvPr id="19460" name="Picture 4" descr="etna_omps_so2brd_20120424.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7038"/>
            <a:ext cx="4425950"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etna_so2lf_5k_20120424_o41360.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2967038"/>
            <a:ext cx="4425950"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52400" y="0"/>
            <a:ext cx="3048000" cy="2819400"/>
            <a:chOff x="0" y="-114"/>
            <a:chExt cx="2479" cy="2019"/>
          </a:xfrm>
        </p:grpSpPr>
        <p:pic>
          <p:nvPicPr>
            <p:cNvPr id="19465" name="Picture 12"/>
            <p:cNvPicPr>
              <a:picLocks noChangeArrowheads="1"/>
            </p:cNvPicPr>
            <p:nvPr/>
          </p:nvPicPr>
          <p:blipFill>
            <a:blip r:embed="rId5" cstate="print">
              <a:extLst>
                <a:ext uri="{28A0092B-C50C-407E-A947-70E740481C1C}">
                  <a14:useLocalDpi xmlns:a14="http://schemas.microsoft.com/office/drawing/2010/main" val="0"/>
                </a:ext>
              </a:extLst>
            </a:blip>
            <a:srcRect b="17999"/>
            <a:stretch>
              <a:fillRect/>
            </a:stretch>
          </p:blipFill>
          <p:spPr bwMode="auto">
            <a:xfrm>
              <a:off x="0" y="-114"/>
              <a:ext cx="2462" cy="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3"/>
            <p:cNvSpPr>
              <a:spLocks/>
            </p:cNvSpPr>
            <p:nvPr/>
          </p:nvSpPr>
          <p:spPr bwMode="auto">
            <a:xfrm>
              <a:off x="1" y="25"/>
              <a:ext cx="2478" cy="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51081" bIns="0">
              <a:spAutoFit/>
            </a:bodyPr>
            <a:lstStyle/>
            <a:p>
              <a:pPr marL="50800"/>
              <a:r>
                <a:rPr lang="en-US" sz="1600" dirty="0">
                  <a:solidFill>
                    <a:srgbClr val="FFFF00"/>
                  </a:solidFill>
                  <a:latin typeface="Arial Bold" charset="0"/>
                  <a:cs typeface="Arial Bold" charset="0"/>
                  <a:sym typeface="Arial Bold" charset="0"/>
                </a:rPr>
                <a:t>Yellow boxes are nominal        (50 x 50 km FOV)</a:t>
              </a:r>
            </a:p>
            <a:p>
              <a:pPr marL="50800"/>
              <a:endParaRPr lang="en-US" sz="1400" dirty="0">
                <a:solidFill>
                  <a:srgbClr val="FFFF00"/>
                </a:solidFill>
                <a:latin typeface="Arial Bold" charset="0"/>
                <a:cs typeface="Arial Bold" charset="0"/>
                <a:sym typeface="Arial Bold" charset="0"/>
              </a:endParaRPr>
            </a:p>
            <a:p>
              <a:pPr marL="50800"/>
              <a:endParaRPr lang="en-US" sz="1400" dirty="0">
                <a:solidFill>
                  <a:srgbClr val="FFFF00"/>
                </a:solidFill>
                <a:latin typeface="Arial Bold" charset="0"/>
                <a:cs typeface="Arial Bold" charset="0"/>
                <a:sym typeface="Arial Bold" charset="0"/>
              </a:endParaRPr>
            </a:p>
            <a:p>
              <a:pPr marL="50800"/>
              <a:endParaRPr lang="en-US" sz="1400" dirty="0">
                <a:solidFill>
                  <a:srgbClr val="FFFF00"/>
                </a:solidFill>
                <a:latin typeface="Arial Bold" charset="0"/>
                <a:cs typeface="Arial Bold" charset="0"/>
                <a:sym typeface="Arial Bold" charset="0"/>
              </a:endParaRPr>
            </a:p>
            <a:p>
              <a:pPr marL="50800"/>
              <a:endParaRPr lang="en-US" sz="1400" dirty="0">
                <a:solidFill>
                  <a:srgbClr val="FFFF00"/>
                </a:solidFill>
                <a:latin typeface="Arial Bold" charset="0"/>
                <a:cs typeface="Arial Bold" charset="0"/>
                <a:sym typeface="Arial Bold" charset="0"/>
              </a:endParaRPr>
            </a:p>
            <a:p>
              <a:pPr marL="50800"/>
              <a:endParaRPr lang="en-US" sz="1400" dirty="0">
                <a:solidFill>
                  <a:srgbClr val="FFFF00"/>
                </a:solidFill>
                <a:latin typeface="Arial Bold" charset="0"/>
                <a:cs typeface="Arial Bold" charset="0"/>
                <a:sym typeface="Arial Bold" charset="0"/>
              </a:endParaRPr>
            </a:p>
            <a:p>
              <a:pPr marL="50800"/>
              <a:endParaRPr lang="en-US" sz="1400" dirty="0">
                <a:solidFill>
                  <a:srgbClr val="FFFF00"/>
                </a:solidFill>
                <a:latin typeface="Arial Bold" charset="0"/>
                <a:cs typeface="Arial Bold" charset="0"/>
                <a:sym typeface="Arial Bold" charset="0"/>
              </a:endParaRPr>
            </a:p>
            <a:p>
              <a:pPr marL="50800"/>
              <a:r>
                <a:rPr lang="en-US" sz="1400" dirty="0">
                  <a:solidFill>
                    <a:srgbClr val="FFFFFF"/>
                  </a:solidFill>
                  <a:latin typeface="Arial Bold" charset="0"/>
                  <a:cs typeface="Arial Bold" charset="0"/>
                  <a:sym typeface="Arial Bold" charset="0"/>
                </a:rPr>
                <a:t>           </a:t>
              </a:r>
              <a:r>
                <a:rPr lang="en-US" sz="1600" dirty="0">
                  <a:solidFill>
                    <a:srgbClr val="FFFFFF"/>
                  </a:solidFill>
                  <a:latin typeface="Arial Bold" charset="0"/>
                  <a:cs typeface="Arial Bold" charset="0"/>
                  <a:sym typeface="Arial Bold" charset="0"/>
                </a:rPr>
                <a:t>White boxes </a:t>
              </a:r>
              <a:r>
                <a:rPr lang="en-US" sz="1600" dirty="0" smtClean="0">
                  <a:solidFill>
                    <a:srgbClr val="FFFFFF"/>
                  </a:solidFill>
                  <a:latin typeface="Arial Bold" charset="0"/>
                  <a:cs typeface="Arial Bold" charset="0"/>
                  <a:sym typeface="Arial Bold" charset="0"/>
                </a:rPr>
                <a:t>–measured resolution  </a:t>
              </a:r>
              <a:r>
                <a:rPr lang="en-US" sz="1600" dirty="0">
                  <a:solidFill>
                    <a:srgbClr val="FFFFFF"/>
                  </a:solidFill>
                  <a:latin typeface="Arial Bold" charset="0"/>
                  <a:cs typeface="Arial Bold" charset="0"/>
                  <a:sym typeface="Arial Bold" charset="0"/>
                </a:rPr>
                <a:t>~ 12 x 12 km </a:t>
              </a:r>
              <a:r>
                <a:rPr lang="en-US" sz="1600" dirty="0" smtClean="0">
                  <a:solidFill>
                    <a:srgbClr val="FFFFFF"/>
                  </a:solidFill>
                  <a:latin typeface="Arial Bold" charset="0"/>
                  <a:cs typeface="Arial Bold" charset="0"/>
                  <a:sym typeface="Arial Bold" charset="0"/>
                </a:rPr>
                <a:t>FOV </a:t>
              </a:r>
              <a:endParaRPr lang="en-US" sz="1600" dirty="0">
                <a:solidFill>
                  <a:srgbClr val="FFFFFF"/>
                </a:solidFill>
                <a:latin typeface="Arial Bold" charset="0"/>
                <a:cs typeface="Arial Bold" charset="0"/>
                <a:sym typeface="Arial Bold" charset="0"/>
              </a:endParaRPr>
            </a:p>
          </p:txBody>
        </p:sp>
      </p:grpSp>
      <p:sp>
        <p:nvSpPr>
          <p:cNvPr id="19463" name="TextBox 10"/>
          <p:cNvSpPr txBox="1">
            <a:spLocks noChangeArrowheads="1"/>
          </p:cNvSpPr>
          <p:nvPr/>
        </p:nvSpPr>
        <p:spPr bwMode="auto">
          <a:xfrm>
            <a:off x="762000" y="556260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charset="0"/>
              </a:defRPr>
            </a:lvl1pPr>
            <a:lvl2pPr marL="37931725" indent="-37474525" eaLnBrk="0" hangingPunct="0">
              <a:defRPr sz="2400">
                <a:solidFill>
                  <a:schemeClr val="tx1"/>
                </a:solidFill>
                <a:latin typeface="Tahoma" pitchFamily="34" charset="0"/>
                <a:cs typeface="Arial" charset="0"/>
              </a:defRPr>
            </a:lvl2pPr>
            <a:lvl3pPr eaLnBrk="0" hangingPunct="0">
              <a:defRPr sz="2400">
                <a:solidFill>
                  <a:schemeClr val="tx1"/>
                </a:solidFill>
                <a:latin typeface="Tahoma" pitchFamily="34" charset="0"/>
                <a:cs typeface="Arial" charset="0"/>
              </a:defRPr>
            </a:lvl3pPr>
            <a:lvl4pPr eaLnBrk="0" hangingPunct="0">
              <a:defRPr sz="2400">
                <a:solidFill>
                  <a:schemeClr val="tx1"/>
                </a:solidFill>
                <a:latin typeface="Tahoma" pitchFamily="34" charset="0"/>
                <a:cs typeface="Arial" charset="0"/>
              </a:defRPr>
            </a:lvl4pPr>
            <a:lvl5pPr eaLnBrk="0" hangingPunct="0">
              <a:defRPr sz="2400">
                <a:solidFill>
                  <a:schemeClr val="tx1"/>
                </a:solidFill>
                <a:latin typeface="Tahoma" pitchFamily="34" charset="0"/>
                <a:cs typeface="Arial" charset="0"/>
              </a:defRPr>
            </a:lvl5pPr>
            <a:lvl6pPr marL="457200" eaLnBrk="0" fontAlgn="base" hangingPunct="0">
              <a:spcBef>
                <a:spcPct val="0"/>
              </a:spcBef>
              <a:spcAft>
                <a:spcPct val="0"/>
              </a:spcAft>
              <a:defRPr sz="2400">
                <a:solidFill>
                  <a:schemeClr val="tx1"/>
                </a:solidFill>
                <a:latin typeface="Tahoma" pitchFamily="34" charset="0"/>
                <a:cs typeface="Arial" charset="0"/>
              </a:defRPr>
            </a:lvl6pPr>
            <a:lvl7pPr marL="914400" eaLnBrk="0" fontAlgn="base" hangingPunct="0">
              <a:spcBef>
                <a:spcPct val="0"/>
              </a:spcBef>
              <a:spcAft>
                <a:spcPct val="0"/>
              </a:spcAft>
              <a:defRPr sz="2400">
                <a:solidFill>
                  <a:schemeClr val="tx1"/>
                </a:solidFill>
                <a:latin typeface="Tahoma" pitchFamily="34" charset="0"/>
                <a:cs typeface="Arial" charset="0"/>
              </a:defRPr>
            </a:lvl7pPr>
            <a:lvl8pPr marL="1371600" eaLnBrk="0" fontAlgn="base" hangingPunct="0">
              <a:spcBef>
                <a:spcPct val="0"/>
              </a:spcBef>
              <a:spcAft>
                <a:spcPct val="0"/>
              </a:spcAft>
              <a:defRPr sz="2400">
                <a:solidFill>
                  <a:schemeClr val="tx1"/>
                </a:solidFill>
                <a:latin typeface="Tahoma" pitchFamily="34" charset="0"/>
                <a:cs typeface="Arial" charset="0"/>
              </a:defRPr>
            </a:lvl8pPr>
            <a:lvl9pPr marL="18288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r>
              <a:rPr lang="en-US" sz="1800">
                <a:solidFill>
                  <a:srgbClr val="5B5D6B"/>
                </a:solidFill>
              </a:rPr>
              <a:t>OMPS/NM SO</a:t>
            </a:r>
            <a:r>
              <a:rPr lang="en-US" sz="1800" baseline="-25000">
                <a:solidFill>
                  <a:srgbClr val="5B5D6B"/>
                </a:solidFill>
              </a:rPr>
              <a:t>2</a:t>
            </a:r>
            <a:r>
              <a:rPr lang="en-US" sz="1800">
                <a:solidFill>
                  <a:srgbClr val="5B5D6B"/>
                </a:solidFill>
              </a:rPr>
              <a:t> at nominal 50km  ground resolution</a:t>
            </a:r>
          </a:p>
        </p:txBody>
      </p:sp>
      <p:sp>
        <p:nvSpPr>
          <p:cNvPr id="19464" name="TextBox 11"/>
          <p:cNvSpPr txBox="1">
            <a:spLocks noChangeArrowheads="1"/>
          </p:cNvSpPr>
          <p:nvPr/>
        </p:nvSpPr>
        <p:spPr bwMode="auto">
          <a:xfrm>
            <a:off x="5105400" y="55626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charset="0"/>
              </a:defRPr>
            </a:lvl1pPr>
            <a:lvl2pPr marL="37931725" indent="-37474525" eaLnBrk="0" hangingPunct="0">
              <a:defRPr sz="2400">
                <a:solidFill>
                  <a:schemeClr val="tx1"/>
                </a:solidFill>
                <a:latin typeface="Tahoma" pitchFamily="34" charset="0"/>
                <a:cs typeface="Arial" charset="0"/>
              </a:defRPr>
            </a:lvl2pPr>
            <a:lvl3pPr eaLnBrk="0" hangingPunct="0">
              <a:defRPr sz="2400">
                <a:solidFill>
                  <a:schemeClr val="tx1"/>
                </a:solidFill>
                <a:latin typeface="Tahoma" pitchFamily="34" charset="0"/>
                <a:cs typeface="Arial" charset="0"/>
              </a:defRPr>
            </a:lvl3pPr>
            <a:lvl4pPr eaLnBrk="0" hangingPunct="0">
              <a:defRPr sz="2400">
                <a:solidFill>
                  <a:schemeClr val="tx1"/>
                </a:solidFill>
                <a:latin typeface="Tahoma" pitchFamily="34" charset="0"/>
                <a:cs typeface="Arial" charset="0"/>
              </a:defRPr>
            </a:lvl4pPr>
            <a:lvl5pPr eaLnBrk="0" hangingPunct="0">
              <a:defRPr sz="2400">
                <a:solidFill>
                  <a:schemeClr val="tx1"/>
                </a:solidFill>
                <a:latin typeface="Tahoma" pitchFamily="34" charset="0"/>
                <a:cs typeface="Arial" charset="0"/>
              </a:defRPr>
            </a:lvl5pPr>
            <a:lvl6pPr marL="457200" eaLnBrk="0" fontAlgn="base" hangingPunct="0">
              <a:spcBef>
                <a:spcPct val="0"/>
              </a:spcBef>
              <a:spcAft>
                <a:spcPct val="0"/>
              </a:spcAft>
              <a:defRPr sz="2400">
                <a:solidFill>
                  <a:schemeClr val="tx1"/>
                </a:solidFill>
                <a:latin typeface="Tahoma" pitchFamily="34" charset="0"/>
                <a:cs typeface="Arial" charset="0"/>
              </a:defRPr>
            </a:lvl6pPr>
            <a:lvl7pPr marL="914400" eaLnBrk="0" fontAlgn="base" hangingPunct="0">
              <a:spcBef>
                <a:spcPct val="0"/>
              </a:spcBef>
              <a:spcAft>
                <a:spcPct val="0"/>
              </a:spcAft>
              <a:defRPr sz="2400">
                <a:solidFill>
                  <a:schemeClr val="tx1"/>
                </a:solidFill>
                <a:latin typeface="Tahoma" pitchFamily="34" charset="0"/>
                <a:cs typeface="Arial" charset="0"/>
              </a:defRPr>
            </a:lvl7pPr>
            <a:lvl8pPr marL="1371600" eaLnBrk="0" fontAlgn="base" hangingPunct="0">
              <a:spcBef>
                <a:spcPct val="0"/>
              </a:spcBef>
              <a:spcAft>
                <a:spcPct val="0"/>
              </a:spcAft>
              <a:defRPr sz="2400">
                <a:solidFill>
                  <a:schemeClr val="tx1"/>
                </a:solidFill>
                <a:latin typeface="Tahoma" pitchFamily="34" charset="0"/>
                <a:cs typeface="Arial" charset="0"/>
              </a:defRPr>
            </a:lvl8pPr>
            <a:lvl9pPr marL="18288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r>
              <a:rPr lang="en-US" sz="1800" dirty="0">
                <a:solidFill>
                  <a:srgbClr val="5B5D6B"/>
                </a:solidFill>
              </a:rPr>
              <a:t>OMI  SO</a:t>
            </a:r>
            <a:r>
              <a:rPr lang="en-US" sz="1800" baseline="-25000" dirty="0">
                <a:solidFill>
                  <a:srgbClr val="5B5D6B"/>
                </a:solidFill>
              </a:rPr>
              <a:t>2</a:t>
            </a:r>
            <a:r>
              <a:rPr lang="en-US" sz="1800" dirty="0">
                <a:solidFill>
                  <a:srgbClr val="5B5D6B"/>
                </a:solidFill>
              </a:rPr>
              <a:t> at </a:t>
            </a:r>
            <a:r>
              <a:rPr lang="en-US" sz="1800" dirty="0" smtClean="0">
                <a:solidFill>
                  <a:srgbClr val="5B5D6B"/>
                </a:solidFill>
              </a:rPr>
              <a:t>13km </a:t>
            </a:r>
            <a:r>
              <a:rPr lang="en-US" sz="1800" dirty="0">
                <a:solidFill>
                  <a:srgbClr val="5B5D6B"/>
                </a:solidFill>
              </a:rPr>
              <a:t>by 24km  resolution (nadir)</a:t>
            </a:r>
          </a:p>
        </p:txBody>
      </p:sp>
      <p:pic>
        <p:nvPicPr>
          <p:cNvPr id="11" name="Picture 10" descr="npp_logo.jpg"/>
          <p:cNvPicPr>
            <a:picLocks noChangeAspect="1"/>
          </p:cNvPicPr>
          <p:nvPr/>
        </p:nvPicPr>
        <p:blipFill>
          <a:blip r:embed="rId6"/>
          <a:stretch>
            <a:fillRect/>
          </a:stretch>
        </p:blipFill>
        <p:spPr>
          <a:xfrm>
            <a:off x="8153400" y="0"/>
            <a:ext cx="990600" cy="968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0" y="1227963"/>
            <a:ext cx="8983980" cy="4697730"/>
            <a:chOff x="91440" y="1227963"/>
            <a:chExt cx="8983980" cy="4697730"/>
          </a:xfrm>
        </p:grpSpPr>
        <p:pic>
          <p:nvPicPr>
            <p:cNvPr id="4" name="Picture 3" descr="ompsai_20121222.jpg"/>
            <p:cNvPicPr>
              <a:picLocks noChangeAspect="1"/>
            </p:cNvPicPr>
            <p:nvPr/>
          </p:nvPicPr>
          <p:blipFill>
            <a:blip r:embed="rId3"/>
            <a:stretch>
              <a:fillRect/>
            </a:stretch>
          </p:blipFill>
          <p:spPr>
            <a:xfrm>
              <a:off x="91440" y="1227963"/>
              <a:ext cx="8983980" cy="4697730"/>
            </a:xfrm>
            <a:prstGeom prst="rect">
              <a:avLst/>
            </a:prstGeom>
          </p:spPr>
        </p:pic>
        <p:sp>
          <p:nvSpPr>
            <p:cNvPr id="6" name="Freeform 5"/>
            <p:cNvSpPr/>
            <p:nvPr/>
          </p:nvSpPr>
          <p:spPr bwMode="auto">
            <a:xfrm>
              <a:off x="3522717" y="1631643"/>
              <a:ext cx="1279303" cy="2021013"/>
            </a:xfrm>
            <a:custGeom>
              <a:avLst/>
              <a:gdLst>
                <a:gd name="connsiteX0" fmla="*/ 0 w 1279303"/>
                <a:gd name="connsiteY0" fmla="*/ 27812 h 2021013"/>
                <a:gd name="connsiteX1" fmla="*/ 55622 w 1279303"/>
                <a:gd name="connsiteY1" fmla="*/ 463535 h 2021013"/>
                <a:gd name="connsiteX2" fmla="*/ 111244 w 1279303"/>
                <a:gd name="connsiteY2" fmla="*/ 815822 h 2021013"/>
                <a:gd name="connsiteX3" fmla="*/ 250298 w 1279303"/>
                <a:gd name="connsiteY3" fmla="*/ 1103213 h 2021013"/>
                <a:gd name="connsiteX4" fmla="*/ 343001 w 1279303"/>
                <a:gd name="connsiteY4" fmla="*/ 1520395 h 2021013"/>
                <a:gd name="connsiteX5" fmla="*/ 528408 w 1279303"/>
                <a:gd name="connsiteY5" fmla="*/ 1733621 h 2021013"/>
                <a:gd name="connsiteX6" fmla="*/ 676732 w 1279303"/>
                <a:gd name="connsiteY6" fmla="*/ 2021013 h 2021013"/>
                <a:gd name="connsiteX7" fmla="*/ 1038275 w 1279303"/>
                <a:gd name="connsiteY7" fmla="*/ 2021013 h 2021013"/>
                <a:gd name="connsiteX8" fmla="*/ 1279303 w 1279303"/>
                <a:gd name="connsiteY8" fmla="*/ 1900494 h 2021013"/>
                <a:gd name="connsiteX9" fmla="*/ 1279303 w 1279303"/>
                <a:gd name="connsiteY9" fmla="*/ 1566748 h 2021013"/>
                <a:gd name="connsiteX10" fmla="*/ 1205140 w 1279303"/>
                <a:gd name="connsiteY10" fmla="*/ 1140296 h 2021013"/>
                <a:gd name="connsiteX11" fmla="*/ 1056815 w 1279303"/>
                <a:gd name="connsiteY11" fmla="*/ 769468 h 2021013"/>
                <a:gd name="connsiteX12" fmla="*/ 936301 w 1279303"/>
                <a:gd name="connsiteY12" fmla="*/ 343016 h 2021013"/>
                <a:gd name="connsiteX13" fmla="*/ 834328 w 1279303"/>
                <a:gd name="connsiteY13" fmla="*/ 139061 h 2021013"/>
                <a:gd name="connsiteX14" fmla="*/ 778706 w 1279303"/>
                <a:gd name="connsiteY14" fmla="*/ 0 h 2021013"/>
                <a:gd name="connsiteX15" fmla="*/ 0 w 1279303"/>
                <a:gd name="connsiteY15" fmla="*/ 27812 h 20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9303" h="2021013">
                  <a:moveTo>
                    <a:pt x="0" y="27812"/>
                  </a:moveTo>
                  <a:lnTo>
                    <a:pt x="55622" y="463535"/>
                  </a:lnTo>
                  <a:lnTo>
                    <a:pt x="111244" y="815822"/>
                  </a:lnTo>
                  <a:lnTo>
                    <a:pt x="250298" y="1103213"/>
                  </a:lnTo>
                  <a:lnTo>
                    <a:pt x="343001" y="1520395"/>
                  </a:lnTo>
                  <a:lnTo>
                    <a:pt x="528408" y="1733621"/>
                  </a:lnTo>
                  <a:lnTo>
                    <a:pt x="676732" y="2021013"/>
                  </a:lnTo>
                  <a:lnTo>
                    <a:pt x="1038275" y="2021013"/>
                  </a:lnTo>
                  <a:lnTo>
                    <a:pt x="1279303" y="1900494"/>
                  </a:lnTo>
                  <a:lnTo>
                    <a:pt x="1279303" y="1566748"/>
                  </a:lnTo>
                  <a:lnTo>
                    <a:pt x="1205140" y="1140296"/>
                  </a:lnTo>
                  <a:lnTo>
                    <a:pt x="1056815" y="769468"/>
                  </a:lnTo>
                  <a:lnTo>
                    <a:pt x="936301" y="343016"/>
                  </a:lnTo>
                  <a:lnTo>
                    <a:pt x="834328" y="139061"/>
                  </a:lnTo>
                  <a:lnTo>
                    <a:pt x="778706" y="0"/>
                  </a:lnTo>
                  <a:lnTo>
                    <a:pt x="0" y="2781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Freeform 6"/>
            <p:cNvSpPr/>
            <p:nvPr/>
          </p:nvSpPr>
          <p:spPr bwMode="auto">
            <a:xfrm>
              <a:off x="5343772" y="1598629"/>
              <a:ext cx="1279303" cy="2021013"/>
            </a:xfrm>
            <a:custGeom>
              <a:avLst/>
              <a:gdLst>
                <a:gd name="connsiteX0" fmla="*/ 0 w 1279303"/>
                <a:gd name="connsiteY0" fmla="*/ 27812 h 2021013"/>
                <a:gd name="connsiteX1" fmla="*/ 55622 w 1279303"/>
                <a:gd name="connsiteY1" fmla="*/ 463535 h 2021013"/>
                <a:gd name="connsiteX2" fmla="*/ 111244 w 1279303"/>
                <a:gd name="connsiteY2" fmla="*/ 815822 h 2021013"/>
                <a:gd name="connsiteX3" fmla="*/ 250298 w 1279303"/>
                <a:gd name="connsiteY3" fmla="*/ 1103213 h 2021013"/>
                <a:gd name="connsiteX4" fmla="*/ 343001 w 1279303"/>
                <a:gd name="connsiteY4" fmla="*/ 1520395 h 2021013"/>
                <a:gd name="connsiteX5" fmla="*/ 528408 w 1279303"/>
                <a:gd name="connsiteY5" fmla="*/ 1733621 h 2021013"/>
                <a:gd name="connsiteX6" fmla="*/ 676732 w 1279303"/>
                <a:gd name="connsiteY6" fmla="*/ 2021013 h 2021013"/>
                <a:gd name="connsiteX7" fmla="*/ 1038275 w 1279303"/>
                <a:gd name="connsiteY7" fmla="*/ 2021013 h 2021013"/>
                <a:gd name="connsiteX8" fmla="*/ 1279303 w 1279303"/>
                <a:gd name="connsiteY8" fmla="*/ 1900494 h 2021013"/>
                <a:gd name="connsiteX9" fmla="*/ 1279303 w 1279303"/>
                <a:gd name="connsiteY9" fmla="*/ 1566748 h 2021013"/>
                <a:gd name="connsiteX10" fmla="*/ 1205140 w 1279303"/>
                <a:gd name="connsiteY10" fmla="*/ 1140296 h 2021013"/>
                <a:gd name="connsiteX11" fmla="*/ 1056815 w 1279303"/>
                <a:gd name="connsiteY11" fmla="*/ 769468 h 2021013"/>
                <a:gd name="connsiteX12" fmla="*/ 936301 w 1279303"/>
                <a:gd name="connsiteY12" fmla="*/ 343016 h 2021013"/>
                <a:gd name="connsiteX13" fmla="*/ 834328 w 1279303"/>
                <a:gd name="connsiteY13" fmla="*/ 139061 h 2021013"/>
                <a:gd name="connsiteX14" fmla="*/ 778706 w 1279303"/>
                <a:gd name="connsiteY14" fmla="*/ 0 h 2021013"/>
                <a:gd name="connsiteX15" fmla="*/ 0 w 1279303"/>
                <a:gd name="connsiteY15" fmla="*/ 27812 h 20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9303" h="2021013">
                  <a:moveTo>
                    <a:pt x="0" y="27812"/>
                  </a:moveTo>
                  <a:lnTo>
                    <a:pt x="55622" y="463535"/>
                  </a:lnTo>
                  <a:lnTo>
                    <a:pt x="111244" y="815822"/>
                  </a:lnTo>
                  <a:lnTo>
                    <a:pt x="250298" y="1103213"/>
                  </a:lnTo>
                  <a:lnTo>
                    <a:pt x="343001" y="1520395"/>
                  </a:lnTo>
                  <a:lnTo>
                    <a:pt x="528408" y="1733621"/>
                  </a:lnTo>
                  <a:lnTo>
                    <a:pt x="676732" y="2021013"/>
                  </a:lnTo>
                  <a:lnTo>
                    <a:pt x="1038275" y="2021013"/>
                  </a:lnTo>
                  <a:lnTo>
                    <a:pt x="1279303" y="1900494"/>
                  </a:lnTo>
                  <a:lnTo>
                    <a:pt x="1279303" y="1566748"/>
                  </a:lnTo>
                  <a:lnTo>
                    <a:pt x="1205140" y="1140296"/>
                  </a:lnTo>
                  <a:lnTo>
                    <a:pt x="1056815" y="769468"/>
                  </a:lnTo>
                  <a:lnTo>
                    <a:pt x="936301" y="343016"/>
                  </a:lnTo>
                  <a:lnTo>
                    <a:pt x="834328" y="139061"/>
                  </a:lnTo>
                  <a:lnTo>
                    <a:pt x="778706" y="0"/>
                  </a:lnTo>
                  <a:lnTo>
                    <a:pt x="0" y="2781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Freeform 7"/>
            <p:cNvSpPr/>
            <p:nvPr/>
          </p:nvSpPr>
          <p:spPr bwMode="auto">
            <a:xfrm>
              <a:off x="268839" y="2642149"/>
              <a:ext cx="472786" cy="1177379"/>
            </a:xfrm>
            <a:custGeom>
              <a:avLst/>
              <a:gdLst>
                <a:gd name="connsiteX0" fmla="*/ 9270 w 472786"/>
                <a:gd name="connsiteY0" fmla="*/ 64895 h 1177379"/>
                <a:gd name="connsiteX1" fmla="*/ 0 w 472786"/>
                <a:gd name="connsiteY1" fmla="*/ 1038319 h 1177379"/>
                <a:gd name="connsiteX2" fmla="*/ 101973 w 472786"/>
                <a:gd name="connsiteY2" fmla="*/ 1093943 h 1177379"/>
                <a:gd name="connsiteX3" fmla="*/ 194676 w 472786"/>
                <a:gd name="connsiteY3" fmla="*/ 1177379 h 1177379"/>
                <a:gd name="connsiteX4" fmla="*/ 324461 w 472786"/>
                <a:gd name="connsiteY4" fmla="*/ 1177379 h 1177379"/>
                <a:gd name="connsiteX5" fmla="*/ 454245 w 472786"/>
                <a:gd name="connsiteY5" fmla="*/ 1075402 h 1177379"/>
                <a:gd name="connsiteX6" fmla="*/ 472786 w 472786"/>
                <a:gd name="connsiteY6" fmla="*/ 964153 h 1177379"/>
                <a:gd name="connsiteX7" fmla="*/ 472786 w 472786"/>
                <a:gd name="connsiteY7" fmla="*/ 788010 h 1177379"/>
                <a:gd name="connsiteX8" fmla="*/ 444975 w 472786"/>
                <a:gd name="connsiteY8" fmla="*/ 611867 h 1177379"/>
                <a:gd name="connsiteX9" fmla="*/ 305920 w 472786"/>
                <a:gd name="connsiteY9" fmla="*/ 333746 h 1177379"/>
                <a:gd name="connsiteX10" fmla="*/ 268839 w 472786"/>
                <a:gd name="connsiteY10" fmla="*/ 194685 h 1177379"/>
                <a:gd name="connsiteX11" fmla="*/ 185406 w 472786"/>
                <a:gd name="connsiteY11" fmla="*/ 0 h 1177379"/>
                <a:gd name="connsiteX12" fmla="*/ 92703 w 472786"/>
                <a:gd name="connsiteY12" fmla="*/ 27812 h 1177379"/>
                <a:gd name="connsiteX13" fmla="*/ 9270 w 472786"/>
                <a:gd name="connsiteY13" fmla="*/ 64895 h 117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786" h="1177379">
                  <a:moveTo>
                    <a:pt x="9270" y="64895"/>
                  </a:moveTo>
                  <a:lnTo>
                    <a:pt x="0" y="1038319"/>
                  </a:lnTo>
                  <a:lnTo>
                    <a:pt x="101973" y="1093943"/>
                  </a:lnTo>
                  <a:lnTo>
                    <a:pt x="194676" y="1177379"/>
                  </a:lnTo>
                  <a:lnTo>
                    <a:pt x="324461" y="1177379"/>
                  </a:lnTo>
                  <a:lnTo>
                    <a:pt x="454245" y="1075402"/>
                  </a:lnTo>
                  <a:lnTo>
                    <a:pt x="472786" y="964153"/>
                  </a:lnTo>
                  <a:lnTo>
                    <a:pt x="472786" y="788010"/>
                  </a:lnTo>
                  <a:lnTo>
                    <a:pt x="444975" y="611867"/>
                  </a:lnTo>
                  <a:lnTo>
                    <a:pt x="305920" y="333746"/>
                  </a:lnTo>
                  <a:lnTo>
                    <a:pt x="268839" y="194685"/>
                  </a:lnTo>
                  <a:lnTo>
                    <a:pt x="185406" y="0"/>
                  </a:lnTo>
                  <a:lnTo>
                    <a:pt x="92703" y="27812"/>
                  </a:lnTo>
                  <a:lnTo>
                    <a:pt x="9270" y="6489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0" name="Title 1"/>
          <p:cNvSpPr>
            <a:spLocks noGrp="1"/>
          </p:cNvSpPr>
          <p:nvPr>
            <p:ph type="title"/>
          </p:nvPr>
        </p:nvSpPr>
        <p:spPr>
          <a:xfrm>
            <a:off x="685800" y="-76200"/>
            <a:ext cx="8458200" cy="1143000"/>
          </a:xfrm>
        </p:spPr>
        <p:txBody>
          <a:bodyPr>
            <a:noAutofit/>
          </a:bodyPr>
          <a:lstStyle/>
          <a:p>
            <a:r>
              <a:rPr lang="en-US" sz="2800" dirty="0" smtClean="0"/>
              <a:t>OMPS Aerosol Index data (ash and dust) – </a:t>
            </a:r>
            <a:br>
              <a:rPr lang="en-US" sz="2800" dirty="0" smtClean="0"/>
            </a:br>
            <a:r>
              <a:rPr lang="en-US" sz="2800" dirty="0" smtClean="0"/>
              <a:t>insert: MODIS RGB - </a:t>
            </a:r>
            <a:r>
              <a:rPr lang="en-US" sz="2800" dirty="0" err="1" smtClean="0"/>
              <a:t>Copahue</a:t>
            </a:r>
            <a:r>
              <a:rPr lang="en-US" sz="2800" dirty="0" smtClean="0"/>
              <a:t> </a:t>
            </a:r>
            <a:r>
              <a:rPr lang="en-US" sz="2800" dirty="0" smtClean="0"/>
              <a:t>eruption (Dec 2012)</a:t>
            </a:r>
            <a:endParaRPr lang="en-US" sz="28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2057400"/>
            <a:ext cx="4732020" cy="2746006"/>
          </a:xfrm>
          <a:prstGeom prst="rect">
            <a:avLst/>
          </a:prstGeom>
        </p:spPr>
      </p:pic>
      <p:cxnSp>
        <p:nvCxnSpPr>
          <p:cNvPr id="5" name="Straight Arrow Connector 4"/>
          <p:cNvCxnSpPr/>
          <p:nvPr/>
        </p:nvCxnSpPr>
        <p:spPr>
          <a:xfrm flipH="1">
            <a:off x="1219200" y="3048000"/>
            <a:ext cx="1600200" cy="77152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98239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Autofit/>
          </a:bodyPr>
          <a:lstStyle/>
          <a:p>
            <a:r>
              <a:rPr lang="en-US" sz="3200" dirty="0" smtClean="0"/>
              <a:t>OMPS SO</a:t>
            </a:r>
            <a:r>
              <a:rPr lang="en-US" sz="3200" baseline="-25000" dirty="0" smtClean="0"/>
              <a:t>2</a:t>
            </a:r>
            <a:r>
              <a:rPr lang="en-US" sz="3200" dirty="0" smtClean="0"/>
              <a:t> data – </a:t>
            </a:r>
            <a:r>
              <a:rPr lang="en-US" sz="3200" dirty="0" err="1" smtClean="0"/>
              <a:t>Copahue</a:t>
            </a:r>
            <a:r>
              <a:rPr lang="en-US" sz="3200" dirty="0" smtClean="0"/>
              <a:t> eruption (Dec 2012)</a:t>
            </a:r>
            <a:endParaRPr lang="en-US" sz="3200" dirty="0"/>
          </a:p>
        </p:txBody>
      </p:sp>
      <p:pic>
        <p:nvPicPr>
          <p:cNvPr id="3" name="Picture 2" descr="ompsso2trl_20121222.jpg"/>
          <p:cNvPicPr>
            <a:picLocks noChangeAspect="1"/>
          </p:cNvPicPr>
          <p:nvPr/>
        </p:nvPicPr>
        <p:blipFill>
          <a:blip r:embed="rId3"/>
          <a:stretch>
            <a:fillRect/>
          </a:stretch>
        </p:blipFill>
        <p:spPr>
          <a:xfrm>
            <a:off x="92700" y="1034314"/>
            <a:ext cx="8965526" cy="4889665"/>
          </a:xfrm>
          <a:prstGeom prst="rect">
            <a:avLst/>
          </a:prstGeom>
        </p:spPr>
      </p:pic>
    </p:spTree>
    <p:extLst>
      <p:ext uri="{BB962C8B-B14F-4D97-AF65-F5344CB8AC3E}">
        <p14:creationId xmlns:p14="http://schemas.microsoft.com/office/powerpoint/2010/main" val="3861829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232012_2_so25k.jpg"/>
          <p:cNvPicPr>
            <a:picLocks noChangeAspect="1"/>
          </p:cNvPicPr>
          <p:nvPr/>
        </p:nvPicPr>
        <p:blipFill>
          <a:blip r:embed="rId3"/>
          <a:srcRect l="3074" t="2772" r="1864" b="3930"/>
          <a:stretch>
            <a:fillRect/>
          </a:stretch>
        </p:blipFill>
        <p:spPr>
          <a:xfrm>
            <a:off x="91440" y="1033272"/>
            <a:ext cx="8961120" cy="4969096"/>
          </a:xfrm>
          <a:prstGeom prst="rect">
            <a:avLst/>
          </a:prstGeom>
        </p:spPr>
      </p:pic>
      <p:sp>
        <p:nvSpPr>
          <p:cNvPr id="5" name="Title 1"/>
          <p:cNvSpPr>
            <a:spLocks noGrp="1"/>
          </p:cNvSpPr>
          <p:nvPr>
            <p:ph type="title"/>
          </p:nvPr>
        </p:nvSpPr>
        <p:spPr>
          <a:xfrm>
            <a:off x="685800" y="0"/>
            <a:ext cx="8229600" cy="1447800"/>
          </a:xfrm>
        </p:spPr>
        <p:style>
          <a:lnRef idx="2">
            <a:schemeClr val="dk1"/>
          </a:lnRef>
          <a:fillRef idx="1">
            <a:schemeClr val="lt1"/>
          </a:fillRef>
          <a:effectRef idx="0">
            <a:schemeClr val="dk1"/>
          </a:effectRef>
          <a:fontRef idx="minor">
            <a:schemeClr val="dk1"/>
          </a:fontRef>
        </p:style>
        <p:txBody>
          <a:bodyPr>
            <a:noAutofit/>
          </a:bodyPr>
          <a:lstStyle/>
          <a:p>
            <a:r>
              <a:rPr lang="en-US" sz="3200" dirty="0" smtClean="0"/>
              <a:t>OMPS high-res SO</a:t>
            </a:r>
            <a:r>
              <a:rPr lang="en-US" sz="3200" baseline="-25000" dirty="0" smtClean="0"/>
              <a:t>2</a:t>
            </a:r>
            <a:r>
              <a:rPr lang="en-US" sz="3200" dirty="0" smtClean="0"/>
              <a:t> data – </a:t>
            </a:r>
            <a:r>
              <a:rPr lang="en-US" sz="3200" dirty="0" err="1" smtClean="0"/>
              <a:t>Copahue</a:t>
            </a:r>
            <a:r>
              <a:rPr lang="en-US" sz="3200" dirty="0" smtClean="0"/>
              <a:t> eruption (Dec 2012)</a:t>
            </a:r>
            <a:endParaRPr lang="en-US" sz="3200" dirty="0"/>
          </a:p>
        </p:txBody>
      </p:sp>
    </p:spTree>
    <p:extLst>
      <p:ext uri="{BB962C8B-B14F-4D97-AF65-F5344CB8AC3E}">
        <p14:creationId xmlns:p14="http://schemas.microsoft.com/office/powerpoint/2010/main" val="365265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OMPS SO</a:t>
            </a:r>
            <a:r>
              <a:rPr lang="en-US" baseline="-25000" dirty="0" smtClean="0"/>
              <a:t>2</a:t>
            </a:r>
            <a:r>
              <a:rPr lang="en-US" dirty="0" smtClean="0"/>
              <a:t> data – </a:t>
            </a:r>
            <a:r>
              <a:rPr lang="en-US" dirty="0" err="1" smtClean="0"/>
              <a:t>Copahue</a:t>
            </a:r>
            <a:r>
              <a:rPr lang="en-US" dirty="0" smtClean="0"/>
              <a:t> eruption (Dec 2012)</a:t>
            </a:r>
            <a:endParaRPr lang="en-US" dirty="0"/>
          </a:p>
        </p:txBody>
      </p:sp>
      <p:pic>
        <p:nvPicPr>
          <p:cNvPr id="6" name="Picture 5" descr="ompsso2trl_20121224.jpg"/>
          <p:cNvPicPr>
            <a:picLocks noChangeAspect="1"/>
          </p:cNvPicPr>
          <p:nvPr/>
        </p:nvPicPr>
        <p:blipFill>
          <a:blip r:embed="rId3"/>
          <a:stretch>
            <a:fillRect/>
          </a:stretch>
        </p:blipFill>
        <p:spPr>
          <a:xfrm>
            <a:off x="72895" y="1024000"/>
            <a:ext cx="9020179" cy="4919472"/>
          </a:xfrm>
          <a:prstGeom prst="rect">
            <a:avLst/>
          </a:prstGeom>
        </p:spPr>
      </p:pic>
    </p:spTree>
    <p:extLst>
      <p:ext uri="{BB962C8B-B14F-4D97-AF65-F5344CB8AC3E}">
        <p14:creationId xmlns:p14="http://schemas.microsoft.com/office/powerpoint/2010/main" val="4257681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OMPS SO</a:t>
            </a:r>
            <a:r>
              <a:rPr lang="en-US" sz="3200" baseline="-25000" dirty="0" smtClean="0"/>
              <a:t>2</a:t>
            </a:r>
            <a:r>
              <a:rPr lang="en-US" sz="3200" dirty="0" smtClean="0"/>
              <a:t> data – </a:t>
            </a:r>
            <a:r>
              <a:rPr lang="en-US" sz="3200" dirty="0" err="1" smtClean="0"/>
              <a:t>Copahue</a:t>
            </a:r>
            <a:r>
              <a:rPr lang="en-US" sz="3200" dirty="0" smtClean="0"/>
              <a:t> eruption (Dec 2012)</a:t>
            </a:r>
            <a:endParaRPr lang="en-US" sz="3200" dirty="0"/>
          </a:p>
        </p:txBody>
      </p:sp>
      <p:pic>
        <p:nvPicPr>
          <p:cNvPr id="4" name="Picture 3" descr="ompsso2trl_20121225.jpg"/>
          <p:cNvPicPr>
            <a:picLocks noChangeAspect="1"/>
          </p:cNvPicPr>
          <p:nvPr/>
        </p:nvPicPr>
        <p:blipFill>
          <a:blip r:embed="rId3"/>
          <a:stretch>
            <a:fillRect/>
          </a:stretch>
        </p:blipFill>
        <p:spPr>
          <a:xfrm>
            <a:off x="91440" y="1033272"/>
            <a:ext cx="8990838" cy="4903470"/>
          </a:xfrm>
          <a:prstGeom prst="rect">
            <a:avLst/>
          </a:prstGeom>
        </p:spPr>
      </p:pic>
    </p:spTree>
    <p:extLst>
      <p:ext uri="{BB962C8B-B14F-4D97-AF65-F5344CB8AC3E}">
        <p14:creationId xmlns:p14="http://schemas.microsoft.com/office/powerpoint/2010/main" val="583277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7622" y="7891"/>
            <a:ext cx="5562600" cy="1200328"/>
          </a:xfrm>
          <a:prstGeom prst="rect">
            <a:avLst/>
          </a:prstGeom>
        </p:spPr>
        <p:txBody>
          <a:bodyPr wrap="square">
            <a:spAutoFit/>
          </a:bodyPr>
          <a:lstStyle/>
          <a:p>
            <a:pPr algn="ctr"/>
            <a:r>
              <a:rPr lang="en-US" b="1" dirty="0" smtClean="0">
                <a:solidFill>
                  <a:srgbClr val="000000"/>
                </a:solidFill>
                <a:latin typeface="Arial"/>
                <a:cs typeface="Arial"/>
                <a:sym typeface="Futura" charset="0"/>
              </a:rPr>
              <a:t>OMI Very Fast Delivery (VFD) service and plan for two stations: FMI, NASA and UAF/GINA</a:t>
            </a:r>
            <a:endParaRPr lang="en-US" b="1" dirty="0">
              <a:solidFill>
                <a:srgbClr val="000000"/>
              </a:solidFill>
              <a:latin typeface="Arial"/>
              <a:cs typeface="Arial"/>
            </a:endParaRPr>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793" y="5495873"/>
            <a:ext cx="1752811" cy="124271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 y="2276481"/>
            <a:ext cx="1003300" cy="147271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572" y="1151976"/>
            <a:ext cx="1407886" cy="92851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 name="Picture 14"/>
          <p:cNvPicPr>
            <a:picLocks noChangeAspect="1"/>
          </p:cNvPicPr>
          <p:nvPr/>
        </p:nvPicPr>
        <p:blipFill>
          <a:blip r:embed="rId6"/>
          <a:stretch>
            <a:fillRect/>
          </a:stretch>
        </p:blipFill>
        <p:spPr>
          <a:xfrm>
            <a:off x="541059" y="3105937"/>
            <a:ext cx="1530545" cy="1147909"/>
          </a:xfrm>
          <a:prstGeom prst="rect">
            <a:avLst/>
          </a:prstGeom>
        </p:spPr>
      </p:pic>
      <p:sp>
        <p:nvSpPr>
          <p:cNvPr id="16" name="TextBox 15"/>
          <p:cNvSpPr txBox="1"/>
          <p:nvPr/>
        </p:nvSpPr>
        <p:spPr>
          <a:xfrm>
            <a:off x="680858" y="813422"/>
            <a:ext cx="1054295" cy="338554"/>
          </a:xfrm>
          <a:prstGeom prst="rect">
            <a:avLst/>
          </a:prstGeom>
          <a:noFill/>
        </p:spPr>
        <p:txBody>
          <a:bodyPr wrap="none" rtlCol="0">
            <a:spAutoFit/>
          </a:bodyPr>
          <a:lstStyle/>
          <a:p>
            <a:r>
              <a:rPr lang="en-US" sz="1600" b="1" dirty="0" smtClean="0">
                <a:solidFill>
                  <a:schemeClr val="bg1">
                    <a:lumMod val="50000"/>
                  </a:schemeClr>
                </a:solidFill>
              </a:rPr>
              <a:t>OMI/Aura</a:t>
            </a:r>
            <a:endParaRPr lang="en-US" sz="1600" b="1" dirty="0">
              <a:solidFill>
                <a:schemeClr val="bg1">
                  <a:lumMod val="50000"/>
                </a:schemeClr>
              </a:solidFill>
            </a:endParaRPr>
          </a:p>
        </p:txBody>
      </p:sp>
      <p:pic>
        <p:nvPicPr>
          <p:cNvPr id="20" name="Picture 19"/>
          <p:cNvPicPr>
            <a:picLocks noChangeAspect="1"/>
          </p:cNvPicPr>
          <p:nvPr/>
        </p:nvPicPr>
        <p:blipFill>
          <a:blip r:embed="rId7"/>
          <a:stretch>
            <a:fillRect/>
          </a:stretch>
        </p:blipFill>
        <p:spPr>
          <a:xfrm>
            <a:off x="285233" y="4424915"/>
            <a:ext cx="1449920" cy="966614"/>
          </a:xfrm>
          <a:prstGeom prst="rect">
            <a:avLst/>
          </a:prstGeom>
        </p:spPr>
      </p:pic>
      <p:pic>
        <p:nvPicPr>
          <p:cNvPr id="52" name="Picture 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990600"/>
            <a:ext cx="178842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3" name="Picture 5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2362200"/>
            <a:ext cx="1869329" cy="143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4" name="Picture 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000" y="3733800"/>
            <a:ext cx="1860053" cy="142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 name="Picture 5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9000" y="5348887"/>
            <a:ext cx="1788150" cy="137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7" name="TextBox 56"/>
          <p:cNvSpPr txBox="1"/>
          <p:nvPr/>
        </p:nvSpPr>
        <p:spPr>
          <a:xfrm>
            <a:off x="6477000" y="1447800"/>
            <a:ext cx="728685" cy="338554"/>
          </a:xfrm>
          <a:prstGeom prst="rect">
            <a:avLst/>
          </a:prstGeom>
          <a:noFill/>
        </p:spPr>
        <p:txBody>
          <a:bodyPr wrap="none" rtlCol="0">
            <a:spAutoFit/>
          </a:bodyPr>
          <a:lstStyle/>
          <a:p>
            <a:r>
              <a:rPr lang="en-US" sz="1600" b="1" dirty="0" smtClean="0">
                <a:solidFill>
                  <a:schemeClr val="bg1">
                    <a:lumMod val="50000"/>
                  </a:schemeClr>
                </a:solidFill>
              </a:rPr>
              <a:t>Ozone</a:t>
            </a:r>
            <a:endParaRPr lang="en-US" sz="1600" b="1" dirty="0">
              <a:solidFill>
                <a:schemeClr val="bg1">
                  <a:lumMod val="50000"/>
                </a:schemeClr>
              </a:solidFill>
            </a:endParaRPr>
          </a:p>
        </p:txBody>
      </p:sp>
      <p:sp>
        <p:nvSpPr>
          <p:cNvPr id="59" name="TextBox 58"/>
          <p:cNvSpPr txBox="1"/>
          <p:nvPr/>
        </p:nvSpPr>
        <p:spPr>
          <a:xfrm>
            <a:off x="6477000" y="2971800"/>
            <a:ext cx="850213" cy="584776"/>
          </a:xfrm>
          <a:prstGeom prst="rect">
            <a:avLst/>
          </a:prstGeom>
          <a:noFill/>
        </p:spPr>
        <p:txBody>
          <a:bodyPr wrap="none" rtlCol="0">
            <a:spAutoFit/>
          </a:bodyPr>
          <a:lstStyle/>
          <a:p>
            <a:r>
              <a:rPr lang="en-US" sz="1600" b="1" dirty="0" smtClean="0">
                <a:solidFill>
                  <a:schemeClr val="bg1">
                    <a:lumMod val="50000"/>
                  </a:schemeClr>
                </a:solidFill>
              </a:rPr>
              <a:t>Cloud</a:t>
            </a:r>
          </a:p>
          <a:p>
            <a:r>
              <a:rPr lang="en-US" sz="1600" b="1" dirty="0" smtClean="0">
                <a:solidFill>
                  <a:schemeClr val="bg1">
                    <a:lumMod val="50000"/>
                  </a:schemeClr>
                </a:solidFill>
              </a:rPr>
              <a:t>fraction</a:t>
            </a:r>
            <a:endParaRPr lang="en-US" sz="1600" b="1" dirty="0">
              <a:solidFill>
                <a:schemeClr val="bg1">
                  <a:lumMod val="50000"/>
                </a:schemeClr>
              </a:solidFill>
            </a:endParaRPr>
          </a:p>
        </p:txBody>
      </p:sp>
      <p:sp>
        <p:nvSpPr>
          <p:cNvPr id="60" name="TextBox 59"/>
          <p:cNvSpPr txBox="1"/>
          <p:nvPr/>
        </p:nvSpPr>
        <p:spPr>
          <a:xfrm>
            <a:off x="6546319" y="4114800"/>
            <a:ext cx="646331" cy="461665"/>
          </a:xfrm>
          <a:prstGeom prst="rect">
            <a:avLst/>
          </a:prstGeom>
          <a:noFill/>
        </p:spPr>
        <p:txBody>
          <a:bodyPr wrap="none" rtlCol="0">
            <a:spAutoFit/>
          </a:bodyPr>
          <a:lstStyle/>
          <a:p>
            <a:r>
              <a:rPr lang="en-US" sz="2400" b="1" dirty="0" smtClean="0"/>
              <a:t>SO</a:t>
            </a:r>
            <a:r>
              <a:rPr lang="en-US" sz="2400" b="1" baseline="-25000" dirty="0" smtClean="0"/>
              <a:t>2</a:t>
            </a:r>
            <a:endParaRPr lang="en-US" sz="1600" b="1" baseline="-25000" dirty="0" smtClean="0"/>
          </a:p>
        </p:txBody>
      </p:sp>
      <p:sp>
        <p:nvSpPr>
          <p:cNvPr id="61" name="TextBox 60"/>
          <p:cNvSpPr txBox="1"/>
          <p:nvPr/>
        </p:nvSpPr>
        <p:spPr>
          <a:xfrm>
            <a:off x="6553201" y="5562600"/>
            <a:ext cx="2095996" cy="830997"/>
          </a:xfrm>
          <a:prstGeom prst="rect">
            <a:avLst/>
          </a:prstGeom>
          <a:noFill/>
        </p:spPr>
        <p:txBody>
          <a:bodyPr wrap="square" rtlCol="0">
            <a:spAutoFit/>
          </a:bodyPr>
          <a:lstStyle/>
          <a:p>
            <a:r>
              <a:rPr lang="en-US" sz="1600" b="1" dirty="0" smtClean="0"/>
              <a:t>UV Aerosol</a:t>
            </a:r>
          </a:p>
          <a:p>
            <a:r>
              <a:rPr lang="en-US" sz="1600" b="1" dirty="0" smtClean="0"/>
              <a:t>Index: Ash, dust or smoke</a:t>
            </a:r>
            <a:endParaRPr lang="en-US" sz="1600" b="1" dirty="0"/>
          </a:p>
        </p:txBody>
      </p:sp>
      <p:sp>
        <p:nvSpPr>
          <p:cNvPr id="73" name="TextBox 72"/>
          <p:cNvSpPr txBox="1"/>
          <p:nvPr/>
        </p:nvSpPr>
        <p:spPr>
          <a:xfrm>
            <a:off x="1259212" y="3059355"/>
            <a:ext cx="1007580" cy="461665"/>
          </a:xfrm>
          <a:prstGeom prst="rect">
            <a:avLst/>
          </a:prstGeom>
          <a:noFill/>
        </p:spPr>
        <p:txBody>
          <a:bodyPr wrap="square" rtlCol="0">
            <a:spAutoFit/>
          </a:bodyPr>
          <a:lstStyle/>
          <a:p>
            <a:r>
              <a:rPr lang="en-US" sz="1200" dirty="0" smtClean="0">
                <a:solidFill>
                  <a:srgbClr val="FFFFFF"/>
                </a:solidFill>
              </a:rPr>
              <a:t>Image: UAF/GINA</a:t>
            </a:r>
            <a:endParaRPr lang="en-US" sz="1200" dirty="0">
              <a:solidFill>
                <a:srgbClr val="FFFFFF"/>
              </a:solidFill>
            </a:endParaRPr>
          </a:p>
        </p:txBody>
      </p:sp>
      <p:sp>
        <p:nvSpPr>
          <p:cNvPr id="77" name="TextBox 76"/>
          <p:cNvSpPr txBox="1"/>
          <p:nvPr/>
        </p:nvSpPr>
        <p:spPr>
          <a:xfrm>
            <a:off x="1974521" y="1179683"/>
            <a:ext cx="4366372" cy="707886"/>
          </a:xfrm>
          <a:prstGeom prst="rect">
            <a:avLst/>
          </a:prstGeom>
          <a:noFill/>
        </p:spPr>
        <p:txBody>
          <a:bodyPr wrap="square" rtlCol="0">
            <a:spAutoFit/>
          </a:bodyPr>
          <a:lstStyle/>
          <a:p>
            <a:pPr algn="ctr"/>
            <a:r>
              <a:rPr lang="en-US" sz="2000" b="1" dirty="0" smtClean="0">
                <a:solidFill>
                  <a:schemeClr val="bg1">
                    <a:lumMod val="50000"/>
                  </a:schemeClr>
                </a:solidFill>
              </a:rPr>
              <a:t>Direct Broadcast from NASA Aura satellite</a:t>
            </a:r>
            <a:endParaRPr lang="en-US" sz="2000" b="1" dirty="0">
              <a:solidFill>
                <a:schemeClr val="bg1">
                  <a:lumMod val="50000"/>
                </a:schemeClr>
              </a:solidFill>
            </a:endParaRPr>
          </a:p>
        </p:txBody>
      </p:sp>
      <p:sp>
        <p:nvSpPr>
          <p:cNvPr id="78" name="TextBox 77"/>
          <p:cNvSpPr txBox="1"/>
          <p:nvPr/>
        </p:nvSpPr>
        <p:spPr>
          <a:xfrm>
            <a:off x="2147871" y="2555895"/>
            <a:ext cx="4165209" cy="707886"/>
          </a:xfrm>
          <a:prstGeom prst="rect">
            <a:avLst/>
          </a:prstGeom>
          <a:noFill/>
        </p:spPr>
        <p:txBody>
          <a:bodyPr wrap="square" rtlCol="0">
            <a:spAutoFit/>
          </a:bodyPr>
          <a:lstStyle/>
          <a:p>
            <a:r>
              <a:rPr lang="en-US" sz="2000" b="1" dirty="0" smtClean="0">
                <a:solidFill>
                  <a:schemeClr val="bg1">
                    <a:lumMod val="50000"/>
                  </a:schemeClr>
                </a:solidFill>
              </a:rPr>
              <a:t>Receiving stations in </a:t>
            </a:r>
            <a:r>
              <a:rPr lang="en-US" sz="2000" b="1" dirty="0" err="1" smtClean="0">
                <a:solidFill>
                  <a:schemeClr val="bg1">
                    <a:lumMod val="50000"/>
                  </a:schemeClr>
                </a:solidFill>
              </a:rPr>
              <a:t>Sodankylä</a:t>
            </a:r>
            <a:r>
              <a:rPr lang="en-US" sz="2000" b="1" dirty="0" smtClean="0">
                <a:solidFill>
                  <a:schemeClr val="bg1">
                    <a:lumMod val="50000"/>
                  </a:schemeClr>
                </a:solidFill>
              </a:rPr>
              <a:t> (FMI) and Fairbanks (UAF/GINA)</a:t>
            </a:r>
            <a:endParaRPr lang="en-US" sz="2000" b="1" dirty="0">
              <a:solidFill>
                <a:schemeClr val="bg1">
                  <a:lumMod val="50000"/>
                </a:schemeClr>
              </a:solidFill>
            </a:endParaRPr>
          </a:p>
        </p:txBody>
      </p:sp>
      <p:sp>
        <p:nvSpPr>
          <p:cNvPr id="79" name="TextBox 78"/>
          <p:cNvSpPr txBox="1"/>
          <p:nvPr/>
        </p:nvSpPr>
        <p:spPr>
          <a:xfrm>
            <a:off x="2073710" y="4216353"/>
            <a:ext cx="4664825" cy="400110"/>
          </a:xfrm>
          <a:prstGeom prst="rect">
            <a:avLst/>
          </a:prstGeom>
          <a:noFill/>
        </p:spPr>
        <p:txBody>
          <a:bodyPr wrap="square" rtlCol="0">
            <a:spAutoFit/>
          </a:bodyPr>
          <a:lstStyle/>
          <a:p>
            <a:r>
              <a:rPr lang="en-US" sz="2000" b="1" dirty="0" smtClean="0">
                <a:solidFill>
                  <a:schemeClr val="bg1">
                    <a:lumMod val="50000"/>
                  </a:schemeClr>
                </a:solidFill>
              </a:rPr>
              <a:t>OMI VFD Processing in </a:t>
            </a:r>
            <a:r>
              <a:rPr lang="en-US" sz="2000" b="1" dirty="0" err="1" smtClean="0">
                <a:solidFill>
                  <a:schemeClr val="bg1">
                    <a:lumMod val="50000"/>
                  </a:schemeClr>
                </a:solidFill>
              </a:rPr>
              <a:t>Sodankylä</a:t>
            </a:r>
            <a:endParaRPr lang="en-US" sz="2000" b="1" dirty="0">
              <a:solidFill>
                <a:schemeClr val="bg1">
                  <a:lumMod val="50000"/>
                </a:schemeClr>
              </a:solidFill>
            </a:endParaRPr>
          </a:p>
        </p:txBody>
      </p:sp>
      <p:sp>
        <p:nvSpPr>
          <p:cNvPr id="80" name="TextBox 79"/>
          <p:cNvSpPr txBox="1"/>
          <p:nvPr/>
        </p:nvSpPr>
        <p:spPr>
          <a:xfrm>
            <a:off x="2147871" y="5436467"/>
            <a:ext cx="4350062" cy="707886"/>
          </a:xfrm>
          <a:prstGeom prst="rect">
            <a:avLst/>
          </a:prstGeom>
          <a:noFill/>
        </p:spPr>
        <p:txBody>
          <a:bodyPr wrap="square" rtlCol="0">
            <a:spAutoFit/>
          </a:bodyPr>
          <a:lstStyle/>
          <a:p>
            <a:r>
              <a:rPr lang="en-US" sz="2000" b="1" dirty="0" smtClean="0">
                <a:solidFill>
                  <a:schemeClr val="bg1">
                    <a:lumMod val="50000"/>
                  </a:schemeClr>
                </a:solidFill>
              </a:rPr>
              <a:t>WWW and FTP services. Available within 20 min after data reception. </a:t>
            </a:r>
          </a:p>
        </p:txBody>
      </p:sp>
      <p:cxnSp>
        <p:nvCxnSpPr>
          <p:cNvPr id="83" name="Straight Connector 82"/>
          <p:cNvCxnSpPr/>
          <p:nvPr/>
        </p:nvCxnSpPr>
        <p:spPr>
          <a:xfrm>
            <a:off x="6502058" y="580833"/>
            <a:ext cx="0" cy="5986509"/>
          </a:xfrm>
          <a:prstGeom prst="line">
            <a:avLst/>
          </a:prstGeom>
          <a:ln>
            <a:solidFill>
              <a:srgbClr val="7F7F7F"/>
            </a:solidFill>
          </a:ln>
        </p:spPr>
        <p:style>
          <a:lnRef idx="3">
            <a:schemeClr val="dk1"/>
          </a:lnRef>
          <a:fillRef idx="0">
            <a:schemeClr val="dk1"/>
          </a:fillRef>
          <a:effectRef idx="2">
            <a:schemeClr val="dk1"/>
          </a:effectRef>
          <a:fontRef idx="minor">
            <a:schemeClr val="tx1"/>
          </a:fontRef>
        </p:style>
      </p:cxnSp>
      <p:sp>
        <p:nvSpPr>
          <p:cNvPr id="84" name="Down Arrow 83"/>
          <p:cNvSpPr/>
          <p:nvPr/>
        </p:nvSpPr>
        <p:spPr>
          <a:xfrm flipH="1">
            <a:off x="3860890" y="1900931"/>
            <a:ext cx="241300" cy="6346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Down Arrow 84"/>
          <p:cNvSpPr/>
          <p:nvPr/>
        </p:nvSpPr>
        <p:spPr>
          <a:xfrm flipH="1">
            <a:off x="3873590" y="3365759"/>
            <a:ext cx="215900" cy="7979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Down Arrow 85"/>
          <p:cNvSpPr/>
          <p:nvPr/>
        </p:nvSpPr>
        <p:spPr>
          <a:xfrm flipH="1">
            <a:off x="3873590" y="4863473"/>
            <a:ext cx="228600" cy="57441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4035910" y="3401823"/>
            <a:ext cx="2434758" cy="646331"/>
          </a:xfrm>
          <a:prstGeom prst="rect">
            <a:avLst/>
          </a:prstGeom>
          <a:noFill/>
        </p:spPr>
        <p:txBody>
          <a:bodyPr wrap="square" rtlCol="0">
            <a:spAutoFit/>
          </a:bodyPr>
          <a:lstStyle/>
          <a:p>
            <a:r>
              <a:rPr lang="en-US" sz="1800" b="1" dirty="0" smtClean="0">
                <a:solidFill>
                  <a:schemeClr val="bg1">
                    <a:lumMod val="50000"/>
                  </a:schemeClr>
                </a:solidFill>
              </a:rPr>
              <a:t>FTP from Fairbanks to FMI</a:t>
            </a:r>
            <a:endParaRPr lang="en-US" sz="1800" b="1" dirty="0">
              <a:solidFill>
                <a:schemeClr val="bg1">
                  <a:lumMod val="50000"/>
                </a:schemeClr>
              </a:solidFill>
            </a:endParaRPr>
          </a:p>
        </p:txBody>
      </p:sp>
      <p:sp>
        <p:nvSpPr>
          <p:cNvPr id="31" name="TextBox 30"/>
          <p:cNvSpPr txBox="1"/>
          <p:nvPr/>
        </p:nvSpPr>
        <p:spPr>
          <a:xfrm>
            <a:off x="2679119" y="6277852"/>
            <a:ext cx="2706929" cy="461665"/>
          </a:xfrm>
          <a:prstGeom prst="rect">
            <a:avLst/>
          </a:prstGeom>
          <a:noFill/>
        </p:spPr>
        <p:txBody>
          <a:bodyPr wrap="square" rtlCol="0">
            <a:spAutoFit/>
          </a:bodyPr>
          <a:lstStyle/>
          <a:p>
            <a:r>
              <a:rPr lang="en-GB" u="sng" dirty="0" smtClean="0">
                <a:hlinkClick r:id="rId12"/>
              </a:rPr>
              <a:t>http://omivfd.fmi.fi</a:t>
            </a:r>
            <a:endParaRPr lang="en-US" dirty="0"/>
          </a:p>
        </p:txBody>
      </p:sp>
      <p:pic>
        <p:nvPicPr>
          <p:cNvPr id="32" name="Picture 31" descr="FMIlogo.jpg"/>
          <p:cNvPicPr>
            <a:picLocks noChangeAspect="1"/>
          </p:cNvPicPr>
          <p:nvPr/>
        </p:nvPicPr>
        <p:blipFill>
          <a:blip r:embed="rId13"/>
          <a:stretch>
            <a:fillRect/>
          </a:stretch>
        </p:blipFill>
        <p:spPr>
          <a:xfrm>
            <a:off x="7594600" y="0"/>
            <a:ext cx="1549400" cy="917966"/>
          </a:xfrm>
          <a:prstGeom prst="rect">
            <a:avLst/>
          </a:prstGeom>
        </p:spPr>
      </p:pic>
      <p:pic>
        <p:nvPicPr>
          <p:cNvPr id="36" name="Picture 35" descr="UAF_logo.jpg"/>
          <p:cNvPicPr>
            <a:picLocks noChangeAspect="1"/>
          </p:cNvPicPr>
          <p:nvPr/>
        </p:nvPicPr>
        <p:blipFill>
          <a:blip r:embed="rId14"/>
          <a:stretch>
            <a:fillRect/>
          </a:stretch>
        </p:blipFill>
        <p:spPr>
          <a:xfrm>
            <a:off x="6680200" y="76200"/>
            <a:ext cx="787400" cy="702276"/>
          </a:xfrm>
          <a:prstGeom prst="rect">
            <a:avLst/>
          </a:prstGeom>
        </p:spPr>
      </p:pic>
    </p:spTree>
    <p:extLst>
      <p:ext uri="{BB962C8B-B14F-4D97-AF65-F5344CB8AC3E}">
        <p14:creationId xmlns:p14="http://schemas.microsoft.com/office/powerpoint/2010/main" val="3568799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264"/>
          <a:stretch/>
        </p:blipFill>
        <p:spPr>
          <a:xfrm>
            <a:off x="0" y="956296"/>
            <a:ext cx="9144000" cy="5650082"/>
          </a:xfrm>
          <a:prstGeom prst="rect">
            <a:avLst/>
          </a:prstGeom>
        </p:spPr>
      </p:pic>
      <p:cxnSp>
        <p:nvCxnSpPr>
          <p:cNvPr id="9" name="Straight Arrow Connector 8"/>
          <p:cNvCxnSpPr/>
          <p:nvPr/>
        </p:nvCxnSpPr>
        <p:spPr>
          <a:xfrm>
            <a:off x="1524000" y="685800"/>
            <a:ext cx="2209800"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137160" y="4008804"/>
            <a:ext cx="21336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r>
              <a:rPr lang="en-US" dirty="0" smtClean="0">
                <a:solidFill>
                  <a:srgbClr val="1F497D"/>
                </a:solidFill>
                <a:latin typeface="Calibri"/>
              </a:rPr>
              <a:t>NOAA OMI/OMPS  NRT interactive map</a:t>
            </a:r>
            <a:endParaRPr lang="en-US" dirty="0">
              <a:solidFill>
                <a:srgbClr val="1F497D"/>
              </a:solidFill>
              <a:latin typeface="Calibri"/>
            </a:endParaRPr>
          </a:p>
        </p:txBody>
      </p:sp>
      <p:cxnSp>
        <p:nvCxnSpPr>
          <p:cNvPr id="13" name="Straight Arrow Connector 12"/>
          <p:cNvCxnSpPr>
            <a:stCxn id="12" idx="3"/>
          </p:cNvCxnSpPr>
          <p:nvPr/>
        </p:nvCxnSpPr>
        <p:spPr>
          <a:xfrm flipV="1">
            <a:off x="2270760" y="1905000"/>
            <a:ext cx="2148840" cy="24269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2124670"/>
            <a:ext cx="16764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r>
              <a:rPr lang="en-US" dirty="0" smtClean="0">
                <a:solidFill>
                  <a:srgbClr val="1F497D"/>
                </a:solidFill>
                <a:latin typeface="Calibri"/>
              </a:rPr>
              <a:t>FMI Very Fast  Delivery (Direct Broadcast )  link </a:t>
            </a:r>
            <a:endParaRPr lang="en-US" dirty="0">
              <a:solidFill>
                <a:srgbClr val="1F497D"/>
              </a:solidFill>
              <a:latin typeface="Calibri"/>
            </a:endParaRPr>
          </a:p>
        </p:txBody>
      </p:sp>
      <p:cxnSp>
        <p:nvCxnSpPr>
          <p:cNvPr id="19" name="Straight Arrow Connector 18"/>
          <p:cNvCxnSpPr/>
          <p:nvPr/>
        </p:nvCxnSpPr>
        <p:spPr>
          <a:xfrm flipV="1">
            <a:off x="1676400" y="1905000"/>
            <a:ext cx="1524000" cy="46166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838200" y="-22086"/>
            <a:ext cx="830580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t>Summary of NASA DISASTERS  project: Near </a:t>
            </a:r>
            <a:r>
              <a:rPr lang="en-US" sz="2000" b="1" dirty="0"/>
              <a:t>Real-time Volcanic Cloud Products for Aviation </a:t>
            </a:r>
            <a:r>
              <a:rPr lang="en-US" sz="2000" b="1" dirty="0" smtClean="0"/>
              <a:t>Alerts. Stage 1: Feasibility study   </a:t>
            </a:r>
          </a:p>
          <a:p>
            <a:pPr algn="ctr"/>
            <a:r>
              <a:rPr lang="en-US" sz="2000" b="1" dirty="0" smtClean="0"/>
              <a:t>http://so2.gsfc.nasa.gov</a:t>
            </a:r>
            <a:endParaRPr lang="en-US" sz="2000" dirty="0" smtClean="0"/>
          </a:p>
        </p:txBody>
      </p:sp>
      <p:pic>
        <p:nvPicPr>
          <p:cNvPr id="14" name="Picture 2" descr="so2cmass.20101105_00z_movi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4960" y="4438650"/>
            <a:ext cx="3063240" cy="2297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781800" y="2286000"/>
            <a:ext cx="21336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914400"/>
            <a:r>
              <a:rPr lang="en-US" dirty="0" smtClean="0">
                <a:solidFill>
                  <a:srgbClr val="1F497D"/>
                </a:solidFill>
                <a:latin typeface="Calibri"/>
              </a:rPr>
              <a:t>NASA  AIRS NRT SO2 maps</a:t>
            </a:r>
            <a:endParaRPr lang="en-US" dirty="0">
              <a:solidFill>
                <a:srgbClr val="1F497D"/>
              </a:solidFill>
              <a:latin typeface="Calibri"/>
            </a:endParaRPr>
          </a:p>
        </p:txBody>
      </p:sp>
      <p:cxnSp>
        <p:nvCxnSpPr>
          <p:cNvPr id="24" name="Straight Arrow Connector 23"/>
          <p:cNvCxnSpPr/>
          <p:nvPr/>
        </p:nvCxnSpPr>
        <p:spPr>
          <a:xfrm flipH="1" flipV="1">
            <a:off x="6629400" y="1828800"/>
            <a:ext cx="68580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058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09600"/>
          </a:xfrm>
        </p:spPr>
        <p:txBody>
          <a:bodyPr>
            <a:normAutofit/>
          </a:bodyPr>
          <a:lstStyle/>
          <a:p>
            <a:r>
              <a:rPr lang="en-US" sz="2800" dirty="0" smtClean="0"/>
              <a:t>April 15 </a:t>
            </a:r>
            <a:r>
              <a:rPr lang="en-US" sz="2800" dirty="0" err="1">
                <a:ea typeface="ＭＳ Ｐゴシック" pitchFamily="1" charset="-128"/>
                <a:cs typeface="ＭＳ Ｐゴシック" pitchFamily="1" charset="-128"/>
              </a:rPr>
              <a:t>Eyjafjallajökull</a:t>
            </a:r>
            <a:r>
              <a:rPr lang="en-US" sz="2800" dirty="0">
                <a:ea typeface="ＭＳ Ｐゴシック" pitchFamily="1" charset="-128"/>
                <a:cs typeface="ＭＳ Ｐゴシック" pitchFamily="1" charset="-128"/>
              </a:rPr>
              <a:t> </a:t>
            </a:r>
            <a:r>
              <a:rPr lang="en-US" sz="2800" dirty="0" smtClean="0"/>
              <a:t>eruption plume – Aqua/MODIS</a:t>
            </a:r>
            <a:endParaRPr lang="en-US" sz="2800" dirty="0"/>
          </a:p>
        </p:txBody>
      </p:sp>
      <p:pic>
        <p:nvPicPr>
          <p:cNvPr id="3" name="Picture 2" descr="eyja_amod_20100415_1330.jpg"/>
          <p:cNvPicPr>
            <a:picLocks noChangeAspect="1"/>
          </p:cNvPicPr>
          <p:nvPr/>
        </p:nvPicPr>
        <p:blipFill>
          <a:blip r:embed="rId3"/>
          <a:stretch>
            <a:fillRect/>
          </a:stretch>
        </p:blipFill>
        <p:spPr>
          <a:xfrm>
            <a:off x="610120" y="734663"/>
            <a:ext cx="7705345" cy="6076982"/>
          </a:xfrm>
          <a:prstGeom prst="rect">
            <a:avLst/>
          </a:prstGeom>
        </p:spPr>
      </p:pic>
      <p:grpSp>
        <p:nvGrpSpPr>
          <p:cNvPr id="12" name="Group 11"/>
          <p:cNvGrpSpPr/>
          <p:nvPr/>
        </p:nvGrpSpPr>
        <p:grpSpPr>
          <a:xfrm>
            <a:off x="3563873" y="2113719"/>
            <a:ext cx="3484866" cy="2058095"/>
            <a:chOff x="3563873" y="2113719"/>
            <a:chExt cx="3484866" cy="2058095"/>
          </a:xfrm>
        </p:grpSpPr>
        <p:cxnSp>
          <p:nvCxnSpPr>
            <p:cNvPr id="5" name="Straight Connector 4"/>
            <p:cNvCxnSpPr/>
            <p:nvPr/>
          </p:nvCxnSpPr>
          <p:spPr bwMode="auto">
            <a:xfrm>
              <a:off x="3976962" y="3791716"/>
              <a:ext cx="1001193" cy="380098"/>
            </a:xfrm>
            <a:prstGeom prst="line">
              <a:avLst/>
            </a:prstGeom>
            <a:solidFill>
              <a:schemeClr val="accent1"/>
            </a:solidFill>
            <a:ln w="4445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3563873" y="2432992"/>
              <a:ext cx="1001193" cy="380098"/>
            </a:xfrm>
            <a:prstGeom prst="line">
              <a:avLst/>
            </a:prstGeom>
            <a:solidFill>
              <a:schemeClr val="accent1"/>
            </a:solidFill>
            <a:ln w="44450" cap="flat" cmpd="sng" algn="ctr">
              <a:solidFill>
                <a:srgbClr val="FF0000"/>
              </a:solidFill>
              <a:prstDash val="solid"/>
              <a:round/>
              <a:headEnd type="none" w="med" len="med"/>
              <a:tailEnd type="none" w="med" len="med"/>
            </a:ln>
            <a:effectLst/>
          </p:spPr>
        </p:cxnSp>
        <p:sp>
          <p:nvSpPr>
            <p:cNvPr id="11" name="TextBox 10"/>
            <p:cNvSpPr txBox="1"/>
            <p:nvPr/>
          </p:nvSpPr>
          <p:spPr>
            <a:xfrm>
              <a:off x="4143827" y="2113719"/>
              <a:ext cx="2904912" cy="461665"/>
            </a:xfrm>
            <a:prstGeom prst="rect">
              <a:avLst/>
            </a:prstGeom>
            <a:solidFill>
              <a:schemeClr val="bg1">
                <a:alpha val="49000"/>
              </a:schemeClr>
            </a:solidFill>
          </p:spPr>
          <p:txBody>
            <a:bodyPr wrap="none" rtlCol="0">
              <a:spAutoFit/>
            </a:bodyPr>
            <a:lstStyle/>
            <a:p>
              <a:r>
                <a:rPr lang="en-US" dirty="0" smtClean="0">
                  <a:solidFill>
                    <a:srgbClr val="FF0000"/>
                  </a:solidFill>
                </a:rPr>
                <a:t>Extent of ash plume</a:t>
              </a:r>
              <a:endParaRPr lang="en-US" dirty="0">
                <a:solidFill>
                  <a:srgbClr val="FF0000"/>
                </a:solidFill>
              </a:endParaRPr>
            </a:p>
          </p:txBody>
        </p:sp>
      </p:grpSp>
    </p:spTree>
    <p:extLst>
      <p:ext uri="{BB962C8B-B14F-4D97-AF65-F5344CB8AC3E}">
        <p14:creationId xmlns:p14="http://schemas.microsoft.com/office/powerpoint/2010/main" val="693601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0"/>
            <a:ext cx="8686800" cy="1096962"/>
          </a:xfrm>
        </p:spPr>
        <p:txBody>
          <a:bodyPr>
            <a:noAutofit/>
          </a:bodyPr>
          <a:lstStyle/>
          <a:p>
            <a:r>
              <a:rPr lang="en-US" sz="3200" dirty="0" smtClean="0">
                <a:ea typeface="ＭＳ Ｐゴシック" pitchFamily="1" charset="-128"/>
                <a:cs typeface="ＭＳ Ｐゴシック" pitchFamily="1" charset="-128"/>
              </a:rPr>
              <a:t>OMI view of </a:t>
            </a:r>
            <a:r>
              <a:rPr lang="en-US" sz="3200" dirty="0" err="1" smtClean="0">
                <a:ea typeface="ＭＳ Ｐゴシック" pitchFamily="1" charset="-128"/>
                <a:cs typeface="ＭＳ Ｐゴシック" pitchFamily="1" charset="-128"/>
              </a:rPr>
              <a:t>Eyjafjallajökull</a:t>
            </a:r>
            <a:r>
              <a:rPr lang="en-US" sz="3200" dirty="0" smtClean="0">
                <a:ea typeface="ＭＳ Ｐゴシック" pitchFamily="1" charset="-128"/>
                <a:cs typeface="ＭＳ Ｐゴシック" pitchFamily="1" charset="-128"/>
              </a:rPr>
              <a:t> eruption plume </a:t>
            </a:r>
            <a:r>
              <a:rPr lang="en-US" sz="3200" dirty="0">
                <a:ea typeface="ＭＳ Ｐゴシック" pitchFamily="1" charset="-128"/>
                <a:cs typeface="ＭＳ Ｐゴシック" pitchFamily="1" charset="-128"/>
              </a:rPr>
              <a:t/>
            </a:r>
            <a:br>
              <a:rPr lang="en-US" sz="3200" dirty="0">
                <a:ea typeface="ＭＳ Ｐゴシック" pitchFamily="1" charset="-128"/>
                <a:cs typeface="ＭＳ Ｐゴシック" pitchFamily="1" charset="-128"/>
              </a:rPr>
            </a:br>
            <a:r>
              <a:rPr lang="en-US" sz="3200" dirty="0" smtClean="0">
                <a:ea typeface="ＭＳ Ｐゴシック" pitchFamily="1" charset="-128"/>
                <a:cs typeface="ＭＳ Ｐゴシック" pitchFamily="1" charset="-128"/>
              </a:rPr>
              <a:t> on April 15, 2010</a:t>
            </a:r>
          </a:p>
        </p:txBody>
      </p:sp>
      <p:pic>
        <p:nvPicPr>
          <p:cNvPr id="101379" name="Picture 2" descr="eyja_so2lf_5k_20100415_o30584_calipso.jpg"/>
          <p:cNvPicPr>
            <a:picLocks noChangeAspect="1"/>
          </p:cNvPicPr>
          <p:nvPr/>
        </p:nvPicPr>
        <p:blipFill>
          <a:blip r:embed="rId3"/>
          <a:srcRect t="7863"/>
          <a:stretch>
            <a:fillRect/>
          </a:stretch>
        </p:blipFill>
        <p:spPr bwMode="auto">
          <a:xfrm>
            <a:off x="0" y="990600"/>
            <a:ext cx="4537075" cy="4446587"/>
          </a:xfrm>
          <a:prstGeom prst="rect">
            <a:avLst/>
          </a:prstGeom>
          <a:noFill/>
          <a:ln w="9525">
            <a:noFill/>
            <a:miter lim="800000"/>
            <a:headEnd/>
            <a:tailEnd/>
          </a:ln>
        </p:spPr>
      </p:pic>
      <p:pic>
        <p:nvPicPr>
          <p:cNvPr id="101380" name="Picture 3" descr="eyja_ai_20100415_o30584_calipso.jpg"/>
          <p:cNvPicPr>
            <a:picLocks noChangeAspect="1"/>
          </p:cNvPicPr>
          <p:nvPr/>
        </p:nvPicPr>
        <p:blipFill>
          <a:blip r:embed="rId4"/>
          <a:srcRect t="5402"/>
          <a:stretch>
            <a:fillRect/>
          </a:stretch>
        </p:blipFill>
        <p:spPr bwMode="auto">
          <a:xfrm>
            <a:off x="4589463" y="1066800"/>
            <a:ext cx="4565650" cy="4433888"/>
          </a:xfrm>
          <a:prstGeom prst="rect">
            <a:avLst/>
          </a:prstGeom>
          <a:noFill/>
          <a:ln w="9525">
            <a:noFill/>
            <a:miter lim="800000"/>
            <a:headEnd/>
            <a:tailEnd/>
          </a:ln>
        </p:spPr>
      </p:pic>
      <p:sp>
        <p:nvSpPr>
          <p:cNvPr id="101381" name="TextBox 5"/>
          <p:cNvSpPr txBox="1">
            <a:spLocks noChangeArrowheads="1"/>
          </p:cNvSpPr>
          <p:nvPr/>
        </p:nvSpPr>
        <p:spPr bwMode="auto">
          <a:xfrm>
            <a:off x="0" y="4267200"/>
            <a:ext cx="2103438" cy="400050"/>
          </a:xfrm>
          <a:prstGeom prst="rect">
            <a:avLst/>
          </a:prstGeom>
          <a:noFill/>
          <a:ln w="9525">
            <a:noFill/>
            <a:miter lim="800000"/>
            <a:headEnd/>
            <a:tailEnd/>
          </a:ln>
        </p:spPr>
        <p:txBody>
          <a:bodyPr wrap="none">
            <a:prstTxWarp prst="textNoShape">
              <a:avLst/>
            </a:prstTxWarp>
            <a:spAutoFit/>
          </a:bodyPr>
          <a:lstStyle/>
          <a:p>
            <a:r>
              <a:rPr lang="en-US" sz="2000" dirty="0">
                <a:solidFill>
                  <a:srgbClr val="0000FF"/>
                </a:solidFill>
              </a:rPr>
              <a:t>OMI SO</a:t>
            </a:r>
            <a:r>
              <a:rPr lang="en-US" sz="2000" baseline="-25000" dirty="0">
                <a:solidFill>
                  <a:srgbClr val="0000FF"/>
                </a:solidFill>
              </a:rPr>
              <a:t>2</a:t>
            </a:r>
            <a:r>
              <a:rPr lang="en-US" sz="2000" dirty="0">
                <a:solidFill>
                  <a:srgbClr val="0000FF"/>
                </a:solidFill>
              </a:rPr>
              <a:t> column</a:t>
            </a:r>
          </a:p>
        </p:txBody>
      </p:sp>
      <p:sp>
        <p:nvSpPr>
          <p:cNvPr id="101382" name="TextBox 6"/>
          <p:cNvSpPr txBox="1">
            <a:spLocks noChangeArrowheads="1"/>
          </p:cNvSpPr>
          <p:nvPr/>
        </p:nvSpPr>
        <p:spPr bwMode="auto">
          <a:xfrm>
            <a:off x="4572000" y="4267200"/>
            <a:ext cx="2300288" cy="400050"/>
          </a:xfrm>
          <a:prstGeom prst="rect">
            <a:avLst/>
          </a:prstGeom>
          <a:noFill/>
          <a:ln w="9525">
            <a:noFill/>
            <a:miter lim="800000"/>
            <a:headEnd/>
            <a:tailEnd/>
          </a:ln>
        </p:spPr>
        <p:txBody>
          <a:bodyPr wrap="none">
            <a:prstTxWarp prst="textNoShape">
              <a:avLst/>
            </a:prstTxWarp>
            <a:spAutoFit/>
          </a:bodyPr>
          <a:lstStyle/>
          <a:p>
            <a:r>
              <a:rPr lang="en-US" sz="2000" dirty="0">
                <a:solidFill>
                  <a:srgbClr val="0000FF"/>
                </a:solidFill>
              </a:rPr>
              <a:t>OMI Aerosol Index</a:t>
            </a:r>
          </a:p>
        </p:txBody>
      </p:sp>
      <p:sp>
        <p:nvSpPr>
          <p:cNvPr id="101383" name="TextBox 7"/>
          <p:cNvSpPr txBox="1">
            <a:spLocks noChangeArrowheads="1"/>
          </p:cNvSpPr>
          <p:nvPr/>
        </p:nvSpPr>
        <p:spPr bwMode="auto">
          <a:xfrm rot="4311227">
            <a:off x="935832" y="3071019"/>
            <a:ext cx="1974850" cy="338137"/>
          </a:xfrm>
          <a:prstGeom prst="rect">
            <a:avLst/>
          </a:prstGeom>
          <a:noFill/>
          <a:ln w="9525">
            <a:noFill/>
            <a:miter lim="800000"/>
            <a:headEnd/>
            <a:tailEnd/>
          </a:ln>
        </p:spPr>
        <p:txBody>
          <a:bodyPr wrap="none">
            <a:prstTxWarp prst="textNoShape">
              <a:avLst/>
            </a:prstTxWarp>
            <a:spAutoFit/>
          </a:bodyPr>
          <a:lstStyle/>
          <a:p>
            <a:r>
              <a:rPr lang="en-US" sz="1600"/>
              <a:t>CALIPSO/CloudSat</a:t>
            </a:r>
          </a:p>
        </p:txBody>
      </p:sp>
      <p:sp>
        <p:nvSpPr>
          <p:cNvPr id="8" name="Rectangle 15"/>
          <p:cNvSpPr>
            <a:spLocks noChangeArrowheads="1"/>
          </p:cNvSpPr>
          <p:nvPr/>
        </p:nvSpPr>
        <p:spPr bwMode="auto">
          <a:xfrm>
            <a:off x="152400" y="5562600"/>
            <a:ext cx="8853487" cy="715963"/>
          </a:xfrm>
          <a:prstGeom prst="rect">
            <a:avLst/>
          </a:prstGeom>
          <a:solidFill>
            <a:schemeClr val="bg1"/>
          </a:solidFill>
          <a:ln w="12700">
            <a:noFill/>
            <a:miter lim="800000"/>
            <a:headEnd/>
            <a:tailEnd/>
          </a:ln>
        </p:spPr>
        <p:txBody>
          <a:bodyPr lIns="45720" tIns="0" rIns="45720" bIns="0">
            <a:prstTxWarp prst="textNoShape">
              <a:avLst/>
            </a:prstTxWarp>
          </a:bodyPr>
          <a:lstStyle/>
          <a:p>
            <a:pPr marL="228600" indent="-228600">
              <a:spcBef>
                <a:spcPct val="20000"/>
              </a:spcBef>
              <a:buFont typeface="Arial" pitchFamily="1" charset="0"/>
              <a:buChar char="•"/>
            </a:pPr>
            <a:r>
              <a:rPr lang="en-US" sz="2400" dirty="0">
                <a:solidFill>
                  <a:srgbClr val="FF0000"/>
                </a:solidFill>
              </a:rPr>
              <a:t>Near real-time (NRT) OMI SO</a:t>
            </a:r>
            <a:r>
              <a:rPr lang="en-US" sz="2400" baseline="-25000" dirty="0">
                <a:solidFill>
                  <a:srgbClr val="FF0000"/>
                </a:solidFill>
              </a:rPr>
              <a:t>2</a:t>
            </a:r>
            <a:r>
              <a:rPr lang="en-US" sz="2400" dirty="0">
                <a:solidFill>
                  <a:srgbClr val="FF0000"/>
                </a:solidFill>
              </a:rPr>
              <a:t> </a:t>
            </a:r>
            <a:r>
              <a:rPr lang="en-US" sz="2400" dirty="0" smtClean="0">
                <a:solidFill>
                  <a:srgbClr val="FF0000"/>
                </a:solidFill>
              </a:rPr>
              <a:t>and AI data </a:t>
            </a:r>
            <a:r>
              <a:rPr lang="en-US" sz="2400" dirty="0">
                <a:solidFill>
                  <a:srgbClr val="FF0000"/>
                </a:solidFill>
              </a:rPr>
              <a:t>produced within 3 hours of satellite </a:t>
            </a:r>
            <a:r>
              <a:rPr lang="en-US" sz="2400" dirty="0" smtClean="0">
                <a:solidFill>
                  <a:srgbClr val="FF0000"/>
                </a:solidFill>
              </a:rPr>
              <a:t>overpass and displayed at NOAA operational site:</a:t>
            </a:r>
          </a:p>
          <a:p>
            <a:pPr marL="228600" indent="-228600">
              <a:spcBef>
                <a:spcPct val="20000"/>
              </a:spcBef>
              <a:buFont typeface="Arial" pitchFamily="1" charset="0"/>
              <a:buChar char="•"/>
            </a:pPr>
            <a:r>
              <a:rPr lang="en-US" sz="2400" dirty="0" smtClean="0">
                <a:solidFill>
                  <a:srgbClr val="FF0000"/>
                </a:solidFill>
              </a:rPr>
              <a:t>(</a:t>
            </a:r>
            <a:r>
              <a:rPr lang="en-US" sz="2000" dirty="0">
                <a:solidFill>
                  <a:srgbClr val="3366FF"/>
                </a:solidFill>
              </a:rPr>
              <a:t>http://</a:t>
            </a:r>
            <a:r>
              <a:rPr lang="en-US" sz="2000" dirty="0" err="1">
                <a:solidFill>
                  <a:srgbClr val="3366FF"/>
                </a:solidFill>
              </a:rPr>
              <a:t>satepsanone.nesdis.noaa.gov</a:t>
            </a:r>
            <a:r>
              <a:rPr lang="en-US" sz="2000" dirty="0">
                <a:solidFill>
                  <a:srgbClr val="3366FF"/>
                </a:solidFill>
              </a:rPr>
              <a:t>/pub/OMI/OMISO2/</a:t>
            </a:r>
            <a:r>
              <a:rPr lang="en-US" sz="2000" dirty="0" err="1">
                <a:solidFill>
                  <a:srgbClr val="3366FF"/>
                </a:solidFill>
              </a:rPr>
              <a:t>index.html</a:t>
            </a:r>
            <a:r>
              <a:rPr lang="en-US" sz="2000" dirty="0">
                <a:solidFill>
                  <a:srgbClr val="FF0000"/>
                </a:solidFill>
              </a:rPr>
              <a:t>)</a:t>
            </a:r>
            <a:endParaRPr lang="en-US" sz="2000" dirty="0">
              <a:solidFill>
                <a:srgbClr val="FF0000"/>
              </a:solidFill>
              <a:sym typeface="Symbol" pitchFamily="1" charset="2"/>
            </a:endParaRPr>
          </a:p>
        </p:txBody>
      </p:sp>
    </p:spTree>
    <p:extLst>
      <p:ext uri="{BB962C8B-B14F-4D97-AF65-F5344CB8AC3E}">
        <p14:creationId xmlns:p14="http://schemas.microsoft.com/office/powerpoint/2010/main" val="6468664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yja2010_OMI_aMODIS.jpg"/>
          <p:cNvPicPr>
            <a:picLocks noGrp="1" noChangeAspect="1"/>
          </p:cNvPicPr>
          <p:nvPr>
            <p:ph idx="1"/>
          </p:nvPr>
        </p:nvPicPr>
        <p:blipFill>
          <a:blip r:embed="rId3"/>
          <a:stretch>
            <a:fillRect/>
          </a:stretch>
        </p:blipFill>
        <p:spPr>
          <a:xfrm>
            <a:off x="-1" y="0"/>
            <a:ext cx="9144001" cy="6858000"/>
          </a:xfrm>
        </p:spPr>
      </p:pic>
    </p:spTree>
    <p:extLst>
      <p:ext uri="{BB962C8B-B14F-4D97-AF65-F5344CB8AC3E}">
        <p14:creationId xmlns:p14="http://schemas.microsoft.com/office/powerpoint/2010/main" val="2678625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676400" y="1226906"/>
            <a:ext cx="6172200" cy="4107094"/>
          </a:xfrm>
          <a:prstGeom prst="rect">
            <a:avLst/>
          </a:prstGeom>
        </p:spPr>
      </p:pic>
      <p:sp>
        <p:nvSpPr>
          <p:cNvPr id="7" name="TextBox 5"/>
          <p:cNvSpPr txBox="1">
            <a:spLocks noChangeArrowheads="1"/>
          </p:cNvSpPr>
          <p:nvPr/>
        </p:nvSpPr>
        <p:spPr bwMode="auto">
          <a:xfrm>
            <a:off x="5031002" y="5257800"/>
            <a:ext cx="3446025"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00FF"/>
                </a:solidFill>
              </a:rPr>
              <a:t>TOMS UV AI  ash mass  ~ 0.8 </a:t>
            </a:r>
            <a:r>
              <a:rPr lang="en-US" sz="2000" dirty="0" err="1" smtClean="0">
                <a:solidFill>
                  <a:srgbClr val="0000FF"/>
                </a:solidFill>
              </a:rPr>
              <a:t>Tg</a:t>
            </a:r>
            <a:r>
              <a:rPr lang="en-US" sz="2000" dirty="0" smtClean="0">
                <a:solidFill>
                  <a:srgbClr val="0000FF"/>
                </a:solidFill>
              </a:rPr>
              <a:t>   </a:t>
            </a:r>
            <a:endParaRPr lang="en-US" sz="2000" dirty="0">
              <a:solidFill>
                <a:srgbClr val="0000FF"/>
              </a:solidFill>
            </a:endParaRPr>
          </a:p>
        </p:txBody>
      </p:sp>
      <p:sp>
        <p:nvSpPr>
          <p:cNvPr id="8" name="TextBox 5"/>
          <p:cNvSpPr txBox="1">
            <a:spLocks noChangeArrowheads="1"/>
          </p:cNvSpPr>
          <p:nvPr/>
        </p:nvSpPr>
        <p:spPr bwMode="auto">
          <a:xfrm>
            <a:off x="457200" y="5257800"/>
            <a:ext cx="3271574"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00FF"/>
                </a:solidFill>
              </a:rPr>
              <a:t>AVHRR  BTD ash mass= 0.7 </a:t>
            </a:r>
            <a:r>
              <a:rPr lang="en-US" sz="2000" dirty="0" err="1" smtClean="0">
                <a:solidFill>
                  <a:srgbClr val="0000FF"/>
                </a:solidFill>
              </a:rPr>
              <a:t>Tg</a:t>
            </a:r>
            <a:r>
              <a:rPr lang="en-US" sz="2000" dirty="0" smtClean="0">
                <a:solidFill>
                  <a:srgbClr val="0000FF"/>
                </a:solidFill>
              </a:rPr>
              <a:t> </a:t>
            </a:r>
          </a:p>
        </p:txBody>
      </p:sp>
      <p:pic>
        <p:nvPicPr>
          <p:cNvPr id="13" name="Picture 12"/>
          <p:cNvPicPr>
            <a:picLocks noChangeAspect="1"/>
          </p:cNvPicPr>
          <p:nvPr/>
        </p:nvPicPr>
        <p:blipFill>
          <a:blip r:embed="rId4"/>
          <a:stretch>
            <a:fillRect/>
          </a:stretch>
        </p:blipFill>
        <p:spPr>
          <a:xfrm>
            <a:off x="0" y="5860845"/>
            <a:ext cx="4495800" cy="616155"/>
          </a:xfrm>
          <a:prstGeom prst="rect">
            <a:avLst/>
          </a:prstGeom>
        </p:spPr>
      </p:pic>
      <p:pic>
        <p:nvPicPr>
          <p:cNvPr id="15" name="Picture 14"/>
          <p:cNvPicPr>
            <a:picLocks noChangeAspect="1"/>
          </p:cNvPicPr>
          <p:nvPr/>
        </p:nvPicPr>
        <p:blipFill>
          <a:blip r:embed="rId5"/>
          <a:stretch>
            <a:fillRect/>
          </a:stretch>
        </p:blipFill>
        <p:spPr>
          <a:xfrm>
            <a:off x="4572000" y="5715000"/>
            <a:ext cx="4363783" cy="1160128"/>
          </a:xfrm>
          <a:prstGeom prst="rect">
            <a:avLst/>
          </a:prstGeom>
        </p:spPr>
      </p:pic>
      <p:sp>
        <p:nvSpPr>
          <p:cNvPr id="18" name="TextBox 17"/>
          <p:cNvSpPr txBox="1"/>
          <p:nvPr/>
        </p:nvSpPr>
        <p:spPr>
          <a:xfrm>
            <a:off x="7543800" y="5605046"/>
            <a:ext cx="1600200" cy="307777"/>
          </a:xfrm>
          <a:prstGeom prst="rect">
            <a:avLst/>
          </a:prstGeom>
          <a:solidFill>
            <a:schemeClr val="bg1"/>
          </a:solidFill>
        </p:spPr>
        <p:txBody>
          <a:bodyPr wrap="square" rtlCol="0">
            <a:spAutoFit/>
          </a:bodyPr>
          <a:lstStyle/>
          <a:p>
            <a:r>
              <a:rPr lang="en-US" sz="1400" dirty="0" smtClean="0"/>
              <a:t>Krotkov et al 1999]</a:t>
            </a:r>
            <a:endParaRPr lang="en-US" sz="1400" dirty="0"/>
          </a:p>
        </p:txBody>
      </p:sp>
      <p:pic>
        <p:nvPicPr>
          <p:cNvPr id="20" name="Picture 19"/>
          <p:cNvPicPr>
            <a:picLocks noChangeAspect="1"/>
          </p:cNvPicPr>
          <p:nvPr/>
        </p:nvPicPr>
        <p:blipFill>
          <a:blip r:embed="rId6"/>
          <a:stretch>
            <a:fillRect/>
          </a:stretch>
        </p:blipFill>
        <p:spPr>
          <a:xfrm>
            <a:off x="1600200" y="0"/>
            <a:ext cx="6248400" cy="1295400"/>
          </a:xfrm>
          <a:prstGeom prst="rect">
            <a:avLst/>
          </a:prstGeom>
        </p:spPr>
      </p:pic>
      <p:sp>
        <p:nvSpPr>
          <p:cNvPr id="21" name="TextBox 20"/>
          <p:cNvSpPr txBox="1"/>
          <p:nvPr/>
        </p:nvSpPr>
        <p:spPr>
          <a:xfrm>
            <a:off x="609600" y="76200"/>
            <a:ext cx="8534400" cy="369332"/>
          </a:xfrm>
          <a:prstGeom prst="rect">
            <a:avLst/>
          </a:prstGeom>
          <a:noFill/>
        </p:spPr>
        <p:txBody>
          <a:bodyPr wrap="square" rtlCol="0">
            <a:spAutoFit/>
          </a:bodyPr>
          <a:lstStyle/>
          <a:p>
            <a:r>
              <a:rPr lang="en-US" b="1" dirty="0" smtClean="0"/>
              <a:t>Ash column mass retrievals  require a priori information about ash refractive index  </a:t>
            </a:r>
            <a:endParaRPr lang="en-US" b="1" dirty="0"/>
          </a:p>
        </p:txBody>
      </p:sp>
    </p:spTree>
    <p:extLst>
      <p:ext uri="{BB962C8B-B14F-4D97-AF65-F5344CB8AC3E}">
        <p14:creationId xmlns:p14="http://schemas.microsoft.com/office/powerpoint/2010/main" val="1346881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457200"/>
          </a:xfrm>
        </p:spPr>
        <p:txBody>
          <a:bodyPr>
            <a:noAutofit/>
          </a:bodyPr>
          <a:lstStyle/>
          <a:p>
            <a:r>
              <a:rPr lang="en-US" sz="3200" dirty="0" smtClean="0"/>
              <a:t>Previous measurements UV ash refractive index </a:t>
            </a:r>
            <a:endParaRPr lang="en-US" sz="3200" dirty="0"/>
          </a:p>
        </p:txBody>
      </p:sp>
      <p:pic>
        <p:nvPicPr>
          <p:cNvPr id="4" name="Content Placeholder 3" descr="ref_imaginary_ash.gif"/>
          <p:cNvPicPr>
            <a:picLocks noGrp="1" noChangeAspect="1"/>
          </p:cNvPicPr>
          <p:nvPr>
            <p:ph idx="1"/>
          </p:nvPr>
        </p:nvPicPr>
        <p:blipFill rotWithShape="1">
          <a:blip r:embed="rId3">
            <a:extLst>
              <a:ext uri="{28A0092B-C50C-407E-A947-70E740481C1C}">
                <a14:useLocalDpi xmlns:a14="http://schemas.microsoft.com/office/drawing/2010/main" val="0"/>
              </a:ext>
            </a:extLst>
          </a:blip>
          <a:srcRect l="6018" t="14387" r="10842" b="14387"/>
          <a:stretch/>
        </p:blipFill>
        <p:spPr>
          <a:xfrm>
            <a:off x="0" y="707610"/>
            <a:ext cx="9144000" cy="6048618"/>
          </a:xfrm>
        </p:spPr>
      </p:pic>
    </p:spTree>
    <p:extLst>
      <p:ext uri="{BB962C8B-B14F-4D97-AF65-F5344CB8AC3E}">
        <p14:creationId xmlns:p14="http://schemas.microsoft.com/office/powerpoint/2010/main" val="2629241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114800"/>
            <a:ext cx="2743200" cy="2800766"/>
          </a:xfrm>
          <a:prstGeom prst="rect">
            <a:avLst/>
          </a:prstGeom>
        </p:spPr>
        <p:txBody>
          <a:bodyPr wrap="square">
            <a:spAutoFit/>
          </a:bodyPr>
          <a:lstStyle/>
          <a:p>
            <a:r>
              <a:rPr lang="en-US" sz="1600" b="1" i="1" dirty="0" err="1">
                <a:solidFill>
                  <a:schemeClr val="tx2">
                    <a:lumMod val="50000"/>
                  </a:schemeClr>
                </a:solidFill>
              </a:rPr>
              <a:t>Eyjafjallajökul</a:t>
            </a:r>
            <a:r>
              <a:rPr lang="en-US" sz="1600" b="1" i="1" dirty="0">
                <a:solidFill>
                  <a:schemeClr val="tx2">
                    <a:lumMod val="50000"/>
                  </a:schemeClr>
                </a:solidFill>
              </a:rPr>
              <a:t> (Iceland) </a:t>
            </a:r>
            <a:r>
              <a:rPr lang="en-US" sz="1600" b="1" i="1" dirty="0" smtClean="0">
                <a:solidFill>
                  <a:schemeClr val="tx2">
                    <a:lumMod val="50000"/>
                  </a:schemeClr>
                </a:solidFill>
              </a:rPr>
              <a:t>Volcano ash </a:t>
            </a:r>
            <a:r>
              <a:rPr lang="en-US" sz="1600" b="1" dirty="0" smtClean="0"/>
              <a:t>samples were first prepared by sieving to diameter &lt;45um.  </a:t>
            </a:r>
          </a:p>
          <a:p>
            <a:endParaRPr lang="en-US" sz="1600" b="1" dirty="0"/>
          </a:p>
          <a:p>
            <a:r>
              <a:rPr lang="en-US" sz="1600" b="1" dirty="0" smtClean="0"/>
              <a:t>Next , sieved samples were </a:t>
            </a:r>
            <a:r>
              <a:rPr lang="en-US" sz="1600" b="1" dirty="0" err="1" smtClean="0"/>
              <a:t>deaglomerated</a:t>
            </a:r>
            <a:r>
              <a:rPr lang="en-US" sz="1600" b="1" dirty="0" smtClean="0"/>
              <a:t>, selected </a:t>
            </a:r>
            <a:r>
              <a:rPr lang="en-US" sz="1600" b="1" dirty="0"/>
              <a:t>to sizes &lt; 10um and </a:t>
            </a:r>
            <a:r>
              <a:rPr lang="en-US" sz="1600" b="1" dirty="0" smtClean="0"/>
              <a:t>collected </a:t>
            </a:r>
            <a:r>
              <a:rPr lang="en-US" sz="1600" b="1" dirty="0"/>
              <a:t>in filters. </a:t>
            </a:r>
          </a:p>
          <a:p>
            <a:endParaRPr lang="en-US" sz="1600" b="1" dirty="0" smtClean="0"/>
          </a:p>
          <a:p>
            <a:endParaRPr lang="en-US" sz="1600" b="1" dirty="0" smtClean="0"/>
          </a:p>
        </p:txBody>
      </p:sp>
      <p:sp>
        <p:nvSpPr>
          <p:cNvPr id="5" name="TextBox 4"/>
          <p:cNvSpPr txBox="1"/>
          <p:nvPr/>
        </p:nvSpPr>
        <p:spPr>
          <a:xfrm>
            <a:off x="2918637" y="6519446"/>
            <a:ext cx="6225363" cy="338554"/>
          </a:xfrm>
          <a:prstGeom prst="rect">
            <a:avLst/>
          </a:prstGeom>
          <a:noFill/>
        </p:spPr>
        <p:txBody>
          <a:bodyPr wrap="square" rtlCol="0">
            <a:spAutoFit/>
          </a:bodyPr>
          <a:lstStyle/>
          <a:p>
            <a:r>
              <a:rPr lang="en-US" sz="1600" dirty="0" smtClean="0"/>
              <a:t>Ash samples courtesy to Dr. Ulrich Schumann</a:t>
            </a:r>
            <a:endParaRPr lang="en-US" sz="1600" dirty="0"/>
          </a:p>
        </p:txBody>
      </p:sp>
      <p:sp>
        <p:nvSpPr>
          <p:cNvPr id="6" name="Rectangle 5"/>
          <p:cNvSpPr/>
          <p:nvPr/>
        </p:nvSpPr>
        <p:spPr>
          <a:xfrm>
            <a:off x="609600" y="0"/>
            <a:ext cx="7924800" cy="1815882"/>
          </a:xfrm>
          <a:prstGeom prst="rect">
            <a:avLst/>
          </a:prstGeom>
        </p:spPr>
        <p:txBody>
          <a:bodyPr wrap="square">
            <a:spAutoFit/>
          </a:bodyPr>
          <a:lstStyle/>
          <a:p>
            <a:pPr algn="ctr"/>
            <a:r>
              <a:rPr lang="en-US" sz="2800" dirty="0" smtClean="0"/>
              <a:t>Laboratory measurements of Volcanic Ash </a:t>
            </a:r>
          </a:p>
          <a:p>
            <a:pPr algn="ctr"/>
            <a:r>
              <a:rPr lang="en-US" sz="2800" dirty="0" smtClean="0"/>
              <a:t>from </a:t>
            </a:r>
            <a:r>
              <a:rPr lang="en-US" sz="2800" dirty="0" err="1">
                <a:ea typeface="ＭＳ Ｐゴシック" pitchFamily="1" charset="-128"/>
                <a:cs typeface="ＭＳ Ｐゴシック" pitchFamily="1" charset="-128"/>
              </a:rPr>
              <a:t>Eyjafjallajökull</a:t>
            </a:r>
            <a:r>
              <a:rPr lang="en-US" sz="2800" dirty="0">
                <a:ea typeface="ＭＳ Ｐゴシック" pitchFamily="1" charset="-128"/>
                <a:cs typeface="ＭＳ Ｐゴシック" pitchFamily="1" charset="-128"/>
              </a:rPr>
              <a:t> </a:t>
            </a:r>
            <a:r>
              <a:rPr lang="en-US" sz="2800" dirty="0" smtClean="0">
                <a:ea typeface="ＭＳ Ｐゴシック" pitchFamily="1" charset="-128"/>
                <a:cs typeface="ＭＳ Ｐゴシック" pitchFamily="1" charset="-128"/>
              </a:rPr>
              <a:t>eruption </a:t>
            </a:r>
          </a:p>
          <a:p>
            <a:pPr algn="ctr"/>
            <a:r>
              <a:rPr lang="en-US" sz="2800" dirty="0" smtClean="0">
                <a:ea typeface="ＭＳ Ｐゴシック" pitchFamily="1" charset="-128"/>
                <a:cs typeface="ＭＳ Ｐゴシック" pitchFamily="1" charset="-128"/>
              </a:rPr>
              <a:t>by  </a:t>
            </a:r>
            <a:r>
              <a:rPr lang="en-US" sz="2800" dirty="0"/>
              <a:t>Adriana Rocha </a:t>
            </a:r>
            <a:r>
              <a:rPr lang="en-US" sz="2800" dirty="0" smtClean="0"/>
              <a:t>Lima and </a:t>
            </a:r>
            <a:r>
              <a:rPr lang="en-US" sz="2800" dirty="0"/>
              <a:t>Prof. J. </a:t>
            </a:r>
            <a:r>
              <a:rPr lang="en-US" sz="2800" dirty="0" err="1" smtClean="0"/>
              <a:t>Vanderlei</a:t>
            </a:r>
            <a:r>
              <a:rPr lang="en-US" sz="2800" dirty="0" smtClean="0"/>
              <a:t> (UMBC) (Martins</a:t>
            </a:r>
          </a:p>
        </p:txBody>
      </p:sp>
      <p:pic>
        <p:nvPicPr>
          <p:cNvPr id="9" name="Picture 1"/>
          <p:cNvPicPr>
            <a:picLocks noChangeAspect="1" noChangeArrowheads="1"/>
          </p:cNvPicPr>
          <p:nvPr/>
        </p:nvPicPr>
        <p:blipFill>
          <a:blip r:embed="rId3" cstate="print"/>
          <a:srcRect/>
          <a:stretch>
            <a:fillRect/>
          </a:stretch>
        </p:blipFill>
        <p:spPr bwMode="auto">
          <a:xfrm>
            <a:off x="3306726" y="4114800"/>
            <a:ext cx="5532474" cy="2478086"/>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457200" y="1447800"/>
            <a:ext cx="6261100" cy="2590800"/>
          </a:xfrm>
          <a:prstGeom prst="rect">
            <a:avLst/>
          </a:prstGeom>
          <a:noFill/>
          <a:ln w="9525">
            <a:noFill/>
            <a:miter lim="800000"/>
            <a:headEnd/>
            <a:tailEnd/>
          </a:ln>
          <a:effectLst/>
        </p:spPr>
      </p:pic>
      <p:sp>
        <p:nvSpPr>
          <p:cNvPr id="11" name="TextBox 10"/>
          <p:cNvSpPr txBox="1"/>
          <p:nvPr/>
        </p:nvSpPr>
        <p:spPr>
          <a:xfrm>
            <a:off x="6629400" y="2209800"/>
            <a:ext cx="2209800" cy="1077218"/>
          </a:xfrm>
          <a:prstGeom prst="rect">
            <a:avLst/>
          </a:prstGeom>
          <a:noFill/>
        </p:spPr>
        <p:txBody>
          <a:bodyPr wrap="square" rtlCol="0">
            <a:spAutoFit/>
          </a:bodyPr>
          <a:lstStyle/>
          <a:p>
            <a:r>
              <a:rPr lang="en-US" sz="1600" b="1" i="1" dirty="0" smtClean="0"/>
              <a:t>Eyjafjallajökull  “</a:t>
            </a:r>
            <a:r>
              <a:rPr lang="en-US" sz="1600" b="1" dirty="0" smtClean="0"/>
              <a:t>Island mountain glacier” </a:t>
            </a:r>
            <a:r>
              <a:rPr lang="en-US" sz="1600" b="1" i="1" dirty="0" smtClean="0"/>
              <a:t>.</a:t>
            </a:r>
          </a:p>
          <a:p>
            <a:r>
              <a:rPr lang="en-US" sz="1600" b="1" dirty="0" smtClean="0"/>
              <a:t>Most recent eruptions: April- May 2010.  </a:t>
            </a:r>
          </a:p>
        </p:txBody>
      </p:sp>
      <p:pic>
        <p:nvPicPr>
          <p:cNvPr id="12" name="Picture 11" descr="umbc.jpg"/>
          <p:cNvPicPr>
            <a:picLocks noChangeAspect="1"/>
          </p:cNvPicPr>
          <p:nvPr/>
        </p:nvPicPr>
        <p:blipFill>
          <a:blip r:embed="rId5" cstate="print"/>
          <a:stretch>
            <a:fillRect/>
          </a:stretch>
        </p:blipFill>
        <p:spPr>
          <a:xfrm>
            <a:off x="7771525" y="0"/>
            <a:ext cx="1351946" cy="457200"/>
          </a:xfrm>
          <a:prstGeom prst="rect">
            <a:avLst/>
          </a:prstGeom>
        </p:spPr>
      </p:pic>
    </p:spTree>
    <p:extLst>
      <p:ext uri="{BB962C8B-B14F-4D97-AF65-F5344CB8AC3E}">
        <p14:creationId xmlns:p14="http://schemas.microsoft.com/office/powerpoint/2010/main" val="70535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E21MIT.BMP"/>
          <p:cNvPicPr/>
          <p:nvPr/>
        </p:nvPicPr>
        <p:blipFill>
          <a:blip r:embed="rId3" cstate="print"/>
          <a:stretch>
            <a:fillRect/>
          </a:stretch>
        </p:blipFill>
        <p:spPr>
          <a:xfrm>
            <a:off x="1072896" y="1780377"/>
            <a:ext cx="2660904" cy="1992998"/>
          </a:xfrm>
          <a:prstGeom prst="rect">
            <a:avLst/>
          </a:prstGeom>
        </p:spPr>
      </p:pic>
      <p:pic>
        <p:nvPicPr>
          <p:cNvPr id="7" name="Picture 6" descr="histFandC.bmp"/>
          <p:cNvPicPr/>
          <p:nvPr/>
        </p:nvPicPr>
        <p:blipFill>
          <a:blip r:embed="rId4" cstate="print"/>
          <a:srcRect r="6597"/>
          <a:stretch>
            <a:fillRect/>
          </a:stretch>
        </p:blipFill>
        <p:spPr>
          <a:xfrm>
            <a:off x="4495800" y="1447800"/>
            <a:ext cx="3509210" cy="4040908"/>
          </a:xfrm>
          <a:prstGeom prst="rect">
            <a:avLst/>
          </a:prstGeom>
        </p:spPr>
      </p:pic>
      <p:sp>
        <p:nvSpPr>
          <p:cNvPr id="10" name="Rectangle 9"/>
          <p:cNvSpPr/>
          <p:nvPr/>
        </p:nvSpPr>
        <p:spPr>
          <a:xfrm>
            <a:off x="762001" y="76200"/>
            <a:ext cx="6476999" cy="523220"/>
          </a:xfrm>
          <a:prstGeom prst="rect">
            <a:avLst/>
          </a:prstGeom>
        </p:spPr>
        <p:txBody>
          <a:bodyPr wrap="square">
            <a:spAutoFit/>
          </a:bodyPr>
          <a:lstStyle/>
          <a:p>
            <a:r>
              <a:rPr lang="en-US" sz="2800" dirty="0" smtClean="0"/>
              <a:t>   Size distribution measurements on filters</a:t>
            </a:r>
          </a:p>
        </p:txBody>
      </p:sp>
      <p:sp>
        <p:nvSpPr>
          <p:cNvPr id="14" name="TextBox 13"/>
          <p:cNvSpPr txBox="1"/>
          <p:nvPr/>
        </p:nvSpPr>
        <p:spPr>
          <a:xfrm>
            <a:off x="381000" y="1219200"/>
            <a:ext cx="3962400" cy="338554"/>
          </a:xfrm>
          <a:prstGeom prst="rect">
            <a:avLst/>
          </a:prstGeom>
          <a:noFill/>
        </p:spPr>
        <p:txBody>
          <a:bodyPr wrap="square" rtlCol="0">
            <a:spAutoFit/>
          </a:bodyPr>
          <a:lstStyle/>
          <a:p>
            <a:pPr algn="r"/>
            <a:r>
              <a:rPr lang="en-US" sz="1600" b="1" dirty="0" smtClean="0"/>
              <a:t>Scanning Electron microscopy </a:t>
            </a:r>
          </a:p>
        </p:txBody>
      </p:sp>
      <p:sp>
        <p:nvSpPr>
          <p:cNvPr id="15" name="TextBox 14"/>
          <p:cNvSpPr txBox="1"/>
          <p:nvPr/>
        </p:nvSpPr>
        <p:spPr>
          <a:xfrm>
            <a:off x="4724400" y="1143000"/>
            <a:ext cx="3429000" cy="584775"/>
          </a:xfrm>
          <a:prstGeom prst="rect">
            <a:avLst/>
          </a:prstGeom>
          <a:noFill/>
        </p:spPr>
        <p:txBody>
          <a:bodyPr wrap="square" rtlCol="0">
            <a:spAutoFit/>
          </a:bodyPr>
          <a:lstStyle/>
          <a:p>
            <a:pPr algn="ctr"/>
            <a:r>
              <a:rPr lang="en-US" sz="1600" b="1" dirty="0" smtClean="0"/>
              <a:t>Size, area and volume distribution</a:t>
            </a:r>
          </a:p>
        </p:txBody>
      </p:sp>
      <p:pic>
        <p:nvPicPr>
          <p:cNvPr id="19" name="Picture 18" descr="21FFT.BMP"/>
          <p:cNvPicPr>
            <a:picLocks noChangeAspect="1"/>
          </p:cNvPicPr>
          <p:nvPr/>
        </p:nvPicPr>
        <p:blipFill>
          <a:blip r:embed="rId5" cstate="print"/>
          <a:stretch>
            <a:fillRect/>
          </a:stretch>
        </p:blipFill>
        <p:spPr>
          <a:xfrm>
            <a:off x="1072896" y="3886200"/>
            <a:ext cx="2657855" cy="1993392"/>
          </a:xfrm>
          <a:prstGeom prst="rect">
            <a:avLst/>
          </a:prstGeom>
        </p:spPr>
      </p:pic>
      <p:pic>
        <p:nvPicPr>
          <p:cNvPr id="18" name="Picture 17" descr="21FF-1.jpg"/>
          <p:cNvPicPr>
            <a:picLocks noChangeAspect="1"/>
          </p:cNvPicPr>
          <p:nvPr/>
        </p:nvPicPr>
        <p:blipFill>
          <a:blip r:embed="rId6" cstate="screen">
            <a:clrChange>
              <a:clrFrom>
                <a:srgbClr val="FFFFFF"/>
              </a:clrFrom>
              <a:clrTo>
                <a:srgbClr val="FFFFFF">
                  <a:alpha val="0"/>
                </a:srgbClr>
              </a:clrTo>
            </a:clrChange>
          </a:blip>
          <a:stretch>
            <a:fillRect/>
          </a:stretch>
        </p:blipFill>
        <p:spPr>
          <a:xfrm>
            <a:off x="1072896" y="3872593"/>
            <a:ext cx="2657855" cy="1993392"/>
          </a:xfrm>
          <a:prstGeom prst="rect">
            <a:avLst/>
          </a:prstGeom>
        </p:spPr>
      </p:pic>
      <p:sp>
        <p:nvSpPr>
          <p:cNvPr id="20" name="TextBox 19"/>
          <p:cNvSpPr txBox="1"/>
          <p:nvPr/>
        </p:nvSpPr>
        <p:spPr>
          <a:xfrm rot="16200000">
            <a:off x="-371444" y="4349234"/>
            <a:ext cx="2362199" cy="369332"/>
          </a:xfrm>
          <a:prstGeom prst="rect">
            <a:avLst/>
          </a:prstGeom>
          <a:noFill/>
        </p:spPr>
        <p:txBody>
          <a:bodyPr wrap="square" rtlCol="0">
            <a:spAutoFit/>
          </a:bodyPr>
          <a:lstStyle/>
          <a:p>
            <a:r>
              <a:rPr lang="en-US" dirty="0" smtClean="0"/>
              <a:t>FINE  FILTER</a:t>
            </a:r>
            <a:endParaRPr lang="en-US" dirty="0"/>
          </a:p>
        </p:txBody>
      </p:sp>
      <p:sp>
        <p:nvSpPr>
          <p:cNvPr id="21" name="TextBox 20"/>
          <p:cNvSpPr txBox="1"/>
          <p:nvPr/>
        </p:nvSpPr>
        <p:spPr>
          <a:xfrm rot="16200000">
            <a:off x="-371444" y="2368034"/>
            <a:ext cx="2362199" cy="369332"/>
          </a:xfrm>
          <a:prstGeom prst="rect">
            <a:avLst/>
          </a:prstGeom>
          <a:noFill/>
        </p:spPr>
        <p:txBody>
          <a:bodyPr wrap="square" rtlCol="0">
            <a:spAutoFit/>
          </a:bodyPr>
          <a:lstStyle/>
          <a:p>
            <a:r>
              <a:rPr lang="en-US" dirty="0" smtClean="0"/>
              <a:t>COARSE FILTER</a:t>
            </a:r>
            <a:endParaRPr lang="en-US" dirty="0"/>
          </a:p>
        </p:txBody>
      </p:sp>
      <p:sp>
        <p:nvSpPr>
          <p:cNvPr id="16" name="Rectangle 15"/>
          <p:cNvSpPr/>
          <p:nvPr/>
        </p:nvSpPr>
        <p:spPr>
          <a:xfrm>
            <a:off x="3810000" y="5562600"/>
            <a:ext cx="4953000" cy="584775"/>
          </a:xfrm>
          <a:prstGeom prst="rect">
            <a:avLst/>
          </a:prstGeom>
        </p:spPr>
        <p:txBody>
          <a:bodyPr wrap="square">
            <a:spAutoFit/>
          </a:bodyPr>
          <a:lstStyle/>
          <a:p>
            <a:pPr algn="ctr"/>
            <a:r>
              <a:rPr lang="en-US" sz="1600" dirty="0" smtClean="0"/>
              <a:t>Sample VAE21F and VAE21M (more than 3000 particles)  - diameter  from area </a:t>
            </a:r>
          </a:p>
        </p:txBody>
      </p:sp>
      <p:pic>
        <p:nvPicPr>
          <p:cNvPr id="22" name="Picture 21" descr="umbc.jpg"/>
          <p:cNvPicPr>
            <a:picLocks noChangeAspect="1"/>
          </p:cNvPicPr>
          <p:nvPr/>
        </p:nvPicPr>
        <p:blipFill>
          <a:blip r:embed="rId7" cstate="print"/>
          <a:stretch>
            <a:fillRect/>
          </a:stretch>
        </p:blipFill>
        <p:spPr>
          <a:xfrm>
            <a:off x="7771525" y="0"/>
            <a:ext cx="1351946" cy="457200"/>
          </a:xfrm>
          <a:prstGeom prst="rect">
            <a:avLst/>
          </a:prstGeom>
        </p:spPr>
      </p:pic>
    </p:spTree>
    <p:extLst>
      <p:ext uri="{BB962C8B-B14F-4D97-AF65-F5344CB8AC3E}">
        <p14:creationId xmlns:p14="http://schemas.microsoft.com/office/powerpoint/2010/main" val="1985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9911</TotalTime>
  <Words>3626</Words>
  <Application>Microsoft Office PowerPoint</Application>
  <PresentationFormat>On-screen Show (4:3)</PresentationFormat>
  <Paragraphs>361</Paragraphs>
  <Slides>28</Slides>
  <Notes>28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Image</vt:lpstr>
      <vt:lpstr>NASA activities on Volcanic SO2 and ash</vt:lpstr>
      <vt:lpstr>PowerPoint Presentation</vt:lpstr>
      <vt:lpstr>April 15 Eyjafjallajökull eruption plume – Aqua/MODIS</vt:lpstr>
      <vt:lpstr>OMI view of Eyjafjallajökull eruption plume   on April 15, 2010</vt:lpstr>
      <vt:lpstr>PowerPoint Presentation</vt:lpstr>
      <vt:lpstr>PowerPoint Presentation</vt:lpstr>
      <vt:lpstr>Previous measurements UV ash refractive index </vt:lpstr>
      <vt:lpstr>PowerPoint Presentation</vt:lpstr>
      <vt:lpstr>PowerPoint Presentation</vt:lpstr>
      <vt:lpstr>PowerPoint Presentation</vt:lpstr>
      <vt:lpstr>PowerPoint Presentation</vt:lpstr>
      <vt:lpstr>PowerPoint Presentation</vt:lpstr>
      <vt:lpstr>Airlines require information about ash vertical profile and mass density [g/m3]</vt:lpstr>
      <vt:lpstr>CALIOP  view of Eyjafjallajökull eruption plume on April 152010</vt:lpstr>
      <vt:lpstr>PowerPoint Presentation</vt:lpstr>
      <vt:lpstr>Cordon ash episode between Australia and New Zealand  20-24 June 2011</vt:lpstr>
      <vt:lpstr>CALIOP space lidar provides  Enhanced information for the VAACs</vt:lpstr>
      <vt:lpstr>PowerPoint Presentation</vt:lpstr>
      <vt:lpstr>NASA-NOAA Suomi- National Polar-orbiting Partnership (NPP) satellite bridges NASA EOS to the next generation of U.S. Earth-observing satellites -- JPSS.  </vt:lpstr>
      <vt:lpstr>Suomi-NPP/OMPS UV Sensors </vt:lpstr>
      <vt:lpstr>PowerPoint Presentation</vt:lpstr>
      <vt:lpstr>OMPS Aerosol Index data (ash and dust) –  insert: MODIS RGB - Copahue eruption (Dec 2012)</vt:lpstr>
      <vt:lpstr>OMPS SO2 data – Copahue eruption (Dec 2012)</vt:lpstr>
      <vt:lpstr>OMPS high-res SO2 data – Copahue eruption (Dec 2012)</vt:lpstr>
      <vt:lpstr>OMPS SO2 data – Copahue eruption (Dec 2012)</vt:lpstr>
      <vt:lpstr>OMPS SO2 data – Copahue eruption (Dec 2012)</vt:lpstr>
      <vt:lpstr>PowerPoint Presentation</vt:lpstr>
      <vt:lpstr>PowerPoint Presentation</vt:lpstr>
    </vt:vector>
  </TitlesOfParts>
  <Company>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near Real-time Volcanic Cloud Products for Aviation Alerts</dc:title>
  <dc:creator>Krotkov, Nickolay A. (GSFC-6133)</dc:creator>
  <cp:lastModifiedBy>Krotkov, Nickolay A. (GSFC-6133)</cp:lastModifiedBy>
  <cp:revision>85</cp:revision>
  <dcterms:created xsi:type="dcterms:W3CDTF">2013-03-03T20:02:42Z</dcterms:created>
  <dcterms:modified xsi:type="dcterms:W3CDTF">2013-04-16T00:10:32Z</dcterms:modified>
</cp:coreProperties>
</file>