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467" r:id="rId2"/>
    <p:sldId id="592" r:id="rId3"/>
    <p:sldId id="609" r:id="rId4"/>
    <p:sldId id="595" r:id="rId5"/>
    <p:sldId id="610" r:id="rId6"/>
    <p:sldId id="611" r:id="rId7"/>
    <p:sldId id="597" r:id="rId8"/>
    <p:sldId id="600" r:id="rId9"/>
    <p:sldId id="601" r:id="rId10"/>
    <p:sldId id="612" r:id="rId11"/>
    <p:sldId id="614" r:id="rId12"/>
    <p:sldId id="615" r:id="rId13"/>
    <p:sldId id="613" r:id="rId14"/>
    <p:sldId id="616" r:id="rId15"/>
    <p:sldId id="617" r:id="rId16"/>
    <p:sldId id="618" r:id="rId17"/>
    <p:sldId id="619" r:id="rId18"/>
    <p:sldId id="620" r:id="rId19"/>
    <p:sldId id="623" r:id="rId20"/>
    <p:sldId id="624" r:id="rId21"/>
    <p:sldId id="621" r:id="rId22"/>
    <p:sldId id="622" r:id="rId23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6"/>
    <a:srgbClr val="FFFFFF"/>
    <a:srgbClr val="BCDA24"/>
    <a:srgbClr val="23DB35"/>
    <a:srgbClr val="A5F9AF"/>
    <a:srgbClr val="FF0000"/>
    <a:srgbClr val="5288E0"/>
    <a:srgbClr val="91C8DB"/>
    <a:srgbClr val="1264E8"/>
    <a:srgbClr val="ACD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2697" autoAdjust="0"/>
  </p:normalViewPr>
  <p:slideViewPr>
    <p:cSldViewPr snapToGrid="0" snapToObjects="1">
      <p:cViewPr varScale="1">
        <p:scale>
          <a:sx n="67" d="100"/>
          <a:sy n="67" d="100"/>
        </p:scale>
        <p:origin x="-816" y="-96"/>
      </p:cViewPr>
      <p:guideLst>
        <p:guide orient="horz" pos="2160"/>
        <p:guide pos="2881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306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5110B85-1830-40C9-85D0-94782603067F}" type="datetimeFigureOut">
              <a:rPr lang="de-DE"/>
              <a:pPr>
                <a:defRPr/>
              </a:pPr>
              <a:t>19.04.2013</a:t>
            </a:fld>
            <a:endParaRPr lang="de-DE" dirty="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E180352-A476-475B-B333-44CADBAAEA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930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724927-E059-4B0D-8FD9-06A193F0E0E2}" type="datetimeFigureOut">
              <a:rPr lang="de-DE"/>
              <a:pPr>
                <a:defRPr/>
              </a:pPr>
              <a:t>19.04.2013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939C27-8531-4053-AF20-6942EE8BEF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883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39C27-8531-4053-AF20-6942EE8BEFB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37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"/>
            <a:ext cx="9144000" cy="92363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599"/>
            <a:ext cx="9144000" cy="596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ctrTitle"/>
          </p:nvPr>
        </p:nvSpPr>
        <p:spPr>
          <a:xfrm>
            <a:off x="139700" y="1304925"/>
            <a:ext cx="5740400" cy="2200275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139700" y="4419600"/>
            <a:ext cx="5740400" cy="133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39700" y="6515100"/>
            <a:ext cx="8585200" cy="3429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Composition</a:t>
            </a:r>
            <a:r>
              <a:rPr lang="de-DE" dirty="0" smtClean="0"/>
              <a:t> </a:t>
            </a:r>
            <a:r>
              <a:rPr lang="de-DE" dirty="0" err="1" smtClean="0"/>
              <a:t>Constellation</a:t>
            </a:r>
            <a:r>
              <a:rPr lang="de-DE" dirty="0" smtClean="0"/>
              <a:t> Workshop, EUMETSAT, 18-19 April 2013</a:t>
            </a:r>
          </a:p>
        </p:txBody>
      </p:sp>
    </p:spTree>
    <p:extLst>
      <p:ext uri="{BB962C8B-B14F-4D97-AF65-F5344CB8AC3E}">
        <p14:creationId xmlns:p14="http://schemas.microsoft.com/office/powerpoint/2010/main" val="246768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155" y="904335"/>
            <a:ext cx="8346052" cy="8597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39154" y="1854200"/>
            <a:ext cx="8346053" cy="469324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4839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155" y="1078302"/>
            <a:ext cx="8274645" cy="8597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58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3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2FF528-E169-45C7-9C5C-DD208ECE19E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88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599283" y="68002"/>
            <a:ext cx="6766982" cy="1143000"/>
          </a:xfrm>
          <a:prstGeom prst="rect">
            <a:avLst/>
          </a:prstGeom>
        </p:spPr>
        <p:txBody>
          <a:bodyPr vert="horz" lIns="91408" tIns="45704" rIns="91408" bIns="45704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99283" y="1599335"/>
            <a:ext cx="7941188" cy="4526721"/>
          </a:xfrm>
          <a:prstGeom prst="rect">
            <a:avLst/>
          </a:prstGeom>
        </p:spPr>
        <p:txBody>
          <a:bodyPr lIns="51417" tIns="25708" rIns="0" bIns="25708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1282820"/>
            <a:ext cx="9142214" cy="20245"/>
          </a:xfrm>
          <a:prstGeom prst="rect">
            <a:avLst/>
          </a:prstGeom>
          <a:solidFill>
            <a:srgbClr val="0B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7" tIns="25708" rIns="51417" bIns="25708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59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5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88106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2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85804" y="935180"/>
            <a:ext cx="7772400" cy="8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4" y="1905000"/>
            <a:ext cx="7772400" cy="457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33" name="Text Box 68"/>
          <p:cNvSpPr txBox="1">
            <a:spLocks noChangeArrowheads="1"/>
          </p:cNvSpPr>
          <p:nvPr/>
        </p:nvSpPr>
        <p:spPr bwMode="auto">
          <a:xfrm>
            <a:off x="457202" y="6477002"/>
            <a:ext cx="83820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dirty="0">
                <a:solidFill>
                  <a:srgbClr val="3A6F8A"/>
                </a:solidFill>
                <a:ea typeface="ＭＳ Ｐゴシック" pitchFamily="34" charset="-128"/>
              </a:rPr>
              <a:t>								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"/>
            <a:ext cx="9144000" cy="9236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75" r:id="rId3"/>
    <p:sldLayoutId id="2147483776" r:id="rId4"/>
    <p:sldLayoutId id="2147483794" r:id="rId5"/>
    <p:sldLayoutId id="2147483796" r:id="rId6"/>
    <p:sldLayoutId id="2147483797" r:id="rId7"/>
    <p:sldLayoutId id="2147483798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AA6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5AA6"/>
        </a:buClr>
        <a:buFontTx/>
        <a:buBlip>
          <a:blip r:embed="rId11"/>
        </a:buBlip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5AA6"/>
        </a:buClr>
        <a:buSzPct val="85000"/>
        <a:buFontTx/>
        <a:buBlip>
          <a:blip r:embed="rId11"/>
        </a:buBlip>
        <a:defRPr sz="22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5AA6"/>
        </a:buClr>
        <a:buFont typeface="Arial" pitchFamily="34" charset="0"/>
        <a:buChar char="−"/>
        <a:defRPr sz="2200" i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join.iek.kfa-juelich.d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200" b="0" dirty="0" smtClean="0">
                <a:solidFill>
                  <a:schemeClr val="bg1"/>
                </a:solidFill>
              </a:rPr>
              <a:t/>
            </a:r>
            <a:br>
              <a:rPr lang="en-US" sz="2200" b="0" dirty="0" smtClean="0">
                <a:solidFill>
                  <a:schemeClr val="bg1"/>
                </a:solidFill>
              </a:rPr>
            </a:br>
            <a:r>
              <a:rPr lang="en-US" sz="2200" b="0" dirty="0" smtClean="0">
                <a:solidFill>
                  <a:schemeClr val="bg1"/>
                </a:solidFill>
              </a:rPr>
              <a:t/>
            </a:r>
            <a:br>
              <a:rPr lang="en-US" sz="2200" b="0" dirty="0" smtClean="0">
                <a:solidFill>
                  <a:schemeClr val="bg1"/>
                </a:solidFill>
              </a:rPr>
            </a:br>
            <a:endParaRPr lang="en-US" sz="2200" b="0" dirty="0" smtClean="0">
              <a:solidFill>
                <a:schemeClr val="bg1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Martin G. Schultz</a:t>
            </a:r>
          </a:p>
          <a:p>
            <a:r>
              <a:rPr lang="de-DE" dirty="0" smtClean="0"/>
              <a:t>Forschungszentrum Jülich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88875" y="3359217"/>
            <a:ext cx="8201176" cy="208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719138" y="4003675"/>
            <a:ext cx="774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buClr>
                <a:srgbClr val="009EE0"/>
              </a:buClr>
            </a:pP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67835" y="1448972"/>
            <a:ext cx="5867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GEO AQ </a:t>
            </a:r>
            <a:r>
              <a:rPr lang="de-DE" sz="4000" b="1" dirty="0" err="1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CoP</a:t>
            </a:r>
            <a:r>
              <a:rPr lang="de-DE" sz="4000" b="1" dirty="0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4000" b="1" dirty="0" err="1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activities</a:t>
            </a:r>
            <a:r>
              <a:rPr lang="de-DE" sz="4000" b="1" dirty="0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de-DE" sz="4000" b="1" dirty="0" err="1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and</a:t>
            </a:r>
            <a:endParaRPr lang="de-DE" sz="4000" b="1" dirty="0" smtClean="0">
              <a:solidFill>
                <a:srgbClr val="005AA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de-DE" sz="4000" b="1" dirty="0" err="1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Atmospheric</a:t>
            </a:r>
            <a:r>
              <a:rPr lang="de-DE" sz="4000" b="1" dirty="0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4000" b="1" dirty="0" err="1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Composition</a:t>
            </a:r>
            <a:r>
              <a:rPr lang="de-DE" sz="4000" b="1" dirty="0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4000" b="1" dirty="0" err="1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Metadata</a:t>
            </a:r>
            <a:endParaRPr lang="de-DE" sz="4000" b="1" dirty="0">
              <a:solidFill>
                <a:srgbClr val="005AA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5381243"/>
            <a:ext cx="1990348" cy="74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build</a:t>
            </a:r>
            <a:r>
              <a:rPr lang="de-DE" dirty="0" smtClean="0"/>
              <a:t> a </a:t>
            </a:r>
            <a:r>
              <a:rPr lang="de-DE" dirty="0" err="1" smtClean="0"/>
              <a:t>distributed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interoperable </a:t>
            </a:r>
            <a:r>
              <a:rPr lang="de-DE" dirty="0" err="1" smtClean="0"/>
              <a:t>system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dirty="0" err="1" smtClean="0"/>
              <a:t>Make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machines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talk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each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other</a:t>
            </a:r>
            <a:endParaRPr lang="de-DE" sz="2800" b="1" dirty="0" smtClean="0"/>
          </a:p>
          <a:p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protocols</a:t>
            </a:r>
            <a:endParaRPr lang="de-DE" dirty="0" smtClean="0"/>
          </a:p>
          <a:p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de-DE" dirty="0" smtClean="0"/>
          </a:p>
          <a:p>
            <a:r>
              <a:rPr lang="de-DE" dirty="0" err="1" smtClean="0"/>
              <a:t>standard</a:t>
            </a:r>
            <a:r>
              <a:rPr lang="de-DE" dirty="0" smtClean="0"/>
              <a:t>  </a:t>
            </a:r>
            <a:r>
              <a:rPr lang="de-DE" dirty="0" err="1" smtClean="0"/>
              <a:t>metadata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sz="2800" b="1" dirty="0" err="1" smtClean="0"/>
              <a:t>Make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people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talk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to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each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other</a:t>
            </a:r>
            <a:endParaRPr lang="de-DE" sz="2800" b="1" dirty="0" smtClean="0"/>
          </a:p>
          <a:p>
            <a:r>
              <a:rPr lang="de-DE" dirty="0" err="1" smtClean="0"/>
              <a:t>build</a:t>
            </a:r>
            <a:r>
              <a:rPr lang="de-DE" dirty="0" smtClean="0"/>
              <a:t> </a:t>
            </a:r>
            <a:r>
              <a:rPr lang="de-DE" dirty="0" err="1" smtClean="0"/>
              <a:t>trust</a:t>
            </a:r>
            <a:r>
              <a:rPr lang="de-DE" dirty="0" smtClean="0"/>
              <a:t> so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sharing</a:t>
            </a:r>
            <a:r>
              <a:rPr lang="de-DE" dirty="0" smtClean="0"/>
              <a:t> (</a:t>
            </a:r>
            <a:r>
              <a:rPr lang="de-DE" dirty="0" err="1" smtClean="0"/>
              <a:t>data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agree</a:t>
            </a:r>
            <a:r>
              <a:rPr lang="de-DE" dirty="0" smtClean="0"/>
              <a:t> on </a:t>
            </a:r>
            <a:r>
              <a:rPr lang="de-DE" dirty="0" err="1" smtClean="0"/>
              <a:t>standards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standardisation</a:t>
            </a:r>
            <a:endParaRPr lang="de-DE" dirty="0" smtClean="0"/>
          </a:p>
          <a:p>
            <a:r>
              <a:rPr lang="de-DE" dirty="0" err="1" smtClean="0"/>
              <a:t>define</a:t>
            </a:r>
            <a:r>
              <a:rPr lang="de-DE" dirty="0" smtClean="0"/>
              <a:t> a </a:t>
            </a:r>
            <a:r>
              <a:rPr lang="de-DE" dirty="0" err="1" smtClean="0"/>
              <a:t>common</a:t>
            </a:r>
            <a:r>
              <a:rPr lang="de-DE" dirty="0" smtClean="0"/>
              <a:t> (</a:t>
            </a:r>
            <a:r>
              <a:rPr lang="de-DE" dirty="0" err="1" smtClean="0"/>
              <a:t>metadata</a:t>
            </a:r>
            <a:r>
              <a:rPr lang="de-DE" dirty="0" smtClean="0"/>
              <a:t>) </a:t>
            </a:r>
            <a:r>
              <a:rPr lang="de-DE" dirty="0" err="1" smtClean="0"/>
              <a:t>language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38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3"/>
          <p:cNvSpPr>
            <a:spLocks noGrp="1"/>
          </p:cNvSpPr>
          <p:nvPr>
            <p:ph type="title"/>
          </p:nvPr>
        </p:nvSpPr>
        <p:spPr bwMode="auto">
          <a:xfrm>
            <a:off x="457200" y="944563"/>
            <a:ext cx="8229600" cy="65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ea typeface="ＭＳ Ｐゴシック" pitchFamily="34" charset="-128"/>
              </a:rPr>
              <a:t>Why care about metadata?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6300"/>
            <a:ext cx="2362200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feld 4"/>
          <p:cNvSpPr txBox="1">
            <a:spLocks noChangeArrowheads="1"/>
          </p:cNvSpPr>
          <p:nvPr/>
        </p:nvSpPr>
        <p:spPr bwMode="auto">
          <a:xfrm>
            <a:off x="3200400" y="1897063"/>
            <a:ext cx="4331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800" b="1" dirty="0" err="1">
                <a:latin typeface="+mn-lt"/>
              </a:rPr>
              <a:t>What</a:t>
            </a:r>
            <a:r>
              <a:rPr lang="de-DE" sz="1800" b="1" dirty="0">
                <a:latin typeface="+mn-lt"/>
              </a:rPr>
              <a:t> </a:t>
            </a:r>
            <a:r>
              <a:rPr lang="de-DE" sz="1800" b="1" dirty="0" err="1">
                <a:latin typeface="+mn-lt"/>
              </a:rPr>
              <a:t>you</a:t>
            </a:r>
            <a:r>
              <a:rPr lang="de-DE" sz="1800" b="1" dirty="0">
                <a:latin typeface="+mn-lt"/>
              </a:rPr>
              <a:t> </a:t>
            </a:r>
            <a:r>
              <a:rPr lang="de-DE" sz="1800" b="1" dirty="0" err="1">
                <a:latin typeface="+mn-lt"/>
              </a:rPr>
              <a:t>want</a:t>
            </a:r>
            <a:r>
              <a:rPr lang="de-DE" sz="1800" b="1" dirty="0">
                <a:latin typeface="+mn-lt"/>
              </a:rPr>
              <a:t> </a:t>
            </a:r>
            <a:r>
              <a:rPr lang="de-DE" sz="1800" b="1" dirty="0" err="1">
                <a:latin typeface="+mn-lt"/>
              </a:rPr>
              <a:t>are</a:t>
            </a:r>
            <a:r>
              <a:rPr lang="de-DE" sz="1800" b="1" dirty="0">
                <a:latin typeface="+mn-lt"/>
              </a:rPr>
              <a:t> </a:t>
            </a:r>
            <a:r>
              <a:rPr lang="de-DE" sz="1800" b="1" dirty="0" err="1">
                <a:latin typeface="+mn-lt"/>
              </a:rPr>
              <a:t>the</a:t>
            </a:r>
            <a:r>
              <a:rPr lang="de-DE" sz="1800" b="1" dirty="0">
                <a:latin typeface="+mn-lt"/>
              </a:rPr>
              <a:t> </a:t>
            </a:r>
            <a:r>
              <a:rPr lang="de-DE" sz="1800" b="1" dirty="0" err="1" smtClean="0">
                <a:latin typeface="+mn-lt"/>
              </a:rPr>
              <a:t>data</a:t>
            </a:r>
            <a:r>
              <a:rPr lang="de-DE" sz="1800" b="1" dirty="0" smtClean="0">
                <a:latin typeface="+mn-lt"/>
              </a:rPr>
              <a:t> (i.e. </a:t>
            </a:r>
            <a:r>
              <a:rPr lang="de-DE" sz="1800" b="1" dirty="0" err="1" smtClean="0">
                <a:latin typeface="+mn-lt"/>
              </a:rPr>
              <a:t>chocolate</a:t>
            </a:r>
            <a:r>
              <a:rPr lang="de-DE" sz="1800" b="1" dirty="0" smtClean="0">
                <a:latin typeface="+mn-lt"/>
              </a:rPr>
              <a:t>)</a:t>
            </a:r>
            <a:endParaRPr lang="de-DE" sz="1800" b="1" dirty="0">
              <a:latin typeface="+mn-l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3200400" y="2236788"/>
            <a:ext cx="4518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800" b="1">
                <a:solidFill>
                  <a:srgbClr val="0070C0"/>
                </a:solidFill>
                <a:latin typeface="+mn-lt"/>
              </a:rPr>
              <a:t>How do you find out if this is what you want?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200400" y="2574925"/>
            <a:ext cx="1701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800">
                <a:latin typeface="+mn-lt"/>
              </a:rPr>
              <a:t>1. Buy it, taste it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200400" y="2914650"/>
            <a:ext cx="3224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800">
                <a:latin typeface="+mn-lt"/>
              </a:rPr>
              <a:t>2. Read the package information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200401" y="3276600"/>
            <a:ext cx="5696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800" dirty="0" smtClean="0">
                <a:latin typeface="+mn-lt"/>
              </a:rPr>
              <a:t>3. </a:t>
            </a:r>
            <a:r>
              <a:rPr lang="de-DE" sz="1800" dirty="0" err="1" smtClean="0">
                <a:latin typeface="+mn-lt"/>
              </a:rPr>
              <a:t>Evaluate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metadata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record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and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order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from</a:t>
            </a:r>
            <a:r>
              <a:rPr lang="de-DE" sz="1800" dirty="0">
                <a:latin typeface="+mn-lt"/>
              </a:rPr>
              <a:t> online </a:t>
            </a:r>
            <a:r>
              <a:rPr lang="de-DE" sz="1800" dirty="0" err="1">
                <a:latin typeface="+mn-lt"/>
              </a:rPr>
              <a:t>shop</a:t>
            </a:r>
            <a:endParaRPr lang="de-DE" sz="1800" dirty="0">
              <a:latin typeface="+mn-lt"/>
            </a:endParaRP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214313" y="4267200"/>
            <a:ext cx="3443287" cy="2378075"/>
            <a:chOff x="213591" y="4267200"/>
            <a:chExt cx="3822409" cy="2378246"/>
          </a:xfrm>
        </p:grpSpPr>
        <p:pic>
          <p:nvPicPr>
            <p:cNvPr id="174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800" y="4267200"/>
              <a:ext cx="1671200" cy="237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91" y="4267200"/>
              <a:ext cx="2151209" cy="2337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4038600" y="4267200"/>
            <a:ext cx="4383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800" b="1" dirty="0" err="1">
                <a:solidFill>
                  <a:srgbClr val="0070C0"/>
                </a:solidFill>
                <a:latin typeface="+mn-lt"/>
              </a:rPr>
              <a:t>What</a:t>
            </a:r>
            <a:r>
              <a:rPr lang="de-DE" sz="1800" b="1" dirty="0">
                <a:solidFill>
                  <a:srgbClr val="0070C0"/>
                </a:solidFill>
                <a:latin typeface="+mn-lt"/>
              </a:rPr>
              <a:t> do </a:t>
            </a:r>
            <a:r>
              <a:rPr lang="de-DE" sz="1800" b="1" dirty="0" err="1">
                <a:solidFill>
                  <a:srgbClr val="0070C0"/>
                </a:solidFill>
                <a:latin typeface="+mn-lt"/>
              </a:rPr>
              <a:t>you</a:t>
            </a:r>
            <a:r>
              <a:rPr lang="de-DE" sz="1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1800" b="1" dirty="0" err="1" smtClean="0">
                <a:solidFill>
                  <a:srgbClr val="0070C0"/>
                </a:solidFill>
                <a:latin typeface="+mn-lt"/>
              </a:rPr>
              <a:t>need</a:t>
            </a:r>
            <a:r>
              <a:rPr lang="de-DE" sz="1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1800" b="1" dirty="0" err="1" smtClean="0">
                <a:solidFill>
                  <a:srgbClr val="0070C0"/>
                </a:solidFill>
                <a:latin typeface="+mn-lt"/>
              </a:rPr>
              <a:t>to</a:t>
            </a:r>
            <a:r>
              <a:rPr lang="de-DE" sz="1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1800" b="1" dirty="0" err="1" smtClean="0">
                <a:solidFill>
                  <a:srgbClr val="0070C0"/>
                </a:solidFill>
                <a:latin typeface="+mn-lt"/>
              </a:rPr>
              <a:t>know</a:t>
            </a:r>
            <a:r>
              <a:rPr lang="de-DE" sz="1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1800" b="1" dirty="0" err="1" smtClean="0">
                <a:solidFill>
                  <a:srgbClr val="0070C0"/>
                </a:solidFill>
                <a:latin typeface="+mn-lt"/>
              </a:rPr>
              <a:t>before</a:t>
            </a:r>
            <a:r>
              <a:rPr lang="de-DE" sz="1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1800" b="1" dirty="0" err="1" smtClean="0">
                <a:solidFill>
                  <a:srgbClr val="0070C0"/>
                </a:solidFill>
                <a:latin typeface="+mn-lt"/>
              </a:rPr>
              <a:t>you</a:t>
            </a:r>
            <a:r>
              <a:rPr lang="de-DE" sz="1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1800" b="1" dirty="0" err="1" smtClean="0">
                <a:solidFill>
                  <a:srgbClr val="0070C0"/>
                </a:solidFill>
                <a:latin typeface="+mn-lt"/>
              </a:rPr>
              <a:t>buy</a:t>
            </a:r>
            <a:r>
              <a:rPr lang="de-DE" sz="1800" b="1" dirty="0" smtClean="0">
                <a:solidFill>
                  <a:srgbClr val="0070C0"/>
                </a:solidFill>
                <a:latin typeface="+mn-lt"/>
              </a:rPr>
              <a:t>?</a:t>
            </a:r>
            <a:endParaRPr lang="de-DE" sz="1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038600" y="4632325"/>
            <a:ext cx="2642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FF0000"/>
                </a:solidFill>
                <a:latin typeface="+mn-lt"/>
              </a:rPr>
              <a:t>Brand </a:t>
            </a:r>
            <a:r>
              <a:rPr lang="de-DE" sz="1800" dirty="0" err="1">
                <a:solidFill>
                  <a:srgbClr val="FF0000"/>
                </a:solidFill>
                <a:latin typeface="+mn-lt"/>
              </a:rPr>
              <a:t>name</a:t>
            </a:r>
            <a:r>
              <a:rPr lang="de-DE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de-DE" sz="1800" dirty="0" err="1" smtClean="0">
                <a:solidFill>
                  <a:srgbClr val="FF0000"/>
                </a:solidFill>
                <a:latin typeface="+mn-lt"/>
              </a:rPr>
              <a:t>dataset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 title)</a:t>
            </a:r>
            <a:endParaRPr lang="de-DE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038600" y="4997450"/>
            <a:ext cx="31976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FF0000"/>
                </a:solidFill>
                <a:latin typeface="+mn-lt"/>
              </a:rPr>
              <a:t>Type </a:t>
            </a:r>
            <a:r>
              <a:rPr lang="de-DE" sz="1800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de-DE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+mn-lt"/>
              </a:rPr>
              <a:t>chocolate</a:t>
            </a:r>
            <a:r>
              <a:rPr lang="de-DE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de-DE" sz="1800" dirty="0" err="1" smtClean="0">
                <a:solidFill>
                  <a:srgbClr val="FF0000"/>
                </a:solidFill>
                <a:latin typeface="+mn-lt"/>
              </a:rPr>
              <a:t>dataset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 type)</a:t>
            </a:r>
            <a:endParaRPr lang="de-DE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4038600" y="5362575"/>
            <a:ext cx="35578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FF0000"/>
                </a:solidFill>
                <a:latin typeface="+mn-lt"/>
              </a:rPr>
              <a:t>Size </a:t>
            </a:r>
            <a:r>
              <a:rPr lang="de-DE" sz="1800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de-DE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+mn-lt"/>
              </a:rPr>
              <a:t>chocolate</a:t>
            </a:r>
            <a:r>
              <a:rPr lang="de-DE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de-DE" sz="1800" dirty="0" err="1" smtClean="0">
                <a:solidFill>
                  <a:srgbClr val="FF0000"/>
                </a:solidFill>
                <a:latin typeface="+mn-lt"/>
              </a:rPr>
              <a:t>geospatial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+mn-lt"/>
              </a:rPr>
              <a:t>extent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)</a:t>
            </a:r>
            <a:endParaRPr lang="de-DE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038600" y="5726113"/>
            <a:ext cx="2826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800" dirty="0" err="1" smtClean="0">
                <a:solidFill>
                  <a:srgbClr val="FF0000"/>
                </a:solidFill>
                <a:latin typeface="+mn-lt"/>
              </a:rPr>
              <a:t>Ingredients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 (</a:t>
            </a:r>
            <a:r>
              <a:rPr lang="de-DE" sz="1800" dirty="0" err="1" smtClean="0">
                <a:solidFill>
                  <a:srgbClr val="FF0000"/>
                </a:solidFill>
                <a:latin typeface="+mn-lt"/>
              </a:rPr>
              <a:t>dataset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+mn-lt"/>
              </a:rPr>
              <a:t>quality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)</a:t>
            </a:r>
            <a:endParaRPr lang="de-DE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4038600" y="6107113"/>
            <a:ext cx="2844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Best </a:t>
            </a:r>
            <a:r>
              <a:rPr lang="de-DE" sz="1800" dirty="0" err="1" smtClean="0">
                <a:solidFill>
                  <a:srgbClr val="FF0000"/>
                </a:solidFill>
                <a:latin typeface="+mn-lt"/>
              </a:rPr>
              <a:t>before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 (</a:t>
            </a:r>
            <a:r>
              <a:rPr lang="de-DE" sz="1800" dirty="0" err="1" smtClean="0">
                <a:solidFill>
                  <a:srgbClr val="FF0000"/>
                </a:solidFill>
                <a:latin typeface="+mn-lt"/>
              </a:rPr>
              <a:t>dataset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latin typeface="+mn-lt"/>
              </a:rPr>
              <a:t>history</a:t>
            </a:r>
            <a:r>
              <a:rPr lang="de-DE" sz="1800" dirty="0" smtClean="0">
                <a:solidFill>
                  <a:srgbClr val="FF0000"/>
                </a:solidFill>
                <a:latin typeface="+mn-lt"/>
              </a:rPr>
              <a:t>)</a:t>
            </a:r>
            <a:endParaRPr lang="de-DE" sz="1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7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 bwMode="auto">
          <a:xfrm>
            <a:off x="457200" y="944563"/>
            <a:ext cx="8229600" cy="65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mtClean="0">
                <a:ea typeface="ＭＳ Ｐゴシック" pitchFamily="34" charset="-128"/>
              </a:rPr>
              <a:t>The </a:t>
            </a:r>
            <a:r>
              <a:rPr lang="de-DE" b="1" smtClean="0">
                <a:solidFill>
                  <a:srgbClr val="FFC000"/>
                </a:solidFill>
                <a:ea typeface="ＭＳ Ｐゴシック" pitchFamily="34" charset="-128"/>
              </a:rPr>
              <a:t>F</a:t>
            </a:r>
            <a:r>
              <a:rPr lang="de-DE" b="1" smtClean="0">
                <a:solidFill>
                  <a:srgbClr val="92D050"/>
                </a:solidFill>
                <a:ea typeface="ＭＳ Ｐゴシック" pitchFamily="34" charset="-128"/>
              </a:rPr>
              <a:t>A</a:t>
            </a:r>
            <a:r>
              <a:rPr lang="de-DE" b="1" smtClean="0">
                <a:solidFill>
                  <a:srgbClr val="00B050"/>
                </a:solidFill>
                <a:ea typeface="ＭＳ Ｐゴシック" pitchFamily="34" charset="-128"/>
              </a:rPr>
              <a:t>U</a:t>
            </a:r>
            <a:r>
              <a:rPr lang="de-DE" b="1" smtClean="0">
                <a:solidFill>
                  <a:srgbClr val="002060"/>
                </a:solidFill>
                <a:ea typeface="ＭＳ Ｐゴシック" pitchFamily="34" charset="-128"/>
              </a:rPr>
              <a:t>L</a:t>
            </a:r>
            <a:r>
              <a:rPr lang="de-DE" smtClean="0">
                <a:ea typeface="ＭＳ Ｐゴシック" pitchFamily="34" charset="-128"/>
              </a:rPr>
              <a:t> concept of interoperability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09663" y="2152650"/>
            <a:ext cx="4843462" cy="3354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400" b="1" dirty="0">
                <a:solidFill>
                  <a:srgbClr val="FFC000"/>
                </a:solidFill>
                <a:latin typeface="Arial" pitchFamily="34" charset="0"/>
              </a:rPr>
              <a:t>FIND</a:t>
            </a:r>
          </a:p>
          <a:p>
            <a:pPr>
              <a:defRPr/>
            </a:pPr>
            <a:r>
              <a:rPr lang="de-DE" sz="4400" b="1" dirty="0">
                <a:solidFill>
                  <a:srgbClr val="99CC00"/>
                </a:solidFill>
                <a:latin typeface="Arial" pitchFamily="34" charset="0"/>
              </a:rPr>
              <a:t>ACCESS</a:t>
            </a:r>
          </a:p>
          <a:p>
            <a:pPr>
              <a:defRPr/>
            </a:pPr>
            <a:r>
              <a:rPr lang="de-DE" sz="4400" b="1" dirty="0">
                <a:solidFill>
                  <a:srgbClr val="009900"/>
                </a:solidFill>
                <a:latin typeface="Arial" pitchFamily="34" charset="0"/>
              </a:rPr>
              <a:t>UNDERSTAND</a:t>
            </a:r>
          </a:p>
          <a:p>
            <a:pPr>
              <a:defRPr/>
            </a:pPr>
            <a:r>
              <a:rPr lang="de-DE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</a:rPr>
              <a:t>LINK</a:t>
            </a:r>
          </a:p>
          <a:p>
            <a:pPr>
              <a:defRPr/>
            </a:pPr>
            <a:endParaRPr lang="de-DE" dirty="0">
              <a:latin typeface="Arial" pitchFamily="34" charset="0"/>
            </a:endParaRPr>
          </a:p>
          <a:p>
            <a:pPr>
              <a:defRPr/>
            </a:pPr>
            <a:r>
              <a:rPr lang="de-DE" dirty="0" err="1">
                <a:latin typeface="Arial" pitchFamily="34" charset="0"/>
              </a:rPr>
              <a:t>without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having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to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program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anything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dirty="0" err="1">
                <a:latin typeface="Arial" pitchFamily="34" charset="0"/>
              </a:rPr>
              <a:t>as</a:t>
            </a:r>
            <a:r>
              <a:rPr lang="de-DE" dirty="0">
                <a:latin typeface="Arial" pitchFamily="34" charset="0"/>
              </a:rPr>
              <a:t> a </a:t>
            </a:r>
            <a:r>
              <a:rPr lang="de-DE" dirty="0" err="1">
                <a:latin typeface="Arial" pitchFamily="34" charset="0"/>
              </a:rPr>
              <a:t>user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8436" name="Textfeld 3"/>
          <p:cNvSpPr txBox="1">
            <a:spLocks noChangeArrowheads="1"/>
          </p:cNvSpPr>
          <p:nvPr/>
        </p:nvSpPr>
        <p:spPr bwMode="auto">
          <a:xfrm>
            <a:off x="1109663" y="6269038"/>
            <a:ext cx="334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400" i="1"/>
              <a:t>FAUL (as a German word) means „lazy“</a:t>
            </a:r>
          </a:p>
        </p:txBody>
      </p:sp>
    </p:spTree>
    <p:extLst>
      <p:ext uri="{BB962C8B-B14F-4D97-AF65-F5344CB8AC3E}">
        <p14:creationId xmlns:p14="http://schemas.microsoft.com/office/powerpoint/2010/main" val="19998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literature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16099"/>
            <a:ext cx="8229600" cy="392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2321169" y="5739595"/>
            <a:ext cx="534573" cy="45019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47114" y="6256552"/>
            <a:ext cx="573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direct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access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data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(=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article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) [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depending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on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subscription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7068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do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atmospheric</a:t>
            </a:r>
            <a:r>
              <a:rPr lang="de-DE" dirty="0" smtClean="0"/>
              <a:t> </a:t>
            </a:r>
            <a:r>
              <a:rPr lang="de-DE" dirty="0" err="1" smtClean="0"/>
              <a:t>composition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/</a:t>
            </a:r>
            <a:r>
              <a:rPr lang="de-DE" dirty="0" err="1" smtClean="0"/>
              <a:t>information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4" y="1942710"/>
            <a:ext cx="7782672" cy="392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chtungspfeil 3"/>
          <p:cNvSpPr/>
          <p:nvPr/>
        </p:nvSpPr>
        <p:spPr>
          <a:xfrm>
            <a:off x="688957" y="6047728"/>
            <a:ext cx="5486759" cy="484632"/>
          </a:xfrm>
          <a:prstGeom prst="homePlate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BCDA24"/>
              </a:gs>
              <a:gs pos="100000">
                <a:srgbClr val="FFC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0148" y="6077236"/>
            <a:ext cx="523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Search: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improving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; Dataset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access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DE" sz="2000" b="1" dirty="0" err="1" smtClean="0">
                <a:latin typeface="Calibri" pitchFamily="34" charset="0"/>
                <a:cs typeface="Calibri" pitchFamily="34" charset="0"/>
              </a:rPr>
              <a:t>very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 limited</a:t>
            </a:r>
          </a:p>
        </p:txBody>
      </p:sp>
    </p:spTree>
    <p:extLst>
      <p:ext uri="{BB962C8B-B14F-4D97-AF65-F5344CB8AC3E}">
        <p14:creationId xmlns:p14="http://schemas.microsoft.com/office/powerpoint/2010/main" val="10922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AQ </a:t>
            </a:r>
            <a:r>
              <a:rPr lang="de-DE" dirty="0" err="1" smtClean="0"/>
              <a:t>CoP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guideline</a:t>
            </a:r>
            <a:r>
              <a:rPr lang="de-DE" dirty="0" smtClean="0"/>
              <a:t> </a:t>
            </a:r>
            <a:r>
              <a:rPr lang="de-DE" dirty="0" err="1" smtClean="0"/>
              <a:t>document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19" y="1816100"/>
            <a:ext cx="6329416" cy="433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043113" y="617434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3851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: </a:t>
            </a:r>
            <a:r>
              <a:rPr lang="de-DE" dirty="0" err="1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vocabulary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154" y="1854200"/>
            <a:ext cx="8346053" cy="1231900"/>
          </a:xfrm>
        </p:spPr>
        <p:txBody>
          <a:bodyPr/>
          <a:lstStyle/>
          <a:p>
            <a:r>
              <a:rPr lang="de-DE" dirty="0" smtClean="0"/>
              <a:t>Common </a:t>
            </a:r>
            <a:r>
              <a:rPr lang="de-DE" dirty="0" err="1" smtClean="0"/>
              <a:t>and</a:t>
            </a:r>
            <a:r>
              <a:rPr lang="de-DE" dirty="0" smtClean="0"/>
              <a:t> well-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ontologies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pre</a:t>
            </a:r>
            <a:r>
              <a:rPr lang="de-DE" dirty="0" smtClean="0"/>
              <a:t>-requisite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meaningful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discipline</a:t>
            </a:r>
            <a:r>
              <a:rPr lang="de-DE" dirty="0" smtClean="0"/>
              <a:t> </a:t>
            </a:r>
            <a:r>
              <a:rPr lang="de-DE" dirty="0" err="1" smtClean="0"/>
              <a:t>boundaries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4892" y="3557588"/>
            <a:ext cx="3608983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Calibri" pitchFamily="34" charset="0"/>
                <a:cs typeface="Calibri" pitchFamily="34" charset="0"/>
              </a:rPr>
              <a:t>Example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DE" sz="2400" dirty="0" err="1" smtClean="0">
                <a:latin typeface="Calibri" pitchFamily="34" charset="0"/>
                <a:cs typeface="Calibri" pitchFamily="34" charset="0"/>
              </a:rPr>
              <a:t>literature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2400" dirty="0" err="1" smtClean="0">
                <a:latin typeface="Calibri" pitchFamily="34" charset="0"/>
                <a:cs typeface="Calibri" pitchFamily="34" charset="0"/>
              </a:rPr>
              <a:t>search</a:t>
            </a:r>
            <a:endParaRPr lang="de-DE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AUTHOR:</a:t>
            </a: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TITLE:</a:t>
            </a: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YEAR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JOURNAL:</a:t>
            </a: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ARTICLE TYPE:</a:t>
            </a: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53967" y="3557588"/>
            <a:ext cx="3608983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Calibri" pitchFamily="34" charset="0"/>
                <a:cs typeface="Calibri" pitchFamily="34" charset="0"/>
              </a:rPr>
              <a:t>Analogy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: AC </a:t>
            </a:r>
            <a:r>
              <a:rPr lang="de-DE" sz="2400" dirty="0" err="1" smtClean="0">
                <a:latin typeface="Calibri" pitchFamily="34" charset="0"/>
                <a:cs typeface="Calibri" pitchFamily="34" charset="0"/>
              </a:rPr>
              <a:t>data</a:t>
            </a:r>
            <a:endParaRPr lang="de-DE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CATEGORY TYPE:</a:t>
            </a: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CATEGORY:</a:t>
            </a: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PARAMETER NAME:</a:t>
            </a: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UNITS:</a:t>
            </a: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PLATFORM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de-DE" sz="18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60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vocabulary</a:t>
            </a:r>
            <a:r>
              <a:rPr lang="de-DE" dirty="0" smtClean="0"/>
              <a:t> </a:t>
            </a:r>
            <a:r>
              <a:rPr lang="de-DE" dirty="0" err="1" smtClean="0"/>
              <a:t>collections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154" y="1739896"/>
            <a:ext cx="8346053" cy="4693248"/>
          </a:xfrm>
        </p:spPr>
        <p:txBody>
          <a:bodyPr/>
          <a:lstStyle/>
          <a:p>
            <a:r>
              <a:rPr lang="de-DE" dirty="0" smtClean="0"/>
              <a:t>NASA GCMD</a:t>
            </a:r>
          </a:p>
          <a:p>
            <a:r>
              <a:rPr lang="de-DE" dirty="0" smtClean="0"/>
              <a:t>WMO GAWSIS</a:t>
            </a:r>
          </a:p>
          <a:p>
            <a:r>
              <a:rPr lang="de-DE" dirty="0" smtClean="0"/>
              <a:t>EEA GEMET </a:t>
            </a:r>
            <a:r>
              <a:rPr lang="de-DE" dirty="0" err="1" smtClean="0"/>
              <a:t>thesaurus</a:t>
            </a:r>
            <a:endParaRPr lang="de-DE" dirty="0" smtClean="0"/>
          </a:p>
          <a:p>
            <a:r>
              <a:rPr lang="de-DE" dirty="0" err="1" smtClean="0"/>
              <a:t>Datafed</a:t>
            </a:r>
            <a:endParaRPr lang="de-DE" dirty="0" smtClean="0"/>
          </a:p>
          <a:p>
            <a:r>
              <a:rPr lang="de-DE" dirty="0" smtClean="0"/>
              <a:t>EBAS</a:t>
            </a:r>
          </a:p>
          <a:p>
            <a:r>
              <a:rPr lang="de-DE" dirty="0" smtClean="0"/>
              <a:t>…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err="1" smtClean="0"/>
              <a:t>Issues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Scattered</a:t>
            </a:r>
            <a:r>
              <a:rPr lang="de-DE" dirty="0" smtClean="0"/>
              <a:t> </a:t>
            </a:r>
            <a:r>
              <a:rPr lang="de-DE" dirty="0" err="1" smtClean="0"/>
              <a:t>efforts</a:t>
            </a:r>
            <a:endParaRPr lang="de-DE" dirty="0" smtClean="0"/>
          </a:p>
          <a:p>
            <a:r>
              <a:rPr lang="de-DE" dirty="0" err="1" smtClean="0"/>
              <a:t>Duplication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  <a:p>
            <a:r>
              <a:rPr lang="de-DE" dirty="0" err="1" smtClean="0"/>
              <a:t>Poorly</a:t>
            </a:r>
            <a:r>
              <a:rPr lang="de-DE" dirty="0" smtClean="0"/>
              <a:t> </a:t>
            </a:r>
            <a:r>
              <a:rPr lang="de-DE" dirty="0" err="1" smtClean="0"/>
              <a:t>documented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85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Potential „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“: </a:t>
            </a:r>
            <a:r>
              <a:rPr lang="de-DE" dirty="0" err="1" smtClean="0"/>
              <a:t>SeaDataNet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" y="1631434"/>
            <a:ext cx="800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Calibri" pitchFamily="34" charset="0"/>
                <a:cs typeface="Calibri" pitchFamily="34" charset="0"/>
              </a:rPr>
              <a:t>BODC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vocabulary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server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: http</a:t>
            </a:r>
            <a:r>
              <a:rPr lang="de-DE" sz="1800" dirty="0">
                <a:latin typeface="Calibri" pitchFamily="34" charset="0"/>
                <a:cs typeface="Calibri" pitchFamily="34" charset="0"/>
              </a:rPr>
              <a:t>://seadatanet.maris2.nl/v_bodc_vocab/welcome.aspx</a:t>
            </a:r>
            <a:endParaRPr lang="de-DE" sz="1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6" y="2140615"/>
            <a:ext cx="6829425" cy="45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08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(Dublin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outcome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19690693">
            <a:off x="2745159" y="3738506"/>
            <a:ext cx="3478709" cy="70788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BE REFINED!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1216660" y="1793316"/>
            <a:ext cx="1179871" cy="589936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/>
              <a:t>What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906595" y="2442244"/>
            <a:ext cx="180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Nature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parameter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Standard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name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Physical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units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216660" y="3475368"/>
            <a:ext cx="1179871" cy="589936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/>
              <a:t>Where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906595" y="4124296"/>
            <a:ext cx="180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Location (also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vertical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!)</a:t>
            </a: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Domain</a:t>
            </a: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Resolution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1216660" y="5156960"/>
            <a:ext cx="1179871" cy="589936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/>
              <a:t>When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906595" y="5805888"/>
            <a:ext cx="1800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smtClean="0">
                <a:latin typeface="Calibri" pitchFamily="34" charset="0"/>
                <a:cs typeface="Calibri" pitchFamily="34" charset="0"/>
              </a:rPr>
              <a:t>Time position</a:t>
            </a:r>
          </a:p>
          <a:p>
            <a:r>
              <a:rPr lang="de-DE" sz="1200" smtClean="0">
                <a:latin typeface="Calibri" pitchFamily="34" charset="0"/>
                <a:cs typeface="Calibri" pitchFamily="34" charset="0"/>
              </a:rPr>
              <a:t>Time boundaries </a:t>
            </a:r>
          </a:p>
          <a:p>
            <a:r>
              <a:rPr lang="de-DE" sz="1200" smtClean="0">
                <a:latin typeface="Calibri" pitchFamily="34" charset="0"/>
                <a:cs typeface="Calibri" pitchFamily="34" charset="0"/>
              </a:rPr>
              <a:t>Sampling intervals</a:t>
            </a:r>
          </a:p>
          <a:p>
            <a:r>
              <a:rPr lang="de-DE" sz="1200" smtClean="0">
                <a:latin typeface="Calibri" pitchFamily="34" charset="0"/>
                <a:cs typeface="Calibri" pitchFamily="34" charset="0"/>
              </a:rPr>
              <a:t>Sampling frequency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013872" y="2064800"/>
            <a:ext cx="1179871" cy="589936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/>
              <a:t>How</a:t>
            </a:r>
            <a:r>
              <a:rPr lang="de-DE" sz="2000" dirty="0" smtClean="0"/>
              <a:t>?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3703807" y="2713728"/>
            <a:ext cx="1800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Category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Type</a:t>
            </a:r>
          </a:p>
          <a:p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Category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Name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133554" y="3470796"/>
            <a:ext cx="1800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Measurement:</a:t>
            </a: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Instrument type</a:t>
            </a: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Instrument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name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Measurement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technique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Sampling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method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Calibration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procedure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Data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derivation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retrieval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185583" y="5009508"/>
            <a:ext cx="1800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Model:</a:t>
            </a: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Model type</a:t>
            </a: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Model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name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Simulation type</a:t>
            </a: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Type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output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Output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processing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Gerade Verbindung mit Pfeil 15"/>
          <p:cNvCxnSpPr>
            <a:stCxn id="13" idx="0"/>
          </p:cNvCxnSpPr>
          <p:nvPr/>
        </p:nvCxnSpPr>
        <p:spPr>
          <a:xfrm flipV="1">
            <a:off x="4033554" y="3175393"/>
            <a:ext cx="0" cy="2954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4" idx="0"/>
          </p:cNvCxnSpPr>
          <p:nvPr/>
        </p:nvCxnSpPr>
        <p:spPr>
          <a:xfrm flipV="1">
            <a:off x="5085583" y="3175393"/>
            <a:ext cx="0" cy="18341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0"/>
          <p:cNvSpPr/>
          <p:nvPr/>
        </p:nvSpPr>
        <p:spPr>
          <a:xfrm>
            <a:off x="6673432" y="1760012"/>
            <a:ext cx="1179871" cy="589936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err="1" smtClean="0"/>
              <a:t>How</a:t>
            </a:r>
            <a:r>
              <a:rPr lang="de-DE" sz="1800" dirty="0" smtClean="0"/>
              <a:t> </a:t>
            </a:r>
            <a:r>
              <a:rPr lang="de-DE" sz="1800" dirty="0" err="1" smtClean="0"/>
              <a:t>good</a:t>
            </a:r>
            <a:r>
              <a:rPr lang="de-DE" sz="1800" dirty="0" smtClean="0"/>
              <a:t>?</a:t>
            </a:r>
            <a:endParaRPr lang="de-DE" sz="2000" dirty="0"/>
          </a:p>
        </p:txBody>
      </p:sp>
      <p:sp>
        <p:nvSpPr>
          <p:cNvPr id="22" name="Textfeld 21"/>
          <p:cNvSpPr txBox="1"/>
          <p:nvPr/>
        </p:nvSpPr>
        <p:spPr>
          <a:xfrm>
            <a:off x="6363367" y="2408940"/>
            <a:ext cx="1800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DQ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flags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Uncertainties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Detection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limit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Verification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method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6678352" y="3401960"/>
            <a:ext cx="1179871" cy="589936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Dataset </a:t>
            </a:r>
            <a:r>
              <a:rPr lang="de-DE" sz="1800" dirty="0" err="1" smtClean="0"/>
              <a:t>history</a:t>
            </a:r>
            <a:endParaRPr lang="de-DE" sz="2000" dirty="0"/>
          </a:p>
        </p:txBody>
      </p:sp>
      <p:sp>
        <p:nvSpPr>
          <p:cNvPr id="25" name="Textfeld 24"/>
          <p:cNvSpPr txBox="1"/>
          <p:nvPr/>
        </p:nvSpPr>
        <p:spPr>
          <a:xfrm>
            <a:off x="6368287" y="4050888"/>
            <a:ext cx="18898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Version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number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Revision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date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Change log</a:t>
            </a: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Access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previous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versions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6535792" y="5102900"/>
            <a:ext cx="1574891" cy="589936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References</a:t>
            </a:r>
            <a:endParaRPr lang="de-DE" sz="2000" dirty="0"/>
          </a:p>
        </p:txBody>
      </p:sp>
      <p:sp>
        <p:nvSpPr>
          <p:cNvPr id="27" name="Textfeld 26"/>
          <p:cNvSpPr txBox="1"/>
          <p:nvPr/>
        </p:nvSpPr>
        <p:spPr>
          <a:xfrm>
            <a:off x="6387955" y="5766576"/>
            <a:ext cx="180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Documentation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STandards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Citations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/Publications</a:t>
            </a:r>
          </a:p>
          <a:p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CalVal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databases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Format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descriptions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9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450850">
              <a:spcBef>
                <a:spcPts val="1200"/>
              </a:spcBef>
              <a:buNone/>
            </a:pPr>
            <a:r>
              <a:rPr lang="de-DE" sz="2000" dirty="0" smtClean="0"/>
              <a:t>Communities </a:t>
            </a:r>
            <a:r>
              <a:rPr lang="de-DE" sz="2000" dirty="0" err="1" smtClean="0"/>
              <a:t>of</a:t>
            </a:r>
            <a:r>
              <a:rPr lang="de-DE" sz="2000" dirty="0" smtClean="0"/>
              <a:t> Practice:</a:t>
            </a:r>
          </a:p>
          <a:p>
            <a:pPr marL="534988" lvl="1" indent="-450850">
              <a:spcBef>
                <a:spcPts val="600"/>
              </a:spcBef>
            </a:pPr>
            <a:r>
              <a:rPr lang="de-DE" sz="2000" dirty="0" smtClean="0"/>
              <a:t>Air Quality</a:t>
            </a:r>
          </a:p>
          <a:p>
            <a:pPr marL="534988" lvl="1" indent="-450850">
              <a:spcBef>
                <a:spcPts val="600"/>
              </a:spcBef>
            </a:pPr>
            <a:r>
              <a:rPr lang="de-DE" sz="2000" dirty="0" err="1" smtClean="0"/>
              <a:t>Atmospheric</a:t>
            </a:r>
            <a:r>
              <a:rPr lang="de-DE" sz="2000" dirty="0" smtClean="0"/>
              <a:t>  Chemistry (</a:t>
            </a:r>
            <a:r>
              <a:rPr lang="de-DE" sz="2000" dirty="0" err="1" smtClean="0"/>
              <a:t>void</a:t>
            </a:r>
            <a:r>
              <a:rPr lang="de-DE" sz="2000" dirty="0" smtClean="0"/>
              <a:t>)</a:t>
            </a:r>
          </a:p>
          <a:p>
            <a:pPr marL="534988" lvl="1" indent="-450850">
              <a:spcBef>
                <a:spcPts val="600"/>
              </a:spcBef>
            </a:pPr>
            <a:r>
              <a:rPr lang="de-DE" sz="2000" dirty="0" err="1" smtClean="0"/>
              <a:t>Biodiversity</a:t>
            </a:r>
            <a:endParaRPr lang="de-DE" sz="2000" dirty="0" smtClean="0"/>
          </a:p>
          <a:p>
            <a:pPr marL="534988" lvl="1" indent="-450850">
              <a:spcBef>
                <a:spcPts val="600"/>
              </a:spcBef>
            </a:pPr>
            <a:r>
              <a:rPr lang="de-DE" sz="2000" dirty="0" err="1" smtClean="0"/>
              <a:t>Carbon</a:t>
            </a:r>
            <a:endParaRPr lang="de-DE" sz="2000" dirty="0" smtClean="0"/>
          </a:p>
          <a:p>
            <a:pPr marL="534988" lvl="1" indent="-450850">
              <a:spcBef>
                <a:spcPts val="600"/>
              </a:spcBef>
            </a:pPr>
            <a:r>
              <a:rPr lang="de-DE" sz="2000" dirty="0" err="1" smtClean="0"/>
              <a:t>Coastal</a:t>
            </a:r>
            <a:r>
              <a:rPr lang="de-DE" sz="2000" dirty="0" smtClean="0"/>
              <a:t> </a:t>
            </a:r>
            <a:r>
              <a:rPr lang="de-DE" sz="2000" dirty="0" err="1" smtClean="0"/>
              <a:t>zone</a:t>
            </a:r>
            <a:endParaRPr lang="de-DE" sz="2000" dirty="0" smtClean="0"/>
          </a:p>
          <a:p>
            <a:pPr marL="534988" lvl="1" indent="-450850">
              <a:spcBef>
                <a:spcPts val="600"/>
              </a:spcBef>
            </a:pPr>
            <a:r>
              <a:rPr lang="de-DE" sz="2000" dirty="0" err="1" smtClean="0"/>
              <a:t>Cryosphere</a:t>
            </a:r>
            <a:r>
              <a:rPr lang="de-DE" sz="2000" dirty="0" smtClean="0"/>
              <a:t> (</a:t>
            </a: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)</a:t>
            </a:r>
          </a:p>
          <a:p>
            <a:pPr marL="534988" lvl="1" indent="-450850">
              <a:spcBef>
                <a:spcPts val="600"/>
              </a:spcBef>
            </a:pPr>
            <a:r>
              <a:rPr lang="de-DE" sz="2000" dirty="0" err="1" smtClean="0"/>
              <a:t>Energy</a:t>
            </a:r>
            <a:endParaRPr lang="de-DE" sz="2000" dirty="0" smtClean="0"/>
          </a:p>
          <a:p>
            <a:pPr marL="534988" lvl="1" indent="-450850">
              <a:spcBef>
                <a:spcPts val="600"/>
              </a:spcBef>
            </a:pPr>
            <a:r>
              <a:rPr lang="de-DE" sz="2000" dirty="0" err="1" smtClean="0"/>
              <a:t>Forest</a:t>
            </a:r>
            <a:endParaRPr lang="de-DE" sz="2000" dirty="0" smtClean="0"/>
          </a:p>
          <a:p>
            <a:pPr marL="534988" lvl="1" indent="-450850">
              <a:spcBef>
                <a:spcPts val="600"/>
              </a:spcBef>
            </a:pPr>
            <a:r>
              <a:rPr lang="de-DE" sz="2000" dirty="0" err="1" smtClean="0"/>
              <a:t>Geohazards</a:t>
            </a:r>
            <a:endParaRPr lang="de-DE" sz="2000" dirty="0" smtClean="0"/>
          </a:p>
          <a:p>
            <a:pPr marL="534988" lvl="1" indent="-450850">
              <a:spcBef>
                <a:spcPts val="600"/>
              </a:spcBef>
            </a:pPr>
            <a:r>
              <a:rPr lang="de-DE" sz="2000" dirty="0" smtClean="0"/>
              <a:t>Global </a:t>
            </a:r>
            <a:r>
              <a:rPr lang="de-DE" sz="2000" dirty="0" err="1" smtClean="0"/>
              <a:t>Agricultural</a:t>
            </a:r>
            <a:r>
              <a:rPr lang="de-DE" sz="2000" dirty="0" smtClean="0"/>
              <a:t> Monitoring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28" y="1301161"/>
            <a:ext cx="4951828" cy="11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95" y="2658793"/>
            <a:ext cx="3490861" cy="34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98395" y="6112118"/>
            <a:ext cx="1547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GEO </a:t>
            </a:r>
            <a:r>
              <a:rPr lang="de-DE" dirty="0" err="1" smtClean="0"/>
              <a:t>Summit</a:t>
            </a:r>
            <a:r>
              <a:rPr lang="de-DE" dirty="0" smtClean="0"/>
              <a:t> 2010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26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(Dublin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outcome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b="1" dirty="0"/>
              <a:t>Modified modeling metadata elements</a:t>
            </a:r>
            <a:endParaRPr lang="de-DE" sz="1100" dirty="0"/>
          </a:p>
          <a:p>
            <a:r>
              <a:rPr lang="en-US" sz="1100" dirty="0"/>
              <a:t>Intended to be the minimal description necessary for Data Discovery</a:t>
            </a:r>
            <a:endParaRPr lang="de-DE" sz="1100" dirty="0"/>
          </a:p>
          <a:p>
            <a:pPr lvl="0"/>
            <a:r>
              <a:rPr lang="de-DE" sz="1100" dirty="0"/>
              <a:t>Title</a:t>
            </a:r>
          </a:p>
          <a:p>
            <a:pPr lvl="0"/>
            <a:r>
              <a:rPr lang="en-US" sz="1100" dirty="0"/>
              <a:t>Modeling ID = Institution running model + model name(s) + version(s) + run ID</a:t>
            </a:r>
            <a:endParaRPr lang="de-DE" sz="1100" dirty="0"/>
          </a:p>
          <a:p>
            <a:pPr lvl="0"/>
            <a:r>
              <a:rPr lang="en-US" sz="1100" dirty="0"/>
              <a:t>Modeling scope = Regulatory/Research + Directive (if </a:t>
            </a:r>
            <a:r>
              <a:rPr lang="en-US" sz="1100" dirty="0" err="1"/>
              <a:t>applic</a:t>
            </a:r>
            <a:r>
              <a:rPr lang="en-US" sz="1100" dirty="0"/>
              <a:t>) + Regulatory Authority </a:t>
            </a:r>
            <a:r>
              <a:rPr lang="en-US" sz="1100" dirty="0" err="1"/>
              <a:t>Codelist</a:t>
            </a:r>
            <a:r>
              <a:rPr lang="en-US" sz="1100" dirty="0"/>
              <a:t>  (if </a:t>
            </a:r>
            <a:r>
              <a:rPr lang="en-US" sz="1100" dirty="0" err="1"/>
              <a:t>applic</a:t>
            </a:r>
            <a:r>
              <a:rPr lang="en-US" sz="1100" dirty="0"/>
              <a:t>) </a:t>
            </a:r>
            <a:endParaRPr lang="de-DE" sz="1100" dirty="0"/>
          </a:p>
          <a:p>
            <a:pPr lvl="0"/>
            <a:r>
              <a:rPr lang="de-DE" sz="1100" dirty="0"/>
              <a:t>Modeling </a:t>
            </a:r>
            <a:r>
              <a:rPr lang="de-DE" sz="1100" dirty="0" err="1"/>
              <a:t>method</a:t>
            </a:r>
            <a:r>
              <a:rPr lang="de-DE" sz="1100" dirty="0"/>
              <a:t> </a:t>
            </a:r>
          </a:p>
          <a:p>
            <a:pPr lvl="1"/>
            <a:r>
              <a:rPr lang="de-DE" sz="1100" dirty="0" err="1"/>
              <a:t>Originator</a:t>
            </a:r>
            <a:endParaRPr lang="de-DE" sz="1100" dirty="0"/>
          </a:p>
          <a:p>
            <a:pPr lvl="1"/>
            <a:r>
              <a:rPr lang="de-DE" sz="1100" dirty="0"/>
              <a:t>Model Name(s)</a:t>
            </a:r>
          </a:p>
          <a:p>
            <a:pPr lvl="1"/>
            <a:r>
              <a:rPr lang="en-US" sz="1100" dirty="0"/>
              <a:t>Model Type(s) [specific tags to be determined from a managed vocabulary: e.g., Regional, Global, Local, AQ, Climate, Met, Emissions, Transport, …]</a:t>
            </a:r>
            <a:endParaRPr lang="de-DE" sz="1100" dirty="0"/>
          </a:p>
          <a:p>
            <a:pPr lvl="1"/>
            <a:r>
              <a:rPr lang="en-US" sz="1100" dirty="0"/>
              <a:t>Simulation Type(s) [also need managed vocabulary, e.g. Forecast, </a:t>
            </a:r>
            <a:r>
              <a:rPr lang="en-US" sz="1100" dirty="0" err="1"/>
              <a:t>Hindcast</a:t>
            </a:r>
            <a:r>
              <a:rPr lang="en-US" sz="1100" dirty="0"/>
              <a:t>, Analysis, Off-line, On-line, …] – type specific information also needed, e.g. forecast length, …</a:t>
            </a:r>
            <a:endParaRPr lang="de-DE" sz="1100" dirty="0"/>
          </a:p>
          <a:p>
            <a:pPr lvl="1"/>
            <a:r>
              <a:rPr lang="de-DE" sz="1100" dirty="0"/>
              <a:t>Model Version(s)</a:t>
            </a:r>
          </a:p>
          <a:p>
            <a:pPr lvl="1"/>
            <a:r>
              <a:rPr lang="en-US" sz="1100" dirty="0"/>
              <a:t>Assimilated Observational Data [Define details…]</a:t>
            </a:r>
            <a:endParaRPr lang="de-DE" sz="1100" dirty="0"/>
          </a:p>
          <a:p>
            <a:pPr lvl="1"/>
            <a:r>
              <a:rPr lang="de-DE" sz="1100" dirty="0"/>
              <a:t>Link(s)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Documentation</a:t>
            </a:r>
            <a:endParaRPr lang="de-DE" sz="1100" dirty="0"/>
          </a:p>
          <a:p>
            <a:pPr lvl="0"/>
            <a:r>
              <a:rPr lang="de-DE" sz="1100" dirty="0"/>
              <a:t>Model </a:t>
            </a:r>
            <a:r>
              <a:rPr lang="de-DE" sz="1100" b="1" dirty="0" err="1"/>
              <a:t>output</a:t>
            </a:r>
            <a:r>
              <a:rPr lang="de-DE" sz="1100" dirty="0"/>
              <a:t> time </a:t>
            </a:r>
            <a:r>
              <a:rPr lang="de-DE" sz="1100" dirty="0" err="1"/>
              <a:t>period</a:t>
            </a:r>
            <a:endParaRPr lang="de-DE" sz="1100" dirty="0"/>
          </a:p>
          <a:p>
            <a:pPr lvl="1"/>
            <a:r>
              <a:rPr lang="de-DE" sz="1100" dirty="0"/>
              <a:t>Start time</a:t>
            </a:r>
          </a:p>
          <a:p>
            <a:pPr lvl="1"/>
            <a:r>
              <a:rPr lang="de-DE" sz="1100" dirty="0"/>
              <a:t>End time</a:t>
            </a:r>
          </a:p>
          <a:p>
            <a:pPr lvl="1"/>
            <a:r>
              <a:rPr lang="en-US" sz="1100" dirty="0"/>
              <a:t>Model output frequency (highest output resolution, e.g. hourly)</a:t>
            </a:r>
            <a:endParaRPr lang="de-DE" sz="1100" dirty="0"/>
          </a:p>
          <a:p>
            <a:pPr lvl="1"/>
            <a:r>
              <a:rPr lang="en-US" sz="1100" dirty="0"/>
              <a:t>Model output frequency type (e.g. average or instantaneous)</a:t>
            </a:r>
            <a:endParaRPr lang="de-DE" sz="1100" dirty="0"/>
          </a:p>
          <a:p>
            <a:pPr lvl="1"/>
            <a:r>
              <a:rPr lang="en-US" sz="1100" dirty="0"/>
              <a:t>Dataset aggregation period (e.g. monthly, …)</a:t>
            </a:r>
            <a:endParaRPr lang="de-DE" sz="1100" dirty="0"/>
          </a:p>
          <a:p>
            <a:pPr lvl="1"/>
            <a:r>
              <a:rPr lang="en-US" sz="1100" dirty="0"/>
              <a:t>Number of time periods…[FINISH this later]</a:t>
            </a:r>
            <a:endParaRPr lang="de-DE" sz="1100" dirty="0"/>
          </a:p>
          <a:p>
            <a:pPr lvl="0"/>
            <a:r>
              <a:rPr lang="de-DE" sz="1100" dirty="0"/>
              <a:t>Model </a:t>
            </a:r>
            <a:r>
              <a:rPr lang="de-DE" sz="1100" b="1" dirty="0" err="1"/>
              <a:t>output</a:t>
            </a:r>
            <a:r>
              <a:rPr lang="de-DE" sz="1100" dirty="0"/>
              <a:t> </a:t>
            </a:r>
            <a:r>
              <a:rPr lang="de-DE" sz="1100" dirty="0" err="1"/>
              <a:t>spatial</a:t>
            </a:r>
            <a:r>
              <a:rPr lang="de-DE" sz="1100" dirty="0"/>
              <a:t> </a:t>
            </a:r>
            <a:r>
              <a:rPr lang="de-DE" sz="1100" dirty="0" err="1"/>
              <a:t>characterization</a:t>
            </a:r>
            <a:endParaRPr lang="de-DE" sz="1100" dirty="0"/>
          </a:p>
          <a:p>
            <a:pPr lvl="1"/>
            <a:r>
              <a:rPr lang="en-US" sz="1100" dirty="0"/>
              <a:t>Geographic Bounding Box = </a:t>
            </a:r>
            <a:r>
              <a:rPr lang="en-US" sz="1100" dirty="0" err="1"/>
              <a:t>lat</a:t>
            </a:r>
            <a:r>
              <a:rPr lang="en-US" sz="1100" dirty="0"/>
              <a:t>/</a:t>
            </a:r>
            <a:r>
              <a:rPr lang="en-US" sz="1100" dirty="0" err="1"/>
              <a:t>lon</a:t>
            </a:r>
            <a:r>
              <a:rPr lang="en-US" sz="1100" dirty="0"/>
              <a:t> coordinates of output domain boundaries</a:t>
            </a:r>
            <a:endParaRPr lang="de-DE" sz="1100" dirty="0"/>
          </a:p>
          <a:p>
            <a:pPr lvl="1"/>
            <a:r>
              <a:rPr lang="en-US" sz="1100" dirty="0"/>
              <a:t>Geospatial Bounding Box = 3D coordinates of output domain boundaries</a:t>
            </a:r>
            <a:endParaRPr lang="de-DE" sz="1100" dirty="0"/>
          </a:p>
          <a:p>
            <a:pPr lvl="1"/>
            <a:r>
              <a:rPr lang="en-US" sz="1100" dirty="0"/>
              <a:t>Coordinate Reference System (e.g., horizontal reference = EPSG, OGC, …; vertical reference = pressure, </a:t>
            </a:r>
            <a:r>
              <a:rPr lang="en-US" sz="1100" dirty="0" err="1"/>
              <a:t>etc</a:t>
            </a:r>
            <a:r>
              <a:rPr lang="en-US" sz="1100" dirty="0"/>
              <a:t>)</a:t>
            </a:r>
            <a:endParaRPr lang="de-DE" sz="1100" dirty="0"/>
          </a:p>
          <a:p>
            <a:pPr lvl="1"/>
            <a:r>
              <a:rPr lang="de-DE" sz="1100" dirty="0"/>
              <a:t>Horizontal </a:t>
            </a:r>
            <a:r>
              <a:rPr lang="de-DE" sz="1100" dirty="0" err="1"/>
              <a:t>resolution</a:t>
            </a:r>
            <a:endParaRPr lang="de-DE" sz="1100" dirty="0"/>
          </a:p>
          <a:p>
            <a:pPr lvl="1"/>
            <a:r>
              <a:rPr lang="de-DE" sz="1100" dirty="0" err="1"/>
              <a:t>Vertical</a:t>
            </a:r>
            <a:r>
              <a:rPr lang="de-DE" sz="1100" dirty="0"/>
              <a:t> </a:t>
            </a:r>
            <a:r>
              <a:rPr lang="de-DE" sz="1100" dirty="0" err="1"/>
              <a:t>resolution</a:t>
            </a:r>
            <a:endParaRPr lang="de-DE" sz="1100" dirty="0"/>
          </a:p>
          <a:p>
            <a:r>
              <a:rPr lang="en-US" sz="1100" dirty="0"/>
              <a:t>Processing spatial characterization</a:t>
            </a:r>
            <a:endParaRPr lang="de-DE" sz="1000" dirty="0"/>
          </a:p>
        </p:txBody>
      </p:sp>
      <p:sp>
        <p:nvSpPr>
          <p:cNvPr id="5" name="Textfeld 4"/>
          <p:cNvSpPr txBox="1"/>
          <p:nvPr/>
        </p:nvSpPr>
        <p:spPr>
          <a:xfrm rot="19690693">
            <a:off x="3213303" y="2718123"/>
            <a:ext cx="3478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BE REFINED!</a:t>
            </a:r>
          </a:p>
        </p:txBody>
      </p:sp>
    </p:spTree>
    <p:extLst>
      <p:ext uri="{BB962C8B-B14F-4D97-AF65-F5344CB8AC3E}">
        <p14:creationId xmlns:p14="http://schemas.microsoft.com/office/powerpoint/2010/main" val="1044871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154" y="1668456"/>
            <a:ext cx="8346053" cy="46932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2200" dirty="0" smtClean="0"/>
              <a:t>GEO AQ </a:t>
            </a:r>
            <a:r>
              <a:rPr lang="de-DE" sz="2200" dirty="0" err="1" smtClean="0"/>
              <a:t>CoP</a:t>
            </a:r>
            <a:r>
              <a:rPr lang="de-DE" sz="2200" dirty="0" smtClean="0"/>
              <a:t> </a:t>
            </a:r>
            <a:r>
              <a:rPr lang="de-DE" sz="2200" dirty="0" err="1" smtClean="0"/>
              <a:t>needs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define</a:t>
            </a:r>
            <a:r>
              <a:rPr lang="de-DE" sz="2200" dirty="0" smtClean="0"/>
              <a:t> </a:t>
            </a:r>
            <a:r>
              <a:rPr lang="de-DE" sz="2200" dirty="0" err="1" smtClean="0"/>
              <a:t>itself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ensure</a:t>
            </a:r>
            <a:r>
              <a:rPr lang="de-DE" sz="2200" dirty="0" smtClean="0"/>
              <a:t> </a:t>
            </a:r>
            <a:r>
              <a:rPr lang="de-DE" sz="2200" dirty="0" err="1" smtClean="0"/>
              <a:t>broad</a:t>
            </a:r>
            <a:r>
              <a:rPr lang="de-DE" sz="2200" dirty="0" smtClean="0"/>
              <a:t> </a:t>
            </a:r>
            <a:r>
              <a:rPr lang="de-DE" sz="2200" dirty="0" err="1" smtClean="0"/>
              <a:t>community</a:t>
            </a:r>
            <a:r>
              <a:rPr lang="de-DE" sz="2200" dirty="0" smtClean="0"/>
              <a:t> </a:t>
            </a:r>
            <a:r>
              <a:rPr lang="de-DE" sz="2200" dirty="0" err="1" smtClean="0"/>
              <a:t>support</a:t>
            </a:r>
            <a:endParaRPr lang="de-DE" sz="2200" dirty="0" smtClean="0"/>
          </a:p>
          <a:p>
            <a:pPr>
              <a:spcBef>
                <a:spcPts val="1200"/>
              </a:spcBef>
            </a:pPr>
            <a:r>
              <a:rPr lang="de-DE" sz="2200" dirty="0" err="1" smtClean="0"/>
              <a:t>Metadata</a:t>
            </a:r>
            <a:r>
              <a:rPr lang="de-DE" sz="2200" dirty="0" smtClean="0"/>
              <a:t> (</a:t>
            </a:r>
            <a:r>
              <a:rPr lang="de-DE" sz="2200" dirty="0" err="1" smtClean="0"/>
              <a:t>vocabulary</a:t>
            </a:r>
            <a:r>
              <a:rPr lang="de-DE" sz="2200" dirty="0" smtClean="0"/>
              <a:t>) </a:t>
            </a:r>
            <a:r>
              <a:rPr lang="de-DE" sz="2200" dirty="0" err="1" smtClean="0"/>
              <a:t>discussion</a:t>
            </a:r>
            <a:r>
              <a:rPr lang="de-DE" sz="2200" dirty="0" smtClean="0"/>
              <a:t> </a:t>
            </a:r>
            <a:r>
              <a:rPr lang="de-DE" sz="2200" dirty="0" err="1" smtClean="0"/>
              <a:t>should</a:t>
            </a:r>
            <a:r>
              <a:rPr lang="de-DE" sz="2200" dirty="0" smtClean="0"/>
              <a:t> </a:t>
            </a:r>
            <a:r>
              <a:rPr lang="de-DE" sz="2200" dirty="0" err="1" smtClean="0"/>
              <a:t>be</a:t>
            </a:r>
            <a:r>
              <a:rPr lang="de-DE" sz="2200" dirty="0" smtClean="0"/>
              <a:t> </a:t>
            </a:r>
            <a:r>
              <a:rPr lang="de-DE" sz="2200" dirty="0" err="1" smtClean="0"/>
              <a:t>continued</a:t>
            </a:r>
            <a:r>
              <a:rPr lang="de-DE" sz="2200" dirty="0" smtClean="0"/>
              <a:t> in </a:t>
            </a:r>
            <a:r>
              <a:rPr lang="de-DE" sz="2200" dirty="0" err="1" smtClean="0"/>
              <a:t>the</a:t>
            </a:r>
            <a:r>
              <a:rPr lang="de-DE" sz="2200" dirty="0" smtClean="0"/>
              <a:t> GEO AQ </a:t>
            </a:r>
            <a:r>
              <a:rPr lang="de-DE" sz="2200" dirty="0" err="1" smtClean="0"/>
              <a:t>CoP</a:t>
            </a:r>
            <a:r>
              <a:rPr lang="de-DE" sz="2200" dirty="0" smtClean="0"/>
              <a:t> </a:t>
            </a:r>
            <a:r>
              <a:rPr lang="de-DE" sz="2200" dirty="0" err="1" smtClean="0"/>
              <a:t>framework</a:t>
            </a:r>
            <a:r>
              <a:rPr lang="de-DE" sz="2200" dirty="0" smtClean="0"/>
              <a:t>, </a:t>
            </a:r>
            <a:r>
              <a:rPr lang="de-DE" sz="2200" dirty="0" err="1" smtClean="0"/>
              <a:t>because</a:t>
            </a:r>
            <a:r>
              <a:rPr lang="de-DE" sz="2200" dirty="0" smtClean="0"/>
              <a:t> </a:t>
            </a:r>
            <a:r>
              <a:rPr lang="de-DE" sz="2200" dirty="0" err="1" smtClean="0"/>
              <a:t>it</a:t>
            </a:r>
            <a:r>
              <a:rPr lang="de-DE" sz="2200" dirty="0" smtClean="0"/>
              <a:t> </a:t>
            </a:r>
            <a:r>
              <a:rPr lang="de-DE" sz="2200" dirty="0" err="1" smtClean="0"/>
              <a:t>offers</a:t>
            </a:r>
            <a:r>
              <a:rPr lang="de-DE" sz="2200" dirty="0" smtClean="0"/>
              <a:t> a </a:t>
            </a:r>
            <a:r>
              <a:rPr lang="de-DE" sz="2200" dirty="0" err="1" smtClean="0"/>
              <a:t>truly</a:t>
            </a:r>
            <a:r>
              <a:rPr lang="de-DE" sz="2200" dirty="0" smtClean="0"/>
              <a:t> global </a:t>
            </a:r>
            <a:r>
              <a:rPr lang="de-DE" sz="2200" dirty="0" err="1" smtClean="0"/>
              <a:t>perspective</a:t>
            </a:r>
            <a:endParaRPr lang="de-DE" sz="2200" dirty="0" smtClean="0"/>
          </a:p>
          <a:p>
            <a:pPr>
              <a:spcBef>
                <a:spcPts val="1200"/>
              </a:spcBef>
            </a:pPr>
            <a:r>
              <a:rPr lang="de-DE" sz="2200" dirty="0" err="1" smtClean="0"/>
              <a:t>Continue</a:t>
            </a:r>
            <a:r>
              <a:rPr lang="de-DE" sz="2200" dirty="0" smtClean="0"/>
              <a:t> </a:t>
            </a:r>
            <a:r>
              <a:rPr lang="de-DE" sz="2200" dirty="0" err="1" smtClean="0"/>
              <a:t>efforts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build</a:t>
            </a:r>
            <a:r>
              <a:rPr lang="de-DE" sz="2200" dirty="0" smtClean="0"/>
              <a:t> a </a:t>
            </a:r>
            <a:r>
              <a:rPr lang="de-DE" sz="2200" dirty="0" err="1" smtClean="0"/>
              <a:t>functional</a:t>
            </a:r>
            <a:r>
              <a:rPr lang="de-DE" sz="2200" dirty="0" smtClean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network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(</a:t>
            </a:r>
            <a:r>
              <a:rPr lang="de-DE" sz="2200" dirty="0" err="1" smtClean="0"/>
              <a:t>important</a:t>
            </a:r>
            <a:r>
              <a:rPr lang="de-DE" sz="2200" dirty="0" smtClean="0"/>
              <a:t> </a:t>
            </a:r>
            <a:r>
              <a:rPr lang="de-DE" sz="2200" dirty="0" err="1" smtClean="0"/>
              <a:t>side</a:t>
            </a:r>
            <a:r>
              <a:rPr lang="de-DE" sz="2200" dirty="0" smtClean="0"/>
              <a:t> </a:t>
            </a:r>
            <a:r>
              <a:rPr lang="de-DE" sz="2200" dirty="0" err="1" smtClean="0"/>
              <a:t>aspect</a:t>
            </a:r>
            <a:r>
              <a:rPr lang="de-DE" sz="2200" dirty="0" smtClean="0"/>
              <a:t>: NRT </a:t>
            </a:r>
            <a:r>
              <a:rPr lang="de-DE" sz="2200" i="1" dirty="0" err="1" smtClean="0"/>
              <a:t>and</a:t>
            </a:r>
            <a:r>
              <a:rPr lang="de-DE" sz="2200" i="1" dirty="0" smtClean="0"/>
              <a:t> </a:t>
            </a:r>
            <a:r>
              <a:rPr lang="de-DE" sz="2200" dirty="0" err="1" smtClean="0"/>
              <a:t>archived</a:t>
            </a:r>
            <a:r>
              <a:rPr lang="de-DE" sz="2200" dirty="0" smtClean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needs</a:t>
            </a:r>
            <a:r>
              <a:rPr lang="de-DE" sz="22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de-DE" sz="2200" dirty="0" err="1" smtClean="0"/>
              <a:t>Maintain</a:t>
            </a:r>
            <a:r>
              <a:rPr lang="de-DE" sz="2200" dirty="0" smtClean="0"/>
              <a:t> </a:t>
            </a:r>
            <a:r>
              <a:rPr lang="de-DE" sz="2200" dirty="0" err="1" smtClean="0"/>
              <a:t>efforts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build</a:t>
            </a:r>
            <a:r>
              <a:rPr lang="de-DE" sz="2200" dirty="0" smtClean="0"/>
              <a:t> </a:t>
            </a:r>
            <a:r>
              <a:rPr lang="de-DE" sz="2200" dirty="0" err="1" smtClean="0"/>
              <a:t>up</a:t>
            </a:r>
            <a:r>
              <a:rPr lang="de-DE" sz="2200" dirty="0" smtClean="0"/>
              <a:t> </a:t>
            </a:r>
            <a:r>
              <a:rPr lang="de-DE" sz="2200" dirty="0" err="1" smtClean="0"/>
              <a:t>trust</a:t>
            </a:r>
            <a:r>
              <a:rPr lang="de-DE" sz="2200" dirty="0" smtClean="0"/>
              <a:t> </a:t>
            </a:r>
            <a:r>
              <a:rPr lang="de-DE" sz="2200" dirty="0" err="1" smtClean="0"/>
              <a:t>within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multi-</a:t>
            </a:r>
            <a:r>
              <a:rPr lang="de-DE" sz="2200" dirty="0" err="1" smtClean="0"/>
              <a:t>faceted</a:t>
            </a:r>
            <a:r>
              <a:rPr lang="de-DE" sz="2200" dirty="0" smtClean="0"/>
              <a:t> „</a:t>
            </a:r>
            <a:r>
              <a:rPr lang="de-DE" sz="2200" dirty="0" err="1" smtClean="0"/>
              <a:t>air</a:t>
            </a:r>
            <a:r>
              <a:rPr lang="de-DE" sz="2200" dirty="0" smtClean="0"/>
              <a:t> </a:t>
            </a:r>
            <a:r>
              <a:rPr lang="de-DE" sz="2200" dirty="0" err="1" smtClean="0"/>
              <a:t>quality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atmospheric</a:t>
            </a:r>
            <a:r>
              <a:rPr lang="de-DE" sz="2200" dirty="0" smtClean="0"/>
              <a:t> </a:t>
            </a:r>
            <a:r>
              <a:rPr lang="de-DE" sz="2200" dirty="0" err="1" smtClean="0"/>
              <a:t>composition</a:t>
            </a:r>
            <a:r>
              <a:rPr lang="de-DE" sz="2200" dirty="0" smtClean="0"/>
              <a:t>“ </a:t>
            </a:r>
            <a:r>
              <a:rPr lang="de-DE" sz="2200" dirty="0" err="1" smtClean="0"/>
              <a:t>community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(</a:t>
            </a:r>
            <a:r>
              <a:rPr lang="de-DE" sz="2200" dirty="0" err="1" smtClean="0"/>
              <a:t>requires</a:t>
            </a:r>
            <a:r>
              <a:rPr lang="de-DE" sz="2200" dirty="0" smtClean="0"/>
              <a:t> </a:t>
            </a:r>
            <a:r>
              <a:rPr lang="de-DE" sz="2200" dirty="0" err="1" smtClean="0"/>
              <a:t>careful</a:t>
            </a:r>
            <a:r>
              <a:rPr lang="de-DE" sz="2200" dirty="0" smtClean="0"/>
              <a:t> </a:t>
            </a:r>
            <a:r>
              <a:rPr lang="de-DE" sz="2200" dirty="0" err="1" smtClean="0"/>
              <a:t>balance</a:t>
            </a:r>
            <a:r>
              <a:rPr lang="de-DE" sz="2200" dirty="0" smtClean="0"/>
              <a:t> </a:t>
            </a:r>
            <a:r>
              <a:rPr lang="de-DE" sz="2200" dirty="0" err="1" smtClean="0"/>
              <a:t>between</a:t>
            </a:r>
            <a:r>
              <a:rPr lang="de-DE" sz="2200" dirty="0" smtClean="0"/>
              <a:t> large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small</a:t>
            </a:r>
            <a:r>
              <a:rPr lang="de-DE" sz="2200" dirty="0" smtClean="0"/>
              <a:t> </a:t>
            </a:r>
            <a:r>
              <a:rPr lang="de-DE" sz="2200" dirty="0" err="1" smtClean="0"/>
              <a:t>actors</a:t>
            </a:r>
            <a:r>
              <a:rPr lang="de-DE" sz="2200" dirty="0" smtClean="0"/>
              <a:t>, operational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research</a:t>
            </a:r>
            <a:r>
              <a:rPr lang="de-DE" sz="2200" dirty="0" smtClean="0"/>
              <a:t> </a:t>
            </a:r>
            <a:r>
              <a:rPr lang="de-DE" sz="2200" dirty="0" err="1" smtClean="0"/>
              <a:t>agencies</a:t>
            </a:r>
            <a:r>
              <a:rPr lang="de-DE" sz="2200" dirty="0" smtClean="0"/>
              <a:t>, </a:t>
            </a:r>
            <a:r>
              <a:rPr lang="de-DE" sz="2200" dirty="0" err="1" smtClean="0"/>
              <a:t>geographic</a:t>
            </a:r>
            <a:r>
              <a:rPr lang="de-DE" sz="2200" dirty="0" smtClean="0"/>
              <a:t> </a:t>
            </a:r>
            <a:r>
              <a:rPr lang="de-DE" sz="2200" dirty="0" err="1" smtClean="0"/>
              <a:t>regions</a:t>
            </a:r>
            <a:r>
              <a:rPr lang="de-DE" sz="2200" dirty="0" smtClean="0"/>
              <a:t>, etc.)</a:t>
            </a:r>
          </a:p>
          <a:p>
            <a:pPr>
              <a:spcBef>
                <a:spcPts val="1200"/>
              </a:spcBef>
            </a:pPr>
            <a:r>
              <a:rPr lang="de-DE" sz="2200" dirty="0" err="1" smtClean="0"/>
              <a:t>Identify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realize</a:t>
            </a:r>
            <a:r>
              <a:rPr lang="de-DE" sz="2200" dirty="0" smtClean="0"/>
              <a:t> </a:t>
            </a:r>
            <a:r>
              <a:rPr lang="de-DE" sz="2200" dirty="0" err="1" smtClean="0"/>
              <a:t>specific</a:t>
            </a:r>
            <a:r>
              <a:rPr lang="de-DE" sz="2200" dirty="0" smtClean="0"/>
              <a:t> </a:t>
            </a:r>
            <a:r>
              <a:rPr lang="de-DE" sz="2200" dirty="0" err="1" smtClean="0"/>
              <a:t>projects</a:t>
            </a:r>
            <a:r>
              <a:rPr lang="de-DE" sz="2200" dirty="0" smtClean="0"/>
              <a:t> </a:t>
            </a:r>
            <a:r>
              <a:rPr lang="de-DE" sz="2200" dirty="0" err="1" smtClean="0"/>
              <a:t>which</a:t>
            </a:r>
            <a:r>
              <a:rPr lang="de-DE" sz="2200" dirty="0" smtClean="0"/>
              <a:t> </a:t>
            </a:r>
            <a:r>
              <a:rPr lang="de-DE" sz="2200" dirty="0" err="1" smtClean="0"/>
              <a:t>further</a:t>
            </a:r>
            <a:r>
              <a:rPr lang="de-DE" sz="2200" dirty="0" smtClean="0"/>
              <a:t> </a:t>
            </a:r>
            <a:r>
              <a:rPr lang="de-DE" sz="2200" dirty="0" err="1" smtClean="0"/>
              <a:t>develop</a:t>
            </a:r>
            <a:r>
              <a:rPr lang="de-DE" sz="2200" dirty="0" smtClean="0"/>
              <a:t> </a:t>
            </a:r>
            <a:r>
              <a:rPr lang="de-DE" sz="2200" dirty="0" err="1" smtClean="0"/>
              <a:t>servers</a:t>
            </a:r>
            <a:r>
              <a:rPr lang="de-DE" sz="2200" dirty="0" smtClean="0"/>
              <a:t>, </a:t>
            </a:r>
            <a:r>
              <a:rPr lang="de-DE" sz="2200" dirty="0" err="1" smtClean="0"/>
              <a:t>protocols</a:t>
            </a:r>
            <a:r>
              <a:rPr lang="de-DE" sz="2200" dirty="0" smtClean="0"/>
              <a:t>, </a:t>
            </a:r>
            <a:r>
              <a:rPr lang="de-DE" sz="2200" dirty="0" err="1" smtClean="0"/>
              <a:t>metadata</a:t>
            </a:r>
            <a:r>
              <a:rPr lang="de-DE" sz="2200" dirty="0" smtClean="0"/>
              <a:t>,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connections</a:t>
            </a:r>
            <a:r>
              <a:rPr lang="de-DE" sz="2200" dirty="0" smtClean="0"/>
              <a:t> (</a:t>
            </a:r>
            <a:r>
              <a:rPr lang="de-DE" sz="2200" dirty="0" smtClean="0">
                <a:sym typeface="Wingdings" pitchFamily="2" charset="2"/>
              </a:rPr>
              <a:t> </a:t>
            </a:r>
            <a:r>
              <a:rPr lang="de-DE" sz="2200" dirty="0" err="1" smtClean="0">
                <a:sym typeface="Wingdings" pitchFamily="2" charset="2"/>
              </a:rPr>
              <a:t>funding</a:t>
            </a:r>
            <a:r>
              <a:rPr lang="de-DE" sz="2200" dirty="0" smtClean="0">
                <a:sym typeface="Wingdings" pitchFamily="2" charset="2"/>
              </a:rPr>
              <a:t>!)</a:t>
            </a:r>
            <a:endParaRPr lang="de-DE" sz="2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6170905"/>
            <a:ext cx="766763" cy="38159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63" y="6170905"/>
            <a:ext cx="478918" cy="4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39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AQ </a:t>
            </a:r>
            <a:r>
              <a:rPr lang="de-DE" dirty="0" err="1" smtClean="0"/>
              <a:t>CoP</a:t>
            </a:r>
            <a:r>
              <a:rPr lang="de-DE" dirty="0" smtClean="0"/>
              <a:t> </a:t>
            </a:r>
            <a:r>
              <a:rPr lang="de-DE" dirty="0" err="1" smtClean="0"/>
              <a:t>wiki</a:t>
            </a:r>
            <a:r>
              <a:rPr lang="de-DE" dirty="0" smtClean="0"/>
              <a:t> </a:t>
            </a:r>
            <a:r>
              <a:rPr lang="de-DE" dirty="0" err="1" smtClean="0"/>
              <a:t>pages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>
                <a:solidFill>
                  <a:srgbClr val="005AA6"/>
                </a:solidFill>
              </a:rPr>
              <a:t>http</a:t>
            </a:r>
            <a:r>
              <a:rPr lang="de-DE" dirty="0" smtClean="0">
                <a:solidFill>
                  <a:srgbClr val="005AA6"/>
                </a:solidFill>
              </a:rPr>
              <a:t>://wiki.esipfed.org/index.php/GEO_AQ_CoP/</a:t>
            </a:r>
            <a:endParaRPr lang="de-DE" dirty="0" smtClean="0">
              <a:solidFill>
                <a:srgbClr val="005AA6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AQ </a:t>
            </a:r>
            <a:r>
              <a:rPr lang="de-DE" dirty="0" err="1" smtClean="0"/>
              <a:t>CoP</a:t>
            </a:r>
            <a:r>
              <a:rPr lang="de-DE" dirty="0" smtClean="0"/>
              <a:t> </a:t>
            </a:r>
            <a:r>
              <a:rPr lang="de-DE" dirty="0" err="1" smtClean="0"/>
              <a:t>mailing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(limited </a:t>
            </a:r>
            <a:r>
              <a:rPr lang="de-DE" dirty="0" err="1" smtClean="0"/>
              <a:t>postings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>
                <a:solidFill>
                  <a:srgbClr val="005AA6"/>
                </a:solidFill>
              </a:rPr>
              <a:t>geo_aq_cop@fz-juelich.de</a:t>
            </a:r>
            <a:r>
              <a:rPr lang="de-DE" dirty="0" smtClean="0">
                <a:solidFill>
                  <a:srgbClr val="005AA6"/>
                </a:solidFill>
              </a:rPr>
              <a:t/>
            </a:r>
            <a:br>
              <a:rPr lang="de-DE" dirty="0" smtClean="0">
                <a:solidFill>
                  <a:srgbClr val="005AA6"/>
                </a:solidFill>
              </a:rPr>
            </a:br>
            <a:r>
              <a:rPr lang="de-DE" sz="1800" dirty="0" err="1" smtClean="0"/>
              <a:t>list</a:t>
            </a:r>
            <a:r>
              <a:rPr lang="de-DE" sz="1800" dirty="0" smtClean="0"/>
              <a:t> </a:t>
            </a:r>
            <a:r>
              <a:rPr lang="de-DE" sz="1800" dirty="0" err="1" smtClean="0"/>
              <a:t>info</a:t>
            </a:r>
            <a:r>
              <a:rPr lang="de-DE" sz="1800" dirty="0"/>
              <a:t>:</a:t>
            </a:r>
            <a:r>
              <a:rPr lang="de-DE" sz="1800" dirty="0" smtClean="0"/>
              <a:t> </a:t>
            </a:r>
            <a:r>
              <a:rPr lang="de-DE" sz="1800" u="sng" dirty="0">
                <a:solidFill>
                  <a:srgbClr val="005AA6"/>
                </a:solidFill>
              </a:rPr>
              <a:t>http://lists.fz-juelich.de/mailman/listinfo/geo_aq_cop</a:t>
            </a:r>
            <a:endParaRPr lang="de-DE" dirty="0">
              <a:solidFill>
                <a:srgbClr val="005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6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GEO AQ </a:t>
            </a:r>
            <a:r>
              <a:rPr lang="de-DE" dirty="0" err="1" smtClean="0"/>
              <a:t>CoP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154" y="1592551"/>
            <a:ext cx="8346053" cy="5145874"/>
          </a:xfrm>
        </p:spPr>
        <p:txBody>
          <a:bodyPr/>
          <a:lstStyle/>
          <a:p>
            <a:r>
              <a:rPr lang="de-DE" dirty="0" err="1" smtClean="0"/>
              <a:t>Initiated</a:t>
            </a:r>
            <a:r>
              <a:rPr lang="de-DE" dirty="0" smtClean="0"/>
              <a:t> in 2005 via </a:t>
            </a:r>
            <a:r>
              <a:rPr lang="de-DE" dirty="0" err="1" smtClean="0"/>
              <a:t>the</a:t>
            </a:r>
            <a:r>
              <a:rPr lang="de-DE" dirty="0" smtClean="0"/>
              <a:t> NASA </a:t>
            </a:r>
            <a:r>
              <a:rPr lang="de-DE" dirty="0" err="1" smtClean="0"/>
              <a:t>REASoN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: </a:t>
            </a:r>
            <a:r>
              <a:rPr lang="de-DE" dirty="0" err="1" smtClean="0"/>
              <a:t>requirement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participate</a:t>
            </a:r>
            <a:r>
              <a:rPr lang="de-DE" dirty="0" smtClean="0"/>
              <a:t> in ESIP </a:t>
            </a:r>
            <a:r>
              <a:rPr lang="de-DE" dirty="0" err="1" smtClean="0"/>
              <a:t>and</a:t>
            </a:r>
            <a:r>
              <a:rPr lang="de-DE" dirty="0" smtClean="0"/>
              <a:t> NASA Earth Science Data Systems Working Group</a:t>
            </a:r>
          </a:p>
          <a:p>
            <a:r>
              <a:rPr lang="en-US" dirty="0" smtClean="0"/>
              <a:t>“The </a:t>
            </a:r>
            <a:r>
              <a:rPr lang="en-US" dirty="0"/>
              <a:t>objective of the ESIP Air Quality Workgroup is to connect air quality data consumers with the providers of those data by: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bringing people and ideas together on how to deliver ES data to AQ researchers, managers and other users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facilitate and demonstrate the information flow among data providers to air quality consumers </a:t>
            </a:r>
            <a:r>
              <a:rPr lang="en-US" dirty="0" smtClean="0"/>
              <a:t>“ </a:t>
            </a:r>
            <a:r>
              <a:rPr lang="en-US" sz="1800" dirty="0" smtClean="0"/>
              <a:t>(Stefan </a:t>
            </a:r>
            <a:r>
              <a:rPr lang="en-US" sz="1800" dirty="0" err="1" smtClean="0"/>
              <a:t>Falke</a:t>
            </a:r>
            <a:r>
              <a:rPr lang="en-US" sz="1800" dirty="0" smtClean="0"/>
              <a:t>)</a:t>
            </a:r>
            <a:endParaRPr lang="en-US" dirty="0"/>
          </a:p>
          <a:p>
            <a:r>
              <a:rPr lang="de-DE" dirty="0" smtClean="0"/>
              <a:t>Connection </a:t>
            </a:r>
            <a:r>
              <a:rPr lang="de-DE" dirty="0" err="1" smtClean="0"/>
              <a:t>to</a:t>
            </a:r>
            <a:r>
              <a:rPr lang="de-DE" dirty="0" smtClean="0"/>
              <a:t> GEOSS in 2008 (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TFHTAP initiative </a:t>
            </a:r>
            <a:r>
              <a:rPr lang="de-DE" dirty="0" err="1" smtClean="0"/>
              <a:t>as</a:t>
            </a:r>
            <a:r>
              <a:rPr lang="de-DE" dirty="0" smtClean="0"/>
              <a:t> „</a:t>
            </a:r>
            <a:r>
              <a:rPr lang="de-DE" dirty="0" err="1" smtClean="0"/>
              <a:t>breeding</a:t>
            </a:r>
            <a:r>
              <a:rPr lang="de-DE" dirty="0" smtClean="0"/>
              <a:t> </a:t>
            </a:r>
            <a:r>
              <a:rPr lang="de-DE" dirty="0" err="1" smtClean="0"/>
              <a:t>ground</a:t>
            </a:r>
            <a:r>
              <a:rPr lang="de-DE" dirty="0" smtClean="0"/>
              <a:t>“ (2009-present)</a:t>
            </a:r>
          </a:p>
          <a:p>
            <a:r>
              <a:rPr lang="de-DE" dirty="0" err="1" smtClean="0"/>
              <a:t>Two</a:t>
            </a:r>
            <a:r>
              <a:rPr lang="de-DE" dirty="0" smtClean="0"/>
              <a:t> „</a:t>
            </a:r>
            <a:r>
              <a:rPr lang="de-DE" dirty="0" err="1" smtClean="0"/>
              <a:t>practitioner</a:t>
            </a:r>
            <a:r>
              <a:rPr lang="de-DE" dirty="0" smtClean="0"/>
              <a:t>“ </a:t>
            </a:r>
            <a:r>
              <a:rPr lang="de-DE" dirty="0" err="1" smtClean="0"/>
              <a:t>workshops</a:t>
            </a:r>
            <a:r>
              <a:rPr lang="de-DE" dirty="0" smtClean="0"/>
              <a:t> (2011, 2012)</a:t>
            </a:r>
          </a:p>
          <a:p>
            <a:r>
              <a:rPr lang="de-DE" dirty="0" err="1" smtClean="0"/>
              <a:t>Stronger</a:t>
            </a:r>
            <a:r>
              <a:rPr lang="de-DE" dirty="0" smtClean="0"/>
              <a:t> European </a:t>
            </a:r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2011 (cf. MACC)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559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"/>
            <a:ext cx="9144000" cy="923636"/>
          </a:xfrm>
          <a:prstGeom prst="rect">
            <a:avLst/>
          </a:prstGeom>
        </p:spPr>
      </p:pic>
      <p:pic>
        <p:nvPicPr>
          <p:cNvPr id="2050" name="Picture 2" descr="File:Solta 11 Group1 1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0" y="2401455"/>
            <a:ext cx="4193310" cy="24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5" b="1952"/>
          <a:stretch/>
        </p:blipFill>
        <p:spPr>
          <a:xfrm>
            <a:off x="4655127" y="2401456"/>
            <a:ext cx="4110182" cy="243212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41969" y="5123234"/>
            <a:ext cx="2666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Workshop Data </a:t>
            </a:r>
            <a:r>
              <a:rPr lang="de-DE" sz="1600" dirty="0" err="1" smtClean="0"/>
              <a:t>network</a:t>
            </a:r>
            <a:endParaRPr lang="de-DE" sz="1600" dirty="0" smtClean="0"/>
          </a:p>
          <a:p>
            <a:pPr algn="ctr"/>
            <a:r>
              <a:rPr lang="de-DE" sz="1600" dirty="0" err="1" smtClean="0"/>
              <a:t>Solta</a:t>
            </a:r>
            <a:r>
              <a:rPr lang="de-DE" sz="1600" dirty="0" smtClean="0"/>
              <a:t>, </a:t>
            </a:r>
            <a:r>
              <a:rPr lang="de-DE" sz="1600" dirty="0" err="1" smtClean="0"/>
              <a:t>Croatia</a:t>
            </a:r>
            <a:r>
              <a:rPr lang="de-DE" sz="1600" dirty="0" smtClean="0"/>
              <a:t>, August 2011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5141524" y="5123234"/>
            <a:ext cx="3137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/>
              <a:t>Workshop </a:t>
            </a:r>
            <a:r>
              <a:rPr lang="de-DE" sz="1600" dirty="0" err="1" smtClean="0"/>
              <a:t>Metadata</a:t>
            </a:r>
            <a:endParaRPr lang="de-DE" sz="1600" dirty="0" smtClean="0"/>
          </a:p>
          <a:p>
            <a:pPr algn="ctr"/>
            <a:r>
              <a:rPr lang="de-DE" sz="1600" dirty="0" smtClean="0"/>
              <a:t>Dublin, </a:t>
            </a:r>
            <a:r>
              <a:rPr lang="de-DE" sz="1600" dirty="0" err="1" smtClean="0"/>
              <a:t>Ireland</a:t>
            </a:r>
            <a:r>
              <a:rPr lang="de-DE" sz="1600" dirty="0" smtClean="0"/>
              <a:t>, September 2012</a:t>
            </a:r>
            <a:endParaRPr 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378690" y="6270618"/>
            <a:ext cx="460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Calibri" pitchFamily="34" charset="0"/>
                <a:cs typeface="Calibri" pitchFamily="34" charset="0"/>
              </a:rPr>
              <a:t>also: Regional Workshop in Mumbai, </a:t>
            </a:r>
            <a:r>
              <a:rPr lang="de-DE" sz="1800" dirty="0" err="1" smtClean="0">
                <a:latin typeface="Calibri" pitchFamily="34" charset="0"/>
                <a:cs typeface="Calibri" pitchFamily="34" charset="0"/>
              </a:rPr>
              <a:t>Dec</a:t>
            </a:r>
            <a:r>
              <a:rPr lang="de-DE" sz="1800" dirty="0" smtClean="0">
                <a:latin typeface="Calibri" pitchFamily="34" charset="0"/>
                <a:cs typeface="Calibri" pitchFamily="34" charset="0"/>
              </a:rPr>
              <a:t>. 2012</a:t>
            </a:r>
            <a:endParaRPr lang="de-DE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5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 AQ </a:t>
            </a:r>
            <a:r>
              <a:rPr lang="de-DE" dirty="0" err="1" smtClean="0"/>
              <a:t>CoP</a:t>
            </a:r>
            <a:r>
              <a:rPr lang="de-DE" dirty="0" smtClean="0"/>
              <a:t> </a:t>
            </a:r>
            <a:r>
              <a:rPr lang="de-DE" dirty="0" err="1" smtClean="0"/>
              <a:t>Objectives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78306" y="6499278"/>
            <a:ext cx="8387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Calibri" pitchFamily="34" charset="0"/>
                <a:cs typeface="Calibri" pitchFamily="34" charset="0"/>
              </a:rPr>
              <a:t>after Rudy Husar, ESIP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winter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  <a:cs typeface="Calibri" pitchFamily="34" charset="0"/>
              </a:rPr>
              <a:t>meeting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, 2013 (http://wiki.esipfed.org/index.php/Air_Quality_Breakout,_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ESIP_2012_Winter_Meeting)</a:t>
            </a: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0" y="1816099"/>
            <a:ext cx="6457072" cy="441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30339" y="3305909"/>
            <a:ext cx="149117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AQ</a:t>
            </a:r>
          </a:p>
          <a:p>
            <a:pPr algn="ctr"/>
            <a:r>
              <a:rPr lang="de-DE" sz="4000" b="1" dirty="0" err="1" smtClean="0">
                <a:solidFill>
                  <a:srgbClr val="005AA6"/>
                </a:solidFill>
                <a:latin typeface="Calibri" pitchFamily="34" charset="0"/>
                <a:cs typeface="Calibri" pitchFamily="34" charset="0"/>
              </a:rPr>
              <a:t>CoP</a:t>
            </a:r>
            <a:endParaRPr lang="de-DE" sz="4000" b="1" dirty="0">
              <a:solidFill>
                <a:srgbClr val="005AA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feil nach oben und unten 5"/>
          <p:cNvSpPr/>
          <p:nvPr/>
        </p:nvSpPr>
        <p:spPr>
          <a:xfrm>
            <a:off x="858143" y="2800547"/>
            <a:ext cx="506432" cy="2504049"/>
          </a:xfrm>
          <a:prstGeom prst="upDownArrow">
            <a:avLst/>
          </a:prstGeom>
          <a:gradFill>
            <a:gsLst>
              <a:gs pos="0">
                <a:srgbClr val="00B050"/>
              </a:gs>
              <a:gs pos="50000">
                <a:srgbClr val="23DB35"/>
              </a:gs>
              <a:gs pos="100000">
                <a:srgbClr val="A5F9A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72535" y="1877535"/>
            <a:ext cx="1123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Policy</a:t>
            </a: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Application</a:t>
            </a: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Services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2535" y="5400477"/>
            <a:ext cx="1152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Research</a:t>
            </a:r>
          </a:p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Community</a:t>
            </a:r>
          </a:p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Practices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9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 AQ </a:t>
            </a:r>
            <a:r>
              <a:rPr lang="de-DE" dirty="0" err="1" smtClean="0"/>
              <a:t>CoP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Outcomes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b="1" dirty="0"/>
              <a:t>Major Outputs</a:t>
            </a:r>
          </a:p>
          <a:p>
            <a:r>
              <a:rPr lang="de-DE" dirty="0"/>
              <a:t>Registered AQ </a:t>
            </a:r>
            <a:r>
              <a:rPr lang="de-DE" dirty="0" err="1"/>
              <a:t>data</a:t>
            </a:r>
            <a:r>
              <a:rPr lang="de-DE" dirty="0"/>
              <a:t> in GEOSS Common Infrastructure</a:t>
            </a:r>
          </a:p>
          <a:p>
            <a:r>
              <a:rPr lang="de-DE" dirty="0" err="1"/>
              <a:t>Prepared</a:t>
            </a:r>
            <a:r>
              <a:rPr lang="de-DE" dirty="0"/>
              <a:t> AQ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requirement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</a:p>
          <a:p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topical</a:t>
            </a:r>
            <a:r>
              <a:rPr lang="de-DE" dirty="0"/>
              <a:t> </a:t>
            </a:r>
            <a:r>
              <a:rPr lang="de-DE" dirty="0" err="1"/>
              <a:t>workshops</a:t>
            </a:r>
            <a:r>
              <a:rPr lang="de-DE" dirty="0"/>
              <a:t>: </a:t>
            </a:r>
            <a:r>
              <a:rPr lang="de-DE" dirty="0" err="1"/>
              <a:t>Solta</a:t>
            </a:r>
            <a:r>
              <a:rPr lang="de-DE" dirty="0"/>
              <a:t>, Dublin, Mumbai</a:t>
            </a:r>
          </a:p>
          <a:p>
            <a:r>
              <a:rPr lang="de-DE" dirty="0" err="1"/>
              <a:t>Facilitating</a:t>
            </a:r>
            <a:r>
              <a:rPr lang="de-DE" dirty="0"/>
              <a:t> an interoperable Air Quality Data Network</a:t>
            </a:r>
          </a:p>
          <a:p>
            <a:r>
              <a:rPr lang="de-DE" dirty="0"/>
              <a:t>Co-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AQ Community WCS </a:t>
            </a:r>
            <a:r>
              <a:rPr lang="de-DE" dirty="0" err="1"/>
              <a:t>server</a:t>
            </a:r>
            <a:r>
              <a:rPr lang="de-DE" dirty="0"/>
              <a:t> </a:t>
            </a:r>
            <a:r>
              <a:rPr lang="de-DE" dirty="0" err="1" smtClean="0"/>
              <a:t>software</a:t>
            </a:r>
            <a:endParaRPr lang="de-DE" dirty="0" smtClean="0"/>
          </a:p>
          <a:p>
            <a:r>
              <a:rPr lang="de-DE" dirty="0" smtClean="0"/>
              <a:t>AQ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guidelines</a:t>
            </a:r>
            <a:r>
              <a:rPr lang="de-DE" dirty="0" smtClean="0"/>
              <a:t> </a:t>
            </a:r>
            <a:r>
              <a:rPr lang="de-DE" dirty="0" err="1" smtClean="0"/>
              <a:t>document</a:t>
            </a:r>
            <a:r>
              <a:rPr lang="de-DE" dirty="0" smtClean="0"/>
              <a:t> (in </a:t>
            </a:r>
            <a:r>
              <a:rPr lang="de-DE" dirty="0" err="1" smtClean="0"/>
              <a:t>preparation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3564" y="6234388"/>
            <a:ext cx="839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Governance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discussion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ongoing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DE" sz="1600" dirty="0" err="1" smtClean="0">
                <a:latin typeface="Calibri" pitchFamily="34" charset="0"/>
                <a:cs typeface="Calibri" pitchFamily="34" charset="0"/>
              </a:rPr>
              <a:t>see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  http://wiki.esipfed.org/index.php/GEO_AQ_CoP_Governance</a:t>
            </a:r>
          </a:p>
        </p:txBody>
      </p:sp>
    </p:spTree>
    <p:extLst>
      <p:ext uri="{BB962C8B-B14F-4D97-AF65-F5344CB8AC3E}">
        <p14:creationId xmlns:p14="http://schemas.microsoft.com/office/powerpoint/2010/main" val="411484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1813"/>
            <a:ext cx="8229600" cy="881062"/>
          </a:xfrm>
        </p:spPr>
        <p:txBody>
          <a:bodyPr/>
          <a:lstStyle/>
          <a:p>
            <a:r>
              <a:rPr lang="de-DE" dirty="0" err="1" smtClean="0"/>
              <a:t>Interoperability</a:t>
            </a:r>
            <a:r>
              <a:rPr lang="de-DE" dirty="0" smtClean="0"/>
              <a:t> in </a:t>
            </a:r>
            <a:r>
              <a:rPr lang="de-DE" dirty="0" err="1" smtClean="0"/>
              <a:t>practice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J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ülich</a:t>
            </a:r>
            <a:r>
              <a:rPr lang="de-DE" dirty="0" smtClean="0"/>
              <a:t> 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WS</a:t>
            </a:r>
            <a:r>
              <a:rPr lang="de-DE" dirty="0" smtClean="0"/>
              <a:t> </a:t>
            </a:r>
            <a:r>
              <a:rPr lang="de-DE" dirty="0" err="1" smtClean="0"/>
              <a:t>IN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terface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(JOIN)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1142196" y="2202224"/>
            <a:ext cx="769937" cy="414338"/>
          </a:xfrm>
          <a:prstGeom prst="can">
            <a:avLst>
              <a:gd name="adj" fmla="val 44829"/>
            </a:avLst>
          </a:prstGeom>
          <a:solidFill>
            <a:srgbClr val="F8AF1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90293" y="1278939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/>
              <a:t>Local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endParaRPr lang="de-DE" b="1" dirty="0" smtClean="0"/>
          </a:p>
          <a:p>
            <a:pPr algn="ctr"/>
            <a:r>
              <a:rPr lang="de-DE" b="1" dirty="0" err="1" smtClean="0"/>
              <a:t>bases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36581" y="2269572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/>
              <a:t>MACC</a:t>
            </a:r>
            <a:endParaRPr lang="de-DE" sz="1400" dirty="0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142196" y="2804800"/>
            <a:ext cx="769937" cy="414338"/>
          </a:xfrm>
          <a:prstGeom prst="can">
            <a:avLst>
              <a:gd name="adj" fmla="val 44829"/>
            </a:avLst>
          </a:prstGeom>
          <a:solidFill>
            <a:srgbClr val="F8AF1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9611" y="2872148"/>
            <a:ext cx="650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/>
              <a:t>HTAP</a:t>
            </a:r>
            <a:endParaRPr lang="de-DE" sz="1400" dirty="0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142196" y="3437860"/>
            <a:ext cx="769937" cy="414338"/>
          </a:xfrm>
          <a:prstGeom prst="can">
            <a:avLst>
              <a:gd name="adj" fmla="val 4482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06124" y="3505208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/>
              <a:t>UBA-D</a:t>
            </a:r>
            <a:endParaRPr lang="de-DE" sz="1400" dirty="0"/>
          </a:p>
        </p:txBody>
      </p:sp>
      <p:sp>
        <p:nvSpPr>
          <p:cNvPr id="10" name="Stern mit 5 Zacken 9"/>
          <p:cNvSpPr/>
          <p:nvPr/>
        </p:nvSpPr>
        <p:spPr>
          <a:xfrm>
            <a:off x="953403" y="2196349"/>
            <a:ext cx="126609" cy="128929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965123" y="3431985"/>
            <a:ext cx="126609" cy="128929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385987" y="5212515"/>
            <a:ext cx="2238275" cy="307777"/>
            <a:chOff x="385987" y="5454041"/>
            <a:chExt cx="2238275" cy="307777"/>
          </a:xfrm>
        </p:grpSpPr>
        <p:sp>
          <p:nvSpPr>
            <p:cNvPr id="13" name="Stern mit 5 Zacken 12"/>
            <p:cNvSpPr/>
            <p:nvPr/>
          </p:nvSpPr>
          <p:spPr>
            <a:xfrm>
              <a:off x="385987" y="5479001"/>
              <a:ext cx="126609" cy="128929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82329" y="5454041"/>
              <a:ext cx="21419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err="1" smtClean="0"/>
                <a:t>near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realtime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data</a:t>
              </a:r>
              <a:r>
                <a:rPr lang="de-DE" sz="1400" dirty="0" smtClean="0"/>
                <a:t> (24 h)</a:t>
              </a:r>
              <a:endParaRPr lang="de-DE" sz="1400" dirty="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1404695" y="5648442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/>
              <a:t>External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bases</a:t>
            </a:r>
            <a:endParaRPr lang="de-DE" b="1" dirty="0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860659" y="5717739"/>
            <a:ext cx="769937" cy="414338"/>
          </a:xfrm>
          <a:prstGeom prst="can">
            <a:avLst>
              <a:gd name="adj" fmla="val 44829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838304" y="6227961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ECCAD</a:t>
            </a:r>
            <a:endParaRPr lang="de-DE" sz="1400" dirty="0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3764237" y="5717739"/>
            <a:ext cx="769937" cy="414338"/>
          </a:xfrm>
          <a:prstGeom prst="can">
            <a:avLst>
              <a:gd name="adj" fmla="val 44829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713830" y="6227961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DataFed</a:t>
            </a:r>
            <a:endParaRPr lang="de-DE" sz="1400" dirty="0"/>
          </a:p>
        </p:txBody>
      </p:sp>
      <p:pic>
        <p:nvPicPr>
          <p:cNvPr id="20" name="Picture 2" descr="C:\Users\Sebastian Lührs\AppData\Local\Microsoft\Windows\Temporary Internet Files\Content.IE5\VOEC9LDB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87" y="1837471"/>
            <a:ext cx="846683" cy="8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39"/>
          <p:cNvSpPr>
            <a:spLocks noChangeShapeType="1"/>
          </p:cNvSpPr>
          <p:nvPr/>
        </p:nvSpPr>
        <p:spPr bwMode="auto">
          <a:xfrm flipV="1">
            <a:off x="2076699" y="2269571"/>
            <a:ext cx="933788" cy="13280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V="1">
            <a:off x="2076699" y="2577349"/>
            <a:ext cx="933788" cy="43461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flipH="1" flipV="1">
            <a:off x="3217488" y="5257108"/>
            <a:ext cx="0" cy="35574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2770990" y="127893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WCS </a:t>
            </a:r>
            <a:r>
              <a:rPr lang="de-DE" b="1" dirty="0" err="1" smtClean="0"/>
              <a:t>server</a:t>
            </a:r>
            <a:endParaRPr lang="de-DE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58" y="1807574"/>
            <a:ext cx="1019886" cy="79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5645316" y="1278939"/>
            <a:ext cx="169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Web Interface</a:t>
            </a:r>
            <a:endParaRPr lang="de-DE" b="1" dirty="0"/>
          </a:p>
        </p:txBody>
      </p:sp>
      <p:pic>
        <p:nvPicPr>
          <p:cNvPr id="27" name="Picture 2" descr="C:\Users\Sebastian Lührs\AppData\Local\Microsoft\Windows\Temporary Internet Files\Content.IE5\VOEC9LD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82" y="4409979"/>
            <a:ext cx="846683" cy="8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ebastian Lührs\AppData\Local\Microsoft\Windows\Temporary Internet Files\Content.IE5\VOEC9LD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409979"/>
            <a:ext cx="846683" cy="8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ine 39"/>
          <p:cNvSpPr>
            <a:spLocks noChangeShapeType="1"/>
          </p:cNvSpPr>
          <p:nvPr/>
        </p:nvSpPr>
        <p:spPr bwMode="auto">
          <a:xfrm flipH="1" flipV="1">
            <a:off x="4121066" y="5257108"/>
            <a:ext cx="0" cy="35574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" name="Picture 2" descr="C:\Users\Sebastian Lührs\AppData\Local\Microsoft\Windows\Temporary Internet Files\Content.IE5\VOEC9LDB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25" y="2304951"/>
            <a:ext cx="846683" cy="8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6431073" y="3146127"/>
            <a:ext cx="1127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Work </a:t>
            </a:r>
            <a:r>
              <a:rPr lang="de-DE" sz="1400" dirty="0" err="1" smtClean="0"/>
              <a:t>space</a:t>
            </a:r>
            <a:endParaRPr lang="de-DE" sz="1400" dirty="0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 flipV="1">
            <a:off x="3793355" y="2154145"/>
            <a:ext cx="2153643" cy="3436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 flipV="1">
            <a:off x="3361037" y="2601317"/>
            <a:ext cx="2585961" cy="173976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 flipV="1">
            <a:off x="6027003" y="2630918"/>
            <a:ext cx="199179" cy="1710167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2011681" y="2269217"/>
            <a:ext cx="3935318" cy="1195753"/>
          </a:xfrm>
          <a:custGeom>
            <a:avLst/>
            <a:gdLst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1983545 w 3882683"/>
              <a:gd name="connsiteY1" fmla="*/ 225083 h 1195753"/>
              <a:gd name="connsiteX2" fmla="*/ 3882683 w 3882683"/>
              <a:gd name="connsiteY2" fmla="*/ 0 h 1195753"/>
              <a:gd name="connsiteX0" fmla="*/ 0 w 3882683"/>
              <a:gd name="connsiteY0" fmla="*/ 1195753 h 1195753"/>
              <a:gd name="connsiteX1" fmla="*/ 2489981 w 3882683"/>
              <a:gd name="connsiteY1" fmla="*/ 84406 h 1195753"/>
              <a:gd name="connsiteX2" fmla="*/ 3882683 w 3882683"/>
              <a:gd name="connsiteY2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2683" h="1195753">
                <a:moveTo>
                  <a:pt x="0" y="1195753"/>
                </a:moveTo>
                <a:cubicBezTo>
                  <a:pt x="1617785" y="262597"/>
                  <a:pt x="2377439" y="187568"/>
                  <a:pt x="3882683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Picture 3" descr="C:\Users\Sebastian Lührs\AppData\Local\Microsoft\Windows\Temporary Internet Files\Content.IE5\VOEC9LDB\MC90044132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66" y="1022556"/>
            <a:ext cx="698239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Sebastian Lührs\AppData\Local\Microsoft\Windows\Temporary Internet Files\Content.IE5\VOEC9LDB\MC90044132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66" y="1934657"/>
            <a:ext cx="698239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Sebastian Lührs\AppData\Local\Microsoft\Windows\Temporary Internet Files\Content.IE5\VOEC9LDB\MC90044132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66" y="2846758"/>
            <a:ext cx="698239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Gerade Verbindung mit Pfeil 38"/>
          <p:cNvCxnSpPr>
            <a:stCxn id="25" idx="3"/>
            <a:endCxn id="37" idx="1"/>
          </p:cNvCxnSpPr>
          <p:nvPr/>
        </p:nvCxnSpPr>
        <p:spPr>
          <a:xfrm>
            <a:off x="7021544" y="2204446"/>
            <a:ext cx="1125722" cy="7933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25" idx="3"/>
            <a:endCxn id="36" idx="1"/>
          </p:cNvCxnSpPr>
          <p:nvPr/>
        </p:nvCxnSpPr>
        <p:spPr>
          <a:xfrm flipV="1">
            <a:off x="7021544" y="1371676"/>
            <a:ext cx="1125722" cy="83277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25" idx="3"/>
            <a:endCxn id="38" idx="1"/>
          </p:cNvCxnSpPr>
          <p:nvPr/>
        </p:nvCxnSpPr>
        <p:spPr>
          <a:xfrm>
            <a:off x="7021544" y="2204446"/>
            <a:ext cx="1125722" cy="9914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8083451" y="65103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Users</a:t>
            </a:r>
            <a:endParaRPr lang="de-DE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8072928" y="3499210"/>
            <a:ext cx="11288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Data</a:t>
            </a:r>
          </a:p>
          <a:p>
            <a:r>
              <a:rPr lang="de-DE" sz="1400" dirty="0" smtClean="0"/>
              <a:t>Plots</a:t>
            </a:r>
          </a:p>
          <a:p>
            <a:r>
              <a:rPr lang="de-DE" sz="1400" dirty="0" smtClean="0"/>
              <a:t>Information </a:t>
            </a:r>
            <a:endParaRPr lang="de-DE" sz="1400" dirty="0"/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4707991" y="5717739"/>
            <a:ext cx="769937" cy="414338"/>
          </a:xfrm>
          <a:prstGeom prst="can">
            <a:avLst>
              <a:gd name="adj" fmla="val 44829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4562481" y="6227961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NILU/EBAS</a:t>
            </a:r>
            <a:endParaRPr lang="de-DE" sz="1400" dirty="0"/>
          </a:p>
        </p:txBody>
      </p:sp>
      <p:pic>
        <p:nvPicPr>
          <p:cNvPr id="46" name="Picture 2" descr="C:\Users\Sebastian Lührs\AppData\Local\Microsoft\Windows\Temporary Internet Files\Content.IE5\VOEC9LD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17" y="4409979"/>
            <a:ext cx="846683" cy="8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Line 39"/>
          <p:cNvSpPr>
            <a:spLocks noChangeShapeType="1"/>
          </p:cNvSpPr>
          <p:nvPr/>
        </p:nvSpPr>
        <p:spPr bwMode="auto">
          <a:xfrm flipH="1" flipV="1">
            <a:off x="5064820" y="5257108"/>
            <a:ext cx="0" cy="35574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5642035" y="5717739"/>
            <a:ext cx="769937" cy="414338"/>
          </a:xfrm>
          <a:prstGeom prst="can">
            <a:avLst>
              <a:gd name="adj" fmla="val 44829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Textfeld 48"/>
          <p:cNvSpPr txBox="1"/>
          <p:nvPr/>
        </p:nvSpPr>
        <p:spPr>
          <a:xfrm>
            <a:off x="5624220" y="6227961"/>
            <a:ext cx="86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metno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(HTAP2)</a:t>
            </a:r>
            <a:endParaRPr lang="de-DE" sz="1400" dirty="0"/>
          </a:p>
        </p:txBody>
      </p:sp>
      <p:pic>
        <p:nvPicPr>
          <p:cNvPr id="50" name="Picture 2" descr="C:\Users\Sebastian Lührs\AppData\Local\Microsoft\Windows\Temporary Internet Files\Content.IE5\VOEC9LD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61" y="4409979"/>
            <a:ext cx="846683" cy="8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Line 39"/>
          <p:cNvSpPr>
            <a:spLocks noChangeShapeType="1"/>
          </p:cNvSpPr>
          <p:nvPr/>
        </p:nvSpPr>
        <p:spPr bwMode="auto">
          <a:xfrm flipH="1" flipV="1">
            <a:off x="5998864" y="5257108"/>
            <a:ext cx="0" cy="35574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Line 39"/>
          <p:cNvSpPr>
            <a:spLocks noChangeShapeType="1"/>
          </p:cNvSpPr>
          <p:nvPr/>
        </p:nvSpPr>
        <p:spPr bwMode="auto">
          <a:xfrm flipV="1">
            <a:off x="4250882" y="2643271"/>
            <a:ext cx="1807656" cy="169781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39"/>
          <p:cNvSpPr>
            <a:spLocks noChangeShapeType="1"/>
          </p:cNvSpPr>
          <p:nvPr/>
        </p:nvSpPr>
        <p:spPr bwMode="auto">
          <a:xfrm flipV="1">
            <a:off x="5092958" y="2632893"/>
            <a:ext cx="1078904" cy="170819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1142196" y="4051588"/>
            <a:ext cx="769937" cy="414338"/>
          </a:xfrm>
          <a:prstGeom prst="can">
            <a:avLst>
              <a:gd name="adj" fmla="val 4482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Textfeld 54"/>
          <p:cNvSpPr txBox="1"/>
          <p:nvPr/>
        </p:nvSpPr>
        <p:spPr>
          <a:xfrm>
            <a:off x="237195" y="4118936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err="1" smtClean="0"/>
              <a:t>AirBase</a:t>
            </a:r>
            <a:endParaRPr lang="de-DE" sz="1400" dirty="0"/>
          </a:p>
        </p:txBody>
      </p:sp>
      <p:sp>
        <p:nvSpPr>
          <p:cNvPr id="56" name="Stern mit 5 Zacken 55"/>
          <p:cNvSpPr/>
          <p:nvPr/>
        </p:nvSpPr>
        <p:spPr>
          <a:xfrm>
            <a:off x="969239" y="4045713"/>
            <a:ext cx="126609" cy="128929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Freihandform 56"/>
          <p:cNvSpPr/>
          <p:nvPr/>
        </p:nvSpPr>
        <p:spPr>
          <a:xfrm>
            <a:off x="2040514" y="2380429"/>
            <a:ext cx="3910604" cy="1772401"/>
          </a:xfrm>
          <a:custGeom>
            <a:avLst/>
            <a:gdLst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1983545 w 3882683"/>
              <a:gd name="connsiteY1" fmla="*/ 225083 h 1195753"/>
              <a:gd name="connsiteX2" fmla="*/ 3882683 w 3882683"/>
              <a:gd name="connsiteY2" fmla="*/ 0 h 1195753"/>
              <a:gd name="connsiteX0" fmla="*/ 0 w 3882683"/>
              <a:gd name="connsiteY0" fmla="*/ 1195753 h 1195753"/>
              <a:gd name="connsiteX1" fmla="*/ 2489981 w 3882683"/>
              <a:gd name="connsiteY1" fmla="*/ 84406 h 1195753"/>
              <a:gd name="connsiteX2" fmla="*/ 3882683 w 3882683"/>
              <a:gd name="connsiteY2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4012725"/>
              <a:gd name="connsiteY0" fmla="*/ 1690023 h 1690023"/>
              <a:gd name="connsiteX1" fmla="*/ 4012725 w 4012725"/>
              <a:gd name="connsiteY1" fmla="*/ 0 h 1690023"/>
              <a:gd name="connsiteX0" fmla="*/ 0 w 3817661"/>
              <a:gd name="connsiteY0" fmla="*/ 1772401 h 1772401"/>
              <a:gd name="connsiteX1" fmla="*/ 3817661 w 3817661"/>
              <a:gd name="connsiteY1" fmla="*/ 0 h 1772401"/>
              <a:gd name="connsiteX0" fmla="*/ 0 w 3817661"/>
              <a:gd name="connsiteY0" fmla="*/ 1772401 h 1772401"/>
              <a:gd name="connsiteX1" fmla="*/ 3817661 w 3817661"/>
              <a:gd name="connsiteY1" fmla="*/ 0 h 1772401"/>
              <a:gd name="connsiteX0" fmla="*/ 0 w 3817661"/>
              <a:gd name="connsiteY0" fmla="*/ 1772401 h 1772401"/>
              <a:gd name="connsiteX1" fmla="*/ 3817661 w 3817661"/>
              <a:gd name="connsiteY1" fmla="*/ 0 h 1772401"/>
              <a:gd name="connsiteX0" fmla="*/ 0 w 3858299"/>
              <a:gd name="connsiteY0" fmla="*/ 1772401 h 1772401"/>
              <a:gd name="connsiteX1" fmla="*/ 3858299 w 3858299"/>
              <a:gd name="connsiteY1" fmla="*/ 0 h 17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58299" h="1772401">
                <a:moveTo>
                  <a:pt x="0" y="1772401"/>
                </a:moveTo>
                <a:cubicBezTo>
                  <a:pt x="1536509" y="666251"/>
                  <a:pt x="1645949" y="360562"/>
                  <a:pt x="3858299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Line 39"/>
          <p:cNvSpPr>
            <a:spLocks noChangeShapeType="1"/>
          </p:cNvSpPr>
          <p:nvPr/>
        </p:nvSpPr>
        <p:spPr bwMode="auto">
          <a:xfrm flipH="1" flipV="1">
            <a:off x="6353868" y="2643272"/>
            <a:ext cx="434110" cy="1697812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>
            <a:off x="6560569" y="5717739"/>
            <a:ext cx="769937" cy="414338"/>
          </a:xfrm>
          <a:prstGeom prst="can">
            <a:avLst>
              <a:gd name="adj" fmla="val 44829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Textfeld 59"/>
          <p:cNvSpPr txBox="1"/>
          <p:nvPr/>
        </p:nvSpPr>
        <p:spPr>
          <a:xfrm>
            <a:off x="6609824" y="6227961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CIERA</a:t>
            </a:r>
            <a:endParaRPr lang="de-DE" sz="1400" dirty="0"/>
          </a:p>
        </p:txBody>
      </p:sp>
      <p:pic>
        <p:nvPicPr>
          <p:cNvPr id="61" name="Picture 2" descr="C:\Users\Sebastian Lührs\AppData\Local\Microsoft\Windows\Temporary Internet Files\Content.IE5\VOEC9LD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95" y="4409979"/>
            <a:ext cx="846683" cy="8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Line 39"/>
          <p:cNvSpPr>
            <a:spLocks noChangeShapeType="1"/>
          </p:cNvSpPr>
          <p:nvPr/>
        </p:nvSpPr>
        <p:spPr bwMode="auto">
          <a:xfrm flipH="1" flipV="1">
            <a:off x="6917398" y="5257108"/>
            <a:ext cx="0" cy="35574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>
            <a:off x="1142196" y="4648840"/>
            <a:ext cx="769937" cy="414338"/>
          </a:xfrm>
          <a:prstGeom prst="can">
            <a:avLst>
              <a:gd name="adj" fmla="val 4482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Textfeld 63"/>
          <p:cNvSpPr txBox="1"/>
          <p:nvPr/>
        </p:nvSpPr>
        <p:spPr>
          <a:xfrm>
            <a:off x="152923" y="4716188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/>
              <a:t>WDCGG</a:t>
            </a:r>
            <a:endParaRPr lang="de-DE" sz="1400" dirty="0"/>
          </a:p>
        </p:txBody>
      </p:sp>
      <p:sp>
        <p:nvSpPr>
          <p:cNvPr id="65" name="Freihandform 64"/>
          <p:cNvSpPr/>
          <p:nvPr/>
        </p:nvSpPr>
        <p:spPr>
          <a:xfrm>
            <a:off x="2011678" y="2524591"/>
            <a:ext cx="3951793" cy="2250195"/>
          </a:xfrm>
          <a:custGeom>
            <a:avLst/>
            <a:gdLst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1983545 w 3882683"/>
              <a:gd name="connsiteY1" fmla="*/ 225083 h 1195753"/>
              <a:gd name="connsiteX2" fmla="*/ 3882683 w 3882683"/>
              <a:gd name="connsiteY2" fmla="*/ 0 h 1195753"/>
              <a:gd name="connsiteX0" fmla="*/ 0 w 3882683"/>
              <a:gd name="connsiteY0" fmla="*/ 1195753 h 1195753"/>
              <a:gd name="connsiteX1" fmla="*/ 2489981 w 3882683"/>
              <a:gd name="connsiteY1" fmla="*/ 84406 h 1195753"/>
              <a:gd name="connsiteX2" fmla="*/ 3882683 w 3882683"/>
              <a:gd name="connsiteY2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3882683"/>
              <a:gd name="connsiteY0" fmla="*/ 1195753 h 1195753"/>
              <a:gd name="connsiteX1" fmla="*/ 3882683 w 3882683"/>
              <a:gd name="connsiteY1" fmla="*/ 0 h 1195753"/>
              <a:gd name="connsiteX0" fmla="*/ 0 w 4012725"/>
              <a:gd name="connsiteY0" fmla="*/ 1690023 h 1690023"/>
              <a:gd name="connsiteX1" fmla="*/ 4012725 w 4012725"/>
              <a:gd name="connsiteY1" fmla="*/ 0 h 1690023"/>
              <a:gd name="connsiteX0" fmla="*/ 0 w 3817661"/>
              <a:gd name="connsiteY0" fmla="*/ 1772401 h 1772401"/>
              <a:gd name="connsiteX1" fmla="*/ 3817661 w 3817661"/>
              <a:gd name="connsiteY1" fmla="*/ 0 h 1772401"/>
              <a:gd name="connsiteX0" fmla="*/ 0 w 3817661"/>
              <a:gd name="connsiteY0" fmla="*/ 1772401 h 1772401"/>
              <a:gd name="connsiteX1" fmla="*/ 3817661 w 3817661"/>
              <a:gd name="connsiteY1" fmla="*/ 0 h 1772401"/>
              <a:gd name="connsiteX0" fmla="*/ 0 w 3817661"/>
              <a:gd name="connsiteY0" fmla="*/ 1772401 h 1772401"/>
              <a:gd name="connsiteX1" fmla="*/ 3817661 w 3817661"/>
              <a:gd name="connsiteY1" fmla="*/ 0 h 1772401"/>
              <a:gd name="connsiteX0" fmla="*/ 0 w 3858299"/>
              <a:gd name="connsiteY0" fmla="*/ 1772401 h 1772401"/>
              <a:gd name="connsiteX1" fmla="*/ 3858299 w 3858299"/>
              <a:gd name="connsiteY1" fmla="*/ 0 h 1772401"/>
              <a:gd name="connsiteX0" fmla="*/ 0 w 3898937"/>
              <a:gd name="connsiteY0" fmla="*/ 2250195 h 2250195"/>
              <a:gd name="connsiteX1" fmla="*/ 3898937 w 3898937"/>
              <a:gd name="connsiteY1" fmla="*/ 0 h 2250195"/>
              <a:gd name="connsiteX0" fmla="*/ 0 w 3898937"/>
              <a:gd name="connsiteY0" fmla="*/ 2250195 h 2250195"/>
              <a:gd name="connsiteX1" fmla="*/ 3898937 w 3898937"/>
              <a:gd name="connsiteY1" fmla="*/ 0 h 22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98937" h="2250195">
                <a:moveTo>
                  <a:pt x="0" y="2250195"/>
                </a:moveTo>
                <a:cubicBezTo>
                  <a:pt x="1089488" y="1317040"/>
                  <a:pt x="1686587" y="360562"/>
                  <a:pt x="3898937" y="0"/>
                </a:cubicBezTo>
              </a:path>
            </a:pathLst>
          </a:custGeom>
          <a:noFill/>
          <a:ln>
            <a:solidFill>
              <a:schemeClr val="accent2"/>
            </a:solidFill>
            <a:prstDash val="dash"/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/>
          <p:cNvSpPr txBox="1"/>
          <p:nvPr/>
        </p:nvSpPr>
        <p:spPr>
          <a:xfrm>
            <a:off x="3299059" y="4913456"/>
            <a:ext cx="306742" cy="2210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tx1"/>
            </a:solidFill>
          </a:ln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de-DE" sz="600" b="1" dirty="0" smtClean="0"/>
              <a:t>WCS </a:t>
            </a:r>
          </a:p>
          <a:p>
            <a:pPr algn="ctr"/>
            <a:r>
              <a:rPr lang="de-DE" sz="600" b="1" dirty="0" err="1" smtClean="0"/>
              <a:t>server</a:t>
            </a:r>
            <a:endParaRPr lang="de-DE" sz="600" b="1" dirty="0"/>
          </a:p>
        </p:txBody>
      </p:sp>
      <p:sp>
        <p:nvSpPr>
          <p:cNvPr id="67" name="Textfeld 66"/>
          <p:cNvSpPr txBox="1"/>
          <p:nvPr/>
        </p:nvSpPr>
        <p:spPr>
          <a:xfrm>
            <a:off x="4205846" y="4913456"/>
            <a:ext cx="306742" cy="2210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tx1"/>
            </a:solidFill>
          </a:ln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de-DE" sz="600" b="1" dirty="0" smtClean="0"/>
              <a:t>WCS </a:t>
            </a:r>
          </a:p>
          <a:p>
            <a:pPr algn="ctr"/>
            <a:r>
              <a:rPr lang="de-DE" sz="600" b="1" dirty="0" err="1" smtClean="0"/>
              <a:t>server</a:t>
            </a:r>
            <a:endParaRPr lang="de-DE" sz="600" b="1" dirty="0"/>
          </a:p>
        </p:txBody>
      </p:sp>
      <p:sp>
        <p:nvSpPr>
          <p:cNvPr id="68" name="Textfeld 67"/>
          <p:cNvSpPr txBox="1"/>
          <p:nvPr/>
        </p:nvSpPr>
        <p:spPr>
          <a:xfrm>
            <a:off x="5166024" y="4913456"/>
            <a:ext cx="306742" cy="2210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tx1"/>
            </a:solidFill>
          </a:ln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de-DE" sz="600" b="1" dirty="0" smtClean="0"/>
              <a:t>WCS </a:t>
            </a:r>
          </a:p>
          <a:p>
            <a:pPr algn="ctr"/>
            <a:r>
              <a:rPr lang="de-DE" sz="600" b="1" dirty="0" err="1" smtClean="0"/>
              <a:t>server</a:t>
            </a:r>
            <a:endParaRPr lang="de-DE" sz="600" b="1" dirty="0"/>
          </a:p>
        </p:txBody>
      </p:sp>
      <p:sp>
        <p:nvSpPr>
          <p:cNvPr id="69" name="Textfeld 68"/>
          <p:cNvSpPr txBox="1"/>
          <p:nvPr/>
        </p:nvSpPr>
        <p:spPr>
          <a:xfrm>
            <a:off x="6081049" y="4913456"/>
            <a:ext cx="306742" cy="2210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tx1"/>
            </a:solidFill>
          </a:ln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de-DE" sz="600" b="1" dirty="0" smtClean="0"/>
              <a:t>WCS </a:t>
            </a:r>
          </a:p>
          <a:p>
            <a:pPr algn="ctr"/>
            <a:r>
              <a:rPr lang="de-DE" sz="600" b="1" dirty="0" err="1" smtClean="0"/>
              <a:t>server</a:t>
            </a:r>
            <a:endParaRPr lang="de-DE" sz="600" b="1" dirty="0"/>
          </a:p>
        </p:txBody>
      </p:sp>
      <p:sp>
        <p:nvSpPr>
          <p:cNvPr id="70" name="Textfeld 69"/>
          <p:cNvSpPr txBox="1"/>
          <p:nvPr/>
        </p:nvSpPr>
        <p:spPr>
          <a:xfrm>
            <a:off x="7041005" y="4913456"/>
            <a:ext cx="306742" cy="2210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tx1"/>
            </a:solidFill>
          </a:ln>
        </p:spPr>
        <p:txBody>
          <a:bodyPr wrap="none" lIns="36000" tIns="18000" rIns="36000" bIns="18000" rtlCol="0">
            <a:spAutoFit/>
          </a:bodyPr>
          <a:lstStyle/>
          <a:p>
            <a:pPr algn="ctr"/>
            <a:r>
              <a:rPr lang="de-DE" sz="600" b="1" dirty="0" smtClean="0"/>
              <a:t>WCS </a:t>
            </a:r>
          </a:p>
          <a:p>
            <a:pPr algn="ctr"/>
            <a:r>
              <a:rPr lang="de-DE" sz="600" b="1" dirty="0" err="1" smtClean="0"/>
              <a:t>server</a:t>
            </a:r>
            <a:endParaRPr lang="de-DE" sz="600" b="1" dirty="0"/>
          </a:p>
        </p:txBody>
      </p:sp>
      <p:sp>
        <p:nvSpPr>
          <p:cNvPr id="71" name="Textfeld 70"/>
          <p:cNvSpPr txBox="1"/>
          <p:nvPr/>
        </p:nvSpPr>
        <p:spPr>
          <a:xfrm>
            <a:off x="459875" y="975064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u="sng" dirty="0" smtClean="0">
                <a:solidFill>
                  <a:srgbClr val="0000FF"/>
                </a:solidFill>
                <a:hlinkClick r:id="rId7"/>
              </a:rPr>
              <a:t>http://join.iek.kfa-juelich.de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93197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0" y="817200"/>
            <a:ext cx="8103600" cy="58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feld 1"/>
          <p:cNvSpPr txBox="1">
            <a:spLocks noChangeArrowheads="1"/>
          </p:cNvSpPr>
          <p:nvPr/>
        </p:nvSpPr>
        <p:spPr bwMode="auto">
          <a:xfrm>
            <a:off x="702000" y="149225"/>
            <a:ext cx="47692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i="1" dirty="0" err="1" smtClean="0">
                <a:solidFill>
                  <a:srgbClr val="002060"/>
                </a:solidFill>
              </a:rPr>
              <a:t>Overlay</a:t>
            </a:r>
            <a:r>
              <a:rPr lang="de-DE" sz="1600" i="1" dirty="0" smtClean="0">
                <a:solidFill>
                  <a:srgbClr val="002060"/>
                </a:solidFill>
              </a:rPr>
              <a:t> </a:t>
            </a:r>
            <a:r>
              <a:rPr lang="de-DE" sz="1600" i="1" dirty="0" err="1" smtClean="0">
                <a:solidFill>
                  <a:srgbClr val="002060"/>
                </a:solidFill>
              </a:rPr>
              <a:t>of</a:t>
            </a:r>
            <a:r>
              <a:rPr lang="de-DE" sz="1600" i="1" dirty="0" smtClean="0">
                <a:solidFill>
                  <a:srgbClr val="002060"/>
                </a:solidFill>
              </a:rPr>
              <a:t> </a:t>
            </a:r>
            <a:r>
              <a:rPr lang="de-DE" sz="1600" i="1" dirty="0" err="1" smtClean="0">
                <a:solidFill>
                  <a:srgbClr val="002060"/>
                </a:solidFill>
              </a:rPr>
              <a:t>data</a:t>
            </a:r>
            <a:r>
              <a:rPr lang="de-DE" sz="1600" i="1" dirty="0" smtClean="0">
                <a:solidFill>
                  <a:srgbClr val="002060"/>
                </a:solidFill>
              </a:rPr>
              <a:t> </a:t>
            </a:r>
            <a:r>
              <a:rPr lang="de-DE" sz="1600" i="1" dirty="0" err="1" smtClean="0">
                <a:solidFill>
                  <a:srgbClr val="002060"/>
                </a:solidFill>
              </a:rPr>
              <a:t>fields</a:t>
            </a:r>
            <a:r>
              <a:rPr lang="de-DE" sz="1600" i="1" dirty="0" smtClean="0">
                <a:solidFill>
                  <a:srgbClr val="002060"/>
                </a:solidFill>
              </a:rPr>
              <a:t> (</a:t>
            </a:r>
            <a:r>
              <a:rPr lang="de-DE" sz="1600" i="1" dirty="0" err="1" smtClean="0">
                <a:solidFill>
                  <a:srgbClr val="002060"/>
                </a:solidFill>
              </a:rPr>
              <a:t>emissions</a:t>
            </a:r>
            <a:r>
              <a:rPr lang="de-DE" sz="1600" i="1" dirty="0" smtClean="0">
                <a:solidFill>
                  <a:srgbClr val="002060"/>
                </a:solidFill>
              </a:rPr>
              <a:t> </a:t>
            </a:r>
            <a:r>
              <a:rPr lang="de-DE" sz="1600" i="1" dirty="0" err="1" smtClean="0">
                <a:solidFill>
                  <a:srgbClr val="002060"/>
                </a:solidFill>
              </a:rPr>
              <a:t>and</a:t>
            </a:r>
            <a:r>
              <a:rPr lang="de-DE" sz="1600" i="1" dirty="0" smtClean="0">
                <a:solidFill>
                  <a:srgbClr val="002060"/>
                </a:solidFill>
              </a:rPr>
              <a:t> </a:t>
            </a:r>
            <a:r>
              <a:rPr lang="de-DE" sz="1600" i="1" dirty="0" err="1" smtClean="0">
                <a:solidFill>
                  <a:srgbClr val="002060"/>
                </a:solidFill>
              </a:rPr>
              <a:t>model</a:t>
            </a:r>
            <a:r>
              <a:rPr lang="de-DE" sz="1600" i="1" dirty="0" smtClean="0">
                <a:solidFill>
                  <a:srgbClr val="002060"/>
                </a:solidFill>
              </a:rPr>
              <a:t> </a:t>
            </a:r>
            <a:r>
              <a:rPr lang="de-DE" sz="1600" i="1" dirty="0" err="1" smtClean="0">
                <a:solidFill>
                  <a:srgbClr val="002060"/>
                </a:solidFill>
              </a:rPr>
              <a:t>fields</a:t>
            </a:r>
            <a:r>
              <a:rPr lang="de-DE" sz="1600" i="1" dirty="0" smtClean="0">
                <a:solidFill>
                  <a:srgbClr val="002060"/>
                </a:solidFill>
              </a:rPr>
              <a:t>)</a:t>
            </a:r>
            <a:endParaRPr lang="de-DE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/>
          <a:stretch/>
        </p:blipFill>
        <p:spPr bwMode="auto">
          <a:xfrm>
            <a:off x="684213" y="1055077"/>
            <a:ext cx="8348662" cy="511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900113" y="3284538"/>
            <a:ext cx="68405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388" y="3059113"/>
            <a:ext cx="990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FF3300"/>
                </a:solidFill>
              </a:rPr>
              <a:t>EU</a:t>
            </a:r>
          </a:p>
          <a:p>
            <a:r>
              <a:rPr lang="de-DE" sz="1400" b="1">
                <a:solidFill>
                  <a:srgbClr val="FF3300"/>
                </a:solidFill>
              </a:rPr>
              <a:t>threshold</a:t>
            </a:r>
          </a:p>
          <a:p>
            <a:r>
              <a:rPr lang="de-DE" sz="1400" b="1">
                <a:solidFill>
                  <a:srgbClr val="FF3300"/>
                </a:solidFill>
              </a:rPr>
              <a:t>(8 hours)</a:t>
            </a:r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702000" y="318502"/>
            <a:ext cx="24304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600" i="1" dirty="0" smtClean="0">
                <a:solidFill>
                  <a:srgbClr val="002060"/>
                </a:solidFill>
              </a:rPr>
              <a:t>Model-</a:t>
            </a:r>
            <a:r>
              <a:rPr lang="de-DE" sz="1600" i="1" dirty="0" err="1" smtClean="0">
                <a:solidFill>
                  <a:srgbClr val="002060"/>
                </a:solidFill>
              </a:rPr>
              <a:t>data</a:t>
            </a:r>
            <a:r>
              <a:rPr lang="de-DE" sz="1600" i="1" dirty="0" smtClean="0">
                <a:solidFill>
                  <a:srgbClr val="002060"/>
                </a:solidFill>
              </a:rPr>
              <a:t> </a:t>
            </a:r>
            <a:r>
              <a:rPr lang="de-DE" sz="1600" i="1" dirty="0" err="1" smtClean="0">
                <a:solidFill>
                  <a:srgbClr val="002060"/>
                </a:solidFill>
              </a:rPr>
              <a:t>comparisons</a:t>
            </a:r>
            <a:endParaRPr lang="de-DE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usammengesetzt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</Words>
  <Application>Microsoft Office PowerPoint</Application>
  <PresentationFormat>Bildschirmpräsentation (4:3)</PresentationFormat>
  <Paragraphs>243</Paragraphs>
  <Slides>22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1_Standarddesign</vt:lpstr>
      <vt:lpstr>  </vt:lpstr>
      <vt:lpstr>GEO and CoPs</vt:lpstr>
      <vt:lpstr>The GEO AQ CoP</vt:lpstr>
      <vt:lpstr>PowerPoint-Präsentation</vt:lpstr>
      <vt:lpstr>GEO AQ CoP Objectives:</vt:lpstr>
      <vt:lpstr>GEO AQ CoP Activities and Outcomes</vt:lpstr>
      <vt:lpstr>Interoperability in practice: Jülich OWS INterface (JOIN)</vt:lpstr>
      <vt:lpstr>PowerPoint-Präsentation</vt:lpstr>
      <vt:lpstr>PowerPoint-Präsentation</vt:lpstr>
      <vt:lpstr>What does it take to build a distributed,  interoperable system?</vt:lpstr>
      <vt:lpstr>Why care about metadata?</vt:lpstr>
      <vt:lpstr>The FAUL concept of interoperability</vt:lpstr>
      <vt:lpstr>A great example: literature databases</vt:lpstr>
      <vt:lpstr>Can we do this for atmospheric composition data/information?</vt:lpstr>
      <vt:lpstr>AQ CoP Metadata guideline document</vt:lpstr>
      <vt:lpstr>The key issue: controlled vocabulary</vt:lpstr>
      <vt:lpstr>Existing vocabulary collections</vt:lpstr>
      <vt:lpstr>Potential „role model“: SeaDataNet</vt:lpstr>
      <vt:lpstr>AC metadata aspects (Dublin working group outcome)</vt:lpstr>
      <vt:lpstr>AC metadata aspects (Dublin working group outcome)</vt:lpstr>
      <vt:lpstr>The way forward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zwischenbegut2012</dc:title>
  <dc:creator>awa</dc:creator>
  <dc:description>work-flow-Fassung</dc:description>
  <cp:lastModifiedBy>Schultz, Martin</cp:lastModifiedBy>
  <cp:revision>552</cp:revision>
  <cp:lastPrinted>2012-02-08T17:35:29Z</cp:lastPrinted>
  <dcterms:created xsi:type="dcterms:W3CDTF">2008-02-10T14:45:56Z</dcterms:created>
  <dcterms:modified xsi:type="dcterms:W3CDTF">2013-04-19T06:32:48Z</dcterms:modified>
</cp:coreProperties>
</file>