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17"/>
  </p:notesMasterIdLst>
  <p:sldIdLst>
    <p:sldId id="256" r:id="rId2"/>
    <p:sldId id="270" r:id="rId3"/>
    <p:sldId id="257" r:id="rId4"/>
    <p:sldId id="260" r:id="rId5"/>
    <p:sldId id="258" r:id="rId6"/>
    <p:sldId id="259" r:id="rId7"/>
    <p:sldId id="261" r:id="rId8"/>
    <p:sldId id="263" r:id="rId9"/>
    <p:sldId id="262" r:id="rId10"/>
    <p:sldId id="264" r:id="rId11"/>
    <p:sldId id="265" r:id="rId12"/>
    <p:sldId id="266" r:id="rId13"/>
    <p:sldId id="267" r:id="rId14"/>
    <p:sldId id="268" r:id="rId15"/>
    <p:sldId id="269" r:id="rId16"/>
  </p:sldIdLst>
  <p:sldSz cx="9144000" cy="5143500" type="screen16x9"/>
  <p:notesSz cx="6858000" cy="9144000"/>
  <p:embeddedFontLst>
    <p:embeddedFont>
      <p:font typeface="Barlow" pitchFamily="2" charset="77"/>
      <p:regular r:id="rId18"/>
      <p:bold r:id="rId19"/>
      <p:italic r:id="rId20"/>
      <p:boldItalic r:id="rId21"/>
    </p:embeddedFont>
    <p:embeddedFont>
      <p:font typeface="Barlow SemiBold" panose="00000700000000000000" pitchFamily="2" charset="77"/>
      <p:regular r:id="rId22"/>
      <p:bold r:id="rId23"/>
      <p:italic r:id="rId24"/>
      <p:boldItalic r:id="rId25"/>
    </p:embeddedFont>
    <p:embeddedFont>
      <p:font typeface="Cambria" panose="02040503050406030204" pitchFamily="18" charset="0"/>
      <p:regular r:id="rId26"/>
      <p:bold r:id="rId27"/>
      <p:italic r:id="rId28"/>
      <p:boldItalic r:id="rId29"/>
    </p:embeddedFont>
    <p:embeddedFont>
      <p:font typeface="Montserrat" pitchFamily="2" charset="77"/>
      <p:regular r:id="rId30"/>
      <p:bold r:id="rId31"/>
      <p:italic r:id="rId32"/>
      <p:boldItalic r:id="rId33"/>
    </p:embeddedFont>
    <p:embeddedFont>
      <p:font typeface="Montserrat SemiBold" panose="00000700000000000000" pitchFamily="2" charset="77"/>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23"/>
    <p:restoredTop sz="89433"/>
  </p:normalViewPr>
  <p:slideViewPr>
    <p:cSldViewPr snapToGrid="0">
      <p:cViewPr varScale="1">
        <p:scale>
          <a:sx n="176" d="100"/>
          <a:sy n="176" d="100"/>
        </p:scale>
        <p:origin x="216" y="288"/>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viewProps" Target="viewProps.xml"/><Relationship Id="rId21" Type="http://schemas.openxmlformats.org/officeDocument/2006/relationships/font" Target="fonts/font4.fntdata"/><Relationship Id="rId34" Type="http://schemas.openxmlformats.org/officeDocument/2006/relationships/font" Target="fonts/font1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35aa518a1a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35aa518a1a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Good morning. It will be my pleasure to tell you about the committee on earth observation satellites plans for an update to the surface temperature product family specification. I’m Siri Jodha Singh Khalsa and I’m making this presentation on behalf of the CEOS-ARD Oversight Group</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db08f5eff5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db08f5eff5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 Key driver for the update to the surface temperature PFS is the need to accommodate the evolving user base, technology, and applications of space-based infrared observations from both the public and commercial sector missions. The updated PFS is being designed to facilitate ARD products that providers, including the commercial sector, can realistically develop and that users actually want. We also want to support for MWIR products (through including SBT requirements). We also intend to address requirements for higher level products (e.g. stability requirements for essential climate variables, and requirements appropriate for wildfire monitoring). We are also attempting to align the PFS with the recently updated optical CEOS-ARD PFS </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db136a7d4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db136a7d4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initiative began in September 2025 with active participation for CEOS agencies and associates as well as the commercial sector. We have been meeting online every 2-3 weeks.</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db136a7d40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3db136a7d40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proposed updated scope for the PFS refers to data collected with satellite sensors operating in the thermal infrared (TIR and MWIR) and microwave wavelengths, with ground sample distance and resolution on the order 1 dm - 50 km, with measurements provided as surface brightness temperature (SBT), land surface temperature (LST), water surface temperature (WST), or ice surface temperature (IST), where these are derived from SBT accounting for the emissivity of the target.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db136a7d40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3db136a7d40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is a listing of the proposed metadata requirements in the revised ST PFS. It inherits some additional requirements from the surface reflectance PFS. Each of these has a threshold and goal level requirement.</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3db136a7d40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3db136a7d40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development of the CEOS-ARD specifications and the process for performing self-assessments and review is being hosted on </a:t>
            </a:r>
            <a:r>
              <a:rPr lang="en-US" dirty="0" err="1"/>
              <a:t>github</a:t>
            </a:r>
            <a:r>
              <a:rPr lang="en-US" dirty="0"/>
              <a:t>. This will allow for better version control and open collaboration. Individual metadata requirements become building blocks which are assembled into the PFS documents. There will be tools for editing PFSs and performing self-assessments.</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3a0d8458b36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3a0d8458b3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You are all cordially invited to participate in the development of the CEOS ARD for surface temperature. You can go to this web address to learn more about CEOS ARD, and contact either myself or Harvey Jones, who leads the secretariat for LSI-VC and the </a:t>
            </a:r>
            <a:r>
              <a:rPr lang="en-US" dirty="0" err="1"/>
              <a:t>WGCV,to</a:t>
            </a:r>
            <a:r>
              <a:rPr lang="en-US"/>
              <a:t> sign up</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I’ll start by telling you a bit about CEOS and the concept of analysis ready data, and then about how CEOS has created specifications for how earth observation products should be produced and documented in order to qualify as CEOS ARD certified products. Then I’ll get into one particular PFS – that for earth surface temperature as measured from space – and how we are in a process of updating it, inviting broad community participation, from producers and users of surface temperature data, in this revision</a:t>
            </a:r>
          </a:p>
        </p:txBody>
      </p:sp>
    </p:spTree>
    <p:extLst>
      <p:ext uri="{BB962C8B-B14F-4D97-AF65-F5344CB8AC3E}">
        <p14:creationId xmlns:p14="http://schemas.microsoft.com/office/powerpoint/2010/main" val="3177604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db136a7d40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db136a7d40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The Committee on Earth Observation Satellites (CEOS) was established in September 1984 to coordinate international civil space-based Earth observation efforts. It currently consists of 35 member space agencies and 32 associate organizations. </a:t>
            </a:r>
          </a:p>
          <a:p>
            <a:pPr marL="158750" indent="0">
              <a:buNone/>
            </a:pPr>
            <a:r>
              <a:rPr lang="en-US" sz="1100" b="0" i="0" u="none" strike="noStrike" cap="none" dirty="0">
                <a:solidFill>
                  <a:srgbClr val="000000"/>
                </a:solidFill>
                <a:effectLst/>
                <a:latin typeface="Arial"/>
                <a:ea typeface="Arial"/>
                <a:cs typeface="Arial"/>
                <a:sym typeface="Arial"/>
              </a:rPr>
              <a:t>There are 5 Working Groups that address long-term, cross-cutting technical areas. These are:</a:t>
            </a:r>
          </a:p>
          <a:p>
            <a:pPr marL="158750" indent="0">
              <a:buNone/>
            </a:pPr>
            <a:r>
              <a:rPr lang="en-US" sz="1100" b="0" i="0" u="none" strike="noStrike" cap="none" dirty="0">
                <a:solidFill>
                  <a:srgbClr val="000000"/>
                </a:solidFill>
                <a:effectLst/>
                <a:latin typeface="Arial"/>
                <a:ea typeface="Arial"/>
                <a:cs typeface="Arial"/>
                <a:sym typeface="Arial"/>
              </a:rPr>
              <a:t>Calibration and Validation (WGCV)</a:t>
            </a:r>
          </a:p>
          <a:p>
            <a:pPr marL="158750" indent="0">
              <a:buNone/>
            </a:pPr>
            <a:r>
              <a:rPr lang="en-US" sz="1100" b="0" i="0" u="none" strike="noStrike" cap="none" dirty="0">
                <a:solidFill>
                  <a:srgbClr val="000000"/>
                </a:solidFill>
                <a:effectLst/>
                <a:latin typeface="Arial"/>
                <a:ea typeface="Arial"/>
                <a:cs typeface="Arial"/>
                <a:sym typeface="Arial"/>
              </a:rPr>
              <a:t>Capacity Building and Data Democracy (</a:t>
            </a:r>
            <a:r>
              <a:rPr lang="en-US" sz="1100" b="0" i="0" u="none" strike="noStrike" cap="none" dirty="0" err="1">
                <a:solidFill>
                  <a:srgbClr val="000000"/>
                </a:solidFill>
                <a:effectLst/>
                <a:latin typeface="Arial"/>
                <a:ea typeface="Arial"/>
                <a:cs typeface="Arial"/>
                <a:sym typeface="Arial"/>
              </a:rPr>
              <a:t>WGCapD</a:t>
            </a:r>
            <a:r>
              <a:rPr lang="en-US" sz="1100" b="0" i="0" u="none" strike="noStrike" cap="none" dirty="0">
                <a:solidFill>
                  <a:srgbClr val="000000"/>
                </a:solidFill>
                <a:effectLst/>
                <a:latin typeface="Arial"/>
                <a:ea typeface="Arial"/>
                <a:cs typeface="Arial"/>
                <a:sym typeface="Arial"/>
              </a:rPr>
              <a:t>)</a:t>
            </a:r>
          </a:p>
          <a:p>
            <a:pPr marL="158750" indent="0">
              <a:buNone/>
            </a:pPr>
            <a:r>
              <a:rPr lang="en-US" sz="1100" b="0" i="0" u="none" strike="noStrike" cap="none" dirty="0">
                <a:solidFill>
                  <a:srgbClr val="000000"/>
                </a:solidFill>
                <a:effectLst/>
                <a:latin typeface="Arial"/>
                <a:ea typeface="Arial"/>
                <a:cs typeface="Arial"/>
                <a:sym typeface="Arial"/>
              </a:rPr>
              <a:t>Climate (</a:t>
            </a:r>
            <a:r>
              <a:rPr lang="en-US" sz="1100" b="0" i="0" u="none" strike="noStrike" cap="none" dirty="0" err="1">
                <a:solidFill>
                  <a:srgbClr val="000000"/>
                </a:solidFill>
                <a:effectLst/>
                <a:latin typeface="Arial"/>
                <a:ea typeface="Arial"/>
                <a:cs typeface="Arial"/>
                <a:sym typeface="Arial"/>
              </a:rPr>
              <a:t>WGClimate</a:t>
            </a:r>
            <a:r>
              <a:rPr lang="en-US" sz="1100" b="0" i="0" u="none" strike="noStrike" cap="none" dirty="0">
                <a:solidFill>
                  <a:srgbClr val="000000"/>
                </a:solidFill>
                <a:effectLst/>
                <a:latin typeface="Arial"/>
                <a:ea typeface="Arial"/>
                <a:cs typeface="Arial"/>
                <a:sym typeface="Arial"/>
              </a:rPr>
              <a:t>)</a:t>
            </a:r>
          </a:p>
          <a:p>
            <a:pPr marL="158750" indent="0">
              <a:buNone/>
            </a:pPr>
            <a:r>
              <a:rPr lang="en-US" sz="1100" b="0" i="0" u="none" strike="noStrike" cap="none" dirty="0">
                <a:solidFill>
                  <a:srgbClr val="000000"/>
                </a:solidFill>
                <a:effectLst/>
                <a:latin typeface="Arial"/>
                <a:ea typeface="Arial"/>
                <a:cs typeface="Arial"/>
                <a:sym typeface="Arial"/>
              </a:rPr>
              <a:t>Disasters (</a:t>
            </a:r>
            <a:r>
              <a:rPr lang="en-US" sz="1100" b="0" i="0" u="none" strike="noStrike" cap="none" dirty="0" err="1">
                <a:solidFill>
                  <a:srgbClr val="000000"/>
                </a:solidFill>
                <a:effectLst/>
                <a:latin typeface="Arial"/>
                <a:ea typeface="Arial"/>
                <a:cs typeface="Arial"/>
                <a:sym typeface="Arial"/>
              </a:rPr>
              <a:t>WGDisasters</a:t>
            </a:r>
            <a:r>
              <a:rPr lang="en-US" sz="1100" b="0" i="0" u="none" strike="noStrike" cap="none" dirty="0">
                <a:solidFill>
                  <a:srgbClr val="000000"/>
                </a:solidFill>
                <a:effectLst/>
                <a:latin typeface="Arial"/>
                <a:ea typeface="Arial"/>
                <a:cs typeface="Arial"/>
                <a:sym typeface="Arial"/>
              </a:rPr>
              <a:t>)</a:t>
            </a:r>
          </a:p>
          <a:p>
            <a:pPr marL="158750" indent="0">
              <a:buNone/>
            </a:pPr>
            <a:r>
              <a:rPr lang="en-US" sz="1100" b="0" i="0" u="none" strike="noStrike" cap="none" dirty="0">
                <a:solidFill>
                  <a:srgbClr val="000000"/>
                </a:solidFill>
                <a:effectLst/>
                <a:latin typeface="Arial"/>
                <a:ea typeface="Arial"/>
                <a:cs typeface="Arial"/>
                <a:sym typeface="Arial"/>
              </a:rPr>
              <a:t>Information Systems and Services (WGISS)</a:t>
            </a:r>
          </a:p>
          <a:p>
            <a:pPr marL="158750" indent="0">
              <a:buNone/>
            </a:pPr>
            <a:r>
              <a:rPr lang="en-US" sz="1100" b="0" i="0" u="none" strike="noStrike" cap="none" dirty="0">
                <a:solidFill>
                  <a:srgbClr val="000000"/>
                </a:solidFill>
                <a:effectLst/>
                <a:latin typeface="Arial"/>
                <a:ea typeface="Arial"/>
                <a:cs typeface="Arial"/>
                <a:sym typeface="Arial"/>
              </a:rPr>
              <a:t>In addition, there are Virtual Constellations that coordinate space-based, ground-based, and data delivery systems within specific domains to meet common requirements, and one of these, the Land Surface Imaging virtual constellation, initiated the ARD activity</a:t>
            </a:r>
            <a:endParaRPr b="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7c3f1278f7_0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37c3f1278f7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dirty="0"/>
              <a:t>CEOS Analysis Ready Data (ARD) Product Family Specification (PFS) documents are developed through a collaborative, thematic process led by the CEOS Virtual Constellations (VCs). </a:t>
            </a:r>
          </a:p>
          <a:p>
            <a:pPr marL="171450" lvl="0" indent="-171450" algn="l" rtl="0">
              <a:spcBef>
                <a:spcPts val="0"/>
              </a:spcBef>
              <a:spcAft>
                <a:spcPts val="0"/>
              </a:spcAft>
            </a:pPr>
            <a:r>
              <a:rPr lang="en-US" dirty="0"/>
              <a:t>The development follows a structured governance framework that ensures technical </a:t>
            </a:r>
            <a:r>
              <a:rPr lang="en-US" dirty="0" err="1"/>
              <a:t>rigour</a:t>
            </a:r>
            <a:r>
              <a:rPr lang="en-US" dirty="0"/>
              <a:t> and community consensus.</a:t>
            </a:r>
          </a:p>
          <a:p>
            <a:pPr marL="171450" lvl="0" indent="-171450" algn="l" rtl="0">
              <a:spcBef>
                <a:spcPts val="0"/>
              </a:spcBef>
              <a:spcAft>
                <a:spcPts val="0"/>
              </a:spcAft>
            </a:pPr>
            <a:r>
              <a:rPr lang="en-US" dirty="0"/>
              <a:t>Because PFS are thematic (e.g., Optical, SAR, Atmospheric), they are proposed and developed within the relevant VC, such as the Land Surface Imaging Virtual Constellation (LSI-VC), which developed the first PFS on Surface Reflectance</a:t>
            </a:r>
          </a:p>
          <a:p>
            <a:pPr marL="171450" lvl="0" indent="-171450" algn="l" rtl="0">
              <a:spcBef>
                <a:spcPts val="0"/>
              </a:spcBef>
              <a:spcAft>
                <a:spcPts val="0"/>
              </a:spcAft>
            </a:pPr>
            <a:r>
              <a:rPr lang="en-US" dirty="0"/>
              <a:t>The process is open and often includes external experts, commercial data providers, and end users to ensure the specifications meet real-world needs. </a:t>
            </a:r>
          </a:p>
          <a:p>
            <a:pPr marL="171450" lvl="0" indent="-171450" algn="l" rtl="0">
              <a:spcBef>
                <a:spcPts val="0"/>
              </a:spcBef>
              <a:spcAft>
                <a:spcPts val="0"/>
              </a:spcAft>
            </a:pPr>
            <a:r>
              <a:rPr lang="en-US" dirty="0"/>
              <a:t>To ensure consistency across different product types, authors use a shared PFS template that defines core requirement categories like General Metadata, Per-Pixel Metadata, and Radiometric/Geometric Corrections.</a:t>
            </a:r>
          </a:p>
          <a:p>
            <a:pPr marL="171450" lvl="0" indent="-171450" algn="l" rtl="0">
              <a:spcBef>
                <a:spcPts val="0"/>
              </a:spcBef>
              <a:spcAft>
                <a:spcPts val="0"/>
              </a:spcAft>
            </a:pPr>
            <a:r>
              <a:rPr lang="en-US" dirty="0"/>
              <a:t>There are two levels of specifications: Threshold: The minimum requirements a dataset must meet to be considered CEOS ARD; and Goal: A higher level of specification that encourages increased quality and interoperability. </a:t>
            </a:r>
          </a:p>
          <a:p>
            <a:pPr marL="171450" lvl="0" indent="-171450" algn="l" rtl="0">
              <a:spcBef>
                <a:spcPts val="0"/>
              </a:spcBef>
              <a:spcAft>
                <a:spcPts val="0"/>
              </a:spcAft>
            </a:pPr>
            <a:r>
              <a:rPr lang="en-US" dirty="0"/>
              <a:t>Drafts undergo multiple rounds of internal and external review. For example, the Working Group on Calibration and Validation (WGCV) provides essential technical expertise on accuracy requirements.</a:t>
            </a:r>
          </a:p>
          <a:p>
            <a:pPr marL="171450" lvl="0" indent="-171450" algn="l" rtl="0">
              <a:spcBef>
                <a:spcPts val="0"/>
              </a:spcBef>
              <a:spcAft>
                <a:spcPts val="0"/>
              </a:spcAft>
            </a:pPr>
            <a:r>
              <a:rPr lang="en-US" dirty="0"/>
              <a:t>Existing PFS documents are not static; the LSI-VC maintains an annual review cycle to incorporate feedback from data providers and the broader community. </a:t>
            </a:r>
          </a:p>
          <a:p>
            <a:pPr marL="171450" lvl="0" indent="-171450" algn="l" rtl="0">
              <a:spcBef>
                <a:spcPts val="0"/>
              </a:spcBef>
              <a:spcAft>
                <a:spcPts val="0"/>
              </a:spcAft>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576a859753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3576a859753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CEOS Analysis Ready Data (CEOS-ARD) has caused a significant and positive paradigm shift in the Earth observation community by making EO data more transparent and easier to use by non-experts.  Moreover, commercial data providers have significantly benefited from involvement with the CEOS Analysis Ready Data (ARD) framework by gaining market differentiation, technical interoperability, and easier access to government procurement. By adhering to CEOS ARD Product Family Specifications (PFS), commercial entities can signal to the global community that their data meets rigorous scientific standards, reducing the "perception barrier" that often surrounds commercial imagery compared to trusted public missions. </a:t>
            </a:r>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37c3f1278f7_2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37c3f1278f7_2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Here are three testimonials describing the impact that adherence to CEOS ARD specifications has had. You can read these in the presentation slides linked in the program.</a:t>
            </a:r>
          </a:p>
          <a:p>
            <a:pPr marL="0" lvl="0" indent="0" algn="l" rtl="0">
              <a:spcBef>
                <a:spcPts val="0"/>
              </a:spcBef>
              <a:spcAft>
                <a:spcPts val="0"/>
              </a:spcAft>
              <a:buNone/>
            </a:pPr>
            <a:r>
              <a:rPr lang="en-US" dirty="0"/>
              <a:t>https://</a:t>
            </a:r>
            <a:r>
              <a:rPr lang="en-US" dirty="0" err="1"/>
              <a:t>earthdaily.com</a:t>
            </a:r>
            <a:r>
              <a:rPr lang="en-US" dirty="0"/>
              <a:t>/blog/earthdaily-achieves-ceos-analysis-ready-data-ceos-ard-compliance</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37c3f1278f7_0_4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37c3f1278f7_0_4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You can view all the datasets that have achieved ARD compliance at the </a:t>
            </a:r>
            <a:r>
              <a:rPr lang="en-US" dirty="0" err="1"/>
              <a:t>ceos.ard</a:t>
            </a:r>
            <a:r>
              <a:rPr lang="en-US" dirty="0"/>
              <a:t> website</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3db08f5eff5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3db08f5eff5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surface temperature PFS was one of the first 2 PFSs developed. The "Zero Draft" was created in March 2017, drawing heavily on technical materials from Geoscience Australia and the USGS. It went through multiple rounds of peer review by international experts to define what metadata and atmospheric corrections were necessary for temperature data to be considered "science-ready."</a:t>
            </a:r>
          </a:p>
          <a:p>
            <a:pPr marL="0" lvl="0" indent="0" algn="l" rtl="0">
              <a:spcBef>
                <a:spcPts val="0"/>
              </a:spcBef>
              <a:spcAft>
                <a:spcPts val="0"/>
              </a:spcAft>
              <a:buNone/>
            </a:pPr>
            <a:r>
              <a:rPr lang="en-US" dirty="0"/>
              <a:t>A critical evolution occurred in early 2019 when the community decided to retain only Surface Temperature as the minimum "Threshold" requirement. References to Surface Brightness Temperature (SBT) were removed to ensure users received a product that was fully corrected for atmospheric and emissivity effects, rather than raw sensor measurements.</a:t>
            </a:r>
          </a:p>
          <a:p>
            <a:pPr marL="0" lvl="0" indent="0" algn="l" rtl="0">
              <a:spcBef>
                <a:spcPts val="0"/>
              </a:spcBef>
              <a:spcAft>
                <a:spcPts val="0"/>
              </a:spcAft>
              <a:buNone/>
            </a:pPr>
            <a:r>
              <a:rPr lang="en-US" dirty="0"/>
              <a:t>The current version of the PFS requires rigorous correction for water vapor and ozone, as well as documentation on providers treatment of land surface emissivity, accounting for different land cover types</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db08f5eff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db08f5eff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Listed here are the ST datasets that are compliant with the current version, as well as those undergoing development. What is important to note here is that the participation of commercial providers. </a:t>
            </a:r>
            <a:r>
              <a:rPr lang="en-US" sz="1100" dirty="0" err="1">
                <a:latin typeface="Montserrat"/>
                <a:ea typeface="Montserrat"/>
                <a:cs typeface="Montserrat"/>
                <a:sym typeface="Montserrat"/>
              </a:rPr>
              <a:t>Constellr</a:t>
            </a:r>
            <a:r>
              <a:rPr lang="en-US" sz="1100" dirty="0">
                <a:latin typeface="Montserrat"/>
                <a:ea typeface="Montserrat"/>
                <a:cs typeface="Montserrat"/>
                <a:sym typeface="Montserrat"/>
              </a:rPr>
              <a:t> has achieved certification and </a:t>
            </a:r>
            <a:r>
              <a:rPr lang="en-US" dirty="0"/>
              <a:t>In the “under development” box are </a:t>
            </a:r>
            <a:r>
              <a:rPr lang="en-US" dirty="0" err="1"/>
              <a:t>SatVu</a:t>
            </a:r>
            <a:r>
              <a:rPr lang="en-US" dirty="0"/>
              <a:t> and </a:t>
            </a:r>
            <a:r>
              <a:rPr lang="en-US" dirty="0" err="1"/>
              <a:t>Ororatech</a:t>
            </a:r>
            <a:r>
              <a:rPr lang="en-US" dirty="0"/>
              <a:t>. While </a:t>
            </a:r>
            <a:r>
              <a:rPr lang="en-US" dirty="0" err="1"/>
              <a:t>SatVu</a:t>
            </a:r>
            <a:r>
              <a:rPr lang="en-US" dirty="0"/>
              <a:t> focuses on high-resolution urban heat and industrial monitoring, and </a:t>
            </a:r>
            <a:r>
              <a:rPr lang="en-US" dirty="0" err="1"/>
              <a:t>OroraTech</a:t>
            </a:r>
            <a:r>
              <a:rPr lang="en-US" dirty="0"/>
              <a:t> on wildfire intelligence, both are moving toward a standard where their data is a "geophysical measurement" rather than just a thermal image.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0"/>
        <p:cNvGrpSpPr/>
        <p:nvPr/>
      </p:nvGrpSpPr>
      <p:grpSpPr>
        <a:xfrm>
          <a:off x="0" y="0"/>
          <a:ext cx="0" cy="0"/>
          <a:chOff x="0" y="0"/>
          <a:chExt cx="0" cy="0"/>
        </a:xfrm>
      </p:grpSpPr>
      <p:sp>
        <p:nvSpPr>
          <p:cNvPr id="51" name="Google Shape;51;p13"/>
          <p:cNvSpPr/>
          <p:nvPr/>
        </p:nvSpPr>
        <p:spPr>
          <a:xfrm>
            <a:off x="0" y="1"/>
            <a:ext cx="9144000" cy="7779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2"/>
              </a:solidFill>
              <a:latin typeface="Arial"/>
              <a:ea typeface="Arial"/>
              <a:cs typeface="Arial"/>
              <a:sym typeface="Arial"/>
            </a:endParaRPr>
          </a:p>
        </p:txBody>
      </p:sp>
      <p:pic>
        <p:nvPicPr>
          <p:cNvPr id="52" name="Google Shape;52;p13"/>
          <p:cNvPicPr preferRelativeResize="0"/>
          <p:nvPr/>
        </p:nvPicPr>
        <p:blipFill rotWithShape="1">
          <a:blip r:embed="rId2">
            <a:alphaModFix amt="34000"/>
            <a:extLst>
              <a:ext uri="{28A0092B-C50C-407E-A947-70E740481C1C}">
                <a14:useLocalDpi xmlns:a14="http://schemas.microsoft.com/office/drawing/2010/main"/>
              </a:ext>
            </a:extLst>
          </a:blip>
          <a:srcRect r="-5843"/>
          <a:stretch/>
        </p:blipFill>
        <p:spPr>
          <a:xfrm flipH="1">
            <a:off x="6978317" y="0"/>
            <a:ext cx="2165683" cy="778120"/>
          </a:xfrm>
          <a:prstGeom prst="rect">
            <a:avLst/>
          </a:prstGeom>
          <a:noFill/>
          <a:ln>
            <a:noFill/>
          </a:ln>
        </p:spPr>
      </p:pic>
      <p:pic>
        <p:nvPicPr>
          <p:cNvPr id="53" name="Google Shape;53;p13"/>
          <p:cNvPicPr preferRelativeResize="0"/>
          <p:nvPr/>
        </p:nvPicPr>
        <p:blipFill rotWithShape="1">
          <a:blip r:embed="rId3">
            <a:alphaModFix/>
          </a:blip>
          <a:srcRect/>
          <a:stretch/>
        </p:blipFill>
        <p:spPr>
          <a:xfrm>
            <a:off x="7343775" y="83742"/>
            <a:ext cx="1520924" cy="602579"/>
          </a:xfrm>
          <a:prstGeom prst="rect">
            <a:avLst/>
          </a:prstGeom>
          <a:noFill/>
          <a:ln>
            <a:noFill/>
          </a:ln>
          <a:effectLst>
            <a:outerShdw blurRad="38100" dist="28575" dir="2700000" algn="tl" rotWithShape="0">
              <a:srgbClr val="000000">
                <a:alpha val="40000"/>
              </a:srgbClr>
            </a:outerShdw>
          </a:effectLst>
        </p:spPr>
      </p:pic>
      <p:sp>
        <p:nvSpPr>
          <p:cNvPr id="54" name="Google Shape;54;p13"/>
          <p:cNvSpPr/>
          <p:nvPr/>
        </p:nvSpPr>
        <p:spPr>
          <a:xfrm>
            <a:off x="-1333" y="4930953"/>
            <a:ext cx="9145500" cy="2127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2"/>
              </a:solidFill>
              <a:latin typeface="Arial"/>
              <a:ea typeface="Arial"/>
              <a:cs typeface="Arial"/>
              <a:sym typeface="Arial"/>
            </a:endParaRPr>
          </a:p>
        </p:txBody>
      </p:sp>
      <p:sp>
        <p:nvSpPr>
          <p:cNvPr id="55" name="Google Shape;55;p13"/>
          <p:cNvSpPr/>
          <p:nvPr/>
        </p:nvSpPr>
        <p:spPr>
          <a:xfrm rot="10800000" flipH="1">
            <a:off x="-3378" y="4905272"/>
            <a:ext cx="9147300" cy="447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2"/>
              </a:solidFill>
              <a:latin typeface="Arial"/>
              <a:ea typeface="Arial"/>
              <a:cs typeface="Arial"/>
              <a:sym typeface="Arial"/>
            </a:endParaRPr>
          </a:p>
        </p:txBody>
      </p:sp>
      <p:sp>
        <p:nvSpPr>
          <p:cNvPr id="56" name="Google Shape;56;p13"/>
          <p:cNvSpPr txBox="1"/>
          <p:nvPr/>
        </p:nvSpPr>
        <p:spPr>
          <a:xfrm>
            <a:off x="7699248" y="4930953"/>
            <a:ext cx="1444200" cy="2385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1100" b="1" i="0" u="none" strike="noStrike" cap="none">
                <a:solidFill>
                  <a:schemeClr val="accent1"/>
                </a:solidFill>
                <a:latin typeface="Montserrat"/>
                <a:ea typeface="Montserrat"/>
                <a:cs typeface="Montserrat"/>
                <a:sym typeface="Montserrat"/>
              </a:rPr>
              <a:t>Slide </a:t>
            </a:r>
            <a:fld id="{00000000-1234-1234-1234-123412341234}" type="slidenum">
              <a:rPr lang="en" sz="1100" b="1" i="0" u="none" strike="noStrike" cap="none">
                <a:solidFill>
                  <a:schemeClr val="accent1"/>
                </a:solidFill>
                <a:latin typeface="Montserrat"/>
                <a:ea typeface="Montserrat"/>
                <a:cs typeface="Montserrat"/>
                <a:sym typeface="Montserrat"/>
              </a:rPr>
              <a:t>‹#›</a:t>
            </a:fld>
            <a:endParaRPr sz="1100" b="1" i="0" u="none" strike="noStrike" cap="none">
              <a:solidFill>
                <a:schemeClr val="accent1"/>
              </a:solidFill>
              <a:latin typeface="Montserrat"/>
              <a:ea typeface="Montserrat"/>
              <a:cs typeface="Montserrat"/>
              <a:sym typeface="Montserrat"/>
            </a:endParaRPr>
          </a:p>
        </p:txBody>
      </p:sp>
      <p:sp>
        <p:nvSpPr>
          <p:cNvPr id="57" name="Google Shape;57;p13"/>
          <p:cNvSpPr txBox="1"/>
          <p:nvPr/>
        </p:nvSpPr>
        <p:spPr>
          <a:xfrm>
            <a:off x="-18281" y="4922100"/>
            <a:ext cx="4406400" cy="238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b="1">
                <a:solidFill>
                  <a:schemeClr val="accent1"/>
                </a:solidFill>
                <a:latin typeface="Montserrat"/>
                <a:ea typeface="Montserrat"/>
                <a:cs typeface="Montserrat"/>
                <a:sym typeface="Montserrat"/>
              </a:rPr>
              <a:t>CEOS WGCV</a:t>
            </a:r>
            <a:endParaRPr sz="1100" b="1">
              <a:solidFill>
                <a:schemeClr val="accent1"/>
              </a:solidFill>
              <a:latin typeface="Montserrat"/>
              <a:ea typeface="Montserrat"/>
              <a:cs typeface="Montserrat"/>
              <a:sym typeface="Montserrat"/>
            </a:endParaRPr>
          </a:p>
        </p:txBody>
      </p:sp>
      <p:sp>
        <p:nvSpPr>
          <p:cNvPr id="58" name="Google Shape;58;p13"/>
          <p:cNvSpPr txBox="1">
            <a:spLocks noGrp="1"/>
          </p:cNvSpPr>
          <p:nvPr>
            <p:ph type="body" idx="1"/>
          </p:nvPr>
        </p:nvSpPr>
        <p:spPr>
          <a:xfrm>
            <a:off x="243175" y="1168900"/>
            <a:ext cx="8621700" cy="3497100"/>
          </a:xfrm>
          <a:prstGeom prst="rect">
            <a:avLst/>
          </a:prstGeom>
          <a:noFill/>
          <a:ln>
            <a:noFill/>
          </a:ln>
        </p:spPr>
        <p:txBody>
          <a:bodyPr spcFirstLastPara="1" wrap="square" lIns="68575" tIns="34275" rIns="68575" bIns="34275" anchor="t" anchorCtr="0">
            <a:normAutofit/>
          </a:bodyPr>
          <a:lstStyle>
            <a:lvl1pPr marL="457200" marR="0" lvl="0" indent="-361950" algn="l">
              <a:lnSpc>
                <a:spcPct val="115000"/>
              </a:lnSpc>
              <a:spcBef>
                <a:spcPts val="800"/>
              </a:spcBef>
              <a:spcAft>
                <a:spcPts val="0"/>
              </a:spcAft>
              <a:buClr>
                <a:schemeClr val="dk1"/>
              </a:buClr>
              <a:buSzPts val="2100"/>
              <a:buFont typeface="Montserrat"/>
              <a:buChar char="❖"/>
              <a:defRPr sz="2100" i="0" u="none" strike="noStrike" cap="none">
                <a:solidFill>
                  <a:schemeClr val="dk1"/>
                </a:solidFill>
                <a:latin typeface="Montserrat"/>
                <a:ea typeface="Montserrat"/>
                <a:cs typeface="Montserrat"/>
                <a:sym typeface="Montserrat"/>
              </a:defRPr>
            </a:lvl1pPr>
            <a:lvl2pPr marL="914400" marR="0" lvl="1" indent="-342900" algn="l">
              <a:lnSpc>
                <a:spcPct val="115000"/>
              </a:lnSpc>
              <a:spcBef>
                <a:spcPts val="12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2pPr>
            <a:lvl3pPr marL="1371600" marR="0" lvl="2" indent="-323850" algn="l">
              <a:lnSpc>
                <a:spcPct val="115000"/>
              </a:lnSpc>
              <a:spcBef>
                <a:spcPts val="1200"/>
              </a:spcBef>
              <a:spcAft>
                <a:spcPts val="0"/>
              </a:spcAft>
              <a:buClr>
                <a:schemeClr val="dk1"/>
              </a:buClr>
              <a:buSzPts val="1500"/>
              <a:buFont typeface="Montserrat"/>
              <a:buChar char="o"/>
              <a:defRPr sz="1500" i="0" u="none" strike="noStrike" cap="none">
                <a:solidFill>
                  <a:schemeClr val="dk1"/>
                </a:solidFill>
                <a:latin typeface="Montserrat"/>
                <a:ea typeface="Montserrat"/>
                <a:cs typeface="Montserrat"/>
                <a:sym typeface="Montserrat"/>
              </a:defRPr>
            </a:lvl3pPr>
            <a:lvl4pPr marL="1828800" marR="0" lvl="3" indent="-317500" algn="l">
              <a:lnSpc>
                <a:spcPct val="115000"/>
              </a:lnSpc>
              <a:spcBef>
                <a:spcPts val="1200"/>
              </a:spcBef>
              <a:spcAft>
                <a:spcPts val="0"/>
              </a:spcAft>
              <a:buClr>
                <a:schemeClr val="dk1"/>
              </a:buClr>
              <a:buSzPts val="1400"/>
              <a:buFont typeface="Montserrat"/>
              <a:buChar char="•"/>
              <a:defRPr sz="1400" i="0" u="none" strike="noStrike" cap="none">
                <a:solidFill>
                  <a:schemeClr val="dk1"/>
                </a:solidFill>
                <a:latin typeface="Montserrat"/>
                <a:ea typeface="Montserrat"/>
                <a:cs typeface="Montserrat"/>
                <a:sym typeface="Montserrat"/>
              </a:defRPr>
            </a:lvl4pPr>
            <a:lvl5pPr marL="2286000" marR="0" lvl="4" indent="-317500" algn="l">
              <a:lnSpc>
                <a:spcPct val="115000"/>
              </a:lnSpc>
              <a:spcBef>
                <a:spcPts val="1200"/>
              </a:spcBef>
              <a:spcAft>
                <a:spcPts val="0"/>
              </a:spcAft>
              <a:buClr>
                <a:schemeClr val="dk1"/>
              </a:buClr>
              <a:buSzPts val="1400"/>
              <a:buFont typeface="Montserrat"/>
              <a:buChar char="•"/>
              <a:defRPr sz="1400" i="0" u="none" strike="noStrike" cap="none">
                <a:solidFill>
                  <a:schemeClr val="dk1"/>
                </a:solidFill>
                <a:latin typeface="Montserrat"/>
                <a:ea typeface="Montserrat"/>
                <a:cs typeface="Montserrat"/>
                <a:sym typeface="Montserrat"/>
              </a:defRPr>
            </a:lvl5pPr>
            <a:lvl6pPr marL="2743200" marR="0" lvl="5" indent="-323850" algn="l">
              <a:lnSpc>
                <a:spcPct val="115000"/>
              </a:lnSpc>
              <a:spcBef>
                <a:spcPts val="1200"/>
              </a:spcBef>
              <a:spcAft>
                <a:spcPts val="0"/>
              </a:spcAft>
              <a:buClr>
                <a:schemeClr val="dk1"/>
              </a:buClr>
              <a:buSzPts val="1500"/>
              <a:buFont typeface="Montserrat"/>
              <a:buChar char="•"/>
              <a:defRPr sz="1500" i="0" u="none" strike="noStrike" cap="none">
                <a:solidFill>
                  <a:schemeClr val="dk1"/>
                </a:solidFill>
                <a:latin typeface="Montserrat"/>
                <a:ea typeface="Montserrat"/>
                <a:cs typeface="Montserrat"/>
                <a:sym typeface="Montserrat"/>
              </a:defRPr>
            </a:lvl6pPr>
            <a:lvl7pPr marL="3200400" marR="0" lvl="6" indent="-323850" algn="l">
              <a:lnSpc>
                <a:spcPct val="115000"/>
              </a:lnSpc>
              <a:spcBef>
                <a:spcPts val="1200"/>
              </a:spcBef>
              <a:spcAft>
                <a:spcPts val="0"/>
              </a:spcAft>
              <a:buClr>
                <a:schemeClr val="dk1"/>
              </a:buClr>
              <a:buSzPts val="1500"/>
              <a:buFont typeface="Montserrat"/>
              <a:buChar char="•"/>
              <a:defRPr sz="1500" i="0" u="none" strike="noStrike" cap="none">
                <a:solidFill>
                  <a:schemeClr val="dk1"/>
                </a:solidFill>
                <a:latin typeface="Montserrat"/>
                <a:ea typeface="Montserrat"/>
                <a:cs typeface="Montserrat"/>
                <a:sym typeface="Montserrat"/>
              </a:defRPr>
            </a:lvl7pPr>
            <a:lvl8pPr marL="3657600" marR="0" lvl="7" indent="-323850" algn="l">
              <a:lnSpc>
                <a:spcPct val="115000"/>
              </a:lnSpc>
              <a:spcBef>
                <a:spcPts val="1200"/>
              </a:spcBef>
              <a:spcAft>
                <a:spcPts val="0"/>
              </a:spcAft>
              <a:buClr>
                <a:schemeClr val="dk1"/>
              </a:buClr>
              <a:buSzPts val="1500"/>
              <a:buFont typeface="Montserrat"/>
              <a:buChar char="•"/>
              <a:defRPr sz="1500" i="0" u="none" strike="noStrike" cap="none">
                <a:solidFill>
                  <a:schemeClr val="dk1"/>
                </a:solidFill>
                <a:latin typeface="Montserrat"/>
                <a:ea typeface="Montserrat"/>
                <a:cs typeface="Montserrat"/>
                <a:sym typeface="Montserrat"/>
              </a:defRPr>
            </a:lvl8pPr>
            <a:lvl9pPr marL="4114800" marR="0" lvl="8" indent="-323850" algn="l">
              <a:lnSpc>
                <a:spcPct val="115000"/>
              </a:lnSpc>
              <a:spcBef>
                <a:spcPts val="1200"/>
              </a:spcBef>
              <a:spcAft>
                <a:spcPts val="1200"/>
              </a:spcAft>
              <a:buClr>
                <a:schemeClr val="dk1"/>
              </a:buClr>
              <a:buSzPts val="1500"/>
              <a:buFont typeface="Montserrat"/>
              <a:buChar char="•"/>
              <a:defRPr sz="1500" i="0" u="none" strike="noStrike" cap="none">
                <a:solidFill>
                  <a:schemeClr val="dk1"/>
                </a:solidFill>
                <a:latin typeface="Montserrat"/>
                <a:ea typeface="Montserrat"/>
                <a:cs typeface="Montserrat"/>
                <a:sym typeface="Montserrat"/>
              </a:defRPr>
            </a:lvl9pPr>
          </a:lstStyle>
          <a:p>
            <a:endParaRPr/>
          </a:p>
        </p:txBody>
      </p:sp>
      <p:sp>
        <p:nvSpPr>
          <p:cNvPr id="59" name="Google Shape;59;p13"/>
          <p:cNvSpPr txBox="1">
            <a:spLocks noGrp="1"/>
          </p:cNvSpPr>
          <p:nvPr>
            <p:ph type="title"/>
          </p:nvPr>
        </p:nvSpPr>
        <p:spPr>
          <a:xfrm>
            <a:off x="132036" y="131954"/>
            <a:ext cx="7040400" cy="584400"/>
          </a:xfrm>
          <a:prstGeom prst="rect">
            <a:avLst/>
          </a:prstGeom>
          <a:noFill/>
          <a:ln>
            <a:noFill/>
          </a:ln>
        </p:spPr>
        <p:txBody>
          <a:bodyPr spcFirstLastPara="1" wrap="square" lIns="68575" tIns="34275" rIns="68575" bIns="34275" anchor="t" anchorCtr="0">
            <a:normAutofit/>
          </a:bodyPr>
          <a:lstStyle>
            <a:lvl1pPr marR="0" lvl="0" algn="l">
              <a:lnSpc>
                <a:spcPct val="90000"/>
              </a:lnSpc>
              <a:spcBef>
                <a:spcPts val="0"/>
              </a:spcBef>
              <a:spcAft>
                <a:spcPts val="0"/>
              </a:spcAft>
              <a:buClr>
                <a:schemeClr val="lt1"/>
              </a:buClr>
              <a:buSzPts val="3300"/>
              <a:buFont typeface="Montserrat"/>
              <a:buNone/>
              <a:defRPr sz="3300" i="0" u="none" strike="noStrike" cap="none">
                <a:solidFill>
                  <a:schemeClr val="lt1"/>
                </a:solidFill>
                <a:latin typeface="Montserrat"/>
                <a:ea typeface="Montserrat"/>
                <a:cs typeface="Montserrat"/>
                <a:sym typeface="Montserrat"/>
              </a:defRPr>
            </a:lvl1pPr>
            <a:lvl2pPr lvl="1">
              <a:spcBef>
                <a:spcPts val="0"/>
              </a:spcBef>
              <a:spcAft>
                <a:spcPts val="0"/>
              </a:spcAft>
              <a:buSzPts val="2800"/>
              <a:buNone/>
              <a:defRPr sz="1400"/>
            </a:lvl2pPr>
            <a:lvl3pPr lvl="2">
              <a:spcBef>
                <a:spcPts val="0"/>
              </a:spcBef>
              <a:spcAft>
                <a:spcPts val="0"/>
              </a:spcAft>
              <a:buSzPts val="2800"/>
              <a:buNone/>
              <a:defRPr sz="1400"/>
            </a:lvl3pPr>
            <a:lvl4pPr lvl="3">
              <a:spcBef>
                <a:spcPts val="0"/>
              </a:spcBef>
              <a:spcAft>
                <a:spcPts val="0"/>
              </a:spcAft>
              <a:buSzPts val="2800"/>
              <a:buNone/>
              <a:defRPr sz="1400"/>
            </a:lvl4pPr>
            <a:lvl5pPr lvl="4">
              <a:spcBef>
                <a:spcPts val="0"/>
              </a:spcBef>
              <a:spcAft>
                <a:spcPts val="0"/>
              </a:spcAft>
              <a:buSzPts val="2800"/>
              <a:buNone/>
              <a:defRPr sz="1400"/>
            </a:lvl5pPr>
            <a:lvl6pPr lvl="5">
              <a:spcBef>
                <a:spcPts val="0"/>
              </a:spcBef>
              <a:spcAft>
                <a:spcPts val="0"/>
              </a:spcAft>
              <a:buSzPts val="2800"/>
              <a:buNone/>
              <a:defRPr sz="1400"/>
            </a:lvl6pPr>
            <a:lvl7pPr lvl="6">
              <a:spcBef>
                <a:spcPts val="0"/>
              </a:spcBef>
              <a:spcAft>
                <a:spcPts val="0"/>
              </a:spcAft>
              <a:buSzPts val="2800"/>
              <a:buNone/>
              <a:defRPr sz="1400"/>
            </a:lvl7pPr>
            <a:lvl8pPr lvl="7">
              <a:spcBef>
                <a:spcPts val="0"/>
              </a:spcBef>
              <a:spcAft>
                <a:spcPts val="0"/>
              </a:spcAft>
              <a:buSzPts val="2800"/>
              <a:buNone/>
              <a:defRPr sz="1400"/>
            </a:lvl8pPr>
            <a:lvl9pPr lvl="8">
              <a:spcBef>
                <a:spcPts val="0"/>
              </a:spcBef>
              <a:spcAft>
                <a:spcPts val="0"/>
              </a:spcAft>
              <a:buSzPts val="2800"/>
              <a:buNone/>
              <a:defRPr sz="14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image" Target="../media/image17.png"/><Relationship Id="rId21" Type="http://schemas.openxmlformats.org/officeDocument/2006/relationships/image" Target="../media/image43.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11.xml"/><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6.png"/><Relationship Id="rId5" Type="http://schemas.openxmlformats.org/officeDocument/2006/relationships/image" Target="../media/image25.jpeg"/><Relationship Id="rId15" Type="http://schemas.openxmlformats.org/officeDocument/2006/relationships/image" Target="../media/image37.png"/><Relationship Id="rId23" Type="http://schemas.openxmlformats.org/officeDocument/2006/relationships/image" Target="../media/image45.png"/><Relationship Id="rId10" Type="http://schemas.openxmlformats.org/officeDocument/2006/relationships/image" Target="../media/image32.png"/><Relationship Id="rId19" Type="http://schemas.openxmlformats.org/officeDocument/2006/relationships/image" Target="../media/image41.png"/><Relationship Id="rId4" Type="http://schemas.openxmlformats.org/officeDocument/2006/relationships/image" Target="../media/image6.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hyperlink" Target="http://github.com/ceos-org/ceos-ard"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25.jpe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6.png"/><Relationship Id="rId7"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18.jpeg"/><Relationship Id="rId4" Type="http://schemas.openxmlformats.org/officeDocument/2006/relationships/image" Target="../media/image17.png"/><Relationship Id="rId9" Type="http://schemas.openxmlformats.org/officeDocument/2006/relationships/hyperlink" Target="https://ceos.org/ard/"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hyperlink" Target="http://ceos.org/ard/index.html#datasets" TargetMode="External"/><Relationship Id="rId7" Type="http://schemas.openxmlformats.org/officeDocument/2006/relationships/image" Target="../media/image20.png"/><Relationship Id="rId12"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1455B"/>
        </a:solidFill>
        <a:effectLst/>
      </p:bgPr>
    </p:bg>
    <p:spTree>
      <p:nvGrpSpPr>
        <p:cNvPr id="1" name="Shape 63"/>
        <p:cNvGrpSpPr/>
        <p:nvPr/>
      </p:nvGrpSpPr>
      <p:grpSpPr>
        <a:xfrm>
          <a:off x="0" y="0"/>
          <a:ext cx="0" cy="0"/>
          <a:chOff x="0" y="0"/>
          <a:chExt cx="0" cy="0"/>
        </a:xfrm>
      </p:grpSpPr>
      <p:cxnSp>
        <p:nvCxnSpPr>
          <p:cNvPr id="64" name="Google Shape;64;p14"/>
          <p:cNvCxnSpPr/>
          <p:nvPr/>
        </p:nvCxnSpPr>
        <p:spPr>
          <a:xfrm>
            <a:off x="172950" y="4757875"/>
            <a:ext cx="8798100" cy="0"/>
          </a:xfrm>
          <a:prstGeom prst="straightConnector1">
            <a:avLst/>
          </a:prstGeom>
          <a:noFill/>
          <a:ln w="9525" cap="flat" cmpd="sng">
            <a:solidFill>
              <a:schemeClr val="lt1"/>
            </a:solidFill>
            <a:prstDash val="dot"/>
            <a:round/>
            <a:headEnd type="none" w="med" len="med"/>
            <a:tailEnd type="none" w="med" len="med"/>
          </a:ln>
        </p:spPr>
      </p:cxnSp>
      <p:sp>
        <p:nvSpPr>
          <p:cNvPr id="65" name="Google Shape;65;p14"/>
          <p:cNvSpPr txBox="1"/>
          <p:nvPr/>
        </p:nvSpPr>
        <p:spPr>
          <a:xfrm>
            <a:off x="303175" y="455425"/>
            <a:ext cx="5326500" cy="331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600">
                <a:solidFill>
                  <a:schemeClr val="lt1"/>
                </a:solidFill>
                <a:latin typeface="Barlow"/>
                <a:ea typeface="Barlow"/>
                <a:cs typeface="Barlow"/>
                <a:sym typeface="Barlow"/>
              </a:rPr>
              <a:t>CEOS Analysis Ready Data</a:t>
            </a:r>
            <a:endParaRPr sz="4600">
              <a:solidFill>
                <a:schemeClr val="lt1"/>
              </a:solidFill>
              <a:latin typeface="Barlow"/>
              <a:ea typeface="Barlow"/>
              <a:cs typeface="Barlow"/>
              <a:sym typeface="Barlow"/>
            </a:endParaRPr>
          </a:p>
          <a:p>
            <a:pPr marL="0" lvl="0" indent="0" algn="l" rtl="0">
              <a:spcBef>
                <a:spcPts val="0"/>
              </a:spcBef>
              <a:spcAft>
                <a:spcPts val="0"/>
              </a:spcAft>
              <a:buNone/>
            </a:pPr>
            <a:r>
              <a:rPr lang="en" sz="3000">
                <a:solidFill>
                  <a:schemeClr val="lt1"/>
                </a:solidFill>
                <a:latin typeface="Barlow"/>
                <a:ea typeface="Barlow"/>
                <a:cs typeface="Barlow"/>
                <a:sym typeface="Barlow"/>
              </a:rPr>
              <a:t>Surface Temperature Product Family Specification V6.0</a:t>
            </a:r>
            <a:endParaRPr sz="3000">
              <a:solidFill>
                <a:schemeClr val="lt1"/>
              </a:solidFill>
              <a:latin typeface="Barlow"/>
              <a:ea typeface="Barlow"/>
              <a:cs typeface="Barlow"/>
              <a:sym typeface="Barlow"/>
            </a:endParaRPr>
          </a:p>
          <a:p>
            <a:pPr marL="0" lvl="0" indent="0" algn="l" rtl="0">
              <a:spcBef>
                <a:spcPts val="0"/>
              </a:spcBef>
              <a:spcAft>
                <a:spcPts val="0"/>
              </a:spcAft>
              <a:buNone/>
            </a:pPr>
            <a:endParaRPr sz="3000">
              <a:solidFill>
                <a:schemeClr val="lt1"/>
              </a:solidFill>
              <a:latin typeface="Barlow"/>
              <a:ea typeface="Barlow"/>
              <a:cs typeface="Barlow"/>
              <a:sym typeface="Barlow"/>
            </a:endParaRPr>
          </a:p>
        </p:txBody>
      </p:sp>
      <p:pic>
        <p:nvPicPr>
          <p:cNvPr id="66" name="Google Shape;66;p14" title="CEOS_ARD_Logo_white.png"/>
          <p:cNvPicPr preferRelativeResize="0"/>
          <p:nvPr/>
        </p:nvPicPr>
        <p:blipFill>
          <a:blip r:embed="rId3">
            <a:alphaModFix/>
          </a:blip>
          <a:stretch>
            <a:fillRect/>
          </a:stretch>
        </p:blipFill>
        <p:spPr>
          <a:xfrm>
            <a:off x="5361350" y="993025"/>
            <a:ext cx="3939725" cy="3157444"/>
          </a:xfrm>
          <a:prstGeom prst="rect">
            <a:avLst/>
          </a:prstGeom>
          <a:noFill/>
          <a:ln>
            <a:noFill/>
          </a:ln>
        </p:spPr>
      </p:pic>
      <p:sp>
        <p:nvSpPr>
          <p:cNvPr id="67" name="Google Shape;67;p14"/>
          <p:cNvSpPr txBox="1"/>
          <p:nvPr/>
        </p:nvSpPr>
        <p:spPr>
          <a:xfrm>
            <a:off x="385850" y="3054015"/>
            <a:ext cx="4388373" cy="1052494"/>
          </a:xfrm>
          <a:prstGeom prst="rect">
            <a:avLst/>
          </a:prstGeom>
          <a:noFill/>
          <a:ln>
            <a:noFill/>
          </a:ln>
        </p:spPr>
        <p:txBody>
          <a:bodyPr spcFirstLastPara="1" wrap="square" lIns="91425" tIns="91425" rIns="91425" bIns="91425" anchor="t" anchorCtr="0">
            <a:noAutofit/>
          </a:bodyPr>
          <a:lstStyle/>
          <a:p>
            <a:pPr lvl="0"/>
            <a:r>
              <a:rPr lang="en" dirty="0">
                <a:solidFill>
                  <a:schemeClr val="lt1"/>
                </a:solidFill>
                <a:latin typeface="Barlow SemiBold"/>
                <a:ea typeface="Barlow SemiBold"/>
                <a:cs typeface="Barlow SemiBold"/>
                <a:sym typeface="Barlow SemiBold"/>
              </a:rPr>
              <a:t>Siri Jodha Khalsa</a:t>
            </a:r>
            <a:r>
              <a:rPr lang="en" dirty="0">
                <a:solidFill>
                  <a:schemeClr val="lt1"/>
                </a:solidFill>
                <a:latin typeface="Barlow"/>
                <a:ea typeface="Barlow"/>
                <a:cs typeface="Barlow"/>
                <a:sym typeface="Barlow"/>
              </a:rPr>
              <a:t>, IEEE GRSS</a:t>
            </a:r>
            <a:endParaRPr dirty="0">
              <a:solidFill>
                <a:schemeClr val="lt1"/>
              </a:solidFill>
              <a:latin typeface="Barlow SemiBold"/>
              <a:ea typeface="Barlow SemiBold"/>
              <a:cs typeface="Barlow SemiBold"/>
              <a:sym typeface="Barlow SemiBold"/>
            </a:endParaRPr>
          </a:p>
          <a:p>
            <a:pPr marL="182880" lvl="0" indent="-457200"/>
            <a:r>
              <a:rPr lang="en-US" dirty="0">
                <a:solidFill>
                  <a:schemeClr val="lt1"/>
                </a:solidFill>
                <a:latin typeface="Barlow"/>
                <a:ea typeface="Barlow"/>
                <a:cs typeface="Barlow"/>
                <a:sym typeface="Barlow"/>
              </a:rPr>
              <a:t>Harvey Jones, Matthew Steventon, Peter Strobl, Anastasia Sarelli, Josephine Wong</a:t>
            </a:r>
            <a:endParaRPr lang="en" dirty="0">
              <a:solidFill>
                <a:schemeClr val="lt1"/>
              </a:solidFill>
              <a:latin typeface="Barlow"/>
              <a:ea typeface="Barlow"/>
              <a:cs typeface="Barlow"/>
              <a:sym typeface="Barlow"/>
            </a:endParaRPr>
          </a:p>
          <a:p>
            <a:pPr lvl="0"/>
            <a:r>
              <a:rPr lang="en-US" dirty="0">
                <a:solidFill>
                  <a:schemeClr val="lt1"/>
                </a:solidFill>
                <a:latin typeface="Barlow"/>
                <a:ea typeface="Barlow"/>
                <a:cs typeface="Barlow"/>
                <a:sym typeface="Barlow"/>
              </a:rPr>
              <a:t>and the </a:t>
            </a:r>
            <a:r>
              <a:rPr lang="en" dirty="0">
                <a:solidFill>
                  <a:schemeClr val="lt1"/>
                </a:solidFill>
                <a:latin typeface="Barlow"/>
                <a:ea typeface="Barlow"/>
                <a:cs typeface="Barlow"/>
                <a:sym typeface="Barlow"/>
              </a:rPr>
              <a:t>CEOS-ARD Oversight Group</a:t>
            </a:r>
            <a:endParaRPr dirty="0">
              <a:solidFill>
                <a:schemeClr val="lt1"/>
              </a:solidFill>
              <a:latin typeface="Barlow"/>
              <a:ea typeface="Barlow"/>
              <a:cs typeface="Barlow"/>
              <a:sym typeface="Barlow"/>
            </a:endParaRPr>
          </a:p>
        </p:txBody>
      </p:sp>
      <p:pic>
        <p:nvPicPr>
          <p:cNvPr id="68" name="Google Shape;68;p14"/>
          <p:cNvPicPr preferRelativeResize="0"/>
          <p:nvPr/>
        </p:nvPicPr>
        <p:blipFill>
          <a:blip r:embed="rId4">
            <a:alphaModFix/>
          </a:blip>
          <a:stretch>
            <a:fillRect/>
          </a:stretch>
        </p:blipFill>
        <p:spPr>
          <a:xfrm>
            <a:off x="6304698" y="196600"/>
            <a:ext cx="2502723" cy="573125"/>
          </a:xfrm>
          <a:prstGeom prst="rect">
            <a:avLst/>
          </a:prstGeom>
          <a:noFill/>
          <a:ln>
            <a:noFill/>
          </a:ln>
        </p:spPr>
      </p:pic>
      <p:sp>
        <p:nvSpPr>
          <p:cNvPr id="69" name="Google Shape;69;p14"/>
          <p:cNvSpPr/>
          <p:nvPr/>
        </p:nvSpPr>
        <p:spPr>
          <a:xfrm>
            <a:off x="5126275" y="4063450"/>
            <a:ext cx="503400" cy="503400"/>
          </a:xfrm>
          <a:prstGeom prst="ellipse">
            <a:avLst/>
          </a:prstGeom>
          <a:solidFill>
            <a:srgbClr val="0271B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0" name="Google Shape;70;p14"/>
          <p:cNvSpPr txBox="1"/>
          <p:nvPr/>
        </p:nvSpPr>
        <p:spPr>
          <a:xfrm>
            <a:off x="-83050" y="4063450"/>
            <a:ext cx="5444400" cy="503400"/>
          </a:xfrm>
          <a:prstGeom prst="rect">
            <a:avLst/>
          </a:prstGeom>
          <a:solidFill>
            <a:srgbClr val="0271B6"/>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800" dirty="0">
                <a:solidFill>
                  <a:schemeClr val="lt1"/>
                </a:solidFill>
                <a:latin typeface="Barlow SemiBold"/>
                <a:ea typeface="Barlow SemiBold"/>
                <a:cs typeface="Barlow SemiBold"/>
                <a:sym typeface="Barlow SemiBold"/>
              </a:rPr>
              <a:t>          EGU26-13110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5"/>
        <p:cNvGrpSpPr/>
        <p:nvPr/>
      </p:nvGrpSpPr>
      <p:grpSpPr>
        <a:xfrm>
          <a:off x="0" y="0"/>
          <a:ext cx="0" cy="0"/>
          <a:chOff x="0" y="0"/>
          <a:chExt cx="0" cy="0"/>
        </a:xfrm>
      </p:grpSpPr>
      <p:pic>
        <p:nvPicPr>
          <p:cNvPr id="176" name="Google Shape;176;p22" title="CEOS_ARD_Logo_blue_corrected.png"/>
          <p:cNvPicPr preferRelativeResize="0"/>
          <p:nvPr/>
        </p:nvPicPr>
        <p:blipFill rotWithShape="1">
          <a:blip r:embed="rId3">
            <a:alphaModFix/>
            <a:extLst>
              <a:ext uri="{28A0092B-C50C-407E-A947-70E740481C1C}">
                <a14:useLocalDpi xmlns:a14="http://schemas.microsoft.com/office/drawing/2010/main"/>
              </a:ext>
            </a:extLst>
          </a:blip>
          <a:srcRect t="239" b="229"/>
          <a:stretch/>
        </p:blipFill>
        <p:spPr>
          <a:xfrm>
            <a:off x="8173950" y="138054"/>
            <a:ext cx="861200" cy="690225"/>
          </a:xfrm>
          <a:prstGeom prst="rect">
            <a:avLst/>
          </a:prstGeom>
          <a:noFill/>
          <a:ln>
            <a:noFill/>
          </a:ln>
        </p:spPr>
      </p:pic>
      <p:sp>
        <p:nvSpPr>
          <p:cNvPr id="177" name="Google Shape;177;p22"/>
          <p:cNvSpPr txBox="1"/>
          <p:nvPr/>
        </p:nvSpPr>
        <p:spPr>
          <a:xfrm>
            <a:off x="1013150" y="193363"/>
            <a:ext cx="4703100" cy="57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100" dirty="0">
                <a:solidFill>
                  <a:srgbClr val="21455B"/>
                </a:solidFill>
                <a:latin typeface="Barlow"/>
                <a:ea typeface="Barlow"/>
                <a:cs typeface="Barlow"/>
                <a:sym typeface="Barlow"/>
              </a:rPr>
              <a:t>Why update the ST PFS?</a:t>
            </a:r>
            <a:endParaRPr sz="3100" dirty="0">
              <a:solidFill>
                <a:srgbClr val="21455B"/>
              </a:solidFill>
              <a:latin typeface="Barlow"/>
              <a:ea typeface="Barlow"/>
              <a:cs typeface="Barlow"/>
              <a:sym typeface="Barlow"/>
            </a:endParaRPr>
          </a:p>
        </p:txBody>
      </p:sp>
      <p:pic>
        <p:nvPicPr>
          <p:cNvPr id="178" name="Google Shape;178;p22" title="CEOS_logo_ard_blue.png"/>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5992452" y="231433"/>
            <a:ext cx="2179997" cy="503475"/>
          </a:xfrm>
          <a:prstGeom prst="rect">
            <a:avLst/>
          </a:prstGeom>
          <a:noFill/>
          <a:ln>
            <a:noFill/>
          </a:ln>
        </p:spPr>
      </p:pic>
      <p:pic>
        <p:nvPicPr>
          <p:cNvPr id="179" name="Google Shape;179;p22" title="Ecostress Rome.jpg"/>
          <p:cNvPicPr preferRelativeResize="0"/>
          <p:nvPr/>
        </p:nvPicPr>
        <p:blipFill rotWithShape="1">
          <a:blip r:embed="rId5">
            <a:alphaModFix/>
            <a:extLst>
              <a:ext uri="{28A0092B-C50C-407E-A947-70E740481C1C}">
                <a14:useLocalDpi xmlns:a14="http://schemas.microsoft.com/office/drawing/2010/main"/>
              </a:ext>
            </a:extLst>
          </a:blip>
          <a:srcRect r="-1163"/>
          <a:stretch/>
        </p:blipFill>
        <p:spPr>
          <a:xfrm flipH="1">
            <a:off x="-4391025" y="-45225"/>
            <a:ext cx="5222700" cy="5004600"/>
          </a:xfrm>
          <a:prstGeom prst="donut">
            <a:avLst>
              <a:gd name="adj" fmla="val 10848"/>
            </a:avLst>
          </a:prstGeom>
          <a:noFill/>
          <a:ln>
            <a:noFill/>
          </a:ln>
        </p:spPr>
      </p:pic>
      <p:sp>
        <p:nvSpPr>
          <p:cNvPr id="180" name="Google Shape;180;p22"/>
          <p:cNvSpPr txBox="1"/>
          <p:nvPr/>
        </p:nvSpPr>
        <p:spPr>
          <a:xfrm>
            <a:off x="1013150" y="986950"/>
            <a:ext cx="7525200" cy="3299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700" dirty="0">
                <a:solidFill>
                  <a:srgbClr val="21455B"/>
                </a:solidFill>
                <a:latin typeface="Barlow"/>
                <a:ea typeface="Barlow"/>
                <a:cs typeface="Barlow"/>
                <a:sym typeface="Barlow"/>
              </a:rPr>
              <a:t>Key driver: </a:t>
            </a:r>
            <a:r>
              <a:rPr lang="en" sz="1700" dirty="0" err="1">
                <a:solidFill>
                  <a:srgbClr val="21455B"/>
                </a:solidFill>
                <a:latin typeface="Barlow"/>
                <a:ea typeface="Barlow"/>
                <a:cs typeface="Barlow"/>
                <a:sym typeface="Barlow"/>
              </a:rPr>
              <a:t>Recognise</a:t>
            </a:r>
            <a:r>
              <a:rPr lang="en" sz="1700" dirty="0">
                <a:solidFill>
                  <a:srgbClr val="21455B"/>
                </a:solidFill>
                <a:latin typeface="Barlow"/>
                <a:ea typeface="Barlow"/>
                <a:cs typeface="Barlow"/>
                <a:sym typeface="Barlow"/>
              </a:rPr>
              <a:t> and accommodate the evolving user base, technology, and applications of space-based infrared observations from public and commercial sector missions. </a:t>
            </a:r>
            <a:endParaRPr sz="1700" dirty="0">
              <a:solidFill>
                <a:srgbClr val="21455B"/>
              </a:solidFill>
              <a:latin typeface="Barlow"/>
              <a:ea typeface="Barlow"/>
              <a:cs typeface="Barlow"/>
              <a:sym typeface="Barlow"/>
            </a:endParaRPr>
          </a:p>
          <a:p>
            <a:pPr marL="0" lvl="0" indent="0" algn="l" rtl="0">
              <a:lnSpc>
                <a:spcPct val="150000"/>
              </a:lnSpc>
              <a:spcBef>
                <a:spcPts val="400"/>
              </a:spcBef>
              <a:spcAft>
                <a:spcPts val="0"/>
              </a:spcAft>
              <a:buNone/>
            </a:pPr>
            <a:r>
              <a:rPr lang="en" sz="1700" dirty="0">
                <a:solidFill>
                  <a:srgbClr val="21455B"/>
                </a:solidFill>
                <a:latin typeface="Barlow"/>
                <a:ea typeface="Barlow"/>
                <a:cs typeface="Barlow"/>
                <a:sym typeface="Barlow"/>
              </a:rPr>
              <a:t>An updated PFS will: </a:t>
            </a:r>
            <a:endParaRPr sz="1700" dirty="0">
              <a:solidFill>
                <a:srgbClr val="21455B"/>
              </a:solidFill>
              <a:latin typeface="Barlow"/>
              <a:ea typeface="Barlow"/>
              <a:cs typeface="Barlow"/>
              <a:sym typeface="Barlow"/>
            </a:endParaRPr>
          </a:p>
          <a:p>
            <a:pPr marL="457200" lvl="0" indent="-336550" algn="l" rtl="0">
              <a:lnSpc>
                <a:spcPts val="2040"/>
              </a:lnSpc>
              <a:spcBef>
                <a:spcPts val="400"/>
              </a:spcBef>
              <a:spcAft>
                <a:spcPts val="600"/>
              </a:spcAft>
              <a:buClr>
                <a:srgbClr val="21455B"/>
              </a:buClr>
              <a:buSzPts val="1700"/>
              <a:buFont typeface="Barlow"/>
              <a:buChar char="●"/>
            </a:pPr>
            <a:r>
              <a:rPr lang="en" sz="1700" dirty="0">
                <a:solidFill>
                  <a:srgbClr val="21455B"/>
                </a:solidFill>
                <a:latin typeface="Barlow"/>
                <a:ea typeface="Barlow"/>
                <a:cs typeface="Barlow"/>
                <a:sym typeface="Barlow"/>
              </a:rPr>
              <a:t>Facilitate analysis-ready products that providers (inc. commercial sector) can realistically develop and that users actually want</a:t>
            </a:r>
            <a:endParaRPr sz="1700" dirty="0">
              <a:solidFill>
                <a:srgbClr val="21455B"/>
              </a:solidFill>
              <a:latin typeface="Barlow"/>
              <a:ea typeface="Barlow"/>
              <a:cs typeface="Barlow"/>
              <a:sym typeface="Barlow"/>
            </a:endParaRPr>
          </a:p>
          <a:p>
            <a:pPr marL="457200" lvl="0" indent="-336550" algn="l" rtl="0">
              <a:lnSpc>
                <a:spcPts val="2040"/>
              </a:lnSpc>
              <a:spcBef>
                <a:spcPts val="0"/>
              </a:spcBef>
              <a:spcAft>
                <a:spcPts val="600"/>
              </a:spcAft>
              <a:buClr>
                <a:srgbClr val="21455B"/>
              </a:buClr>
              <a:buSzPts val="1700"/>
              <a:buFont typeface="Barlow"/>
              <a:buChar char="●"/>
            </a:pPr>
            <a:r>
              <a:rPr lang="en" sz="1700" dirty="0">
                <a:solidFill>
                  <a:srgbClr val="21455B"/>
                </a:solidFill>
                <a:latin typeface="Barlow"/>
                <a:ea typeface="Barlow"/>
                <a:cs typeface="Barlow"/>
                <a:sym typeface="Barlow"/>
              </a:rPr>
              <a:t>Better support for MWIR products (through SBT requirements)</a:t>
            </a:r>
            <a:endParaRPr sz="1700" dirty="0">
              <a:solidFill>
                <a:srgbClr val="21455B"/>
              </a:solidFill>
              <a:latin typeface="Barlow"/>
              <a:ea typeface="Barlow"/>
              <a:cs typeface="Barlow"/>
              <a:sym typeface="Barlow"/>
            </a:endParaRPr>
          </a:p>
          <a:p>
            <a:pPr marL="457200" lvl="0" indent="-336550" algn="l" rtl="0">
              <a:lnSpc>
                <a:spcPts val="2040"/>
              </a:lnSpc>
              <a:spcBef>
                <a:spcPts val="0"/>
              </a:spcBef>
              <a:spcAft>
                <a:spcPts val="600"/>
              </a:spcAft>
              <a:buClr>
                <a:srgbClr val="21455B"/>
              </a:buClr>
              <a:buSzPts val="1700"/>
              <a:buFont typeface="Barlow"/>
              <a:buChar char="●"/>
            </a:pPr>
            <a:r>
              <a:rPr lang="en" sz="1700" dirty="0">
                <a:solidFill>
                  <a:srgbClr val="21455B"/>
                </a:solidFill>
                <a:latin typeface="Barlow"/>
                <a:ea typeface="Barlow"/>
                <a:cs typeface="Barlow"/>
                <a:sym typeface="Barlow"/>
              </a:rPr>
              <a:t>Address requirements for higher level products (e.g. ECV stability, Wildfire monitoring)</a:t>
            </a:r>
            <a:endParaRPr sz="1700" dirty="0">
              <a:solidFill>
                <a:srgbClr val="21455B"/>
              </a:solidFill>
              <a:latin typeface="Barlow"/>
              <a:ea typeface="Barlow"/>
              <a:cs typeface="Barlow"/>
              <a:sym typeface="Barlow"/>
            </a:endParaRPr>
          </a:p>
          <a:p>
            <a:pPr marL="457200" lvl="0" indent="-336550" algn="l" rtl="0">
              <a:lnSpc>
                <a:spcPts val="2040"/>
              </a:lnSpc>
              <a:spcBef>
                <a:spcPts val="0"/>
              </a:spcBef>
              <a:spcAft>
                <a:spcPts val="600"/>
              </a:spcAft>
              <a:buClr>
                <a:srgbClr val="21455B"/>
              </a:buClr>
              <a:buSzPts val="1700"/>
              <a:buFont typeface="Barlow"/>
              <a:buChar char="●"/>
            </a:pPr>
            <a:r>
              <a:rPr lang="en" sz="1700" dirty="0">
                <a:solidFill>
                  <a:srgbClr val="21455B"/>
                </a:solidFill>
                <a:latin typeface="Barlow"/>
                <a:ea typeface="Barlow"/>
                <a:cs typeface="Barlow"/>
                <a:sym typeface="Barlow"/>
              </a:rPr>
              <a:t>Better align with the more recently updated optical CEOS-ARD PFS </a:t>
            </a:r>
            <a:endParaRPr sz="1700" dirty="0">
              <a:solidFill>
                <a:srgbClr val="21455B"/>
              </a:solidFill>
              <a:latin typeface="Barlow"/>
              <a:ea typeface="Barlow"/>
              <a:cs typeface="Barlow"/>
              <a:sym typeface="Barlow"/>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4"/>
        <p:cNvGrpSpPr/>
        <p:nvPr/>
      </p:nvGrpSpPr>
      <p:grpSpPr>
        <a:xfrm>
          <a:off x="0" y="0"/>
          <a:ext cx="0" cy="0"/>
          <a:chOff x="0" y="0"/>
          <a:chExt cx="0" cy="0"/>
        </a:xfrm>
      </p:grpSpPr>
      <p:pic>
        <p:nvPicPr>
          <p:cNvPr id="185" name="Google Shape;185;p23" title="CEOS_ARD_Logo_blue_corrected.png"/>
          <p:cNvPicPr preferRelativeResize="0"/>
          <p:nvPr/>
        </p:nvPicPr>
        <p:blipFill rotWithShape="1">
          <a:blip r:embed="rId3">
            <a:alphaModFix/>
            <a:extLst>
              <a:ext uri="{28A0092B-C50C-407E-A947-70E740481C1C}">
                <a14:useLocalDpi xmlns:a14="http://schemas.microsoft.com/office/drawing/2010/main"/>
              </a:ext>
            </a:extLst>
          </a:blip>
          <a:srcRect t="239" b="229"/>
          <a:stretch/>
        </p:blipFill>
        <p:spPr>
          <a:xfrm>
            <a:off x="8173950" y="138054"/>
            <a:ext cx="861200" cy="690225"/>
          </a:xfrm>
          <a:prstGeom prst="rect">
            <a:avLst/>
          </a:prstGeom>
          <a:noFill/>
          <a:ln>
            <a:noFill/>
          </a:ln>
        </p:spPr>
      </p:pic>
      <p:sp>
        <p:nvSpPr>
          <p:cNvPr id="186" name="Google Shape;186;p23"/>
          <p:cNvSpPr txBox="1"/>
          <p:nvPr/>
        </p:nvSpPr>
        <p:spPr>
          <a:xfrm>
            <a:off x="1013150" y="193363"/>
            <a:ext cx="4703100" cy="57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100">
                <a:solidFill>
                  <a:srgbClr val="21455B"/>
                </a:solidFill>
                <a:latin typeface="Barlow"/>
                <a:ea typeface="Barlow"/>
                <a:cs typeface="Barlow"/>
                <a:sym typeface="Barlow"/>
              </a:rPr>
              <a:t>Initiative</a:t>
            </a:r>
            <a:endParaRPr sz="3100">
              <a:solidFill>
                <a:srgbClr val="21455B"/>
              </a:solidFill>
              <a:latin typeface="Barlow"/>
              <a:ea typeface="Barlow"/>
              <a:cs typeface="Barlow"/>
              <a:sym typeface="Barlow"/>
            </a:endParaRPr>
          </a:p>
        </p:txBody>
      </p:sp>
      <p:pic>
        <p:nvPicPr>
          <p:cNvPr id="187" name="Google Shape;187;p23" title="CEOS_logo_ard_blue.png"/>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5992452" y="231433"/>
            <a:ext cx="2179997" cy="503475"/>
          </a:xfrm>
          <a:prstGeom prst="rect">
            <a:avLst/>
          </a:prstGeom>
          <a:noFill/>
          <a:ln>
            <a:noFill/>
          </a:ln>
        </p:spPr>
      </p:pic>
      <p:pic>
        <p:nvPicPr>
          <p:cNvPr id="188" name="Google Shape;188;p23" title="Ecostress Rome.jpg"/>
          <p:cNvPicPr preferRelativeResize="0"/>
          <p:nvPr/>
        </p:nvPicPr>
        <p:blipFill rotWithShape="1">
          <a:blip r:embed="rId5">
            <a:alphaModFix/>
            <a:extLst>
              <a:ext uri="{28A0092B-C50C-407E-A947-70E740481C1C}">
                <a14:useLocalDpi xmlns:a14="http://schemas.microsoft.com/office/drawing/2010/main"/>
              </a:ext>
            </a:extLst>
          </a:blip>
          <a:srcRect r="-1163"/>
          <a:stretch/>
        </p:blipFill>
        <p:spPr>
          <a:xfrm flipH="1">
            <a:off x="-4391025" y="-45225"/>
            <a:ext cx="5222700" cy="5004600"/>
          </a:xfrm>
          <a:prstGeom prst="donut">
            <a:avLst>
              <a:gd name="adj" fmla="val 10848"/>
            </a:avLst>
          </a:prstGeom>
          <a:noFill/>
          <a:ln>
            <a:noFill/>
          </a:ln>
        </p:spPr>
      </p:pic>
      <p:sp>
        <p:nvSpPr>
          <p:cNvPr id="189" name="Google Shape;189;p23"/>
          <p:cNvSpPr txBox="1"/>
          <p:nvPr/>
        </p:nvSpPr>
        <p:spPr>
          <a:xfrm>
            <a:off x="875175" y="921900"/>
            <a:ext cx="4345200" cy="38550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rgbClr val="21455B"/>
              </a:buClr>
              <a:buSzPts val="2000"/>
              <a:buFont typeface="Barlow"/>
              <a:buChar char="●"/>
            </a:pPr>
            <a:r>
              <a:rPr lang="en" sz="2000" dirty="0">
                <a:solidFill>
                  <a:srgbClr val="21455B"/>
                </a:solidFill>
                <a:latin typeface="Barlow"/>
                <a:ea typeface="Barlow"/>
                <a:cs typeface="Barlow"/>
                <a:sym typeface="Barlow"/>
              </a:rPr>
              <a:t>In September 2025, a working group was formed to explore updates to the ST PFS</a:t>
            </a:r>
            <a:endParaRPr sz="2000" dirty="0">
              <a:solidFill>
                <a:srgbClr val="21455B"/>
              </a:solidFill>
              <a:latin typeface="Barlow"/>
              <a:ea typeface="Barlow"/>
              <a:cs typeface="Barlow"/>
              <a:sym typeface="Barlow"/>
            </a:endParaRPr>
          </a:p>
          <a:p>
            <a:pPr marL="457200" lvl="0" indent="-355600" algn="l" rtl="0">
              <a:lnSpc>
                <a:spcPct val="115000"/>
              </a:lnSpc>
              <a:spcBef>
                <a:spcPts val="0"/>
              </a:spcBef>
              <a:spcAft>
                <a:spcPts val="0"/>
              </a:spcAft>
              <a:buClr>
                <a:srgbClr val="21455B"/>
              </a:buClr>
              <a:buSzPts val="2000"/>
              <a:buFont typeface="Barlow"/>
              <a:buChar char="●"/>
            </a:pPr>
            <a:r>
              <a:rPr lang="en" sz="2000" dirty="0">
                <a:solidFill>
                  <a:srgbClr val="21455B"/>
                </a:solidFill>
                <a:latin typeface="Barlow"/>
                <a:ea typeface="Barlow"/>
                <a:cs typeface="Barlow"/>
                <a:sym typeface="Barlow"/>
              </a:rPr>
              <a:t>Active participation from CEOS Agencies and the commercial sector</a:t>
            </a:r>
            <a:endParaRPr sz="2000" dirty="0">
              <a:solidFill>
                <a:srgbClr val="21455B"/>
              </a:solidFill>
              <a:latin typeface="Barlow"/>
              <a:ea typeface="Barlow"/>
              <a:cs typeface="Barlow"/>
              <a:sym typeface="Barlow"/>
            </a:endParaRPr>
          </a:p>
          <a:p>
            <a:pPr marL="457200" lvl="0" indent="-355600" algn="l" rtl="0">
              <a:lnSpc>
                <a:spcPct val="115000"/>
              </a:lnSpc>
              <a:spcBef>
                <a:spcPts val="0"/>
              </a:spcBef>
              <a:spcAft>
                <a:spcPts val="0"/>
              </a:spcAft>
              <a:buClr>
                <a:srgbClr val="21455B"/>
              </a:buClr>
              <a:buSzPts val="2000"/>
              <a:buFont typeface="Barlow"/>
              <a:buChar char="●"/>
            </a:pPr>
            <a:r>
              <a:rPr lang="en" sz="2000" dirty="0">
                <a:solidFill>
                  <a:srgbClr val="21455B"/>
                </a:solidFill>
                <a:latin typeface="Barlow"/>
                <a:ea typeface="Barlow"/>
                <a:cs typeface="Barlow"/>
                <a:sym typeface="Barlow"/>
              </a:rPr>
              <a:t>Meeting online every 2-3 weeks</a:t>
            </a:r>
            <a:endParaRPr sz="2000" dirty="0">
              <a:solidFill>
                <a:srgbClr val="21455B"/>
              </a:solidFill>
              <a:latin typeface="Barlow"/>
              <a:ea typeface="Barlow"/>
              <a:cs typeface="Barlow"/>
              <a:sym typeface="Barlow"/>
            </a:endParaRPr>
          </a:p>
          <a:p>
            <a:pPr marL="457200" lvl="0" indent="-355600" algn="l" rtl="0">
              <a:lnSpc>
                <a:spcPct val="115000"/>
              </a:lnSpc>
              <a:spcBef>
                <a:spcPts val="0"/>
              </a:spcBef>
              <a:spcAft>
                <a:spcPts val="0"/>
              </a:spcAft>
              <a:buClr>
                <a:srgbClr val="21455B"/>
              </a:buClr>
              <a:buSzPts val="2000"/>
              <a:buFont typeface="Barlow"/>
              <a:buChar char="●"/>
            </a:pPr>
            <a:r>
              <a:rPr lang="en" sz="2000" dirty="0">
                <a:solidFill>
                  <a:srgbClr val="21455B"/>
                </a:solidFill>
                <a:latin typeface="Barlow"/>
                <a:ea typeface="Barlow"/>
                <a:cs typeface="Barlow"/>
                <a:sym typeface="Barlow"/>
              </a:rPr>
              <a:t>Additional participation is encouraged</a:t>
            </a:r>
            <a:endParaRPr sz="2000" dirty="0">
              <a:solidFill>
                <a:srgbClr val="21455B"/>
              </a:solidFill>
              <a:latin typeface="Barlow"/>
              <a:ea typeface="Barlow"/>
              <a:cs typeface="Barlow"/>
              <a:sym typeface="Barlow"/>
            </a:endParaRPr>
          </a:p>
        </p:txBody>
      </p:sp>
      <p:sp>
        <p:nvSpPr>
          <p:cNvPr id="190" name="Google Shape;190;p23"/>
          <p:cNvSpPr/>
          <p:nvPr/>
        </p:nvSpPr>
        <p:spPr>
          <a:xfrm>
            <a:off x="5442900" y="901300"/>
            <a:ext cx="3490500" cy="3950400"/>
          </a:xfrm>
          <a:prstGeom prst="rect">
            <a:avLst/>
          </a:prstGeom>
          <a:solidFill>
            <a:srgbClr val="EAD1DC"/>
          </a:solidFill>
          <a:ln w="9525" cap="flat" cmpd="sng">
            <a:solidFill>
              <a:srgbClr val="595959"/>
            </a:solidFill>
            <a:prstDash val="solid"/>
            <a:round/>
            <a:headEnd type="none" w="sm" len="sm"/>
            <a:tailEnd type="none" w="sm" len="sm"/>
          </a:ln>
          <a:effectLst>
            <a:outerShdw blurRad="57150" dist="47625" dir="264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91" name="Google Shape;191;p23"/>
          <p:cNvPicPr preferRelativeResize="0"/>
          <p:nvPr/>
        </p:nvPicPr>
        <p:blipFill>
          <a:blip r:embed="rId6">
            <a:alphaModFix/>
          </a:blip>
          <a:stretch>
            <a:fillRect/>
          </a:stretch>
        </p:blipFill>
        <p:spPr>
          <a:xfrm>
            <a:off x="5488988" y="894200"/>
            <a:ext cx="1059120" cy="861200"/>
          </a:xfrm>
          <a:prstGeom prst="rect">
            <a:avLst/>
          </a:prstGeom>
          <a:noFill/>
          <a:ln>
            <a:noFill/>
          </a:ln>
        </p:spPr>
      </p:pic>
      <p:pic>
        <p:nvPicPr>
          <p:cNvPr id="192" name="Google Shape;192;p23"/>
          <p:cNvPicPr preferRelativeResize="0"/>
          <p:nvPr/>
        </p:nvPicPr>
        <p:blipFill>
          <a:blip r:embed="rId7">
            <a:alphaModFix/>
          </a:blip>
          <a:stretch>
            <a:fillRect/>
          </a:stretch>
        </p:blipFill>
        <p:spPr>
          <a:xfrm>
            <a:off x="6539900" y="1136737"/>
            <a:ext cx="1085102" cy="421213"/>
          </a:xfrm>
          <a:prstGeom prst="rect">
            <a:avLst/>
          </a:prstGeom>
          <a:solidFill>
            <a:srgbClr val="EAD1DC"/>
          </a:solidFill>
          <a:ln>
            <a:noFill/>
          </a:ln>
        </p:spPr>
      </p:pic>
      <p:pic>
        <p:nvPicPr>
          <p:cNvPr id="193" name="Google Shape;193;p23"/>
          <p:cNvPicPr preferRelativeResize="0"/>
          <p:nvPr/>
        </p:nvPicPr>
        <p:blipFill>
          <a:blip r:embed="rId8">
            <a:alphaModFix/>
          </a:blip>
          <a:stretch>
            <a:fillRect/>
          </a:stretch>
        </p:blipFill>
        <p:spPr>
          <a:xfrm>
            <a:off x="7805825" y="3553762"/>
            <a:ext cx="954029" cy="537399"/>
          </a:xfrm>
          <a:prstGeom prst="rect">
            <a:avLst/>
          </a:prstGeom>
          <a:solidFill>
            <a:srgbClr val="EAD1DC"/>
          </a:solidFill>
          <a:ln>
            <a:noFill/>
          </a:ln>
        </p:spPr>
      </p:pic>
      <p:pic>
        <p:nvPicPr>
          <p:cNvPr id="194" name="Google Shape;194;p23" title="OT_Logo_RGB_CONNECTED_dark.png"/>
          <p:cNvPicPr preferRelativeResize="0"/>
          <p:nvPr/>
        </p:nvPicPr>
        <p:blipFill>
          <a:blip r:embed="rId9">
            <a:alphaModFix/>
          </a:blip>
          <a:stretch>
            <a:fillRect/>
          </a:stretch>
        </p:blipFill>
        <p:spPr>
          <a:xfrm>
            <a:off x="5618001" y="1881601"/>
            <a:ext cx="1156299" cy="253513"/>
          </a:xfrm>
          <a:prstGeom prst="rect">
            <a:avLst/>
          </a:prstGeom>
          <a:solidFill>
            <a:srgbClr val="EAD1DC"/>
          </a:solidFill>
          <a:ln>
            <a:noFill/>
          </a:ln>
        </p:spPr>
      </p:pic>
      <p:pic>
        <p:nvPicPr>
          <p:cNvPr id="195" name="Google Shape;195;p23" title="50e1e734-f80b-93b2-89d7-5f710dc9b530.png"/>
          <p:cNvPicPr preferRelativeResize="0"/>
          <p:nvPr/>
        </p:nvPicPr>
        <p:blipFill>
          <a:blip r:embed="rId10">
            <a:alphaModFix/>
          </a:blip>
          <a:stretch>
            <a:fillRect/>
          </a:stretch>
        </p:blipFill>
        <p:spPr>
          <a:xfrm>
            <a:off x="5565037" y="2546500"/>
            <a:ext cx="954024" cy="341702"/>
          </a:xfrm>
          <a:prstGeom prst="rect">
            <a:avLst/>
          </a:prstGeom>
          <a:solidFill>
            <a:srgbClr val="EAD1DC"/>
          </a:solidFill>
          <a:ln>
            <a:noFill/>
          </a:ln>
        </p:spPr>
      </p:pic>
      <p:pic>
        <p:nvPicPr>
          <p:cNvPr id="196" name="Google Shape;196;p23" title="_STANDARD dark blue font_constellr-logo-full-horizontal-color@3x copy.png"/>
          <p:cNvPicPr preferRelativeResize="0"/>
          <p:nvPr/>
        </p:nvPicPr>
        <p:blipFill>
          <a:blip r:embed="rId11">
            <a:alphaModFix/>
          </a:blip>
          <a:stretch>
            <a:fillRect/>
          </a:stretch>
        </p:blipFill>
        <p:spPr>
          <a:xfrm>
            <a:off x="6730736" y="3662957"/>
            <a:ext cx="954025" cy="280006"/>
          </a:xfrm>
          <a:prstGeom prst="rect">
            <a:avLst/>
          </a:prstGeom>
          <a:solidFill>
            <a:srgbClr val="EAD1DC"/>
          </a:solidFill>
          <a:ln>
            <a:noFill/>
          </a:ln>
        </p:spPr>
      </p:pic>
      <p:pic>
        <p:nvPicPr>
          <p:cNvPr id="197" name="Google Shape;197;p23"/>
          <p:cNvPicPr preferRelativeResize="0"/>
          <p:nvPr/>
        </p:nvPicPr>
        <p:blipFill>
          <a:blip r:embed="rId12">
            <a:alphaModFix/>
          </a:blip>
          <a:stretch>
            <a:fillRect/>
          </a:stretch>
        </p:blipFill>
        <p:spPr>
          <a:xfrm>
            <a:off x="5616437" y="3690558"/>
            <a:ext cx="1053024" cy="263817"/>
          </a:xfrm>
          <a:prstGeom prst="rect">
            <a:avLst/>
          </a:prstGeom>
          <a:solidFill>
            <a:srgbClr val="EAD1DC"/>
          </a:solidFill>
          <a:ln>
            <a:noFill/>
          </a:ln>
        </p:spPr>
      </p:pic>
      <p:pic>
        <p:nvPicPr>
          <p:cNvPr id="198" name="Google Shape;198;p23"/>
          <p:cNvPicPr preferRelativeResize="0"/>
          <p:nvPr/>
        </p:nvPicPr>
        <p:blipFill>
          <a:blip r:embed="rId13">
            <a:alphaModFix/>
          </a:blip>
          <a:stretch>
            <a:fillRect/>
          </a:stretch>
        </p:blipFill>
        <p:spPr>
          <a:xfrm>
            <a:off x="5826926" y="4110249"/>
            <a:ext cx="1319429" cy="310075"/>
          </a:xfrm>
          <a:prstGeom prst="rect">
            <a:avLst/>
          </a:prstGeom>
          <a:solidFill>
            <a:srgbClr val="EAD1DC"/>
          </a:solidFill>
          <a:ln>
            <a:noFill/>
          </a:ln>
        </p:spPr>
      </p:pic>
      <p:pic>
        <p:nvPicPr>
          <p:cNvPr id="199" name="Google Shape;199;p23"/>
          <p:cNvPicPr preferRelativeResize="0"/>
          <p:nvPr/>
        </p:nvPicPr>
        <p:blipFill>
          <a:blip r:embed="rId14">
            <a:alphaModFix/>
          </a:blip>
          <a:stretch>
            <a:fillRect/>
          </a:stretch>
        </p:blipFill>
        <p:spPr>
          <a:xfrm>
            <a:off x="7707425" y="1022500"/>
            <a:ext cx="1085100" cy="512399"/>
          </a:xfrm>
          <a:prstGeom prst="rect">
            <a:avLst/>
          </a:prstGeom>
          <a:solidFill>
            <a:srgbClr val="EAD1DC"/>
          </a:solidFill>
          <a:ln>
            <a:noFill/>
          </a:ln>
        </p:spPr>
      </p:pic>
      <p:pic>
        <p:nvPicPr>
          <p:cNvPr id="200" name="Google Shape;200;p23"/>
          <p:cNvPicPr preferRelativeResize="0"/>
          <p:nvPr/>
        </p:nvPicPr>
        <p:blipFill>
          <a:blip r:embed="rId15">
            <a:alphaModFix/>
          </a:blip>
          <a:stretch>
            <a:fillRect/>
          </a:stretch>
        </p:blipFill>
        <p:spPr>
          <a:xfrm>
            <a:off x="6730469" y="3153315"/>
            <a:ext cx="1053030" cy="421201"/>
          </a:xfrm>
          <a:prstGeom prst="rect">
            <a:avLst/>
          </a:prstGeom>
          <a:noFill/>
          <a:ln>
            <a:noFill/>
          </a:ln>
        </p:spPr>
      </p:pic>
      <p:pic>
        <p:nvPicPr>
          <p:cNvPr id="201" name="Google Shape;201;p23"/>
          <p:cNvPicPr preferRelativeResize="0"/>
          <p:nvPr/>
        </p:nvPicPr>
        <p:blipFill>
          <a:blip r:embed="rId16">
            <a:alphaModFix/>
          </a:blip>
          <a:stretch>
            <a:fillRect/>
          </a:stretch>
        </p:blipFill>
        <p:spPr>
          <a:xfrm>
            <a:off x="7168537" y="2342405"/>
            <a:ext cx="604050" cy="659533"/>
          </a:xfrm>
          <a:prstGeom prst="rect">
            <a:avLst/>
          </a:prstGeom>
          <a:solidFill>
            <a:srgbClr val="EAD1DC"/>
          </a:solidFill>
          <a:ln>
            <a:noFill/>
          </a:ln>
        </p:spPr>
      </p:pic>
      <p:pic>
        <p:nvPicPr>
          <p:cNvPr id="202" name="Google Shape;202;p23"/>
          <p:cNvPicPr preferRelativeResize="0"/>
          <p:nvPr/>
        </p:nvPicPr>
        <p:blipFill>
          <a:blip r:embed="rId17">
            <a:alphaModFix/>
          </a:blip>
          <a:stretch>
            <a:fillRect/>
          </a:stretch>
        </p:blipFill>
        <p:spPr>
          <a:xfrm>
            <a:off x="6360438" y="2313312"/>
            <a:ext cx="808100" cy="808100"/>
          </a:xfrm>
          <a:prstGeom prst="rect">
            <a:avLst/>
          </a:prstGeom>
          <a:noFill/>
          <a:ln>
            <a:noFill/>
          </a:ln>
        </p:spPr>
      </p:pic>
      <p:pic>
        <p:nvPicPr>
          <p:cNvPr id="203" name="Google Shape;203;p23"/>
          <p:cNvPicPr preferRelativeResize="0"/>
          <p:nvPr/>
        </p:nvPicPr>
        <p:blipFill>
          <a:blip r:embed="rId18">
            <a:alphaModFix/>
          </a:blip>
          <a:stretch>
            <a:fillRect/>
          </a:stretch>
        </p:blipFill>
        <p:spPr>
          <a:xfrm>
            <a:off x="8071900" y="1693725"/>
            <a:ext cx="604050" cy="604050"/>
          </a:xfrm>
          <a:prstGeom prst="rect">
            <a:avLst/>
          </a:prstGeom>
          <a:solidFill>
            <a:srgbClr val="EAD1DC"/>
          </a:solidFill>
          <a:ln>
            <a:noFill/>
          </a:ln>
        </p:spPr>
      </p:pic>
      <p:pic>
        <p:nvPicPr>
          <p:cNvPr id="204" name="Google Shape;204;p23"/>
          <p:cNvPicPr preferRelativeResize="0"/>
          <p:nvPr/>
        </p:nvPicPr>
        <p:blipFill>
          <a:blip r:embed="rId19">
            <a:alphaModFix/>
          </a:blip>
          <a:stretch>
            <a:fillRect/>
          </a:stretch>
        </p:blipFill>
        <p:spPr>
          <a:xfrm>
            <a:off x="7815275" y="3166675"/>
            <a:ext cx="1033550" cy="310071"/>
          </a:xfrm>
          <a:prstGeom prst="rect">
            <a:avLst/>
          </a:prstGeom>
          <a:solidFill>
            <a:srgbClr val="EAD1DC"/>
          </a:solidFill>
          <a:ln>
            <a:noFill/>
          </a:ln>
        </p:spPr>
      </p:pic>
      <p:pic>
        <p:nvPicPr>
          <p:cNvPr id="205" name="Google Shape;205;p23"/>
          <p:cNvPicPr preferRelativeResize="0"/>
          <p:nvPr/>
        </p:nvPicPr>
        <p:blipFill rotWithShape="1">
          <a:blip r:embed="rId20">
            <a:alphaModFix/>
            <a:extLst>
              <a:ext uri="{28A0092B-C50C-407E-A947-70E740481C1C}">
                <a14:useLocalDpi xmlns:a14="http://schemas.microsoft.com/office/drawing/2010/main"/>
              </a:ext>
            </a:extLst>
          </a:blip>
          <a:srcRect/>
          <a:stretch/>
        </p:blipFill>
        <p:spPr>
          <a:xfrm>
            <a:off x="7259875" y="4028698"/>
            <a:ext cx="1131802" cy="506440"/>
          </a:xfrm>
          <a:prstGeom prst="rect">
            <a:avLst/>
          </a:prstGeom>
          <a:solidFill>
            <a:srgbClr val="EAD1DC"/>
          </a:solidFill>
          <a:ln>
            <a:noFill/>
          </a:ln>
        </p:spPr>
      </p:pic>
      <p:pic>
        <p:nvPicPr>
          <p:cNvPr id="206" name="Google Shape;206;p23"/>
          <p:cNvPicPr preferRelativeResize="0"/>
          <p:nvPr/>
        </p:nvPicPr>
        <p:blipFill>
          <a:blip r:embed="rId21">
            <a:alphaModFix/>
          </a:blip>
          <a:stretch>
            <a:fillRect/>
          </a:stretch>
        </p:blipFill>
        <p:spPr>
          <a:xfrm>
            <a:off x="5566899" y="3175714"/>
            <a:ext cx="1131812" cy="280025"/>
          </a:xfrm>
          <a:prstGeom prst="rect">
            <a:avLst/>
          </a:prstGeom>
          <a:solidFill>
            <a:srgbClr val="EAD1DC"/>
          </a:solidFill>
          <a:ln>
            <a:noFill/>
          </a:ln>
        </p:spPr>
      </p:pic>
      <p:pic>
        <p:nvPicPr>
          <p:cNvPr id="207" name="Google Shape;207;p23"/>
          <p:cNvPicPr preferRelativeResize="0"/>
          <p:nvPr/>
        </p:nvPicPr>
        <p:blipFill>
          <a:blip r:embed="rId22">
            <a:alphaModFix/>
          </a:blip>
          <a:stretch>
            <a:fillRect/>
          </a:stretch>
        </p:blipFill>
        <p:spPr>
          <a:xfrm>
            <a:off x="6901625" y="1734111"/>
            <a:ext cx="861200" cy="537389"/>
          </a:xfrm>
          <a:prstGeom prst="rect">
            <a:avLst/>
          </a:prstGeom>
          <a:solidFill>
            <a:srgbClr val="EAD1DC"/>
          </a:solidFill>
          <a:ln>
            <a:noFill/>
          </a:ln>
        </p:spPr>
      </p:pic>
      <p:pic>
        <p:nvPicPr>
          <p:cNvPr id="208" name="Google Shape;208;p23"/>
          <p:cNvPicPr preferRelativeResize="0"/>
          <p:nvPr/>
        </p:nvPicPr>
        <p:blipFill>
          <a:blip r:embed="rId23">
            <a:alphaModFix/>
          </a:blip>
          <a:stretch>
            <a:fillRect/>
          </a:stretch>
        </p:blipFill>
        <p:spPr>
          <a:xfrm>
            <a:off x="8027925" y="2385612"/>
            <a:ext cx="783341" cy="651325"/>
          </a:xfrm>
          <a:prstGeom prst="rect">
            <a:avLst/>
          </a:prstGeom>
          <a:noFill/>
          <a:ln>
            <a:noFill/>
          </a:ln>
        </p:spPr>
      </p:pic>
      <p:pic>
        <p:nvPicPr>
          <p:cNvPr id="209" name="Google Shape;209;p23" title="Natural_Resources_Canada.svg.png"/>
          <p:cNvPicPr preferRelativeResize="0"/>
          <p:nvPr/>
        </p:nvPicPr>
        <p:blipFill rotWithShape="1">
          <a:blip r:embed="rId24">
            <a:alphaModFix/>
            <a:extLst>
              <a:ext uri="{28A0092B-C50C-407E-A947-70E740481C1C}">
                <a14:useLocalDpi xmlns:a14="http://schemas.microsoft.com/office/drawing/2010/main"/>
              </a:ext>
            </a:extLst>
          </a:blip>
          <a:srcRect/>
          <a:stretch/>
        </p:blipFill>
        <p:spPr>
          <a:xfrm>
            <a:off x="6358790" y="4523525"/>
            <a:ext cx="1888650" cy="25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3"/>
        <p:cNvGrpSpPr/>
        <p:nvPr/>
      </p:nvGrpSpPr>
      <p:grpSpPr>
        <a:xfrm>
          <a:off x="0" y="0"/>
          <a:ext cx="0" cy="0"/>
          <a:chOff x="0" y="0"/>
          <a:chExt cx="0" cy="0"/>
        </a:xfrm>
      </p:grpSpPr>
      <p:pic>
        <p:nvPicPr>
          <p:cNvPr id="214" name="Google Shape;214;p24" title="CEOS_ARD_Logo_blue_corrected.png"/>
          <p:cNvPicPr preferRelativeResize="0"/>
          <p:nvPr/>
        </p:nvPicPr>
        <p:blipFill rotWithShape="1">
          <a:blip r:embed="rId3">
            <a:alphaModFix/>
            <a:extLst>
              <a:ext uri="{28A0092B-C50C-407E-A947-70E740481C1C}">
                <a14:useLocalDpi xmlns:a14="http://schemas.microsoft.com/office/drawing/2010/main"/>
              </a:ext>
            </a:extLst>
          </a:blip>
          <a:srcRect t="239" b="229"/>
          <a:stretch/>
        </p:blipFill>
        <p:spPr>
          <a:xfrm>
            <a:off x="8173950" y="138054"/>
            <a:ext cx="861200" cy="690225"/>
          </a:xfrm>
          <a:prstGeom prst="rect">
            <a:avLst/>
          </a:prstGeom>
          <a:noFill/>
          <a:ln>
            <a:noFill/>
          </a:ln>
        </p:spPr>
      </p:pic>
      <p:sp>
        <p:nvSpPr>
          <p:cNvPr id="215" name="Google Shape;215;p24"/>
          <p:cNvSpPr txBox="1"/>
          <p:nvPr/>
        </p:nvSpPr>
        <p:spPr>
          <a:xfrm>
            <a:off x="1013150" y="193363"/>
            <a:ext cx="4703100" cy="57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100" dirty="0">
                <a:solidFill>
                  <a:srgbClr val="21455B"/>
                </a:solidFill>
                <a:latin typeface="Barlow"/>
                <a:ea typeface="Barlow"/>
                <a:cs typeface="Barlow"/>
                <a:sym typeface="Barlow"/>
              </a:rPr>
              <a:t>Revised PFS Scope (draft)</a:t>
            </a:r>
            <a:endParaRPr sz="3100" dirty="0">
              <a:solidFill>
                <a:srgbClr val="21455B"/>
              </a:solidFill>
              <a:latin typeface="Barlow"/>
              <a:ea typeface="Barlow"/>
              <a:cs typeface="Barlow"/>
              <a:sym typeface="Barlow"/>
            </a:endParaRPr>
          </a:p>
        </p:txBody>
      </p:sp>
      <p:pic>
        <p:nvPicPr>
          <p:cNvPr id="216" name="Google Shape;216;p24" title="CEOS_logo_ard_blue.png"/>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5992452" y="231433"/>
            <a:ext cx="2179997" cy="503475"/>
          </a:xfrm>
          <a:prstGeom prst="rect">
            <a:avLst/>
          </a:prstGeom>
          <a:noFill/>
          <a:ln>
            <a:noFill/>
          </a:ln>
        </p:spPr>
      </p:pic>
      <p:pic>
        <p:nvPicPr>
          <p:cNvPr id="217" name="Google Shape;217;p24" title="Ecostress Rome.jpg"/>
          <p:cNvPicPr preferRelativeResize="0"/>
          <p:nvPr/>
        </p:nvPicPr>
        <p:blipFill rotWithShape="1">
          <a:blip r:embed="rId5">
            <a:alphaModFix/>
            <a:extLst>
              <a:ext uri="{28A0092B-C50C-407E-A947-70E740481C1C}">
                <a14:useLocalDpi xmlns:a14="http://schemas.microsoft.com/office/drawing/2010/main"/>
              </a:ext>
            </a:extLst>
          </a:blip>
          <a:srcRect r="-1163"/>
          <a:stretch/>
        </p:blipFill>
        <p:spPr>
          <a:xfrm flipH="1">
            <a:off x="-4391025" y="-45225"/>
            <a:ext cx="5222700" cy="5004600"/>
          </a:xfrm>
          <a:prstGeom prst="donut">
            <a:avLst>
              <a:gd name="adj" fmla="val 10848"/>
            </a:avLst>
          </a:prstGeom>
          <a:noFill/>
          <a:ln>
            <a:noFill/>
          </a:ln>
        </p:spPr>
      </p:pic>
      <p:sp>
        <p:nvSpPr>
          <p:cNvPr id="218" name="Google Shape;218;p24"/>
          <p:cNvSpPr txBox="1"/>
          <p:nvPr/>
        </p:nvSpPr>
        <p:spPr>
          <a:xfrm>
            <a:off x="1013150" y="1293900"/>
            <a:ext cx="7492500" cy="2555700"/>
          </a:xfrm>
          <a:prstGeom prst="rect">
            <a:avLst/>
          </a:prstGeom>
          <a:solidFill>
            <a:srgbClr val="F1E4E0"/>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 sz="1600" dirty="0">
                <a:solidFill>
                  <a:srgbClr val="21455B"/>
                </a:solidFill>
                <a:latin typeface="Barlow"/>
                <a:ea typeface="Barlow"/>
                <a:cs typeface="Barlow"/>
                <a:sym typeface="Barlow"/>
              </a:rPr>
              <a:t>“Data collected with satellite sensors operating in the </a:t>
            </a:r>
            <a:r>
              <a:rPr lang="en" sz="1600" b="1" dirty="0">
                <a:solidFill>
                  <a:srgbClr val="21455B"/>
                </a:solidFill>
                <a:latin typeface="Barlow"/>
                <a:ea typeface="Barlow"/>
                <a:cs typeface="Barlow"/>
                <a:sym typeface="Barlow"/>
              </a:rPr>
              <a:t>thermal infrared</a:t>
            </a:r>
            <a:r>
              <a:rPr lang="en" sz="1600" dirty="0">
                <a:solidFill>
                  <a:srgbClr val="21455B"/>
                </a:solidFill>
                <a:latin typeface="Barlow"/>
                <a:ea typeface="Barlow"/>
                <a:cs typeface="Barlow"/>
                <a:sym typeface="Barlow"/>
              </a:rPr>
              <a:t> (TIR and MWIR) and</a:t>
            </a:r>
            <a:r>
              <a:rPr lang="en" sz="1600" b="1" dirty="0">
                <a:solidFill>
                  <a:srgbClr val="21455B"/>
                </a:solidFill>
                <a:latin typeface="Barlow"/>
                <a:ea typeface="Barlow"/>
                <a:cs typeface="Barlow"/>
                <a:sym typeface="Barlow"/>
              </a:rPr>
              <a:t> microwave wavelengths</a:t>
            </a:r>
            <a:r>
              <a:rPr lang="en" sz="1600" dirty="0">
                <a:solidFill>
                  <a:srgbClr val="21455B"/>
                </a:solidFill>
                <a:latin typeface="Barlow"/>
                <a:ea typeface="Barlow"/>
                <a:cs typeface="Barlow"/>
                <a:sym typeface="Barlow"/>
              </a:rPr>
              <a:t>. These typically operate with ground sample distance and resolution on the order </a:t>
            </a:r>
            <a:r>
              <a:rPr lang="en" sz="1600" b="1" dirty="0">
                <a:solidFill>
                  <a:srgbClr val="21455B"/>
                </a:solidFill>
                <a:latin typeface="Barlow"/>
                <a:ea typeface="Barlow"/>
                <a:cs typeface="Barlow"/>
                <a:sym typeface="Barlow"/>
              </a:rPr>
              <a:t>1 dm - 50 km,</a:t>
            </a:r>
            <a:r>
              <a:rPr lang="en" sz="1600" dirty="0">
                <a:solidFill>
                  <a:srgbClr val="21455B"/>
                </a:solidFill>
                <a:latin typeface="Barlow"/>
                <a:ea typeface="Barlow"/>
                <a:cs typeface="Barlow"/>
                <a:sym typeface="Barlow"/>
              </a:rPr>
              <a:t> however the specification is not inherently limited to these resolutions.</a:t>
            </a:r>
            <a:endParaRPr sz="1600" dirty="0">
              <a:solidFill>
                <a:srgbClr val="21455B"/>
              </a:solidFill>
              <a:latin typeface="Barlow"/>
              <a:ea typeface="Barlow"/>
              <a:cs typeface="Barlow"/>
              <a:sym typeface="Barlow"/>
            </a:endParaRPr>
          </a:p>
          <a:p>
            <a:pPr marL="0" lvl="0" indent="0" algn="just" rtl="0">
              <a:lnSpc>
                <a:spcPct val="115000"/>
              </a:lnSpc>
              <a:spcBef>
                <a:spcPts val="400"/>
              </a:spcBef>
              <a:spcAft>
                <a:spcPts val="400"/>
              </a:spcAft>
              <a:buNone/>
            </a:pPr>
            <a:r>
              <a:rPr lang="en" sz="1600" dirty="0">
                <a:solidFill>
                  <a:srgbClr val="21455B"/>
                </a:solidFill>
                <a:latin typeface="Barlow"/>
                <a:ea typeface="Barlow"/>
                <a:cs typeface="Barlow"/>
                <a:sym typeface="Barlow"/>
              </a:rPr>
              <a:t>Remotely sensed surface temperature measurements tend to be provided as </a:t>
            </a:r>
            <a:r>
              <a:rPr lang="en" sz="1600" b="1" dirty="0">
                <a:solidFill>
                  <a:srgbClr val="21455B"/>
                </a:solidFill>
                <a:latin typeface="Barlow"/>
                <a:ea typeface="Barlow"/>
                <a:cs typeface="Barlow"/>
                <a:sym typeface="Barlow"/>
              </a:rPr>
              <a:t>surface brightness temperature</a:t>
            </a:r>
            <a:r>
              <a:rPr lang="en" sz="1600" dirty="0">
                <a:solidFill>
                  <a:srgbClr val="21455B"/>
                </a:solidFill>
                <a:latin typeface="Barlow"/>
                <a:ea typeface="Barlow"/>
                <a:cs typeface="Barlow"/>
                <a:sym typeface="Barlow"/>
              </a:rPr>
              <a:t> (SBT), </a:t>
            </a:r>
            <a:r>
              <a:rPr lang="en" sz="1600" b="1" dirty="0">
                <a:solidFill>
                  <a:srgbClr val="21455B"/>
                </a:solidFill>
                <a:latin typeface="Barlow"/>
                <a:ea typeface="Barlow"/>
                <a:cs typeface="Barlow"/>
                <a:sym typeface="Barlow"/>
              </a:rPr>
              <a:t>land surface temperature</a:t>
            </a:r>
            <a:r>
              <a:rPr lang="en" sz="1600" dirty="0">
                <a:solidFill>
                  <a:srgbClr val="21455B"/>
                </a:solidFill>
                <a:latin typeface="Barlow"/>
                <a:ea typeface="Barlow"/>
                <a:cs typeface="Barlow"/>
                <a:sym typeface="Barlow"/>
              </a:rPr>
              <a:t> (LST), </a:t>
            </a:r>
            <a:r>
              <a:rPr lang="en" sz="1600" b="1" dirty="0">
                <a:solidFill>
                  <a:srgbClr val="21455B"/>
                </a:solidFill>
                <a:latin typeface="Barlow"/>
                <a:ea typeface="Barlow"/>
                <a:cs typeface="Barlow"/>
                <a:sym typeface="Barlow"/>
              </a:rPr>
              <a:t>water surface temperature</a:t>
            </a:r>
            <a:r>
              <a:rPr lang="en" sz="1600" dirty="0">
                <a:solidFill>
                  <a:srgbClr val="21455B"/>
                </a:solidFill>
                <a:latin typeface="Barlow"/>
                <a:ea typeface="Barlow"/>
                <a:cs typeface="Barlow"/>
                <a:sym typeface="Barlow"/>
              </a:rPr>
              <a:t> (WST), or </a:t>
            </a:r>
            <a:r>
              <a:rPr lang="en" sz="1600" b="1" dirty="0">
                <a:solidFill>
                  <a:srgbClr val="21455B"/>
                </a:solidFill>
                <a:latin typeface="Barlow"/>
                <a:ea typeface="Barlow"/>
                <a:cs typeface="Barlow"/>
                <a:sym typeface="Barlow"/>
              </a:rPr>
              <a:t>ice surface temperature</a:t>
            </a:r>
            <a:r>
              <a:rPr lang="en" sz="1600" dirty="0">
                <a:solidFill>
                  <a:srgbClr val="21455B"/>
                </a:solidFill>
                <a:latin typeface="Barlow"/>
                <a:ea typeface="Barlow"/>
                <a:cs typeface="Barlow"/>
                <a:sym typeface="Barlow"/>
              </a:rPr>
              <a:t> (IST), where LST, WST, and IST are derived from SBT accounting for the emissivity of the target.”</a:t>
            </a:r>
            <a:endParaRPr sz="1600" dirty="0">
              <a:solidFill>
                <a:srgbClr val="21455B"/>
              </a:solidFill>
              <a:latin typeface="Barlow"/>
              <a:ea typeface="Barlow"/>
              <a:cs typeface="Barlow"/>
              <a:sym typeface="Barlow"/>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2"/>
        <p:cNvGrpSpPr/>
        <p:nvPr/>
      </p:nvGrpSpPr>
      <p:grpSpPr>
        <a:xfrm>
          <a:off x="0" y="0"/>
          <a:ext cx="0" cy="0"/>
          <a:chOff x="0" y="0"/>
          <a:chExt cx="0" cy="0"/>
        </a:xfrm>
      </p:grpSpPr>
      <p:sp>
        <p:nvSpPr>
          <p:cNvPr id="223" name="Google Shape;223;p25"/>
          <p:cNvSpPr txBox="1"/>
          <p:nvPr/>
        </p:nvSpPr>
        <p:spPr>
          <a:xfrm>
            <a:off x="3573725" y="1059400"/>
            <a:ext cx="2372400" cy="2633100"/>
          </a:xfrm>
          <a:prstGeom prst="rect">
            <a:avLst/>
          </a:prstGeom>
          <a:solidFill>
            <a:srgbClr val="F1E4E0"/>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100" b="1" dirty="0">
                <a:latin typeface="Cambria"/>
                <a:ea typeface="Cambria"/>
                <a:cs typeface="Cambria"/>
                <a:sym typeface="Cambria"/>
              </a:rPr>
              <a:t>2. Per-Pixel Metadata</a:t>
            </a:r>
            <a:endParaRPr sz="1100" b="1" dirty="0">
              <a:latin typeface="Cambria"/>
              <a:ea typeface="Cambria"/>
              <a:cs typeface="Cambria"/>
              <a:sym typeface="Cambria"/>
            </a:endParaRPr>
          </a:p>
          <a:p>
            <a:pPr marL="0" lvl="0" indent="0" algn="l" rtl="0">
              <a:spcBef>
                <a:spcPts val="0"/>
              </a:spcBef>
              <a:spcAft>
                <a:spcPts val="0"/>
              </a:spcAft>
              <a:buNone/>
            </a:pPr>
            <a:r>
              <a:rPr lang="en" sz="1100" dirty="0">
                <a:latin typeface="Cambria"/>
                <a:ea typeface="Cambria"/>
                <a:cs typeface="Cambria"/>
                <a:sym typeface="Cambria"/>
              </a:rPr>
              <a:t>2.1 No Data</a:t>
            </a:r>
            <a:endParaRPr sz="1100" dirty="0">
              <a:latin typeface="Cambria"/>
              <a:ea typeface="Cambria"/>
              <a:cs typeface="Cambria"/>
              <a:sym typeface="Cambria"/>
            </a:endParaRPr>
          </a:p>
          <a:p>
            <a:pPr marL="0" lvl="0" indent="0" algn="l" rtl="0">
              <a:spcBef>
                <a:spcPts val="0"/>
              </a:spcBef>
              <a:spcAft>
                <a:spcPts val="0"/>
              </a:spcAft>
              <a:buNone/>
            </a:pPr>
            <a:r>
              <a:rPr lang="en" sz="1100" dirty="0">
                <a:latin typeface="Cambria"/>
                <a:ea typeface="Cambria"/>
                <a:cs typeface="Cambria"/>
                <a:sym typeface="Cambria"/>
              </a:rPr>
              <a:t>2.2 Incomplete Testing</a:t>
            </a:r>
            <a:endParaRPr sz="1100" dirty="0">
              <a:latin typeface="Cambria"/>
              <a:ea typeface="Cambria"/>
              <a:cs typeface="Cambria"/>
              <a:sym typeface="Cambria"/>
            </a:endParaRPr>
          </a:p>
          <a:p>
            <a:pPr marL="0" lvl="0" indent="0" algn="l" rtl="0">
              <a:spcBef>
                <a:spcPts val="0"/>
              </a:spcBef>
              <a:spcAft>
                <a:spcPts val="0"/>
              </a:spcAft>
              <a:buNone/>
            </a:pPr>
            <a:r>
              <a:rPr lang="en" sz="1100" dirty="0">
                <a:latin typeface="Cambria"/>
                <a:ea typeface="Cambria"/>
                <a:cs typeface="Cambria"/>
                <a:sym typeface="Cambria"/>
              </a:rPr>
              <a:t>2.3 Saturation</a:t>
            </a:r>
            <a:endParaRPr sz="1100" dirty="0">
              <a:latin typeface="Cambria"/>
              <a:ea typeface="Cambria"/>
              <a:cs typeface="Cambria"/>
              <a:sym typeface="Cambria"/>
            </a:endParaRPr>
          </a:p>
          <a:p>
            <a:pPr marL="0" lvl="0" indent="0" algn="l" rtl="0">
              <a:spcBef>
                <a:spcPts val="0"/>
              </a:spcBef>
              <a:spcAft>
                <a:spcPts val="0"/>
              </a:spcAft>
              <a:buNone/>
            </a:pPr>
            <a:r>
              <a:rPr lang="en" sz="1100" dirty="0">
                <a:latin typeface="Cambria"/>
                <a:ea typeface="Cambria"/>
                <a:cs typeface="Cambria"/>
                <a:sym typeface="Cambria"/>
              </a:rPr>
              <a:t>2.4 Cloud</a:t>
            </a:r>
            <a:endParaRPr sz="1100" dirty="0">
              <a:latin typeface="Cambria"/>
              <a:ea typeface="Cambria"/>
              <a:cs typeface="Cambria"/>
              <a:sym typeface="Cambria"/>
            </a:endParaRPr>
          </a:p>
          <a:p>
            <a:pPr marL="0" lvl="0" indent="0" algn="l" rtl="0">
              <a:spcBef>
                <a:spcPts val="0"/>
              </a:spcBef>
              <a:spcAft>
                <a:spcPts val="0"/>
              </a:spcAft>
              <a:buNone/>
            </a:pPr>
            <a:r>
              <a:rPr lang="en" sz="1100" dirty="0">
                <a:latin typeface="Cambria"/>
                <a:ea typeface="Cambria"/>
                <a:cs typeface="Cambria"/>
                <a:sym typeface="Cambria"/>
              </a:rPr>
              <a:t>2.5 Cloud Shadow</a:t>
            </a:r>
            <a:endParaRPr sz="1100" dirty="0">
              <a:latin typeface="Cambria"/>
              <a:ea typeface="Cambria"/>
              <a:cs typeface="Cambria"/>
              <a:sym typeface="Cambria"/>
            </a:endParaRPr>
          </a:p>
          <a:p>
            <a:pPr marL="0" lvl="0" indent="0" algn="l" rtl="0">
              <a:spcBef>
                <a:spcPts val="0"/>
              </a:spcBef>
              <a:spcAft>
                <a:spcPts val="0"/>
              </a:spcAft>
              <a:buNone/>
            </a:pPr>
            <a:r>
              <a:rPr lang="en" sz="1100" dirty="0">
                <a:latin typeface="Cambria"/>
                <a:ea typeface="Cambria"/>
                <a:cs typeface="Cambria"/>
                <a:sym typeface="Cambria"/>
              </a:rPr>
              <a:t>2.6 Snow/Ice Mask</a:t>
            </a:r>
            <a:endParaRPr sz="1100" dirty="0">
              <a:latin typeface="Cambria"/>
              <a:ea typeface="Cambria"/>
              <a:cs typeface="Cambria"/>
              <a:sym typeface="Cambria"/>
            </a:endParaRPr>
          </a:p>
          <a:p>
            <a:pPr marL="0" lvl="0" indent="0" algn="l" rtl="0">
              <a:spcBef>
                <a:spcPts val="0"/>
              </a:spcBef>
              <a:spcAft>
                <a:spcPts val="0"/>
              </a:spcAft>
              <a:buNone/>
            </a:pPr>
            <a:r>
              <a:rPr lang="en" sz="1100" dirty="0">
                <a:latin typeface="Cambria"/>
                <a:ea typeface="Cambria"/>
                <a:cs typeface="Cambria"/>
                <a:sym typeface="Cambria"/>
              </a:rPr>
              <a:t>2.7 Solar and Viewing Geometry</a:t>
            </a:r>
            <a:endParaRPr sz="1100" dirty="0">
              <a:latin typeface="Cambria"/>
              <a:ea typeface="Cambria"/>
              <a:cs typeface="Cambria"/>
              <a:sym typeface="Cambria"/>
            </a:endParaRPr>
          </a:p>
          <a:p>
            <a:pPr marL="0" lvl="0" indent="0" algn="l" rtl="0">
              <a:spcBef>
                <a:spcPts val="0"/>
              </a:spcBef>
              <a:spcAft>
                <a:spcPts val="0"/>
              </a:spcAft>
              <a:buNone/>
            </a:pPr>
            <a:endParaRPr sz="1100" dirty="0">
              <a:latin typeface="Cambria"/>
              <a:ea typeface="Cambria"/>
              <a:cs typeface="Cambria"/>
              <a:sym typeface="Cambria"/>
            </a:endParaRPr>
          </a:p>
          <a:p>
            <a:pPr marL="0" lvl="0" indent="0" algn="just" rtl="0">
              <a:lnSpc>
                <a:spcPct val="115000"/>
              </a:lnSpc>
              <a:spcBef>
                <a:spcPts val="0"/>
              </a:spcBef>
              <a:spcAft>
                <a:spcPts val="1000"/>
              </a:spcAft>
              <a:buClr>
                <a:schemeClr val="dk1"/>
              </a:buClr>
              <a:buSzPts val="1100"/>
              <a:buFont typeface="Arial"/>
              <a:buNone/>
            </a:pPr>
            <a:r>
              <a:rPr lang="en" sz="1100" b="1" i="1" dirty="0">
                <a:solidFill>
                  <a:schemeClr val="dk1"/>
                </a:solidFill>
                <a:latin typeface="Cambria"/>
                <a:ea typeface="Cambria"/>
                <a:cs typeface="Cambria"/>
                <a:sym typeface="Cambria"/>
              </a:rPr>
              <a:t>Allows the user to </a:t>
            </a:r>
            <a:r>
              <a:rPr lang="en" sz="1100" b="1" i="1" u="sng" dirty="0">
                <a:solidFill>
                  <a:schemeClr val="dk1"/>
                </a:solidFill>
                <a:latin typeface="Cambria"/>
                <a:ea typeface="Cambria"/>
                <a:cs typeface="Cambria"/>
                <a:sym typeface="Cambria"/>
              </a:rPr>
              <a:t>discriminate between</a:t>
            </a:r>
            <a:r>
              <a:rPr lang="en" sz="1100" b="1" i="1" dirty="0">
                <a:solidFill>
                  <a:schemeClr val="dk1"/>
                </a:solidFill>
                <a:latin typeface="Cambria"/>
                <a:ea typeface="Cambria"/>
                <a:cs typeface="Cambria"/>
                <a:sym typeface="Cambria"/>
              </a:rPr>
              <a:t> observations on the basis of their individual suitability for application. Includes ‘quality flags’.</a:t>
            </a:r>
            <a:endParaRPr sz="1100" dirty="0">
              <a:latin typeface="Cambria"/>
              <a:ea typeface="Cambria"/>
              <a:cs typeface="Cambria"/>
              <a:sym typeface="Cambria"/>
            </a:endParaRPr>
          </a:p>
        </p:txBody>
      </p:sp>
      <p:pic>
        <p:nvPicPr>
          <p:cNvPr id="224" name="Google Shape;224;p25" title="CEOS_ARD_Logo_blue_corrected.png"/>
          <p:cNvPicPr preferRelativeResize="0"/>
          <p:nvPr/>
        </p:nvPicPr>
        <p:blipFill rotWithShape="1">
          <a:blip r:embed="rId3">
            <a:alphaModFix/>
            <a:extLst>
              <a:ext uri="{28A0092B-C50C-407E-A947-70E740481C1C}">
                <a14:useLocalDpi xmlns:a14="http://schemas.microsoft.com/office/drawing/2010/main"/>
              </a:ext>
            </a:extLst>
          </a:blip>
          <a:srcRect t="239" b="229"/>
          <a:stretch/>
        </p:blipFill>
        <p:spPr>
          <a:xfrm>
            <a:off x="8173950" y="138054"/>
            <a:ext cx="861200" cy="690225"/>
          </a:xfrm>
          <a:prstGeom prst="rect">
            <a:avLst/>
          </a:prstGeom>
          <a:noFill/>
          <a:ln>
            <a:noFill/>
          </a:ln>
        </p:spPr>
      </p:pic>
      <p:sp>
        <p:nvSpPr>
          <p:cNvPr id="225" name="Google Shape;225;p25"/>
          <p:cNvSpPr txBox="1"/>
          <p:nvPr/>
        </p:nvSpPr>
        <p:spPr>
          <a:xfrm>
            <a:off x="1013150" y="138038"/>
            <a:ext cx="4703100" cy="57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100">
                <a:solidFill>
                  <a:srgbClr val="21455B"/>
                </a:solidFill>
                <a:latin typeface="Barlow"/>
                <a:ea typeface="Barlow"/>
                <a:cs typeface="Barlow"/>
                <a:sym typeface="Barlow"/>
              </a:rPr>
              <a:t>Metadata Requirements</a:t>
            </a:r>
            <a:endParaRPr sz="3100">
              <a:solidFill>
                <a:srgbClr val="21455B"/>
              </a:solidFill>
              <a:latin typeface="Barlow"/>
              <a:ea typeface="Barlow"/>
              <a:cs typeface="Barlow"/>
              <a:sym typeface="Barlow"/>
            </a:endParaRPr>
          </a:p>
        </p:txBody>
      </p:sp>
      <p:pic>
        <p:nvPicPr>
          <p:cNvPr id="226" name="Google Shape;226;p25" title="CEOS_logo_ard_blue.png"/>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5992452" y="231433"/>
            <a:ext cx="2179997" cy="503475"/>
          </a:xfrm>
          <a:prstGeom prst="rect">
            <a:avLst/>
          </a:prstGeom>
          <a:noFill/>
          <a:ln>
            <a:noFill/>
          </a:ln>
        </p:spPr>
      </p:pic>
      <p:pic>
        <p:nvPicPr>
          <p:cNvPr id="227" name="Google Shape;227;p25" title="Ecostress Rome.jpg"/>
          <p:cNvPicPr preferRelativeResize="0"/>
          <p:nvPr/>
        </p:nvPicPr>
        <p:blipFill rotWithShape="1">
          <a:blip r:embed="rId5">
            <a:alphaModFix/>
            <a:extLst>
              <a:ext uri="{28A0092B-C50C-407E-A947-70E740481C1C}">
                <a14:useLocalDpi xmlns:a14="http://schemas.microsoft.com/office/drawing/2010/main"/>
              </a:ext>
            </a:extLst>
          </a:blip>
          <a:srcRect r="-1163"/>
          <a:stretch/>
        </p:blipFill>
        <p:spPr>
          <a:xfrm flipH="1">
            <a:off x="-4391025" y="-45225"/>
            <a:ext cx="5222700" cy="5004600"/>
          </a:xfrm>
          <a:prstGeom prst="donut">
            <a:avLst>
              <a:gd name="adj" fmla="val 10848"/>
            </a:avLst>
          </a:prstGeom>
          <a:noFill/>
          <a:ln>
            <a:noFill/>
          </a:ln>
        </p:spPr>
      </p:pic>
      <p:sp>
        <p:nvSpPr>
          <p:cNvPr id="228" name="Google Shape;228;p25"/>
          <p:cNvSpPr txBox="1"/>
          <p:nvPr/>
        </p:nvSpPr>
        <p:spPr>
          <a:xfrm>
            <a:off x="959450" y="1059400"/>
            <a:ext cx="2526000" cy="3715500"/>
          </a:xfrm>
          <a:prstGeom prst="rect">
            <a:avLst/>
          </a:prstGeom>
          <a:solidFill>
            <a:srgbClr val="F3F3F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Cambria"/>
                <a:ea typeface="Cambria"/>
                <a:cs typeface="Cambria"/>
                <a:sym typeface="Cambria"/>
              </a:rPr>
              <a:t>1. General Metadata</a:t>
            </a:r>
            <a:endParaRPr sz="1100" b="1">
              <a:latin typeface="Cambria"/>
              <a:ea typeface="Cambria"/>
              <a:cs typeface="Cambria"/>
              <a:sym typeface="Cambria"/>
            </a:endParaRPr>
          </a:p>
          <a:p>
            <a:pPr marL="0" lvl="0" indent="0" algn="l" rtl="0">
              <a:spcBef>
                <a:spcPts val="0"/>
              </a:spcBef>
              <a:spcAft>
                <a:spcPts val="0"/>
              </a:spcAft>
              <a:buNone/>
            </a:pPr>
            <a:r>
              <a:rPr lang="en" sz="1100">
                <a:latin typeface="Cambria"/>
                <a:ea typeface="Cambria"/>
                <a:cs typeface="Cambria"/>
                <a:sym typeface="Cambria"/>
              </a:rPr>
              <a:t>1.1 Traceability</a:t>
            </a:r>
            <a:endParaRPr sz="1100">
              <a:latin typeface="Cambria"/>
              <a:ea typeface="Cambria"/>
              <a:cs typeface="Cambria"/>
              <a:sym typeface="Cambria"/>
            </a:endParaRPr>
          </a:p>
          <a:p>
            <a:pPr marL="0" lvl="0" indent="0" algn="l" rtl="0">
              <a:spcBef>
                <a:spcPts val="0"/>
              </a:spcBef>
              <a:spcAft>
                <a:spcPts val="0"/>
              </a:spcAft>
              <a:buNone/>
            </a:pPr>
            <a:r>
              <a:rPr lang="en" sz="1100">
                <a:latin typeface="Cambria"/>
                <a:ea typeface="Cambria"/>
                <a:cs typeface="Cambria"/>
                <a:sym typeface="Cambria"/>
              </a:rPr>
              <a:t>1.2 Metadata Machine Readability</a:t>
            </a:r>
            <a:endParaRPr sz="1100">
              <a:latin typeface="Cambria"/>
              <a:ea typeface="Cambria"/>
              <a:cs typeface="Cambria"/>
              <a:sym typeface="Cambria"/>
            </a:endParaRPr>
          </a:p>
          <a:p>
            <a:pPr marL="0" lvl="0" indent="0" algn="l" rtl="0">
              <a:spcBef>
                <a:spcPts val="0"/>
              </a:spcBef>
              <a:spcAft>
                <a:spcPts val="0"/>
              </a:spcAft>
              <a:buNone/>
            </a:pPr>
            <a:r>
              <a:rPr lang="en" sz="1100">
                <a:latin typeface="Cambria"/>
                <a:ea typeface="Cambria"/>
                <a:cs typeface="Cambria"/>
                <a:sym typeface="Cambria"/>
              </a:rPr>
              <a:t>1.3 Data Collection Time</a:t>
            </a:r>
            <a:endParaRPr sz="1100">
              <a:latin typeface="Cambria"/>
              <a:ea typeface="Cambria"/>
              <a:cs typeface="Cambria"/>
              <a:sym typeface="Cambria"/>
            </a:endParaRPr>
          </a:p>
          <a:p>
            <a:pPr marL="0" lvl="0" indent="0" algn="l" rtl="0">
              <a:spcBef>
                <a:spcPts val="0"/>
              </a:spcBef>
              <a:spcAft>
                <a:spcPts val="0"/>
              </a:spcAft>
              <a:buNone/>
            </a:pPr>
            <a:r>
              <a:rPr lang="en" sz="1100">
                <a:latin typeface="Cambria"/>
                <a:ea typeface="Cambria"/>
                <a:cs typeface="Cambria"/>
                <a:sym typeface="Cambria"/>
              </a:rPr>
              <a:t>1.4 Geographical Area</a:t>
            </a:r>
            <a:endParaRPr sz="1100">
              <a:latin typeface="Cambria"/>
              <a:ea typeface="Cambria"/>
              <a:cs typeface="Cambria"/>
              <a:sym typeface="Cambria"/>
            </a:endParaRPr>
          </a:p>
          <a:p>
            <a:pPr marL="0" lvl="0" indent="0" algn="l" rtl="0">
              <a:spcBef>
                <a:spcPts val="0"/>
              </a:spcBef>
              <a:spcAft>
                <a:spcPts val="0"/>
              </a:spcAft>
              <a:buNone/>
            </a:pPr>
            <a:r>
              <a:rPr lang="en" sz="1100">
                <a:latin typeface="Cambria"/>
                <a:ea typeface="Cambria"/>
                <a:cs typeface="Cambria"/>
                <a:sym typeface="Cambria"/>
              </a:rPr>
              <a:t>1.5 Coordinate Reference System</a:t>
            </a:r>
            <a:endParaRPr sz="1100">
              <a:latin typeface="Cambria"/>
              <a:ea typeface="Cambria"/>
              <a:cs typeface="Cambria"/>
              <a:sym typeface="Cambria"/>
            </a:endParaRPr>
          </a:p>
          <a:p>
            <a:pPr marL="0" lvl="0" indent="0" algn="l" rtl="0">
              <a:spcBef>
                <a:spcPts val="0"/>
              </a:spcBef>
              <a:spcAft>
                <a:spcPts val="0"/>
              </a:spcAft>
              <a:buNone/>
            </a:pPr>
            <a:r>
              <a:rPr lang="en" sz="1100">
                <a:latin typeface="Cambria"/>
                <a:ea typeface="Cambria"/>
                <a:cs typeface="Cambria"/>
                <a:sym typeface="Cambria"/>
              </a:rPr>
              <a:t>1.6 Map Projection</a:t>
            </a:r>
            <a:endParaRPr sz="1100">
              <a:latin typeface="Cambria"/>
              <a:ea typeface="Cambria"/>
              <a:cs typeface="Cambria"/>
              <a:sym typeface="Cambria"/>
            </a:endParaRPr>
          </a:p>
          <a:p>
            <a:pPr marL="0" lvl="0" indent="0" algn="l" rtl="0">
              <a:spcBef>
                <a:spcPts val="0"/>
              </a:spcBef>
              <a:spcAft>
                <a:spcPts val="0"/>
              </a:spcAft>
              <a:buNone/>
            </a:pPr>
            <a:r>
              <a:rPr lang="en" sz="1100">
                <a:latin typeface="Cambria"/>
                <a:ea typeface="Cambria"/>
                <a:cs typeface="Cambria"/>
                <a:sym typeface="Cambria"/>
              </a:rPr>
              <a:t>1.7 Geometric Correction Methods</a:t>
            </a:r>
            <a:endParaRPr sz="1100">
              <a:latin typeface="Cambria"/>
              <a:ea typeface="Cambria"/>
              <a:cs typeface="Cambria"/>
              <a:sym typeface="Cambria"/>
            </a:endParaRPr>
          </a:p>
          <a:p>
            <a:pPr marL="0" lvl="0" indent="0" algn="l" rtl="0">
              <a:spcBef>
                <a:spcPts val="0"/>
              </a:spcBef>
              <a:spcAft>
                <a:spcPts val="0"/>
              </a:spcAft>
              <a:buNone/>
            </a:pPr>
            <a:r>
              <a:rPr lang="en" sz="1100">
                <a:latin typeface="Cambria"/>
                <a:ea typeface="Cambria"/>
                <a:cs typeface="Cambria"/>
                <a:sym typeface="Cambria"/>
              </a:rPr>
              <a:t>1.8 Geometric Accuracy of the Data</a:t>
            </a:r>
            <a:endParaRPr sz="1100">
              <a:latin typeface="Cambria"/>
              <a:ea typeface="Cambria"/>
              <a:cs typeface="Cambria"/>
              <a:sym typeface="Cambria"/>
            </a:endParaRPr>
          </a:p>
          <a:p>
            <a:pPr marL="0" lvl="0" indent="0" algn="l" rtl="0">
              <a:spcBef>
                <a:spcPts val="0"/>
              </a:spcBef>
              <a:spcAft>
                <a:spcPts val="0"/>
              </a:spcAft>
              <a:buNone/>
            </a:pPr>
            <a:r>
              <a:rPr lang="en" sz="1100">
                <a:latin typeface="Cambria"/>
                <a:ea typeface="Cambria"/>
                <a:cs typeface="Cambria"/>
                <a:sym typeface="Cambria"/>
              </a:rPr>
              <a:t>1.9 Instrument</a:t>
            </a:r>
            <a:endParaRPr sz="1100">
              <a:latin typeface="Cambria"/>
              <a:ea typeface="Cambria"/>
              <a:cs typeface="Cambria"/>
              <a:sym typeface="Cambria"/>
            </a:endParaRPr>
          </a:p>
          <a:p>
            <a:pPr marL="0" lvl="0" indent="0" algn="l" rtl="0">
              <a:spcBef>
                <a:spcPts val="0"/>
              </a:spcBef>
              <a:spcAft>
                <a:spcPts val="0"/>
              </a:spcAft>
              <a:buNone/>
            </a:pPr>
            <a:r>
              <a:rPr lang="en" sz="1100">
                <a:latin typeface="Cambria"/>
                <a:ea typeface="Cambria"/>
                <a:cs typeface="Cambria"/>
                <a:sym typeface="Cambria"/>
              </a:rPr>
              <a:t>1.10 Spectral Bands</a:t>
            </a:r>
            <a:endParaRPr sz="1100">
              <a:latin typeface="Cambria"/>
              <a:ea typeface="Cambria"/>
              <a:cs typeface="Cambria"/>
              <a:sym typeface="Cambria"/>
            </a:endParaRPr>
          </a:p>
          <a:p>
            <a:pPr marL="0" lvl="0" indent="0" algn="l" rtl="0">
              <a:spcBef>
                <a:spcPts val="0"/>
              </a:spcBef>
              <a:spcAft>
                <a:spcPts val="0"/>
              </a:spcAft>
              <a:buNone/>
            </a:pPr>
            <a:r>
              <a:rPr lang="en" sz="1100">
                <a:latin typeface="Cambria"/>
                <a:ea typeface="Cambria"/>
                <a:cs typeface="Cambria"/>
                <a:sym typeface="Cambria"/>
              </a:rPr>
              <a:t>1.11 Sensor Calibration</a:t>
            </a:r>
            <a:endParaRPr sz="1100">
              <a:latin typeface="Cambria"/>
              <a:ea typeface="Cambria"/>
              <a:cs typeface="Cambria"/>
              <a:sym typeface="Cambria"/>
            </a:endParaRPr>
          </a:p>
          <a:p>
            <a:pPr marL="0" lvl="0" indent="0" algn="l" rtl="0">
              <a:spcBef>
                <a:spcPts val="0"/>
              </a:spcBef>
              <a:spcAft>
                <a:spcPts val="0"/>
              </a:spcAft>
              <a:buNone/>
            </a:pPr>
            <a:r>
              <a:rPr lang="en" sz="1100">
                <a:latin typeface="Cambria"/>
                <a:ea typeface="Cambria"/>
                <a:cs typeface="Cambria"/>
                <a:sym typeface="Cambria"/>
              </a:rPr>
              <a:t>1.12 Radiometric Accuracy</a:t>
            </a:r>
            <a:endParaRPr sz="1100">
              <a:latin typeface="Cambria"/>
              <a:ea typeface="Cambria"/>
              <a:cs typeface="Cambria"/>
              <a:sym typeface="Cambria"/>
            </a:endParaRPr>
          </a:p>
          <a:p>
            <a:pPr marL="0" lvl="0" indent="0" algn="l" rtl="0">
              <a:spcBef>
                <a:spcPts val="0"/>
              </a:spcBef>
              <a:spcAft>
                <a:spcPts val="0"/>
              </a:spcAft>
              <a:buNone/>
            </a:pPr>
            <a:r>
              <a:rPr lang="en" sz="1100">
                <a:latin typeface="Cambria"/>
                <a:ea typeface="Cambria"/>
                <a:cs typeface="Cambria"/>
                <a:sym typeface="Cambria"/>
              </a:rPr>
              <a:t>1.13 Algorithms</a:t>
            </a:r>
            <a:endParaRPr sz="1100">
              <a:latin typeface="Cambria"/>
              <a:ea typeface="Cambria"/>
              <a:cs typeface="Cambria"/>
              <a:sym typeface="Cambria"/>
            </a:endParaRPr>
          </a:p>
          <a:p>
            <a:pPr marL="0" lvl="0" indent="0" algn="l" rtl="0">
              <a:spcBef>
                <a:spcPts val="0"/>
              </a:spcBef>
              <a:spcAft>
                <a:spcPts val="0"/>
              </a:spcAft>
              <a:buNone/>
            </a:pPr>
            <a:r>
              <a:rPr lang="en" sz="1100">
                <a:latin typeface="Cambria"/>
                <a:ea typeface="Cambria"/>
                <a:cs typeface="Cambria"/>
                <a:sym typeface="Cambria"/>
              </a:rPr>
              <a:t>1.14 Auxiliary Data</a:t>
            </a:r>
            <a:endParaRPr sz="1100">
              <a:latin typeface="Cambria"/>
              <a:ea typeface="Cambria"/>
              <a:cs typeface="Cambria"/>
              <a:sym typeface="Cambria"/>
            </a:endParaRPr>
          </a:p>
          <a:p>
            <a:pPr marL="0" lvl="0" indent="0" algn="l" rtl="0">
              <a:spcBef>
                <a:spcPts val="0"/>
              </a:spcBef>
              <a:spcAft>
                <a:spcPts val="0"/>
              </a:spcAft>
              <a:buNone/>
            </a:pPr>
            <a:r>
              <a:rPr lang="en" sz="1100">
                <a:latin typeface="Cambria"/>
                <a:ea typeface="Cambria"/>
                <a:cs typeface="Cambria"/>
                <a:sym typeface="Cambria"/>
              </a:rPr>
              <a:t>1.15 Processing Chain Provenance</a:t>
            </a:r>
            <a:endParaRPr sz="1100">
              <a:latin typeface="Cambria"/>
              <a:ea typeface="Cambria"/>
              <a:cs typeface="Cambria"/>
              <a:sym typeface="Cambria"/>
            </a:endParaRPr>
          </a:p>
          <a:p>
            <a:pPr marL="0" lvl="0" indent="0" algn="l" rtl="0">
              <a:spcBef>
                <a:spcPts val="0"/>
              </a:spcBef>
              <a:spcAft>
                <a:spcPts val="0"/>
              </a:spcAft>
              <a:buNone/>
            </a:pPr>
            <a:r>
              <a:rPr lang="en" sz="1100">
                <a:latin typeface="Cambria"/>
                <a:ea typeface="Cambria"/>
                <a:cs typeface="Cambria"/>
                <a:sym typeface="Cambria"/>
              </a:rPr>
              <a:t>1.16 Data Access</a:t>
            </a:r>
            <a:endParaRPr sz="1100">
              <a:latin typeface="Cambria"/>
              <a:ea typeface="Cambria"/>
              <a:cs typeface="Cambria"/>
              <a:sym typeface="Cambria"/>
            </a:endParaRPr>
          </a:p>
          <a:p>
            <a:pPr marL="0" lvl="0" indent="0" algn="l" rtl="0">
              <a:spcBef>
                <a:spcPts val="0"/>
              </a:spcBef>
              <a:spcAft>
                <a:spcPts val="0"/>
              </a:spcAft>
              <a:buNone/>
            </a:pPr>
            <a:r>
              <a:rPr lang="en" sz="1100">
                <a:latin typeface="Cambria"/>
                <a:ea typeface="Cambria"/>
                <a:cs typeface="Cambria"/>
                <a:sym typeface="Cambria"/>
              </a:rPr>
              <a:t>1.17 Overall Data Quality</a:t>
            </a:r>
            <a:endParaRPr sz="1100">
              <a:latin typeface="Cambria"/>
              <a:ea typeface="Cambria"/>
              <a:cs typeface="Cambria"/>
              <a:sym typeface="Cambria"/>
            </a:endParaRPr>
          </a:p>
          <a:p>
            <a:pPr marL="0" lvl="0" indent="0" algn="l" rtl="0">
              <a:spcBef>
                <a:spcPts val="0"/>
              </a:spcBef>
              <a:spcAft>
                <a:spcPts val="0"/>
              </a:spcAft>
              <a:buNone/>
            </a:pPr>
            <a:endParaRPr sz="1100">
              <a:latin typeface="Cambria"/>
              <a:ea typeface="Cambria"/>
              <a:cs typeface="Cambria"/>
              <a:sym typeface="Cambria"/>
            </a:endParaRPr>
          </a:p>
          <a:p>
            <a:pPr marL="0" lvl="0" indent="0" algn="just" rtl="0">
              <a:lnSpc>
                <a:spcPct val="115000"/>
              </a:lnSpc>
              <a:spcBef>
                <a:spcPts val="0"/>
              </a:spcBef>
              <a:spcAft>
                <a:spcPts val="1000"/>
              </a:spcAft>
              <a:buNone/>
            </a:pPr>
            <a:r>
              <a:rPr lang="en" sz="1100" b="1" i="1">
                <a:solidFill>
                  <a:schemeClr val="dk1"/>
                </a:solidFill>
                <a:latin typeface="Cambria"/>
                <a:ea typeface="Cambria"/>
                <a:cs typeface="Cambria"/>
                <a:sym typeface="Cambria"/>
              </a:rPr>
              <a:t>Allows the user to assess the </a:t>
            </a:r>
            <a:r>
              <a:rPr lang="en" sz="1100" b="1" i="1" u="sng">
                <a:solidFill>
                  <a:schemeClr val="dk1"/>
                </a:solidFill>
                <a:latin typeface="Cambria"/>
                <a:ea typeface="Cambria"/>
                <a:cs typeface="Cambria"/>
                <a:sym typeface="Cambria"/>
              </a:rPr>
              <a:t>overall</a:t>
            </a:r>
            <a:r>
              <a:rPr lang="en" sz="1100" b="1" i="1">
                <a:solidFill>
                  <a:schemeClr val="dk1"/>
                </a:solidFill>
                <a:latin typeface="Cambria"/>
                <a:ea typeface="Cambria"/>
                <a:cs typeface="Cambria"/>
                <a:sym typeface="Cambria"/>
              </a:rPr>
              <a:t> suitability of the dataset</a:t>
            </a:r>
            <a:endParaRPr sz="1100">
              <a:latin typeface="Cambria"/>
              <a:ea typeface="Cambria"/>
              <a:cs typeface="Cambria"/>
              <a:sym typeface="Cambria"/>
            </a:endParaRPr>
          </a:p>
        </p:txBody>
      </p:sp>
      <p:sp>
        <p:nvSpPr>
          <p:cNvPr id="229" name="Google Shape;229;p25"/>
          <p:cNvSpPr txBox="1"/>
          <p:nvPr/>
        </p:nvSpPr>
        <p:spPr>
          <a:xfrm>
            <a:off x="6034400" y="1059400"/>
            <a:ext cx="2579100" cy="1889700"/>
          </a:xfrm>
          <a:prstGeom prst="rect">
            <a:avLst/>
          </a:prstGeom>
          <a:solidFill>
            <a:srgbClr val="F3F3F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100" b="1" dirty="0">
                <a:latin typeface="Cambria"/>
                <a:ea typeface="Cambria"/>
                <a:cs typeface="Cambria"/>
                <a:sym typeface="Cambria"/>
              </a:rPr>
              <a:t>3. Radiometric and Atmospheric Corrections</a:t>
            </a:r>
            <a:endParaRPr sz="1100" b="1" dirty="0">
              <a:latin typeface="Cambria"/>
              <a:ea typeface="Cambria"/>
              <a:cs typeface="Cambria"/>
              <a:sym typeface="Cambria"/>
            </a:endParaRPr>
          </a:p>
          <a:p>
            <a:pPr marL="0" lvl="0" indent="0" algn="l" rtl="0">
              <a:spcBef>
                <a:spcPts val="0"/>
              </a:spcBef>
              <a:spcAft>
                <a:spcPts val="0"/>
              </a:spcAft>
              <a:buNone/>
            </a:pPr>
            <a:r>
              <a:rPr lang="en" sz="1100" dirty="0">
                <a:latin typeface="Cambria"/>
                <a:ea typeface="Cambria"/>
                <a:cs typeface="Cambria"/>
                <a:sym typeface="Cambria"/>
              </a:rPr>
              <a:t>3.1 Measurement</a:t>
            </a:r>
            <a:endParaRPr sz="1100" dirty="0">
              <a:latin typeface="Cambria"/>
              <a:ea typeface="Cambria"/>
              <a:cs typeface="Cambria"/>
              <a:sym typeface="Cambria"/>
            </a:endParaRPr>
          </a:p>
          <a:p>
            <a:pPr marL="0" lvl="0" indent="0" algn="l" rtl="0">
              <a:spcBef>
                <a:spcPts val="0"/>
              </a:spcBef>
              <a:spcAft>
                <a:spcPts val="0"/>
              </a:spcAft>
              <a:buNone/>
            </a:pPr>
            <a:r>
              <a:rPr lang="en" sz="1100" dirty="0">
                <a:latin typeface="Cambria"/>
                <a:ea typeface="Cambria"/>
                <a:cs typeface="Cambria"/>
                <a:sym typeface="Cambria"/>
              </a:rPr>
              <a:t>3.2 Corrections for Atmosphere</a:t>
            </a:r>
            <a:endParaRPr sz="1100" dirty="0">
              <a:latin typeface="Cambria"/>
              <a:ea typeface="Cambria"/>
              <a:cs typeface="Cambria"/>
              <a:sym typeface="Cambria"/>
            </a:endParaRPr>
          </a:p>
          <a:p>
            <a:pPr marL="0" lvl="0" indent="0" algn="l" rtl="0">
              <a:spcBef>
                <a:spcPts val="0"/>
              </a:spcBef>
              <a:spcAft>
                <a:spcPts val="0"/>
              </a:spcAft>
              <a:buNone/>
            </a:pPr>
            <a:r>
              <a:rPr lang="en" sz="1100" dirty="0">
                <a:latin typeface="Cambria"/>
                <a:ea typeface="Cambria"/>
                <a:cs typeface="Cambria"/>
                <a:sym typeface="Cambria"/>
              </a:rPr>
              <a:t>3.3 Adjustments for Emissivity</a:t>
            </a:r>
            <a:endParaRPr sz="1100" dirty="0">
              <a:latin typeface="Cambria"/>
              <a:ea typeface="Cambria"/>
              <a:cs typeface="Cambria"/>
              <a:sym typeface="Cambria"/>
            </a:endParaRPr>
          </a:p>
          <a:p>
            <a:pPr marL="0" lvl="0" indent="0" algn="l" rtl="0">
              <a:spcBef>
                <a:spcPts val="0"/>
              </a:spcBef>
              <a:spcAft>
                <a:spcPts val="0"/>
              </a:spcAft>
              <a:buNone/>
            </a:pPr>
            <a:r>
              <a:rPr lang="en" sz="1100" dirty="0">
                <a:latin typeface="Cambria"/>
                <a:ea typeface="Cambria"/>
                <a:cs typeface="Cambria"/>
                <a:sym typeface="Cambria"/>
              </a:rPr>
              <a:t>3.4 Measurement Uncertainty</a:t>
            </a:r>
            <a:endParaRPr sz="1100" dirty="0">
              <a:latin typeface="Cambria"/>
              <a:ea typeface="Cambria"/>
              <a:cs typeface="Cambria"/>
              <a:sym typeface="Cambria"/>
            </a:endParaRPr>
          </a:p>
          <a:p>
            <a:pPr marL="0" lvl="0" indent="0" algn="l" rtl="0">
              <a:spcBef>
                <a:spcPts val="0"/>
              </a:spcBef>
              <a:spcAft>
                <a:spcPts val="0"/>
              </a:spcAft>
              <a:buNone/>
            </a:pPr>
            <a:endParaRPr sz="1100" dirty="0">
              <a:latin typeface="Cambria"/>
              <a:ea typeface="Cambria"/>
              <a:cs typeface="Cambria"/>
              <a:sym typeface="Cambria"/>
            </a:endParaRPr>
          </a:p>
          <a:p>
            <a:pPr marL="0" lvl="0" indent="0" algn="just" rtl="0">
              <a:lnSpc>
                <a:spcPct val="115000"/>
              </a:lnSpc>
              <a:spcBef>
                <a:spcPts val="0"/>
              </a:spcBef>
              <a:spcAft>
                <a:spcPts val="0"/>
              </a:spcAft>
              <a:buClr>
                <a:schemeClr val="dk1"/>
              </a:buClr>
              <a:buSzPts val="1100"/>
              <a:buFont typeface="Arial"/>
              <a:buNone/>
            </a:pPr>
            <a:r>
              <a:rPr lang="en" sz="1100" b="1" i="1" dirty="0">
                <a:solidFill>
                  <a:schemeClr val="dk1"/>
                </a:solidFill>
                <a:latin typeface="Cambria"/>
                <a:ea typeface="Cambria"/>
                <a:cs typeface="Cambria"/>
                <a:sym typeface="Cambria"/>
              </a:rPr>
              <a:t>Corrections leading to a valid measurement of surface temperature.</a:t>
            </a:r>
            <a:endParaRPr sz="1100" b="1" dirty="0">
              <a:latin typeface="Cambria"/>
              <a:ea typeface="Cambria"/>
              <a:cs typeface="Cambria"/>
              <a:sym typeface="Cambria"/>
            </a:endParaRPr>
          </a:p>
          <a:p>
            <a:pPr marL="0" lvl="0" indent="0" algn="l" rtl="0">
              <a:spcBef>
                <a:spcPts val="1000"/>
              </a:spcBef>
              <a:spcAft>
                <a:spcPts val="0"/>
              </a:spcAft>
              <a:buNone/>
            </a:pPr>
            <a:endParaRPr sz="1100" dirty="0">
              <a:latin typeface="Cambria"/>
              <a:ea typeface="Cambria"/>
              <a:cs typeface="Cambria"/>
              <a:sym typeface="Cambria"/>
            </a:endParaRPr>
          </a:p>
          <a:p>
            <a:pPr marL="0" lvl="0" indent="0" algn="l" rtl="0">
              <a:spcBef>
                <a:spcPts val="0"/>
              </a:spcBef>
              <a:spcAft>
                <a:spcPts val="0"/>
              </a:spcAft>
              <a:buNone/>
            </a:pPr>
            <a:endParaRPr sz="1800" dirty="0">
              <a:solidFill>
                <a:schemeClr val="dk2"/>
              </a:solidFill>
            </a:endParaRPr>
          </a:p>
        </p:txBody>
      </p:sp>
      <p:sp>
        <p:nvSpPr>
          <p:cNvPr id="230" name="Google Shape;230;p25"/>
          <p:cNvSpPr txBox="1"/>
          <p:nvPr/>
        </p:nvSpPr>
        <p:spPr>
          <a:xfrm>
            <a:off x="6034400" y="3071900"/>
            <a:ext cx="2579100" cy="1056600"/>
          </a:xfrm>
          <a:prstGeom prst="rect">
            <a:avLst/>
          </a:prstGeom>
          <a:solidFill>
            <a:srgbClr val="F1E4E0"/>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1100" b="1">
                <a:solidFill>
                  <a:schemeClr val="dk1"/>
                </a:solidFill>
                <a:latin typeface="Cambria"/>
                <a:ea typeface="Cambria"/>
                <a:cs typeface="Cambria"/>
                <a:sym typeface="Cambria"/>
              </a:rPr>
              <a:t>4. Geometric Corrections</a:t>
            </a:r>
            <a:endParaRPr sz="1100" b="1">
              <a:solidFill>
                <a:schemeClr val="dk1"/>
              </a:solidFill>
              <a:latin typeface="Cambria"/>
              <a:ea typeface="Cambria"/>
              <a:cs typeface="Cambria"/>
              <a:sym typeface="Cambria"/>
            </a:endParaRPr>
          </a:p>
          <a:p>
            <a:pPr marL="0" lvl="0" indent="0" algn="l" rtl="0">
              <a:spcBef>
                <a:spcPts val="0"/>
              </a:spcBef>
              <a:spcAft>
                <a:spcPts val="0"/>
              </a:spcAft>
              <a:buNone/>
            </a:pPr>
            <a:r>
              <a:rPr lang="en" sz="1100">
                <a:solidFill>
                  <a:schemeClr val="dk1"/>
                </a:solidFill>
                <a:latin typeface="Cambria"/>
                <a:ea typeface="Cambria"/>
                <a:cs typeface="Cambria"/>
                <a:sym typeface="Cambria"/>
              </a:rPr>
              <a:t>4.1 Geometric Correction</a:t>
            </a:r>
            <a:endParaRPr sz="1100">
              <a:solidFill>
                <a:schemeClr val="dk1"/>
              </a:solidFill>
              <a:latin typeface="Cambria"/>
              <a:ea typeface="Cambria"/>
              <a:cs typeface="Cambria"/>
              <a:sym typeface="Cambria"/>
            </a:endParaRPr>
          </a:p>
          <a:p>
            <a:pPr marL="0" lvl="0" indent="0" algn="l" rtl="0">
              <a:spcBef>
                <a:spcPts val="0"/>
              </a:spcBef>
              <a:spcAft>
                <a:spcPts val="0"/>
              </a:spcAft>
              <a:buNone/>
            </a:pPr>
            <a:endParaRPr sz="1100">
              <a:solidFill>
                <a:schemeClr val="dk1"/>
              </a:solidFill>
              <a:latin typeface="Cambria"/>
              <a:ea typeface="Cambria"/>
              <a:cs typeface="Cambria"/>
              <a:sym typeface="Cambria"/>
            </a:endParaRPr>
          </a:p>
          <a:p>
            <a:pPr marL="0" lvl="0" indent="0" algn="just" rtl="0">
              <a:lnSpc>
                <a:spcPct val="115000"/>
              </a:lnSpc>
              <a:spcBef>
                <a:spcPts val="0"/>
              </a:spcBef>
              <a:spcAft>
                <a:spcPts val="1000"/>
              </a:spcAft>
              <a:buNone/>
            </a:pPr>
            <a:r>
              <a:rPr lang="en" sz="1100" b="1" i="1">
                <a:solidFill>
                  <a:schemeClr val="dk1"/>
                </a:solidFill>
                <a:latin typeface="Cambria"/>
                <a:ea typeface="Cambria"/>
                <a:cs typeface="Cambria"/>
                <a:sym typeface="Cambria"/>
              </a:rPr>
              <a:t>Corrections placing the measurement accurately on the surface of the Earth.</a:t>
            </a:r>
            <a:endParaRPr sz="1100" b="1">
              <a:solidFill>
                <a:schemeClr val="dk1"/>
              </a:solidFill>
              <a:latin typeface="Cambria"/>
              <a:ea typeface="Cambria"/>
              <a:cs typeface="Cambria"/>
              <a:sym typeface="Cambri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4"/>
        <p:cNvGrpSpPr/>
        <p:nvPr/>
      </p:nvGrpSpPr>
      <p:grpSpPr>
        <a:xfrm>
          <a:off x="0" y="0"/>
          <a:ext cx="0" cy="0"/>
          <a:chOff x="0" y="0"/>
          <a:chExt cx="0" cy="0"/>
        </a:xfrm>
      </p:grpSpPr>
      <p:pic>
        <p:nvPicPr>
          <p:cNvPr id="235" name="Google Shape;235;p26" title="CEOS_ARD_Logo_blue_corrected.png"/>
          <p:cNvPicPr preferRelativeResize="0"/>
          <p:nvPr/>
        </p:nvPicPr>
        <p:blipFill rotWithShape="1">
          <a:blip r:embed="rId3">
            <a:alphaModFix/>
            <a:extLst>
              <a:ext uri="{28A0092B-C50C-407E-A947-70E740481C1C}">
                <a14:useLocalDpi xmlns:a14="http://schemas.microsoft.com/office/drawing/2010/main"/>
              </a:ext>
            </a:extLst>
          </a:blip>
          <a:srcRect t="239" b="229"/>
          <a:stretch/>
        </p:blipFill>
        <p:spPr>
          <a:xfrm>
            <a:off x="8173950" y="138054"/>
            <a:ext cx="861200" cy="690225"/>
          </a:xfrm>
          <a:prstGeom prst="rect">
            <a:avLst/>
          </a:prstGeom>
          <a:noFill/>
          <a:ln>
            <a:noFill/>
          </a:ln>
        </p:spPr>
      </p:pic>
      <p:sp>
        <p:nvSpPr>
          <p:cNvPr id="236" name="Google Shape;236;p26"/>
          <p:cNvSpPr txBox="1"/>
          <p:nvPr/>
        </p:nvSpPr>
        <p:spPr>
          <a:xfrm>
            <a:off x="1013150" y="193363"/>
            <a:ext cx="4703100" cy="57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100">
                <a:solidFill>
                  <a:srgbClr val="21455B"/>
                </a:solidFill>
                <a:latin typeface="Barlow"/>
                <a:ea typeface="Barlow"/>
                <a:cs typeface="Barlow"/>
                <a:sym typeface="Barlow"/>
              </a:rPr>
              <a:t>Development</a:t>
            </a:r>
            <a:endParaRPr sz="3100">
              <a:solidFill>
                <a:srgbClr val="21455B"/>
              </a:solidFill>
              <a:latin typeface="Barlow"/>
              <a:ea typeface="Barlow"/>
              <a:cs typeface="Barlow"/>
              <a:sym typeface="Barlow"/>
            </a:endParaRPr>
          </a:p>
        </p:txBody>
      </p:sp>
      <p:pic>
        <p:nvPicPr>
          <p:cNvPr id="237" name="Google Shape;237;p26" title="CEOS_logo_ard_blue.png"/>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5992452" y="231433"/>
            <a:ext cx="2179997" cy="503475"/>
          </a:xfrm>
          <a:prstGeom prst="rect">
            <a:avLst/>
          </a:prstGeom>
          <a:noFill/>
          <a:ln>
            <a:noFill/>
          </a:ln>
        </p:spPr>
      </p:pic>
      <p:pic>
        <p:nvPicPr>
          <p:cNvPr id="238" name="Google Shape;238;p26" title="Ecostress Rome.jpg"/>
          <p:cNvPicPr preferRelativeResize="0"/>
          <p:nvPr/>
        </p:nvPicPr>
        <p:blipFill rotWithShape="1">
          <a:blip r:embed="rId5">
            <a:alphaModFix/>
            <a:extLst>
              <a:ext uri="{28A0092B-C50C-407E-A947-70E740481C1C}">
                <a14:useLocalDpi xmlns:a14="http://schemas.microsoft.com/office/drawing/2010/main"/>
              </a:ext>
            </a:extLst>
          </a:blip>
          <a:srcRect r="-1163"/>
          <a:stretch/>
        </p:blipFill>
        <p:spPr>
          <a:xfrm flipH="1">
            <a:off x="-4391025" y="-45225"/>
            <a:ext cx="5222700" cy="5004600"/>
          </a:xfrm>
          <a:prstGeom prst="donut">
            <a:avLst>
              <a:gd name="adj" fmla="val 10848"/>
            </a:avLst>
          </a:prstGeom>
          <a:noFill/>
          <a:ln>
            <a:noFill/>
          </a:ln>
        </p:spPr>
      </p:pic>
      <p:pic>
        <p:nvPicPr>
          <p:cNvPr id="239" name="Google Shape;239;p26"/>
          <p:cNvPicPr preferRelativeResize="0"/>
          <p:nvPr/>
        </p:nvPicPr>
        <p:blipFill>
          <a:blip r:embed="rId6">
            <a:alphaModFix/>
          </a:blip>
          <a:stretch>
            <a:fillRect/>
          </a:stretch>
        </p:blipFill>
        <p:spPr>
          <a:xfrm>
            <a:off x="7781200" y="3873500"/>
            <a:ext cx="1184525" cy="1184525"/>
          </a:xfrm>
          <a:prstGeom prst="rect">
            <a:avLst/>
          </a:prstGeom>
          <a:noFill/>
          <a:ln>
            <a:noFill/>
          </a:ln>
        </p:spPr>
      </p:pic>
      <p:sp>
        <p:nvSpPr>
          <p:cNvPr id="240" name="Google Shape;240;p26"/>
          <p:cNvSpPr txBox="1"/>
          <p:nvPr/>
        </p:nvSpPr>
        <p:spPr>
          <a:xfrm>
            <a:off x="946025" y="1021275"/>
            <a:ext cx="7824300" cy="36972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rgbClr val="21455B"/>
              </a:buClr>
              <a:buSzPts val="2000"/>
              <a:buFont typeface="Barlow"/>
              <a:buChar char="●"/>
            </a:pPr>
            <a:r>
              <a:rPr lang="en" sz="2000" dirty="0">
                <a:solidFill>
                  <a:srgbClr val="21455B"/>
                </a:solidFill>
                <a:latin typeface="Barlow"/>
                <a:ea typeface="Barlow"/>
                <a:cs typeface="Barlow"/>
                <a:sym typeface="Barlow"/>
              </a:rPr>
              <a:t>CEOS-ARD development is moving to GitHub</a:t>
            </a:r>
            <a:endParaRPr sz="2000" dirty="0">
              <a:solidFill>
                <a:srgbClr val="21455B"/>
              </a:solidFill>
              <a:latin typeface="Barlow"/>
              <a:ea typeface="Barlow"/>
              <a:cs typeface="Barlow"/>
              <a:sym typeface="Barlow"/>
            </a:endParaRPr>
          </a:p>
          <a:p>
            <a:pPr marL="914400" lvl="1" indent="-355600" algn="l" rtl="0">
              <a:lnSpc>
                <a:spcPct val="115000"/>
              </a:lnSpc>
              <a:spcBef>
                <a:spcPts val="0"/>
              </a:spcBef>
              <a:spcAft>
                <a:spcPts val="0"/>
              </a:spcAft>
              <a:buClr>
                <a:srgbClr val="21455B"/>
              </a:buClr>
              <a:buSzPts val="2000"/>
              <a:buFont typeface="Barlow"/>
              <a:buChar char="○"/>
            </a:pPr>
            <a:r>
              <a:rPr lang="en" sz="2000" dirty="0">
                <a:solidFill>
                  <a:srgbClr val="21455B"/>
                </a:solidFill>
                <a:latin typeface="Barlow"/>
                <a:ea typeface="Barlow"/>
                <a:cs typeface="Barlow"/>
                <a:sym typeface="Barlow"/>
              </a:rPr>
              <a:t>For PFS developers, CEOS-ARD product developers, and CEOS-ARD users</a:t>
            </a:r>
            <a:endParaRPr sz="2000" dirty="0">
              <a:solidFill>
                <a:srgbClr val="21455B"/>
              </a:solidFill>
              <a:latin typeface="Barlow"/>
              <a:ea typeface="Barlow"/>
              <a:cs typeface="Barlow"/>
              <a:sym typeface="Barlow"/>
            </a:endParaRPr>
          </a:p>
          <a:p>
            <a:pPr marL="914400" lvl="1" indent="-355600" algn="l" rtl="0">
              <a:lnSpc>
                <a:spcPct val="115000"/>
              </a:lnSpc>
              <a:spcBef>
                <a:spcPts val="0"/>
              </a:spcBef>
              <a:spcAft>
                <a:spcPts val="0"/>
              </a:spcAft>
              <a:buClr>
                <a:srgbClr val="21455B"/>
              </a:buClr>
              <a:buSzPts val="2000"/>
              <a:buFont typeface="Barlow"/>
              <a:buChar char="○"/>
            </a:pPr>
            <a:r>
              <a:rPr lang="en" sz="2000" dirty="0">
                <a:solidFill>
                  <a:srgbClr val="21455B"/>
                </a:solidFill>
                <a:latin typeface="Barlow"/>
                <a:ea typeface="Barlow"/>
                <a:cs typeface="Barlow"/>
                <a:sym typeface="Barlow"/>
              </a:rPr>
              <a:t>Enabling traceability, version control and open collaboration</a:t>
            </a:r>
            <a:endParaRPr sz="2000" dirty="0">
              <a:solidFill>
                <a:srgbClr val="21455B"/>
              </a:solidFill>
              <a:latin typeface="Barlow"/>
              <a:ea typeface="Barlow"/>
              <a:cs typeface="Barlow"/>
              <a:sym typeface="Barlow"/>
            </a:endParaRPr>
          </a:p>
          <a:p>
            <a:pPr marL="457200" lvl="0" indent="-355600" algn="l" rtl="0">
              <a:lnSpc>
                <a:spcPct val="115000"/>
              </a:lnSpc>
              <a:spcBef>
                <a:spcPts val="0"/>
              </a:spcBef>
              <a:spcAft>
                <a:spcPts val="0"/>
              </a:spcAft>
              <a:buClr>
                <a:srgbClr val="21455B"/>
              </a:buClr>
              <a:buSzPts val="2000"/>
              <a:buFont typeface="Barlow"/>
              <a:buChar char="●"/>
            </a:pPr>
            <a:r>
              <a:rPr lang="en" sz="2000" dirty="0">
                <a:solidFill>
                  <a:srgbClr val="21455B"/>
                </a:solidFill>
                <a:latin typeface="Barlow"/>
                <a:ea typeface="Barlow"/>
                <a:cs typeface="Barlow"/>
                <a:sym typeface="Barlow"/>
              </a:rPr>
              <a:t>Individual metadata requirements converted to ‘Building blocks’ in GitHub</a:t>
            </a:r>
            <a:endParaRPr sz="2000" dirty="0">
              <a:solidFill>
                <a:srgbClr val="21455B"/>
              </a:solidFill>
              <a:latin typeface="Barlow"/>
              <a:ea typeface="Barlow"/>
              <a:cs typeface="Barlow"/>
              <a:sym typeface="Barlow"/>
            </a:endParaRPr>
          </a:p>
          <a:p>
            <a:pPr marL="457200" lvl="0" indent="-355600" algn="l" rtl="0">
              <a:lnSpc>
                <a:spcPct val="115000"/>
              </a:lnSpc>
              <a:spcBef>
                <a:spcPts val="0"/>
              </a:spcBef>
              <a:spcAft>
                <a:spcPts val="0"/>
              </a:spcAft>
              <a:buClr>
                <a:srgbClr val="21455B"/>
              </a:buClr>
              <a:buSzPts val="2000"/>
              <a:buFont typeface="Barlow"/>
              <a:buChar char="●"/>
            </a:pPr>
            <a:r>
              <a:rPr lang="en" sz="2000" dirty="0">
                <a:solidFill>
                  <a:srgbClr val="21455B"/>
                </a:solidFill>
                <a:latin typeface="Barlow"/>
                <a:ea typeface="Barlow"/>
                <a:cs typeface="Barlow"/>
                <a:sym typeface="Barlow"/>
              </a:rPr>
              <a:t>Dedicated tooling for PFS editing, self-assessment and review</a:t>
            </a:r>
            <a:endParaRPr sz="2000" dirty="0">
              <a:solidFill>
                <a:srgbClr val="21455B"/>
              </a:solidFill>
              <a:latin typeface="Barlow"/>
              <a:ea typeface="Barlow"/>
              <a:cs typeface="Barlow"/>
              <a:sym typeface="Barlow"/>
            </a:endParaRPr>
          </a:p>
          <a:p>
            <a:pPr marL="457200" lvl="0" indent="-355600" algn="l" rtl="0">
              <a:lnSpc>
                <a:spcPct val="115000"/>
              </a:lnSpc>
              <a:spcBef>
                <a:spcPts val="0"/>
              </a:spcBef>
              <a:spcAft>
                <a:spcPts val="0"/>
              </a:spcAft>
              <a:buClr>
                <a:srgbClr val="21455B"/>
              </a:buClr>
              <a:buSzPts val="2000"/>
              <a:buFont typeface="Barlow"/>
              <a:buChar char="●"/>
            </a:pPr>
            <a:r>
              <a:rPr lang="en" sz="2000" dirty="0">
                <a:solidFill>
                  <a:srgbClr val="21455B"/>
                </a:solidFill>
                <a:latin typeface="Barlow"/>
                <a:ea typeface="Barlow"/>
                <a:cs typeface="Barlow"/>
                <a:sym typeface="Barlow"/>
              </a:rPr>
              <a:t>Issue tracker for open discussion</a:t>
            </a:r>
            <a:endParaRPr sz="2000" dirty="0">
              <a:solidFill>
                <a:srgbClr val="21455B"/>
              </a:solidFill>
              <a:latin typeface="Barlow"/>
              <a:ea typeface="Barlow"/>
              <a:cs typeface="Barlow"/>
              <a:sym typeface="Barlow"/>
            </a:endParaRPr>
          </a:p>
          <a:p>
            <a:pPr marL="457200" lvl="0" indent="-355600" algn="l" rtl="0">
              <a:lnSpc>
                <a:spcPct val="115000"/>
              </a:lnSpc>
              <a:spcBef>
                <a:spcPts val="0"/>
              </a:spcBef>
              <a:spcAft>
                <a:spcPts val="0"/>
              </a:spcAft>
              <a:buClr>
                <a:srgbClr val="21455B"/>
              </a:buClr>
              <a:buSzPts val="2000"/>
              <a:buFont typeface="Barlow"/>
              <a:buChar char="●"/>
            </a:pPr>
            <a:r>
              <a:rPr lang="en" sz="2400" u="sng" dirty="0">
                <a:solidFill>
                  <a:schemeClr val="hlink"/>
                </a:solidFill>
                <a:latin typeface="Barlow"/>
                <a:ea typeface="Barlow"/>
                <a:cs typeface="Barlow"/>
                <a:sym typeface="Barlow"/>
                <a:hlinkClick r:id="rId7"/>
              </a:rPr>
              <a:t>github.com/ceos-org/ceos-ard</a:t>
            </a:r>
            <a:r>
              <a:rPr lang="en" sz="2400" dirty="0">
                <a:solidFill>
                  <a:srgbClr val="21455B"/>
                </a:solidFill>
                <a:latin typeface="Barlow"/>
                <a:ea typeface="Barlow"/>
                <a:cs typeface="Barlow"/>
                <a:sym typeface="Barlow"/>
              </a:rPr>
              <a:t> </a:t>
            </a:r>
            <a:endParaRPr sz="2400" dirty="0">
              <a:solidFill>
                <a:srgbClr val="21455B"/>
              </a:solidFill>
              <a:latin typeface="Barlow"/>
              <a:ea typeface="Barlow"/>
              <a:cs typeface="Barlow"/>
              <a:sym typeface="Barlow"/>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4"/>
        <p:cNvGrpSpPr/>
        <p:nvPr/>
      </p:nvGrpSpPr>
      <p:grpSpPr>
        <a:xfrm>
          <a:off x="0" y="0"/>
          <a:ext cx="0" cy="0"/>
          <a:chOff x="0" y="0"/>
          <a:chExt cx="0" cy="0"/>
        </a:xfrm>
      </p:grpSpPr>
      <p:cxnSp>
        <p:nvCxnSpPr>
          <p:cNvPr id="245" name="Google Shape;245;p27"/>
          <p:cNvCxnSpPr/>
          <p:nvPr/>
        </p:nvCxnSpPr>
        <p:spPr>
          <a:xfrm>
            <a:off x="172950" y="4757875"/>
            <a:ext cx="8798100" cy="0"/>
          </a:xfrm>
          <a:prstGeom prst="straightConnector1">
            <a:avLst/>
          </a:prstGeom>
          <a:noFill/>
          <a:ln w="9525" cap="flat" cmpd="sng">
            <a:solidFill>
              <a:srgbClr val="21455B"/>
            </a:solidFill>
            <a:prstDash val="dot"/>
            <a:round/>
            <a:headEnd type="none" w="med" len="med"/>
            <a:tailEnd type="none" w="med" len="med"/>
          </a:ln>
        </p:spPr>
      </p:cxnSp>
      <p:pic>
        <p:nvPicPr>
          <p:cNvPr id="247" name="Google Shape;247;p27" title="CEOS_logo_ard_blue.png"/>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5992452" y="231433"/>
            <a:ext cx="2179997" cy="503475"/>
          </a:xfrm>
          <a:prstGeom prst="rect">
            <a:avLst/>
          </a:prstGeom>
          <a:noFill/>
          <a:ln>
            <a:noFill/>
          </a:ln>
        </p:spPr>
      </p:pic>
      <p:pic>
        <p:nvPicPr>
          <p:cNvPr id="248" name="Google Shape;248;p27" title="CEOS_ARD_Logo_blue_corrected.png"/>
          <p:cNvPicPr preferRelativeResize="0"/>
          <p:nvPr/>
        </p:nvPicPr>
        <p:blipFill rotWithShape="1">
          <a:blip r:embed="rId4">
            <a:alphaModFix/>
            <a:extLst>
              <a:ext uri="{28A0092B-C50C-407E-A947-70E740481C1C}">
                <a14:useLocalDpi xmlns:a14="http://schemas.microsoft.com/office/drawing/2010/main"/>
              </a:ext>
            </a:extLst>
          </a:blip>
          <a:srcRect t="239" b="229"/>
          <a:stretch/>
        </p:blipFill>
        <p:spPr>
          <a:xfrm>
            <a:off x="8173950" y="138054"/>
            <a:ext cx="861200" cy="690225"/>
          </a:xfrm>
          <a:prstGeom prst="rect">
            <a:avLst/>
          </a:prstGeom>
          <a:noFill/>
          <a:ln>
            <a:noFill/>
          </a:ln>
        </p:spPr>
      </p:pic>
      <p:pic>
        <p:nvPicPr>
          <p:cNvPr id="249" name="Google Shape;249;p27" title="CARD4L-SAR_Background-ALOS2.jpg"/>
          <p:cNvPicPr preferRelativeResize="0"/>
          <p:nvPr/>
        </p:nvPicPr>
        <p:blipFill rotWithShape="1">
          <a:blip r:embed="rId5">
            <a:alphaModFix/>
            <a:extLst>
              <a:ext uri="{28A0092B-C50C-407E-A947-70E740481C1C}">
                <a14:useLocalDpi xmlns:a14="http://schemas.microsoft.com/office/drawing/2010/main"/>
              </a:ext>
            </a:extLst>
          </a:blip>
          <a:srcRect/>
          <a:stretch/>
        </p:blipFill>
        <p:spPr>
          <a:xfrm flipH="1">
            <a:off x="-4391025" y="-45225"/>
            <a:ext cx="5222700" cy="5004600"/>
          </a:xfrm>
          <a:prstGeom prst="donut">
            <a:avLst>
              <a:gd name="adj" fmla="val 10848"/>
            </a:avLst>
          </a:prstGeom>
          <a:noFill/>
          <a:ln>
            <a:noFill/>
          </a:ln>
        </p:spPr>
      </p:pic>
      <p:sp>
        <p:nvSpPr>
          <p:cNvPr id="250" name="Google Shape;250;p27"/>
          <p:cNvSpPr txBox="1"/>
          <p:nvPr/>
        </p:nvSpPr>
        <p:spPr>
          <a:xfrm>
            <a:off x="1013150" y="193363"/>
            <a:ext cx="4703100" cy="57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100">
                <a:solidFill>
                  <a:srgbClr val="21455B"/>
                </a:solidFill>
                <a:latin typeface="Barlow"/>
                <a:ea typeface="Barlow"/>
                <a:cs typeface="Barlow"/>
                <a:sym typeface="Barlow"/>
              </a:rPr>
              <a:t>Connect</a:t>
            </a:r>
            <a:endParaRPr sz="3100">
              <a:solidFill>
                <a:srgbClr val="21455B"/>
              </a:solidFill>
              <a:latin typeface="Barlow"/>
              <a:ea typeface="Barlow"/>
              <a:cs typeface="Barlow"/>
              <a:sym typeface="Barlow"/>
            </a:endParaRPr>
          </a:p>
        </p:txBody>
      </p:sp>
      <p:pic>
        <p:nvPicPr>
          <p:cNvPr id="251" name="Google Shape;251;p27" title="Screenshot 2025-05-20 at 2.45.43 PM.png"/>
          <p:cNvPicPr preferRelativeResize="0"/>
          <p:nvPr/>
        </p:nvPicPr>
        <p:blipFill rotWithShape="1">
          <a:blip r:embed="rId6">
            <a:alphaModFix/>
            <a:extLst>
              <a:ext uri="{28A0092B-C50C-407E-A947-70E740481C1C}">
                <a14:useLocalDpi xmlns:a14="http://schemas.microsoft.com/office/drawing/2010/main"/>
              </a:ext>
            </a:extLst>
          </a:blip>
          <a:srcRect/>
          <a:stretch/>
        </p:blipFill>
        <p:spPr>
          <a:xfrm>
            <a:off x="7661487" y="2581196"/>
            <a:ext cx="1233362" cy="1478551"/>
          </a:xfrm>
          <a:prstGeom prst="rect">
            <a:avLst/>
          </a:prstGeom>
          <a:noFill/>
          <a:ln>
            <a:noFill/>
          </a:ln>
          <a:effectLst>
            <a:outerShdw blurRad="57150" dist="19050" dir="5400000" algn="bl" rotWithShape="0">
              <a:srgbClr val="000000">
                <a:alpha val="50000"/>
              </a:srgbClr>
            </a:outerShdw>
          </a:effectLst>
        </p:spPr>
      </p:pic>
      <p:pic>
        <p:nvPicPr>
          <p:cNvPr id="252" name="Google Shape;252;p27"/>
          <p:cNvPicPr preferRelativeResize="0"/>
          <p:nvPr/>
        </p:nvPicPr>
        <p:blipFill>
          <a:blip r:embed="rId7">
            <a:alphaModFix/>
          </a:blip>
          <a:stretch>
            <a:fillRect/>
          </a:stretch>
        </p:blipFill>
        <p:spPr>
          <a:xfrm>
            <a:off x="6862025" y="1901342"/>
            <a:ext cx="1227203" cy="1478552"/>
          </a:xfrm>
          <a:prstGeom prst="rect">
            <a:avLst/>
          </a:prstGeom>
          <a:noFill/>
          <a:ln>
            <a:noFill/>
          </a:ln>
        </p:spPr>
      </p:pic>
      <p:pic>
        <p:nvPicPr>
          <p:cNvPr id="253" name="Google Shape;253;p27"/>
          <p:cNvPicPr preferRelativeResize="0"/>
          <p:nvPr/>
        </p:nvPicPr>
        <p:blipFill>
          <a:blip r:embed="rId8">
            <a:alphaModFix/>
          </a:blip>
          <a:stretch>
            <a:fillRect/>
          </a:stretch>
        </p:blipFill>
        <p:spPr>
          <a:xfrm>
            <a:off x="7492871" y="1309925"/>
            <a:ext cx="1227203" cy="1478552"/>
          </a:xfrm>
          <a:prstGeom prst="rect">
            <a:avLst/>
          </a:prstGeom>
          <a:noFill/>
          <a:ln>
            <a:noFill/>
          </a:ln>
        </p:spPr>
      </p:pic>
      <p:sp>
        <p:nvSpPr>
          <p:cNvPr id="254" name="Google Shape;254;p27"/>
          <p:cNvSpPr txBox="1"/>
          <p:nvPr/>
        </p:nvSpPr>
        <p:spPr>
          <a:xfrm>
            <a:off x="1013150" y="1329750"/>
            <a:ext cx="7601400" cy="4662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 sz="4600">
                <a:solidFill>
                  <a:srgbClr val="21455B"/>
                </a:solidFill>
                <a:uFill>
                  <a:noFill/>
                </a:uFill>
                <a:latin typeface="Barlow SemiBold"/>
                <a:ea typeface="Barlow SemiBold"/>
                <a:cs typeface="Barlow SemiBold"/>
                <a:sym typeface="Barlow SemiBold"/>
                <a:hlinkClick r:id="rId9">
                  <a:extLst>
                    <a:ext uri="{A12FA001-AC4F-418D-AE19-62706E023703}">
                      <ahyp:hlinkClr xmlns:ahyp="http://schemas.microsoft.com/office/drawing/2018/hyperlinkcolor" val="tx"/>
                    </a:ext>
                  </a:extLst>
                </a:hlinkClick>
              </a:rPr>
              <a:t>ceos.org/ard</a:t>
            </a:r>
            <a:endParaRPr sz="4600">
              <a:solidFill>
                <a:srgbClr val="21455B"/>
              </a:solidFill>
              <a:latin typeface="Barlow SemiBold"/>
              <a:ea typeface="Barlow SemiBold"/>
              <a:cs typeface="Barlow SemiBold"/>
              <a:sym typeface="Barlow SemiBold"/>
            </a:endParaRPr>
          </a:p>
          <a:p>
            <a:pPr marL="0" lvl="0" indent="0" algn="l" rtl="0">
              <a:lnSpc>
                <a:spcPct val="100000"/>
              </a:lnSpc>
              <a:spcBef>
                <a:spcPts val="300"/>
              </a:spcBef>
              <a:spcAft>
                <a:spcPts val="0"/>
              </a:spcAft>
              <a:buNone/>
            </a:pPr>
            <a:endParaRPr sz="2500" b="1">
              <a:solidFill>
                <a:srgbClr val="21455B"/>
              </a:solidFill>
              <a:latin typeface="Barlow"/>
              <a:ea typeface="Barlow"/>
              <a:cs typeface="Barlow"/>
              <a:sym typeface="Barlow"/>
            </a:endParaRPr>
          </a:p>
          <a:p>
            <a:pPr marL="0" lvl="0" indent="0" algn="l" rtl="0">
              <a:lnSpc>
                <a:spcPct val="100000"/>
              </a:lnSpc>
              <a:spcBef>
                <a:spcPts val="300"/>
              </a:spcBef>
              <a:spcAft>
                <a:spcPts val="0"/>
              </a:spcAft>
              <a:buNone/>
            </a:pPr>
            <a:r>
              <a:rPr lang="en" sz="2500">
                <a:solidFill>
                  <a:srgbClr val="21455B"/>
                </a:solidFill>
                <a:latin typeface="Barlow"/>
                <a:ea typeface="Barlow"/>
                <a:cs typeface="Barlow"/>
                <a:sym typeface="Barlow"/>
              </a:rPr>
              <a:t>khalsa@colorado.edu</a:t>
            </a:r>
            <a:endParaRPr sz="2500">
              <a:solidFill>
                <a:srgbClr val="21455B"/>
              </a:solidFill>
              <a:latin typeface="Barlow"/>
              <a:ea typeface="Barlow"/>
              <a:cs typeface="Barlow"/>
              <a:sym typeface="Barlow"/>
            </a:endParaRPr>
          </a:p>
          <a:p>
            <a:pPr marL="0" lvl="0" indent="0" algn="l" rtl="0">
              <a:lnSpc>
                <a:spcPct val="100000"/>
              </a:lnSpc>
              <a:spcBef>
                <a:spcPts val="300"/>
              </a:spcBef>
              <a:spcAft>
                <a:spcPts val="300"/>
              </a:spcAft>
              <a:buNone/>
            </a:pPr>
            <a:r>
              <a:rPr lang="en" sz="2500">
                <a:solidFill>
                  <a:srgbClr val="21455B"/>
                </a:solidFill>
                <a:latin typeface="Barlow"/>
                <a:ea typeface="Barlow"/>
                <a:cs typeface="Barlow"/>
                <a:sym typeface="Barlow"/>
              </a:rPr>
              <a:t>harvey@symbios.space</a:t>
            </a:r>
            <a:endParaRPr sz="2500">
              <a:solidFill>
                <a:srgbClr val="21455B"/>
              </a:solidFill>
              <a:latin typeface="Barlow"/>
              <a:ea typeface="Barlow"/>
              <a:cs typeface="Barlow"/>
              <a:sym typeface="Barlow"/>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08AB-3C31-9863-850C-74668FB5C0A8}"/>
              </a:ext>
            </a:extLst>
          </p:cNvPr>
          <p:cNvSpPr>
            <a:spLocks noGrp="1"/>
          </p:cNvSpPr>
          <p:nvPr>
            <p:ph type="title"/>
          </p:nvPr>
        </p:nvSpPr>
        <p:spPr/>
        <p:txBody>
          <a:bodyPr>
            <a:normAutofit fontScale="90000"/>
          </a:bodyPr>
          <a:lstStyle/>
          <a:p>
            <a:r>
              <a:rPr lang="en-US" dirty="0"/>
              <a:t>Outline</a:t>
            </a:r>
          </a:p>
        </p:txBody>
      </p:sp>
      <p:sp>
        <p:nvSpPr>
          <p:cNvPr id="3" name="Text Placeholder 2">
            <a:extLst>
              <a:ext uri="{FF2B5EF4-FFF2-40B4-BE49-F238E27FC236}">
                <a16:creationId xmlns:a16="http://schemas.microsoft.com/office/drawing/2014/main" id="{265E20DE-4686-B3E5-DD26-BF93B6189923}"/>
              </a:ext>
            </a:extLst>
          </p:cNvPr>
          <p:cNvSpPr>
            <a:spLocks noGrp="1"/>
          </p:cNvSpPr>
          <p:nvPr>
            <p:ph type="body" idx="1"/>
          </p:nvPr>
        </p:nvSpPr>
        <p:spPr/>
        <p:txBody>
          <a:bodyPr>
            <a:normAutofit lnSpcReduction="10000"/>
          </a:bodyPr>
          <a:lstStyle/>
          <a:p>
            <a:pPr>
              <a:lnSpc>
                <a:spcPct val="200000"/>
              </a:lnSpc>
            </a:pPr>
            <a:r>
              <a:rPr lang="en-US" dirty="0"/>
              <a:t>Who is CEOS?</a:t>
            </a:r>
          </a:p>
          <a:p>
            <a:pPr>
              <a:lnSpc>
                <a:spcPct val="200000"/>
              </a:lnSpc>
            </a:pPr>
            <a:r>
              <a:rPr lang="en-US" dirty="0"/>
              <a:t>The CEOS Analysis Ready Data (ARD) concept</a:t>
            </a:r>
          </a:p>
          <a:p>
            <a:pPr>
              <a:lnSpc>
                <a:spcPct val="200000"/>
              </a:lnSpc>
            </a:pPr>
            <a:r>
              <a:rPr lang="en-US" dirty="0"/>
              <a:t>The CEOS-ARD Product Family Specifications (PFS)</a:t>
            </a:r>
          </a:p>
          <a:p>
            <a:pPr>
              <a:lnSpc>
                <a:spcPct val="200000"/>
              </a:lnSpc>
            </a:pPr>
            <a:r>
              <a:rPr lang="en-US" dirty="0"/>
              <a:t>Background of the Surface Temperature PFS</a:t>
            </a:r>
          </a:p>
          <a:p>
            <a:pPr>
              <a:lnSpc>
                <a:spcPct val="200000"/>
              </a:lnSpc>
            </a:pPr>
            <a:r>
              <a:rPr lang="en-US" dirty="0"/>
              <a:t>Update of the Surface Temperature PFS</a:t>
            </a:r>
          </a:p>
          <a:p>
            <a:pPr>
              <a:lnSpc>
                <a:spcPct val="200000"/>
              </a:lnSpc>
            </a:pPr>
            <a:r>
              <a:rPr lang="en-US" dirty="0"/>
              <a:t>Invitation to participate</a:t>
            </a:r>
          </a:p>
        </p:txBody>
      </p:sp>
    </p:spTree>
    <p:extLst>
      <p:ext uri="{BB962C8B-B14F-4D97-AF65-F5344CB8AC3E}">
        <p14:creationId xmlns:p14="http://schemas.microsoft.com/office/powerpoint/2010/main" val="4096576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
        <p:cNvGrpSpPr/>
        <p:nvPr/>
      </p:nvGrpSpPr>
      <p:grpSpPr>
        <a:xfrm>
          <a:off x="0" y="0"/>
          <a:ext cx="0" cy="0"/>
          <a:chOff x="0" y="0"/>
          <a:chExt cx="0" cy="0"/>
        </a:xfrm>
      </p:grpSpPr>
      <p:cxnSp>
        <p:nvCxnSpPr>
          <p:cNvPr id="75" name="Google Shape;75;p15"/>
          <p:cNvCxnSpPr/>
          <p:nvPr/>
        </p:nvCxnSpPr>
        <p:spPr>
          <a:xfrm>
            <a:off x="172950" y="4757875"/>
            <a:ext cx="8798100" cy="0"/>
          </a:xfrm>
          <a:prstGeom prst="straightConnector1">
            <a:avLst/>
          </a:prstGeom>
          <a:noFill/>
          <a:ln w="9525" cap="flat" cmpd="sng">
            <a:solidFill>
              <a:schemeClr val="lt1"/>
            </a:solidFill>
            <a:prstDash val="dot"/>
            <a:round/>
            <a:headEnd type="none" w="med" len="med"/>
            <a:tailEnd type="none" w="med" len="med"/>
          </a:ln>
        </p:spPr>
      </p:cxnSp>
      <p:sp>
        <p:nvSpPr>
          <p:cNvPr id="76" name="Google Shape;76;p15"/>
          <p:cNvSpPr txBox="1"/>
          <p:nvPr/>
        </p:nvSpPr>
        <p:spPr>
          <a:xfrm>
            <a:off x="547500" y="193363"/>
            <a:ext cx="4703100" cy="579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300">
                <a:solidFill>
                  <a:schemeClr val="dk1"/>
                </a:solidFill>
                <a:latin typeface="Montserrat"/>
                <a:ea typeface="Montserrat"/>
                <a:cs typeface="Montserrat"/>
                <a:sym typeface="Montserrat"/>
              </a:rPr>
              <a:t>Who is CEOS?</a:t>
            </a:r>
            <a:endParaRPr sz="3100">
              <a:solidFill>
                <a:schemeClr val="dk1"/>
              </a:solidFill>
              <a:latin typeface="Barlow"/>
              <a:ea typeface="Barlow"/>
              <a:cs typeface="Barlow"/>
              <a:sym typeface="Barlow"/>
            </a:endParaRPr>
          </a:p>
        </p:txBody>
      </p:sp>
      <p:sp>
        <p:nvSpPr>
          <p:cNvPr id="77" name="Google Shape;77;p15"/>
          <p:cNvSpPr txBox="1">
            <a:spLocks noGrp="1"/>
          </p:cNvSpPr>
          <p:nvPr>
            <p:ph type="body" idx="4294967295"/>
          </p:nvPr>
        </p:nvSpPr>
        <p:spPr>
          <a:xfrm>
            <a:off x="346800" y="779813"/>
            <a:ext cx="3950880" cy="1016402"/>
          </a:xfrm>
          <a:prstGeom prst="rect">
            <a:avLst/>
          </a:prstGeom>
        </p:spPr>
        <p:txBody>
          <a:bodyPr spcFirstLastPara="1" wrap="square" lIns="91425" tIns="91425" rIns="91425" bIns="91425" anchor="t" anchorCtr="0">
            <a:normAutofit/>
          </a:bodyPr>
          <a:lstStyle/>
          <a:p>
            <a:pPr marL="457200" lvl="0" indent="-342900" algn="l" rtl="0">
              <a:spcAft>
                <a:spcPts val="0"/>
              </a:spcAft>
              <a:buClr>
                <a:srgbClr val="21455B"/>
              </a:buClr>
              <a:buSzPts val="1800"/>
              <a:buFont typeface="Montserrat"/>
              <a:buChar char="●"/>
            </a:pPr>
            <a:r>
              <a:rPr lang="en" dirty="0">
                <a:solidFill>
                  <a:srgbClr val="21455B"/>
                </a:solidFill>
                <a:latin typeface="Montserrat"/>
                <a:ea typeface="Montserrat"/>
                <a:cs typeface="Montserrat"/>
                <a:sym typeface="Montserrat"/>
              </a:rPr>
              <a:t>35 Members</a:t>
            </a:r>
            <a:endParaRPr dirty="0">
              <a:solidFill>
                <a:srgbClr val="21455B"/>
              </a:solidFill>
              <a:latin typeface="Montserrat"/>
              <a:ea typeface="Montserrat"/>
              <a:cs typeface="Montserrat"/>
              <a:sym typeface="Montserrat"/>
            </a:endParaRPr>
          </a:p>
          <a:p>
            <a:pPr marL="914400" lvl="1" indent="-323850" algn="l" rtl="0">
              <a:spcAft>
                <a:spcPts val="0"/>
              </a:spcAft>
              <a:buClr>
                <a:srgbClr val="21455B"/>
              </a:buClr>
              <a:buSzPts val="1500"/>
              <a:buFont typeface="Montserrat"/>
              <a:buChar char="○"/>
            </a:pPr>
            <a:r>
              <a:rPr lang="en" sz="1500" dirty="0">
                <a:solidFill>
                  <a:srgbClr val="21455B"/>
                </a:solidFill>
                <a:latin typeface="Montserrat"/>
                <a:ea typeface="Montserrat"/>
                <a:cs typeface="Montserrat"/>
                <a:sym typeface="Montserrat"/>
              </a:rPr>
              <a:t>Space Agencies</a:t>
            </a:r>
            <a:endParaRPr sz="1500" dirty="0">
              <a:solidFill>
                <a:srgbClr val="21455B"/>
              </a:solidFill>
              <a:latin typeface="Montserrat"/>
              <a:ea typeface="Montserrat"/>
              <a:cs typeface="Montserrat"/>
              <a:sym typeface="Montserrat"/>
            </a:endParaRPr>
          </a:p>
        </p:txBody>
      </p:sp>
      <p:sp>
        <p:nvSpPr>
          <p:cNvPr id="78" name="Google Shape;78;p15"/>
          <p:cNvSpPr txBox="1"/>
          <p:nvPr/>
        </p:nvSpPr>
        <p:spPr>
          <a:xfrm>
            <a:off x="4131344" y="779813"/>
            <a:ext cx="4478400" cy="1016402"/>
          </a:xfrm>
          <a:prstGeom prst="rect">
            <a:avLst/>
          </a:prstGeom>
          <a:noFill/>
          <a:ln>
            <a:noFill/>
          </a:ln>
        </p:spPr>
        <p:txBody>
          <a:bodyPr spcFirstLastPara="1" wrap="square" lIns="91425" tIns="91425" rIns="91425" bIns="91425" anchor="t" anchorCtr="0">
            <a:spAutoFit/>
          </a:bodyPr>
          <a:lstStyle/>
          <a:p>
            <a:pPr marL="457200" lvl="0" indent="-361950" algn="l" rtl="0">
              <a:lnSpc>
                <a:spcPct val="115000"/>
              </a:lnSpc>
              <a:spcAft>
                <a:spcPts val="0"/>
              </a:spcAft>
              <a:buClr>
                <a:srgbClr val="21455B"/>
              </a:buClr>
              <a:buSzPts val="2100"/>
              <a:buFont typeface="Montserrat"/>
              <a:buChar char="●"/>
            </a:pPr>
            <a:r>
              <a:rPr lang="en" sz="2100" dirty="0">
                <a:solidFill>
                  <a:srgbClr val="21455B"/>
                </a:solidFill>
                <a:latin typeface="Montserrat"/>
                <a:ea typeface="Montserrat"/>
                <a:cs typeface="Montserrat"/>
                <a:sym typeface="Montserrat"/>
              </a:rPr>
              <a:t>32 Associates</a:t>
            </a:r>
            <a:endParaRPr sz="2100" dirty="0">
              <a:solidFill>
                <a:srgbClr val="21455B"/>
              </a:solidFill>
              <a:latin typeface="Montserrat"/>
              <a:ea typeface="Montserrat"/>
              <a:cs typeface="Montserrat"/>
              <a:sym typeface="Montserrat"/>
            </a:endParaRPr>
          </a:p>
          <a:p>
            <a:pPr marL="914400" lvl="1" indent="-311150" algn="l" rtl="0">
              <a:lnSpc>
                <a:spcPct val="115000"/>
              </a:lnSpc>
              <a:spcAft>
                <a:spcPts val="0"/>
              </a:spcAft>
              <a:buClr>
                <a:srgbClr val="21455B"/>
              </a:buClr>
              <a:buSzPts val="1300"/>
              <a:buFont typeface="Montserrat"/>
              <a:buChar char="○"/>
            </a:pPr>
            <a:r>
              <a:rPr lang="en" sz="1300" dirty="0">
                <a:solidFill>
                  <a:srgbClr val="21455B"/>
                </a:solidFill>
                <a:latin typeface="Montserrat"/>
                <a:ea typeface="Montserrat"/>
                <a:cs typeface="Montserrat"/>
                <a:sym typeface="Montserrat"/>
              </a:rPr>
              <a:t>UN Agencies, Phase A </a:t>
            </a:r>
            <a:r>
              <a:rPr lang="en" sz="1300" dirty="0" err="1">
                <a:solidFill>
                  <a:srgbClr val="21455B"/>
                </a:solidFill>
                <a:latin typeface="Montserrat"/>
                <a:ea typeface="Montserrat"/>
                <a:cs typeface="Montserrat"/>
                <a:sym typeface="Montserrat"/>
              </a:rPr>
              <a:t>programmes</a:t>
            </a:r>
            <a:r>
              <a:rPr lang="en" sz="1300" dirty="0">
                <a:solidFill>
                  <a:srgbClr val="21455B"/>
                </a:solidFill>
                <a:latin typeface="Montserrat"/>
                <a:ea typeface="Montserrat"/>
                <a:cs typeface="Montserrat"/>
                <a:sym typeface="Montserrat"/>
              </a:rPr>
              <a:t> or supporting ground facility </a:t>
            </a:r>
            <a:r>
              <a:rPr lang="en" sz="1300" dirty="0" err="1">
                <a:solidFill>
                  <a:srgbClr val="21455B"/>
                </a:solidFill>
                <a:latin typeface="Montserrat"/>
                <a:ea typeface="Montserrat"/>
                <a:cs typeface="Montserrat"/>
                <a:sym typeface="Montserrat"/>
              </a:rPr>
              <a:t>programmes</a:t>
            </a:r>
            <a:endParaRPr sz="1300" dirty="0">
              <a:solidFill>
                <a:srgbClr val="21455B"/>
              </a:solidFill>
              <a:latin typeface="Montserrat"/>
              <a:ea typeface="Montserrat"/>
              <a:cs typeface="Montserrat"/>
              <a:sym typeface="Montserrat"/>
            </a:endParaRPr>
          </a:p>
        </p:txBody>
      </p:sp>
      <p:pic>
        <p:nvPicPr>
          <p:cNvPr id="80" name="Google Shape;80;p15" title="agencies2026_rough.png"/>
          <p:cNvPicPr preferRelativeResize="0"/>
          <p:nvPr/>
        </p:nvPicPr>
        <p:blipFill>
          <a:blip r:embed="rId3">
            <a:alphaModFix/>
          </a:blip>
          <a:stretch>
            <a:fillRect/>
          </a:stretch>
        </p:blipFill>
        <p:spPr>
          <a:xfrm>
            <a:off x="0" y="1813836"/>
            <a:ext cx="9144002" cy="2173490"/>
          </a:xfrm>
          <a:prstGeom prst="rect">
            <a:avLst/>
          </a:prstGeom>
          <a:noFill/>
          <a:ln>
            <a:noFill/>
          </a:ln>
        </p:spPr>
      </p:pic>
      <p:pic>
        <p:nvPicPr>
          <p:cNvPr id="81" name="Google Shape;81;p15" title="CEOS_logo_ard_blue.png"/>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6719977" y="269508"/>
            <a:ext cx="2179997" cy="503475"/>
          </a:xfrm>
          <a:prstGeom prst="rect">
            <a:avLst/>
          </a:prstGeom>
          <a:noFill/>
          <a:ln>
            <a:noFill/>
          </a:ln>
        </p:spPr>
      </p:pic>
      <p:sp>
        <p:nvSpPr>
          <p:cNvPr id="79" name="Google Shape;79;p15"/>
          <p:cNvSpPr txBox="1"/>
          <p:nvPr/>
        </p:nvSpPr>
        <p:spPr>
          <a:xfrm>
            <a:off x="268950" y="4042876"/>
            <a:ext cx="8702100" cy="877200"/>
          </a:xfrm>
          <a:prstGeom prst="rect">
            <a:avLst/>
          </a:prstGeom>
          <a:solidFill>
            <a:srgbClr val="E7E6E6">
              <a:alpha val="33330"/>
            </a:srgbClr>
          </a:solidFill>
          <a:ln w="14300"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500" dirty="0">
                <a:solidFill>
                  <a:srgbClr val="21455B"/>
                </a:solidFill>
                <a:latin typeface="Montserrat SemiBold"/>
                <a:ea typeface="Montserrat SemiBold"/>
                <a:cs typeface="Montserrat SemiBold"/>
                <a:sym typeface="Montserrat SemiBold"/>
              </a:rPr>
              <a:t>Mission: </a:t>
            </a:r>
            <a:r>
              <a:rPr lang="en" sz="1500" dirty="0">
                <a:solidFill>
                  <a:srgbClr val="21455B"/>
                </a:solidFill>
                <a:latin typeface="Montserrat"/>
                <a:ea typeface="Montserrat"/>
                <a:cs typeface="Montserrat"/>
                <a:sym typeface="Montserrat"/>
              </a:rPr>
              <a:t>CEOS ensures </a:t>
            </a:r>
            <a:r>
              <a:rPr lang="en" sz="1500" b="1" dirty="0">
                <a:solidFill>
                  <a:srgbClr val="21455B"/>
                </a:solidFill>
                <a:latin typeface="Montserrat"/>
                <a:ea typeface="Montserrat"/>
                <a:cs typeface="Montserrat"/>
                <a:sym typeface="Montserrat"/>
              </a:rPr>
              <a:t>international coordination</a:t>
            </a:r>
            <a:r>
              <a:rPr lang="en" sz="1500" dirty="0">
                <a:solidFill>
                  <a:srgbClr val="21455B"/>
                </a:solidFill>
                <a:latin typeface="Montserrat"/>
                <a:ea typeface="Montserrat"/>
                <a:cs typeface="Montserrat"/>
                <a:sym typeface="Montserrat"/>
              </a:rPr>
              <a:t> of civil space-based Earth observation programs and promotes exchange of data to optimize societal benefit and inform decision making for securing a prosperous and sustainable future for humankind.</a:t>
            </a:r>
            <a:endParaRPr sz="1500" dirty="0">
              <a:solidFill>
                <a:srgbClr val="21455B"/>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1455B"/>
        </a:solidFill>
        <a:effectLst/>
      </p:bgPr>
    </p:bg>
    <p:spTree>
      <p:nvGrpSpPr>
        <p:cNvPr id="1" name="Shape 114"/>
        <p:cNvGrpSpPr/>
        <p:nvPr/>
      </p:nvGrpSpPr>
      <p:grpSpPr>
        <a:xfrm>
          <a:off x="0" y="0"/>
          <a:ext cx="0" cy="0"/>
          <a:chOff x="0" y="0"/>
          <a:chExt cx="0" cy="0"/>
        </a:xfrm>
      </p:grpSpPr>
      <p:sp>
        <p:nvSpPr>
          <p:cNvPr id="115" name="Google Shape;115;p18"/>
          <p:cNvSpPr txBox="1"/>
          <p:nvPr/>
        </p:nvSpPr>
        <p:spPr>
          <a:xfrm>
            <a:off x="-1774150" y="629525"/>
            <a:ext cx="6602400" cy="1315800"/>
          </a:xfrm>
          <a:prstGeom prst="rect">
            <a:avLst/>
          </a:prstGeom>
          <a:solidFill>
            <a:srgbClr val="0271B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4100">
              <a:solidFill>
                <a:schemeClr val="lt1"/>
              </a:solidFill>
              <a:latin typeface="Barlow SemiBold"/>
              <a:ea typeface="Barlow SemiBold"/>
              <a:cs typeface="Barlow SemiBold"/>
              <a:sym typeface="Barlow SemiBold"/>
            </a:endParaRPr>
          </a:p>
        </p:txBody>
      </p:sp>
      <p:sp>
        <p:nvSpPr>
          <p:cNvPr id="116" name="Google Shape;116;p18"/>
          <p:cNvSpPr/>
          <p:nvPr/>
        </p:nvSpPr>
        <p:spPr>
          <a:xfrm>
            <a:off x="4159713" y="629526"/>
            <a:ext cx="1315800" cy="1315800"/>
          </a:xfrm>
          <a:prstGeom prst="ellipse">
            <a:avLst/>
          </a:prstGeom>
          <a:solidFill>
            <a:srgbClr val="0271B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7" name="Google Shape;117;p18"/>
          <p:cNvSpPr txBox="1"/>
          <p:nvPr/>
        </p:nvSpPr>
        <p:spPr>
          <a:xfrm>
            <a:off x="251100" y="672700"/>
            <a:ext cx="4320900" cy="409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a:solidFill>
                  <a:schemeClr val="lt1"/>
                </a:solidFill>
                <a:latin typeface="Barlow"/>
                <a:ea typeface="Barlow"/>
                <a:cs typeface="Barlow"/>
                <a:sym typeface="Barlow"/>
              </a:rPr>
              <a:t>Since 2016, CEOS has developed nine CEOS-ARD Product Family Specifications (PFS)</a:t>
            </a:r>
            <a:endParaRPr sz="2300">
              <a:solidFill>
                <a:schemeClr val="lt1"/>
              </a:solidFill>
              <a:latin typeface="Barlow"/>
              <a:ea typeface="Barlow"/>
              <a:cs typeface="Barlow"/>
              <a:sym typeface="Barlow"/>
            </a:endParaRPr>
          </a:p>
        </p:txBody>
      </p:sp>
      <p:pic>
        <p:nvPicPr>
          <p:cNvPr id="118" name="Google Shape;118;p18" title="CEOS_ARD_Logo_white.png"/>
          <p:cNvPicPr preferRelativeResize="0"/>
          <p:nvPr/>
        </p:nvPicPr>
        <p:blipFill>
          <a:blip r:embed="rId3">
            <a:alphaModFix/>
          </a:blip>
          <a:stretch>
            <a:fillRect/>
          </a:stretch>
        </p:blipFill>
        <p:spPr>
          <a:xfrm>
            <a:off x="5562600" y="33775"/>
            <a:ext cx="2671425" cy="2141001"/>
          </a:xfrm>
          <a:prstGeom prst="rect">
            <a:avLst/>
          </a:prstGeom>
          <a:noFill/>
          <a:ln>
            <a:noFill/>
          </a:ln>
        </p:spPr>
      </p:pic>
      <p:pic>
        <p:nvPicPr>
          <p:cNvPr id="119" name="Google Shape;119;p18" title="CEOS-ARD PFS cover pages.png"/>
          <p:cNvPicPr preferRelativeResize="0"/>
          <p:nvPr/>
        </p:nvPicPr>
        <p:blipFill>
          <a:blip r:embed="rId4">
            <a:alphaModFix/>
          </a:blip>
          <a:stretch>
            <a:fillRect/>
          </a:stretch>
        </p:blipFill>
        <p:spPr>
          <a:xfrm>
            <a:off x="876700" y="2375626"/>
            <a:ext cx="1294614" cy="1828799"/>
          </a:xfrm>
          <a:prstGeom prst="rect">
            <a:avLst/>
          </a:prstGeom>
          <a:noFill/>
          <a:ln w="9525" cap="flat" cmpd="sng">
            <a:solidFill>
              <a:schemeClr val="lt1"/>
            </a:solidFill>
            <a:prstDash val="solid"/>
            <a:round/>
            <a:headEnd type="none" w="sm" len="sm"/>
            <a:tailEnd type="none" w="sm" len="sm"/>
          </a:ln>
          <a:effectLst>
            <a:reflection endPos="30000" dist="38100" dir="5400000" fadeDir="5400012" sy="-100000" algn="bl" rotWithShape="0"/>
          </a:effectLst>
        </p:spPr>
      </p:pic>
      <p:pic>
        <p:nvPicPr>
          <p:cNvPr id="120" name="Google Shape;120;p18" title="CEOS-ARD PFS cover pages (1).png"/>
          <p:cNvPicPr preferRelativeResize="0"/>
          <p:nvPr/>
        </p:nvPicPr>
        <p:blipFill>
          <a:blip r:embed="rId5">
            <a:alphaModFix/>
          </a:blip>
          <a:stretch>
            <a:fillRect/>
          </a:stretch>
        </p:blipFill>
        <p:spPr>
          <a:xfrm>
            <a:off x="2373433" y="2375626"/>
            <a:ext cx="1294614" cy="1828799"/>
          </a:xfrm>
          <a:prstGeom prst="rect">
            <a:avLst/>
          </a:prstGeom>
          <a:noFill/>
          <a:ln>
            <a:noFill/>
          </a:ln>
          <a:effectLst>
            <a:reflection endPos="30000" dist="38100" dir="5400000" fadeDir="5400012" sy="-100000" algn="bl" rotWithShape="0"/>
          </a:effectLst>
        </p:spPr>
      </p:pic>
      <p:pic>
        <p:nvPicPr>
          <p:cNvPr id="121" name="Google Shape;121;p18" title="CEOS-ARD PFS cover pages (2).png"/>
          <p:cNvPicPr preferRelativeResize="0"/>
          <p:nvPr/>
        </p:nvPicPr>
        <p:blipFill>
          <a:blip r:embed="rId6">
            <a:alphaModFix/>
          </a:blip>
          <a:stretch>
            <a:fillRect/>
          </a:stretch>
        </p:blipFill>
        <p:spPr>
          <a:xfrm>
            <a:off x="3870165" y="2375626"/>
            <a:ext cx="1292828" cy="1828799"/>
          </a:xfrm>
          <a:prstGeom prst="rect">
            <a:avLst/>
          </a:prstGeom>
          <a:noFill/>
          <a:ln>
            <a:noFill/>
          </a:ln>
          <a:effectLst>
            <a:reflection endPos="30000" dist="38100" dir="5400000" fadeDir="5400012" sy="-100000" algn="bl" rotWithShape="0"/>
          </a:effectLst>
        </p:spPr>
      </p:pic>
      <p:pic>
        <p:nvPicPr>
          <p:cNvPr id="122" name="Google Shape;122;p18" title="CEOS-ARD PFS cover pages (3).png"/>
          <p:cNvPicPr preferRelativeResize="0"/>
          <p:nvPr/>
        </p:nvPicPr>
        <p:blipFill>
          <a:blip r:embed="rId7">
            <a:alphaModFix/>
          </a:blip>
          <a:stretch>
            <a:fillRect/>
          </a:stretch>
        </p:blipFill>
        <p:spPr>
          <a:xfrm>
            <a:off x="5365112" y="2375626"/>
            <a:ext cx="1292828" cy="1828799"/>
          </a:xfrm>
          <a:prstGeom prst="rect">
            <a:avLst/>
          </a:prstGeom>
          <a:noFill/>
          <a:ln>
            <a:noFill/>
          </a:ln>
          <a:effectLst>
            <a:reflection endPos="30000" dist="38100" dir="5400000" fadeDir="5400012" sy="-100000" algn="bl" rotWithShape="0"/>
          </a:effectLst>
        </p:spPr>
      </p:pic>
      <p:pic>
        <p:nvPicPr>
          <p:cNvPr id="123" name="Google Shape;123;p18" title="CEOS-ARD PFS cover pages (4).png"/>
          <p:cNvPicPr preferRelativeResize="0"/>
          <p:nvPr/>
        </p:nvPicPr>
        <p:blipFill>
          <a:blip r:embed="rId8">
            <a:alphaModFix/>
          </a:blip>
          <a:stretch>
            <a:fillRect/>
          </a:stretch>
        </p:blipFill>
        <p:spPr>
          <a:xfrm>
            <a:off x="6860058" y="2375626"/>
            <a:ext cx="1292828" cy="1828799"/>
          </a:xfrm>
          <a:prstGeom prst="rect">
            <a:avLst/>
          </a:prstGeom>
          <a:noFill/>
          <a:ln>
            <a:noFill/>
          </a:ln>
          <a:effectLst>
            <a:reflection endPos="30000" dist="38100" dir="5400000" fadeDir="5400012" sy="-100000" algn="bl" rotWithShape="0"/>
          </a:effectLst>
        </p:spPr>
      </p:pic>
      <p:sp>
        <p:nvSpPr>
          <p:cNvPr id="124" name="Google Shape;124;p18"/>
          <p:cNvSpPr txBox="1"/>
          <p:nvPr/>
        </p:nvSpPr>
        <p:spPr>
          <a:xfrm>
            <a:off x="556953" y="4792809"/>
            <a:ext cx="9143360" cy="34391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900" dirty="0">
                <a:solidFill>
                  <a:schemeClr val="lt1"/>
                </a:solidFill>
                <a:latin typeface="Barlow"/>
                <a:ea typeface="Barlow"/>
                <a:cs typeface="Barlow"/>
                <a:sym typeface="Barlow"/>
              </a:rPr>
              <a:t>* Combined </a:t>
            </a:r>
            <a:r>
              <a:rPr lang="en" sz="900" b="1" dirty="0">
                <a:solidFill>
                  <a:schemeClr val="lt1"/>
                </a:solidFill>
                <a:latin typeface="Barlow"/>
                <a:ea typeface="Barlow"/>
                <a:cs typeface="Barlow"/>
                <a:sym typeface="Barlow"/>
              </a:rPr>
              <a:t>SAR PFS </a:t>
            </a:r>
            <a:r>
              <a:rPr lang="en" sz="900" dirty="0">
                <a:solidFill>
                  <a:schemeClr val="lt1"/>
                </a:solidFill>
                <a:latin typeface="Barlow"/>
                <a:ea typeface="Barlow"/>
                <a:cs typeface="Barlow"/>
                <a:sym typeface="Barlow"/>
              </a:rPr>
              <a:t>includes: </a:t>
            </a:r>
            <a:r>
              <a:rPr lang="en" sz="900" dirty="0" err="1">
                <a:solidFill>
                  <a:schemeClr val="lt1"/>
                </a:solidFill>
                <a:latin typeface="Barlow"/>
                <a:ea typeface="Barlow"/>
                <a:cs typeface="Barlow"/>
                <a:sym typeface="Barlow"/>
              </a:rPr>
              <a:t>Normalised</a:t>
            </a:r>
            <a:r>
              <a:rPr lang="en" sz="900" dirty="0">
                <a:solidFill>
                  <a:schemeClr val="lt1"/>
                </a:solidFill>
                <a:latin typeface="Barlow"/>
                <a:ea typeface="Barlow"/>
                <a:cs typeface="Barlow"/>
                <a:sym typeface="Barlow"/>
              </a:rPr>
              <a:t> Radar Backscatter, Polarimetric Radar, Ocean Radar Backscatter, Geocoded Single-Look Complex, Interferometric Radar</a:t>
            </a:r>
            <a:endParaRPr sz="1050" dirty="0">
              <a:solidFill>
                <a:schemeClr val="lt1"/>
              </a:solidFill>
              <a:latin typeface="Barlow"/>
              <a:ea typeface="Barlow"/>
              <a:cs typeface="Barlow"/>
              <a:sym typeface="Barlow"/>
            </a:endParaRPr>
          </a:p>
        </p:txBody>
      </p:sp>
      <p:cxnSp>
        <p:nvCxnSpPr>
          <p:cNvPr id="125" name="Google Shape;125;p18"/>
          <p:cNvCxnSpPr/>
          <p:nvPr/>
        </p:nvCxnSpPr>
        <p:spPr>
          <a:xfrm>
            <a:off x="172950" y="4757875"/>
            <a:ext cx="8798100" cy="0"/>
          </a:xfrm>
          <a:prstGeom prst="straightConnector1">
            <a:avLst/>
          </a:prstGeom>
          <a:noFill/>
          <a:ln w="9525" cap="flat" cmpd="sng">
            <a:solidFill>
              <a:schemeClr val="lt1"/>
            </a:solidFill>
            <a:prstDash val="dot"/>
            <a:round/>
            <a:headEnd type="none" w="sm" len="sm"/>
            <a:tailEnd type="none" w="sm" len="sm"/>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1455B"/>
        </a:solidFill>
        <a:effectLst/>
      </p:bgPr>
    </p:bg>
    <p:spTree>
      <p:nvGrpSpPr>
        <p:cNvPr id="1" name="Shape 85"/>
        <p:cNvGrpSpPr/>
        <p:nvPr/>
      </p:nvGrpSpPr>
      <p:grpSpPr>
        <a:xfrm>
          <a:off x="0" y="0"/>
          <a:ext cx="0" cy="0"/>
          <a:chOff x="0" y="0"/>
          <a:chExt cx="0" cy="0"/>
        </a:xfrm>
      </p:grpSpPr>
      <p:cxnSp>
        <p:nvCxnSpPr>
          <p:cNvPr id="86" name="Google Shape;86;p16"/>
          <p:cNvCxnSpPr/>
          <p:nvPr/>
        </p:nvCxnSpPr>
        <p:spPr>
          <a:xfrm>
            <a:off x="172950" y="4757875"/>
            <a:ext cx="8798100" cy="0"/>
          </a:xfrm>
          <a:prstGeom prst="straightConnector1">
            <a:avLst/>
          </a:prstGeom>
          <a:noFill/>
          <a:ln w="9525" cap="flat" cmpd="sng">
            <a:solidFill>
              <a:schemeClr val="lt1"/>
            </a:solidFill>
            <a:prstDash val="dot"/>
            <a:round/>
            <a:headEnd type="none" w="med" len="med"/>
            <a:tailEnd type="none" w="med" len="med"/>
          </a:ln>
        </p:spPr>
      </p:cxnSp>
      <p:pic>
        <p:nvPicPr>
          <p:cNvPr id="87" name="Google Shape;87;p16" title="CEOS_logo_white_text_right.png"/>
          <p:cNvPicPr preferRelativeResize="0"/>
          <p:nvPr/>
        </p:nvPicPr>
        <p:blipFill rotWithShape="1">
          <a:blip r:embed="rId3">
            <a:alphaModFix/>
            <a:extLst>
              <a:ext uri="{28A0092B-C50C-407E-A947-70E740481C1C}">
                <a14:useLocalDpi xmlns:a14="http://schemas.microsoft.com/office/drawing/2010/main"/>
              </a:ext>
            </a:extLst>
          </a:blip>
          <a:srcRect l="-422"/>
          <a:stretch/>
        </p:blipFill>
        <p:spPr>
          <a:xfrm>
            <a:off x="5897725" y="231425"/>
            <a:ext cx="2198523" cy="503475"/>
          </a:xfrm>
          <a:prstGeom prst="rect">
            <a:avLst/>
          </a:prstGeom>
          <a:noFill/>
          <a:ln>
            <a:noFill/>
          </a:ln>
        </p:spPr>
      </p:pic>
      <p:pic>
        <p:nvPicPr>
          <p:cNvPr id="88" name="Google Shape;88;p16" title="CEOS_ARD_Logo_white.png"/>
          <p:cNvPicPr preferRelativeResize="0"/>
          <p:nvPr/>
        </p:nvPicPr>
        <p:blipFill rotWithShape="1">
          <a:blip r:embed="rId4">
            <a:alphaModFix/>
          </a:blip>
          <a:srcRect/>
          <a:stretch/>
        </p:blipFill>
        <p:spPr>
          <a:xfrm>
            <a:off x="8173950" y="138054"/>
            <a:ext cx="861200" cy="690225"/>
          </a:xfrm>
          <a:prstGeom prst="rect">
            <a:avLst/>
          </a:prstGeom>
          <a:noFill/>
          <a:ln>
            <a:noFill/>
          </a:ln>
        </p:spPr>
      </p:pic>
      <p:pic>
        <p:nvPicPr>
          <p:cNvPr id="89" name="Google Shape;89;p16" title="slide6.jpg"/>
          <p:cNvPicPr preferRelativeResize="0"/>
          <p:nvPr/>
        </p:nvPicPr>
        <p:blipFill rotWithShape="1">
          <a:blip r:embed="rId5">
            <a:alphaModFix/>
            <a:extLst>
              <a:ext uri="{28A0092B-C50C-407E-A947-70E740481C1C}">
                <a14:useLocalDpi xmlns:a14="http://schemas.microsoft.com/office/drawing/2010/main"/>
              </a:ext>
            </a:extLst>
          </a:blip>
          <a:srcRect r="-58228"/>
          <a:stretch/>
        </p:blipFill>
        <p:spPr>
          <a:xfrm flipH="1">
            <a:off x="-4391025" y="-45225"/>
            <a:ext cx="5222700" cy="5004600"/>
          </a:xfrm>
          <a:prstGeom prst="donut">
            <a:avLst>
              <a:gd name="adj" fmla="val 10848"/>
            </a:avLst>
          </a:prstGeom>
          <a:noFill/>
          <a:ln>
            <a:noFill/>
          </a:ln>
        </p:spPr>
      </p:pic>
      <p:sp>
        <p:nvSpPr>
          <p:cNvPr id="90" name="Google Shape;90;p16"/>
          <p:cNvSpPr txBox="1"/>
          <p:nvPr/>
        </p:nvSpPr>
        <p:spPr>
          <a:xfrm>
            <a:off x="1013150" y="193363"/>
            <a:ext cx="4703100" cy="57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100">
                <a:solidFill>
                  <a:schemeClr val="lt1"/>
                </a:solidFill>
                <a:latin typeface="Barlow"/>
                <a:ea typeface="Barlow"/>
                <a:cs typeface="Barlow"/>
                <a:sym typeface="Barlow"/>
              </a:rPr>
              <a:t>CEOS-ARD Background</a:t>
            </a:r>
            <a:endParaRPr sz="3100">
              <a:solidFill>
                <a:schemeClr val="lt1"/>
              </a:solidFill>
              <a:latin typeface="Barlow"/>
              <a:ea typeface="Barlow"/>
              <a:cs typeface="Barlow"/>
              <a:sym typeface="Barlow"/>
            </a:endParaRPr>
          </a:p>
        </p:txBody>
      </p:sp>
      <p:sp>
        <p:nvSpPr>
          <p:cNvPr id="91" name="Google Shape;91;p16"/>
          <p:cNvSpPr txBox="1"/>
          <p:nvPr/>
        </p:nvSpPr>
        <p:spPr>
          <a:xfrm>
            <a:off x="1013150" y="1018624"/>
            <a:ext cx="7910700" cy="353773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dirty="0">
                <a:solidFill>
                  <a:schemeClr val="lt1"/>
                </a:solidFill>
                <a:latin typeface="Barlow"/>
                <a:ea typeface="Barlow"/>
                <a:cs typeface="Barlow"/>
                <a:sym typeface="Barlow"/>
              </a:rPr>
              <a:t>CEOS Analysis Ready Data (CEOS-ARD) has caused a significant and positive paradigm shift in the Earth observation community:</a:t>
            </a:r>
            <a:endParaRPr sz="2100" dirty="0">
              <a:solidFill>
                <a:schemeClr val="lt1"/>
              </a:solidFill>
              <a:latin typeface="Barlow"/>
              <a:ea typeface="Barlow"/>
              <a:cs typeface="Barlow"/>
              <a:sym typeface="Barlow"/>
            </a:endParaRPr>
          </a:p>
          <a:p>
            <a:pPr marL="457200" lvl="0" indent="-361950" algn="l" rtl="0">
              <a:spcBef>
                <a:spcPts val="600"/>
              </a:spcBef>
              <a:spcAft>
                <a:spcPts val="0"/>
              </a:spcAft>
              <a:buClr>
                <a:schemeClr val="lt1"/>
              </a:buClr>
              <a:buSzPts val="2100"/>
              <a:buFont typeface="Barlow"/>
              <a:buChar char="●"/>
            </a:pPr>
            <a:r>
              <a:rPr lang="en" sz="2100" dirty="0">
                <a:solidFill>
                  <a:schemeClr val="lt1"/>
                </a:solidFill>
                <a:latin typeface="Barlow"/>
                <a:ea typeface="Barlow"/>
                <a:cs typeface="Barlow"/>
                <a:sym typeface="Barlow"/>
              </a:rPr>
              <a:t>Making data more transparent and easy to use</a:t>
            </a:r>
            <a:endParaRPr sz="2100" dirty="0">
              <a:solidFill>
                <a:schemeClr val="lt1"/>
              </a:solidFill>
              <a:latin typeface="Barlow"/>
              <a:ea typeface="Barlow"/>
              <a:cs typeface="Barlow"/>
              <a:sym typeface="Barlow"/>
            </a:endParaRPr>
          </a:p>
          <a:p>
            <a:pPr marL="457200" lvl="0" indent="-361950" algn="l" rtl="0">
              <a:spcBef>
                <a:spcPts val="600"/>
              </a:spcBef>
              <a:spcAft>
                <a:spcPts val="0"/>
              </a:spcAft>
              <a:buClr>
                <a:schemeClr val="lt1"/>
              </a:buClr>
              <a:buSzPts val="2100"/>
              <a:buFont typeface="Barlow"/>
              <a:buChar char="●"/>
            </a:pPr>
            <a:r>
              <a:rPr lang="en" sz="2100" dirty="0">
                <a:solidFill>
                  <a:schemeClr val="lt1"/>
                </a:solidFill>
                <a:latin typeface="Barlow"/>
                <a:ea typeface="Barlow"/>
                <a:cs typeface="Barlow"/>
                <a:sym typeface="Barlow"/>
              </a:rPr>
              <a:t>Basis for improved interoperability</a:t>
            </a:r>
            <a:endParaRPr sz="2100" dirty="0">
              <a:solidFill>
                <a:schemeClr val="lt1"/>
              </a:solidFill>
              <a:latin typeface="Barlow"/>
              <a:ea typeface="Barlow"/>
              <a:cs typeface="Barlow"/>
              <a:sym typeface="Barlow"/>
            </a:endParaRPr>
          </a:p>
          <a:p>
            <a:pPr marL="457200" lvl="0" indent="-361950" algn="l" rtl="0">
              <a:spcBef>
                <a:spcPts val="600"/>
              </a:spcBef>
              <a:spcAft>
                <a:spcPts val="0"/>
              </a:spcAft>
              <a:buClr>
                <a:schemeClr val="lt1"/>
              </a:buClr>
              <a:buSzPts val="2100"/>
              <a:buFont typeface="Barlow"/>
              <a:buChar char="●"/>
            </a:pPr>
            <a:r>
              <a:rPr lang="en" sz="2100" dirty="0">
                <a:solidFill>
                  <a:schemeClr val="lt1"/>
                </a:solidFill>
                <a:latin typeface="Barlow"/>
                <a:ea typeface="Barlow"/>
                <a:cs typeface="Barlow"/>
                <a:sym typeface="Barlow"/>
              </a:rPr>
              <a:t>Critical benchmark for non-CEOS data providers</a:t>
            </a:r>
            <a:endParaRPr sz="2100" dirty="0">
              <a:solidFill>
                <a:schemeClr val="lt1"/>
              </a:solidFill>
              <a:latin typeface="Barlow"/>
              <a:ea typeface="Barlow"/>
              <a:cs typeface="Barlow"/>
              <a:sym typeface="Barlow"/>
            </a:endParaRPr>
          </a:p>
          <a:p>
            <a:pPr marL="457200" lvl="0" indent="-361950" algn="l" rtl="0">
              <a:spcBef>
                <a:spcPts val="600"/>
              </a:spcBef>
              <a:spcAft>
                <a:spcPts val="0"/>
              </a:spcAft>
              <a:buClr>
                <a:schemeClr val="lt1"/>
              </a:buClr>
              <a:buSzPts val="2100"/>
              <a:buFont typeface="Barlow"/>
              <a:buChar char="●"/>
            </a:pPr>
            <a:r>
              <a:rPr lang="en" sz="2100" dirty="0">
                <a:solidFill>
                  <a:schemeClr val="lt1"/>
                </a:solidFill>
                <a:latin typeface="Barlow"/>
                <a:ea typeface="Barlow"/>
                <a:cs typeface="Barlow"/>
                <a:sym typeface="Barlow"/>
              </a:rPr>
              <a:t>Encouraged a more thoughtful approach to data provision</a:t>
            </a:r>
            <a:endParaRPr sz="2100" dirty="0">
              <a:solidFill>
                <a:schemeClr val="lt1"/>
              </a:solidFill>
              <a:latin typeface="Barlow"/>
              <a:ea typeface="Barlow"/>
              <a:cs typeface="Barlow"/>
              <a:sym typeface="Barlow"/>
            </a:endParaRPr>
          </a:p>
          <a:p>
            <a:pPr marL="457200" lvl="0" indent="-361950" algn="l" rtl="0">
              <a:spcBef>
                <a:spcPts val="600"/>
              </a:spcBef>
              <a:spcAft>
                <a:spcPts val="0"/>
              </a:spcAft>
              <a:buClr>
                <a:schemeClr val="lt1"/>
              </a:buClr>
              <a:buSzPts val="2100"/>
              <a:buFont typeface="Barlow"/>
              <a:buChar char="●"/>
            </a:pPr>
            <a:r>
              <a:rPr lang="en" sz="2100" dirty="0">
                <a:solidFill>
                  <a:schemeClr val="lt1"/>
                </a:solidFill>
                <a:latin typeface="Barlow"/>
                <a:ea typeface="Barlow"/>
                <a:cs typeface="Barlow"/>
                <a:sym typeface="Barlow"/>
              </a:rPr>
              <a:t>Ensuring non-experts can benefit alongside the scientific community</a:t>
            </a:r>
            <a:endParaRPr sz="2100" dirty="0">
              <a:solidFill>
                <a:schemeClr val="lt1"/>
              </a:solidFill>
              <a:latin typeface="Barlow"/>
              <a:ea typeface="Barlow"/>
              <a:cs typeface="Barlow"/>
              <a:sym typeface="Barlow"/>
            </a:endParaRPr>
          </a:p>
          <a:p>
            <a:pPr marL="457200" lvl="0" indent="-361950" algn="l" rtl="0">
              <a:spcBef>
                <a:spcPts val="600"/>
              </a:spcBef>
              <a:spcAft>
                <a:spcPts val="600"/>
              </a:spcAft>
              <a:buClr>
                <a:schemeClr val="lt1"/>
              </a:buClr>
              <a:buSzPts val="2100"/>
              <a:buFont typeface="Barlow"/>
              <a:buChar char="●"/>
            </a:pPr>
            <a:r>
              <a:rPr lang="en" sz="2100" dirty="0" err="1">
                <a:solidFill>
                  <a:schemeClr val="lt1"/>
                </a:solidFill>
                <a:latin typeface="Barlow"/>
                <a:ea typeface="Barlow"/>
                <a:cs typeface="Barlow"/>
                <a:sym typeface="Barlow"/>
              </a:rPr>
              <a:t>Democratising</a:t>
            </a:r>
            <a:r>
              <a:rPr lang="en" sz="2100" dirty="0">
                <a:solidFill>
                  <a:schemeClr val="lt1"/>
                </a:solidFill>
                <a:latin typeface="Barlow"/>
                <a:ea typeface="Barlow"/>
                <a:cs typeface="Barlow"/>
                <a:sym typeface="Barlow"/>
              </a:rPr>
              <a:t> EO data</a:t>
            </a:r>
            <a:endParaRPr sz="2100" dirty="0">
              <a:solidFill>
                <a:schemeClr val="lt1"/>
              </a:solidFill>
              <a:latin typeface="Barlow"/>
              <a:ea typeface="Barlow"/>
              <a:cs typeface="Barlow"/>
              <a:sym typeface="Barlow"/>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1455B"/>
        </a:solidFill>
        <a:effectLst/>
      </p:bgPr>
    </p:bg>
    <p:spTree>
      <p:nvGrpSpPr>
        <p:cNvPr id="1" name="Shape 95"/>
        <p:cNvGrpSpPr/>
        <p:nvPr/>
      </p:nvGrpSpPr>
      <p:grpSpPr>
        <a:xfrm>
          <a:off x="0" y="0"/>
          <a:ext cx="0" cy="0"/>
          <a:chOff x="0" y="0"/>
          <a:chExt cx="0" cy="0"/>
        </a:xfrm>
      </p:grpSpPr>
      <p:cxnSp>
        <p:nvCxnSpPr>
          <p:cNvPr id="96" name="Google Shape;96;p17"/>
          <p:cNvCxnSpPr/>
          <p:nvPr/>
        </p:nvCxnSpPr>
        <p:spPr>
          <a:xfrm>
            <a:off x="172950" y="4757875"/>
            <a:ext cx="8798100" cy="0"/>
          </a:xfrm>
          <a:prstGeom prst="straightConnector1">
            <a:avLst/>
          </a:prstGeom>
          <a:noFill/>
          <a:ln w="9525" cap="flat" cmpd="sng">
            <a:solidFill>
              <a:schemeClr val="lt1"/>
            </a:solidFill>
            <a:prstDash val="dot"/>
            <a:round/>
            <a:headEnd type="none" w="med" len="med"/>
            <a:tailEnd type="none" w="med" len="med"/>
          </a:ln>
        </p:spPr>
      </p:cxnSp>
      <p:pic>
        <p:nvPicPr>
          <p:cNvPr id="97" name="Google Shape;97;p17" title="CEOS_logo_white_text_right.png"/>
          <p:cNvPicPr preferRelativeResize="0"/>
          <p:nvPr/>
        </p:nvPicPr>
        <p:blipFill rotWithShape="1">
          <a:blip r:embed="rId3">
            <a:alphaModFix/>
            <a:extLst>
              <a:ext uri="{28A0092B-C50C-407E-A947-70E740481C1C}">
                <a14:useLocalDpi xmlns:a14="http://schemas.microsoft.com/office/drawing/2010/main"/>
              </a:ext>
            </a:extLst>
          </a:blip>
          <a:srcRect l="-422"/>
          <a:stretch/>
        </p:blipFill>
        <p:spPr>
          <a:xfrm>
            <a:off x="944725" y="231425"/>
            <a:ext cx="2198523" cy="503475"/>
          </a:xfrm>
          <a:prstGeom prst="rect">
            <a:avLst/>
          </a:prstGeom>
          <a:noFill/>
          <a:ln>
            <a:noFill/>
          </a:ln>
        </p:spPr>
      </p:pic>
      <p:pic>
        <p:nvPicPr>
          <p:cNvPr id="98" name="Google Shape;98;p17" title="CEOS_ARD_Logo_white.png"/>
          <p:cNvPicPr preferRelativeResize="0"/>
          <p:nvPr/>
        </p:nvPicPr>
        <p:blipFill rotWithShape="1">
          <a:blip r:embed="rId4">
            <a:alphaModFix/>
          </a:blip>
          <a:srcRect/>
          <a:stretch/>
        </p:blipFill>
        <p:spPr>
          <a:xfrm>
            <a:off x="96750" y="138054"/>
            <a:ext cx="861200" cy="690225"/>
          </a:xfrm>
          <a:prstGeom prst="rect">
            <a:avLst/>
          </a:prstGeom>
          <a:noFill/>
          <a:ln>
            <a:noFill/>
          </a:ln>
        </p:spPr>
      </p:pic>
      <p:pic>
        <p:nvPicPr>
          <p:cNvPr id="99" name="Google Shape;99;p17" title="slide6.jpg"/>
          <p:cNvPicPr preferRelativeResize="0"/>
          <p:nvPr/>
        </p:nvPicPr>
        <p:blipFill rotWithShape="1">
          <a:blip r:embed="rId5">
            <a:alphaModFix/>
            <a:extLst>
              <a:ext uri="{28A0092B-C50C-407E-A947-70E740481C1C}">
                <a14:useLocalDpi xmlns:a14="http://schemas.microsoft.com/office/drawing/2010/main"/>
              </a:ext>
            </a:extLst>
          </a:blip>
          <a:srcRect r="-58228"/>
          <a:stretch/>
        </p:blipFill>
        <p:spPr>
          <a:xfrm>
            <a:off x="8258175" y="-45225"/>
            <a:ext cx="5222700" cy="5004600"/>
          </a:xfrm>
          <a:prstGeom prst="donut">
            <a:avLst>
              <a:gd name="adj" fmla="val 10848"/>
            </a:avLst>
          </a:prstGeom>
          <a:noFill/>
          <a:ln>
            <a:noFill/>
          </a:ln>
        </p:spPr>
      </p:pic>
      <p:sp>
        <p:nvSpPr>
          <p:cNvPr id="100" name="Google Shape;100;p17"/>
          <p:cNvSpPr txBox="1"/>
          <p:nvPr/>
        </p:nvSpPr>
        <p:spPr>
          <a:xfrm>
            <a:off x="4061150" y="193363"/>
            <a:ext cx="4703100" cy="57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100">
                <a:solidFill>
                  <a:schemeClr val="lt1"/>
                </a:solidFill>
                <a:latin typeface="Barlow"/>
                <a:ea typeface="Barlow"/>
                <a:cs typeface="Barlow"/>
                <a:sym typeface="Barlow"/>
              </a:rPr>
              <a:t>Impact</a:t>
            </a:r>
            <a:endParaRPr sz="3100">
              <a:solidFill>
                <a:schemeClr val="lt1"/>
              </a:solidFill>
              <a:latin typeface="Barlow"/>
              <a:ea typeface="Barlow"/>
              <a:cs typeface="Barlow"/>
              <a:sym typeface="Barlow"/>
            </a:endParaRPr>
          </a:p>
        </p:txBody>
      </p:sp>
      <p:sp>
        <p:nvSpPr>
          <p:cNvPr id="101" name="Google Shape;101;p17"/>
          <p:cNvSpPr/>
          <p:nvPr/>
        </p:nvSpPr>
        <p:spPr>
          <a:xfrm>
            <a:off x="1908292" y="3564549"/>
            <a:ext cx="1040700" cy="1040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02" name="Google Shape;102;p17" title="USGS_logo_green.png"/>
          <p:cNvPicPr preferRelativeResize="0"/>
          <p:nvPr/>
        </p:nvPicPr>
        <p:blipFill rotWithShape="1">
          <a:blip r:embed="rId6">
            <a:alphaModFix/>
            <a:extLst>
              <a:ext uri="{28A0092B-C50C-407E-A947-70E740481C1C}">
                <a14:useLocalDpi xmlns:a14="http://schemas.microsoft.com/office/drawing/2010/main"/>
              </a:ext>
            </a:extLst>
          </a:blip>
          <a:srcRect l="-2638" t="-59890" r="-5482" b="-59890"/>
          <a:stretch/>
        </p:blipFill>
        <p:spPr>
          <a:xfrm>
            <a:off x="1935050" y="3672950"/>
            <a:ext cx="1013900" cy="823850"/>
          </a:xfrm>
          <a:prstGeom prst="rect">
            <a:avLst/>
          </a:prstGeom>
          <a:noFill/>
          <a:ln>
            <a:noFill/>
          </a:ln>
        </p:spPr>
      </p:pic>
      <p:sp>
        <p:nvSpPr>
          <p:cNvPr id="103" name="Google Shape;103;p17"/>
          <p:cNvSpPr txBox="1"/>
          <p:nvPr/>
        </p:nvSpPr>
        <p:spPr>
          <a:xfrm>
            <a:off x="3112125" y="3578675"/>
            <a:ext cx="5402700" cy="115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dirty="0">
                <a:solidFill>
                  <a:schemeClr val="lt1"/>
                </a:solidFill>
                <a:latin typeface="Barlow"/>
                <a:ea typeface="Barlow"/>
                <a:cs typeface="Barlow"/>
                <a:sym typeface="Barlow"/>
              </a:rPr>
              <a:t>Landsat Collection 2’s compliance with CEOS-ARD standards has been a game changer for the global Earth observation community. </a:t>
            </a:r>
            <a:r>
              <a:rPr lang="en" sz="900" u="sng" dirty="0">
                <a:solidFill>
                  <a:schemeClr val="lt1"/>
                </a:solidFill>
                <a:latin typeface="Barlow"/>
                <a:ea typeface="Barlow"/>
                <a:cs typeface="Barlow"/>
                <a:sym typeface="Barlow"/>
              </a:rPr>
              <a:t>Users gain faster, more dependable insights </a:t>
            </a:r>
            <a:r>
              <a:rPr lang="en" sz="900" dirty="0">
                <a:solidFill>
                  <a:schemeClr val="lt1"/>
                </a:solidFill>
                <a:latin typeface="Barlow"/>
                <a:ea typeface="Barlow"/>
                <a:cs typeface="Barlow"/>
                <a:sym typeface="Barlow"/>
              </a:rPr>
              <a:t>for diverse applications from land cover change and agricultural monitoring to natural resource management and disaster response. </a:t>
            </a:r>
            <a:r>
              <a:rPr lang="en" sz="900" u="sng" dirty="0">
                <a:solidFill>
                  <a:schemeClr val="lt1"/>
                </a:solidFill>
                <a:latin typeface="Barlow"/>
                <a:ea typeface="Barlow"/>
                <a:cs typeface="Barlow"/>
                <a:sym typeface="Barlow"/>
              </a:rPr>
              <a:t>CEOS-ARD compliance has truly unlocked the analytical power of the 50+ year Landsat archive</a:t>
            </a:r>
            <a:r>
              <a:rPr lang="en" sz="900" dirty="0">
                <a:solidFill>
                  <a:schemeClr val="lt1"/>
                </a:solidFill>
                <a:latin typeface="Barlow"/>
                <a:ea typeface="Barlow"/>
                <a:cs typeface="Barlow"/>
                <a:sym typeface="Barlow"/>
              </a:rPr>
              <a:t>, significantly enhancing USGS's contribution to our understanding and stewardship of the planet.</a:t>
            </a:r>
            <a:endParaRPr sz="900" dirty="0">
              <a:solidFill>
                <a:schemeClr val="lt1"/>
              </a:solidFill>
              <a:latin typeface="Barlow"/>
              <a:ea typeface="Barlow"/>
              <a:cs typeface="Barlow"/>
              <a:sym typeface="Barlow"/>
            </a:endParaRPr>
          </a:p>
          <a:p>
            <a:pPr marL="0" lvl="0" indent="0" algn="l" rtl="0">
              <a:spcBef>
                <a:spcPts val="0"/>
              </a:spcBef>
              <a:spcAft>
                <a:spcPts val="0"/>
              </a:spcAft>
              <a:buNone/>
            </a:pPr>
            <a:endParaRPr sz="900" dirty="0">
              <a:solidFill>
                <a:schemeClr val="lt1"/>
              </a:solidFill>
              <a:latin typeface="Barlow"/>
              <a:ea typeface="Barlow"/>
              <a:cs typeface="Barlow"/>
              <a:sym typeface="Barlow"/>
            </a:endParaRPr>
          </a:p>
          <a:p>
            <a:pPr marL="0" lvl="0" indent="0" algn="r" rtl="0">
              <a:spcBef>
                <a:spcPts val="0"/>
              </a:spcBef>
              <a:spcAft>
                <a:spcPts val="0"/>
              </a:spcAft>
              <a:buClr>
                <a:schemeClr val="dk1"/>
              </a:buClr>
              <a:buSzPts val="1100"/>
              <a:buFont typeface="Arial"/>
              <a:buNone/>
            </a:pPr>
            <a:r>
              <a:rPr lang="en" sz="900" i="1" dirty="0">
                <a:solidFill>
                  <a:schemeClr val="lt1"/>
                </a:solidFill>
                <a:latin typeface="Barlow"/>
                <a:ea typeface="Barlow"/>
                <a:cs typeface="Barlow"/>
                <a:sym typeface="Barlow"/>
              </a:rPr>
              <a:t>Dr. Christopher Barnes (KBR), Sustainable Land Imaging Partnerships, USGS EROS Center, USA</a:t>
            </a:r>
            <a:endParaRPr sz="900" i="1" dirty="0">
              <a:solidFill>
                <a:schemeClr val="lt1"/>
              </a:solidFill>
              <a:latin typeface="Barlow"/>
              <a:ea typeface="Barlow"/>
              <a:cs typeface="Barlow"/>
              <a:sym typeface="Barlow"/>
            </a:endParaRPr>
          </a:p>
        </p:txBody>
      </p:sp>
      <p:sp>
        <p:nvSpPr>
          <p:cNvPr id="104" name="Google Shape;104;p17"/>
          <p:cNvSpPr/>
          <p:nvPr/>
        </p:nvSpPr>
        <p:spPr>
          <a:xfrm>
            <a:off x="1071747" y="2326781"/>
            <a:ext cx="1040700" cy="1040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05" name="Google Shape;105;p17"/>
          <p:cNvPicPr preferRelativeResize="0"/>
          <p:nvPr/>
        </p:nvPicPr>
        <p:blipFill rotWithShape="1">
          <a:blip r:embed="rId7">
            <a:alphaModFix/>
            <a:extLst>
              <a:ext uri="{28A0092B-C50C-407E-A947-70E740481C1C}">
                <a14:useLocalDpi xmlns:a14="http://schemas.microsoft.com/office/drawing/2010/main"/>
              </a:ext>
            </a:extLst>
          </a:blip>
          <a:srcRect r="-4811"/>
          <a:stretch/>
        </p:blipFill>
        <p:spPr>
          <a:xfrm>
            <a:off x="1246462" y="2449290"/>
            <a:ext cx="735265" cy="823850"/>
          </a:xfrm>
          <a:prstGeom prst="rect">
            <a:avLst/>
          </a:prstGeom>
          <a:noFill/>
          <a:ln>
            <a:noFill/>
          </a:ln>
        </p:spPr>
      </p:pic>
      <p:sp>
        <p:nvSpPr>
          <p:cNvPr id="106" name="Google Shape;106;p17"/>
          <p:cNvSpPr txBox="1"/>
          <p:nvPr/>
        </p:nvSpPr>
        <p:spPr>
          <a:xfrm>
            <a:off x="2261919" y="2300831"/>
            <a:ext cx="5626500" cy="115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dirty="0">
                <a:solidFill>
                  <a:schemeClr val="lt1"/>
                </a:solidFill>
                <a:latin typeface="Barlow"/>
                <a:ea typeface="Barlow"/>
                <a:cs typeface="Barlow"/>
                <a:sym typeface="Barlow"/>
              </a:rPr>
              <a:t>By adopting CEOS Analysis Ready Data (CEOS-ARD) specifications, Digital Earth Africa is ensuring that satellite data is available, findable, accessible, and suitable for use by as many users as possible. Using CEOS-ARD, DE Africa is providing a rich source of information to better </a:t>
            </a:r>
            <a:r>
              <a:rPr lang="en" sz="900" u="sng" dirty="0">
                <a:solidFill>
                  <a:schemeClr val="lt1"/>
                </a:solidFill>
                <a:latin typeface="Barlow"/>
                <a:ea typeface="Barlow"/>
                <a:cs typeface="Barlow"/>
                <a:sym typeface="Barlow"/>
              </a:rPr>
              <a:t>understand and address challenges of sustainable development in Africa</a:t>
            </a:r>
            <a:r>
              <a:rPr lang="en" sz="900" dirty="0">
                <a:solidFill>
                  <a:schemeClr val="lt1"/>
                </a:solidFill>
                <a:latin typeface="Barlow"/>
                <a:ea typeface="Barlow"/>
                <a:cs typeface="Barlow"/>
                <a:sym typeface="Barlow"/>
              </a:rPr>
              <a:t>. This information tells a story over time to support decision-making by governments, private sector and civil society.</a:t>
            </a:r>
            <a:endParaRPr sz="900" dirty="0">
              <a:solidFill>
                <a:schemeClr val="lt1"/>
              </a:solidFill>
              <a:latin typeface="Barlow"/>
              <a:ea typeface="Barlow"/>
              <a:cs typeface="Barlow"/>
              <a:sym typeface="Barlow"/>
            </a:endParaRPr>
          </a:p>
          <a:p>
            <a:pPr marL="0" lvl="0" indent="0" algn="r" rtl="0">
              <a:spcBef>
                <a:spcPts val="0"/>
              </a:spcBef>
              <a:spcAft>
                <a:spcPts val="0"/>
              </a:spcAft>
              <a:buClr>
                <a:schemeClr val="dk1"/>
              </a:buClr>
              <a:buSzPts val="1100"/>
              <a:buFont typeface="Arial"/>
              <a:buNone/>
            </a:pPr>
            <a:endParaRPr sz="900" i="1" dirty="0">
              <a:solidFill>
                <a:schemeClr val="lt1"/>
              </a:solidFill>
              <a:latin typeface="Barlow"/>
              <a:ea typeface="Barlow"/>
              <a:cs typeface="Barlow"/>
              <a:sym typeface="Barlow"/>
            </a:endParaRPr>
          </a:p>
          <a:p>
            <a:pPr marL="0" lvl="0" indent="0" algn="r" rtl="0">
              <a:spcBef>
                <a:spcPts val="0"/>
              </a:spcBef>
              <a:spcAft>
                <a:spcPts val="0"/>
              </a:spcAft>
              <a:buClr>
                <a:schemeClr val="dk1"/>
              </a:buClr>
              <a:buSzPts val="1100"/>
              <a:buFont typeface="Arial"/>
              <a:buNone/>
            </a:pPr>
            <a:r>
              <a:rPr lang="en" sz="900" i="1" dirty="0">
                <a:solidFill>
                  <a:schemeClr val="lt1"/>
                </a:solidFill>
                <a:latin typeface="Barlow"/>
                <a:ea typeface="Barlow"/>
                <a:cs typeface="Barlow"/>
                <a:sym typeface="Barlow"/>
              </a:rPr>
              <a:t>Dr Adam Lewis PSM, Senior Advisor on the Global Team for Digital Earth Africa</a:t>
            </a:r>
            <a:endParaRPr sz="900" dirty="0">
              <a:solidFill>
                <a:schemeClr val="lt1"/>
              </a:solidFill>
              <a:latin typeface="Barlow"/>
              <a:ea typeface="Barlow"/>
              <a:cs typeface="Barlow"/>
              <a:sym typeface="Barlow"/>
            </a:endParaRPr>
          </a:p>
        </p:txBody>
      </p:sp>
      <p:grpSp>
        <p:nvGrpSpPr>
          <p:cNvPr id="107" name="Google Shape;107;p17"/>
          <p:cNvGrpSpPr/>
          <p:nvPr/>
        </p:nvGrpSpPr>
        <p:grpSpPr>
          <a:xfrm>
            <a:off x="279279" y="1008861"/>
            <a:ext cx="1040619" cy="1040619"/>
            <a:chOff x="2818186" y="2662770"/>
            <a:chExt cx="1156500" cy="1156500"/>
          </a:xfrm>
        </p:grpSpPr>
        <p:sp>
          <p:nvSpPr>
            <p:cNvPr id="108" name="Google Shape;108;p17"/>
            <p:cNvSpPr/>
            <p:nvPr/>
          </p:nvSpPr>
          <p:spPr>
            <a:xfrm>
              <a:off x="2818186" y="2662770"/>
              <a:ext cx="1156500" cy="1156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09" name="Google Shape;109;p17" title="64529845.png"/>
            <p:cNvPicPr preferRelativeResize="0"/>
            <p:nvPr/>
          </p:nvPicPr>
          <p:blipFill rotWithShape="1">
            <a:blip r:embed="rId8">
              <a:alphaModFix/>
              <a:extLst>
                <a:ext uri="{28A0092B-C50C-407E-A947-70E740481C1C}">
                  <a14:useLocalDpi xmlns:a14="http://schemas.microsoft.com/office/drawing/2010/main"/>
                </a:ext>
              </a:extLst>
            </a:blip>
            <a:srcRect l="5373" r="5382"/>
            <a:stretch/>
          </p:blipFill>
          <p:spPr>
            <a:xfrm>
              <a:off x="2987892" y="2783252"/>
              <a:ext cx="817131" cy="915579"/>
            </a:xfrm>
            <a:prstGeom prst="rect">
              <a:avLst/>
            </a:prstGeom>
            <a:noFill/>
            <a:ln>
              <a:noFill/>
            </a:ln>
          </p:spPr>
        </p:pic>
      </p:grpSp>
      <p:sp>
        <p:nvSpPr>
          <p:cNvPr id="110" name="Google Shape;110;p17"/>
          <p:cNvSpPr txBox="1"/>
          <p:nvPr/>
        </p:nvSpPr>
        <p:spPr>
          <a:xfrm>
            <a:off x="1483113" y="1022988"/>
            <a:ext cx="5402700" cy="115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dirty="0">
                <a:solidFill>
                  <a:schemeClr val="lt1"/>
                </a:solidFill>
                <a:latin typeface="Barlow"/>
                <a:ea typeface="Barlow"/>
                <a:cs typeface="Barlow"/>
                <a:sym typeface="Barlow"/>
              </a:rPr>
              <a:t>For our Global Mangrove Watch (GMW) data workflow where we process thousands of images, the CEOS-ARD standard used for the JERS-1/ALOS/ALOS-2 SAR data from JAXA has </a:t>
            </a:r>
            <a:r>
              <a:rPr lang="en" sz="900" u="sng" dirty="0">
                <a:solidFill>
                  <a:schemeClr val="lt1"/>
                </a:solidFill>
                <a:latin typeface="Barlow"/>
                <a:ea typeface="Barlow"/>
                <a:cs typeface="Barlow"/>
                <a:sym typeface="Barlow"/>
              </a:rPr>
              <a:t>simplified our processing chains</a:t>
            </a:r>
            <a:r>
              <a:rPr lang="en" sz="900" dirty="0">
                <a:solidFill>
                  <a:schemeClr val="lt1"/>
                </a:solidFill>
                <a:latin typeface="Barlow"/>
                <a:ea typeface="Barlow"/>
                <a:cs typeface="Barlow"/>
                <a:sym typeface="Barlow"/>
              </a:rPr>
              <a:t> with data now provided as </a:t>
            </a:r>
            <a:r>
              <a:rPr lang="en" sz="900" dirty="0" err="1">
                <a:solidFill>
                  <a:schemeClr val="lt1"/>
                </a:solidFill>
                <a:latin typeface="Barlow"/>
                <a:ea typeface="Barlow"/>
                <a:cs typeface="Barlow"/>
                <a:sym typeface="Barlow"/>
              </a:rPr>
              <a:t>GeoTIFFs</a:t>
            </a:r>
            <a:r>
              <a:rPr lang="en" sz="900" dirty="0">
                <a:solidFill>
                  <a:schemeClr val="lt1"/>
                </a:solidFill>
                <a:latin typeface="Barlow"/>
                <a:ea typeface="Barlow"/>
                <a:cs typeface="Barlow"/>
                <a:sym typeface="Barlow"/>
              </a:rPr>
              <a:t> and with </a:t>
            </a:r>
            <a:r>
              <a:rPr lang="en" sz="900" dirty="0" err="1">
                <a:solidFill>
                  <a:schemeClr val="lt1"/>
                </a:solidFill>
                <a:latin typeface="Barlow"/>
                <a:ea typeface="Barlow"/>
                <a:cs typeface="Barlow"/>
                <a:sym typeface="Barlow"/>
              </a:rPr>
              <a:t>standardised</a:t>
            </a:r>
            <a:r>
              <a:rPr lang="en" sz="900" dirty="0">
                <a:solidFill>
                  <a:schemeClr val="lt1"/>
                </a:solidFill>
                <a:latin typeface="Barlow"/>
                <a:ea typeface="Barlow"/>
                <a:cs typeface="Barlow"/>
                <a:sym typeface="Barlow"/>
              </a:rPr>
              <a:t> metadata. The specified pre-processing, including geometric rectification and radiometric terrain correction, has also been a </a:t>
            </a:r>
            <a:r>
              <a:rPr lang="en" sz="900" u="sng" dirty="0">
                <a:solidFill>
                  <a:schemeClr val="lt1"/>
                </a:solidFill>
                <a:latin typeface="Barlow"/>
                <a:ea typeface="Barlow"/>
                <a:cs typeface="Barlow"/>
                <a:sym typeface="Barlow"/>
              </a:rPr>
              <a:t>significant help and reduced our internal data processing effort</a:t>
            </a:r>
            <a:r>
              <a:rPr lang="en" sz="900" dirty="0">
                <a:solidFill>
                  <a:schemeClr val="lt1"/>
                </a:solidFill>
                <a:latin typeface="Barlow"/>
                <a:ea typeface="Barlow"/>
                <a:cs typeface="Barlow"/>
                <a:sym typeface="Barlow"/>
              </a:rPr>
              <a:t>.</a:t>
            </a:r>
            <a:endParaRPr sz="900" dirty="0">
              <a:solidFill>
                <a:schemeClr val="lt1"/>
              </a:solidFill>
              <a:latin typeface="Barlow"/>
              <a:ea typeface="Barlow"/>
              <a:cs typeface="Barlow"/>
              <a:sym typeface="Barlow"/>
            </a:endParaRPr>
          </a:p>
          <a:p>
            <a:pPr marL="0" lvl="0" indent="0" algn="l" rtl="0">
              <a:spcBef>
                <a:spcPts val="0"/>
              </a:spcBef>
              <a:spcAft>
                <a:spcPts val="0"/>
              </a:spcAft>
              <a:buNone/>
            </a:pPr>
            <a:endParaRPr sz="900" dirty="0">
              <a:solidFill>
                <a:schemeClr val="lt1"/>
              </a:solidFill>
              <a:latin typeface="Barlow"/>
              <a:ea typeface="Barlow"/>
              <a:cs typeface="Barlow"/>
              <a:sym typeface="Barlow"/>
            </a:endParaRPr>
          </a:p>
          <a:p>
            <a:pPr marL="0" lvl="0" indent="0" algn="r" rtl="0">
              <a:spcBef>
                <a:spcPts val="0"/>
              </a:spcBef>
              <a:spcAft>
                <a:spcPts val="0"/>
              </a:spcAft>
              <a:buClr>
                <a:schemeClr val="dk1"/>
              </a:buClr>
              <a:buSzPts val="1100"/>
              <a:buFont typeface="Arial"/>
              <a:buNone/>
            </a:pPr>
            <a:r>
              <a:rPr lang="en" sz="900" i="1" dirty="0">
                <a:solidFill>
                  <a:schemeClr val="lt1"/>
                </a:solidFill>
                <a:latin typeface="Barlow"/>
                <a:ea typeface="Barlow"/>
                <a:cs typeface="Barlow"/>
                <a:sym typeface="Barlow"/>
              </a:rPr>
              <a:t>Dr Pete Bunting, Global Mangrove Watch Product Lead, Aberystwyth University, UK</a:t>
            </a:r>
            <a:endParaRPr sz="900" dirty="0">
              <a:solidFill>
                <a:schemeClr val="lt1"/>
              </a:solidFill>
              <a:latin typeface="Barlow"/>
              <a:ea typeface="Barlow"/>
              <a:cs typeface="Barlow"/>
              <a:sym typeface="Barlow"/>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9"/>
        <p:cNvGrpSpPr/>
        <p:nvPr/>
      </p:nvGrpSpPr>
      <p:grpSpPr>
        <a:xfrm>
          <a:off x="0" y="0"/>
          <a:ext cx="0" cy="0"/>
          <a:chOff x="0" y="0"/>
          <a:chExt cx="0" cy="0"/>
        </a:xfrm>
      </p:grpSpPr>
      <p:sp>
        <p:nvSpPr>
          <p:cNvPr id="130" name="Google Shape;130;p19"/>
          <p:cNvSpPr txBox="1"/>
          <p:nvPr/>
        </p:nvSpPr>
        <p:spPr>
          <a:xfrm>
            <a:off x="1013150" y="891400"/>
            <a:ext cx="7525200" cy="198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21455B"/>
                </a:solidFill>
                <a:latin typeface="Barlow"/>
                <a:ea typeface="Barlow"/>
                <a:cs typeface="Barlow"/>
                <a:sym typeface="Barlow"/>
              </a:rPr>
              <a:t>CEOS-ARD Specifications have been powerful catalysts for progress:</a:t>
            </a:r>
            <a:endParaRPr dirty="0">
              <a:solidFill>
                <a:srgbClr val="21455B"/>
              </a:solidFill>
              <a:latin typeface="Barlow"/>
              <a:ea typeface="Barlow"/>
              <a:cs typeface="Barlow"/>
              <a:sym typeface="Barlow"/>
            </a:endParaRPr>
          </a:p>
          <a:p>
            <a:pPr marL="457200" lvl="0" indent="-317500" algn="l" rtl="0">
              <a:spcBef>
                <a:spcPts val="400"/>
              </a:spcBef>
              <a:spcAft>
                <a:spcPts val="0"/>
              </a:spcAft>
              <a:buClr>
                <a:srgbClr val="21455B"/>
              </a:buClr>
              <a:buSzPts val="1400"/>
              <a:buFont typeface="Barlow"/>
              <a:buChar char="●"/>
            </a:pPr>
            <a:r>
              <a:rPr lang="en" dirty="0">
                <a:solidFill>
                  <a:srgbClr val="21455B"/>
                </a:solidFill>
                <a:latin typeface="Barlow"/>
                <a:ea typeface="Barlow"/>
                <a:cs typeface="Barlow"/>
                <a:sym typeface="Barlow"/>
              </a:rPr>
              <a:t>USGS Landsat Collection 2</a:t>
            </a:r>
            <a:endParaRPr dirty="0">
              <a:solidFill>
                <a:srgbClr val="21455B"/>
              </a:solidFill>
              <a:latin typeface="Barlow"/>
              <a:ea typeface="Barlow"/>
              <a:cs typeface="Barlow"/>
              <a:sym typeface="Barlow"/>
            </a:endParaRPr>
          </a:p>
          <a:p>
            <a:pPr marL="457200" lvl="0" indent="-317500" algn="l" rtl="0">
              <a:spcBef>
                <a:spcPts val="0"/>
              </a:spcBef>
              <a:spcAft>
                <a:spcPts val="0"/>
              </a:spcAft>
              <a:buClr>
                <a:srgbClr val="21455B"/>
              </a:buClr>
              <a:buSzPts val="1400"/>
              <a:buFont typeface="Barlow"/>
              <a:buChar char="●"/>
            </a:pPr>
            <a:r>
              <a:rPr lang="en" dirty="0">
                <a:solidFill>
                  <a:srgbClr val="21455B"/>
                </a:solidFill>
                <a:latin typeface="Barlow"/>
                <a:ea typeface="Barlow"/>
                <a:cs typeface="Barlow"/>
                <a:sym typeface="Barlow"/>
              </a:rPr>
              <a:t>Copernicus Sentinel-2 Collection 1</a:t>
            </a:r>
            <a:endParaRPr dirty="0">
              <a:solidFill>
                <a:srgbClr val="21455B"/>
              </a:solidFill>
              <a:latin typeface="Barlow"/>
              <a:ea typeface="Barlow"/>
              <a:cs typeface="Barlow"/>
              <a:sym typeface="Barlow"/>
            </a:endParaRPr>
          </a:p>
          <a:p>
            <a:pPr marL="457200" lvl="0" indent="-317500" algn="l" rtl="0">
              <a:spcBef>
                <a:spcPts val="0"/>
              </a:spcBef>
              <a:spcAft>
                <a:spcPts val="0"/>
              </a:spcAft>
              <a:buClr>
                <a:srgbClr val="21455B"/>
              </a:buClr>
              <a:buSzPts val="1400"/>
              <a:buFont typeface="Barlow"/>
              <a:buChar char="●"/>
            </a:pPr>
            <a:r>
              <a:rPr lang="en" dirty="0">
                <a:solidFill>
                  <a:srgbClr val="21455B"/>
                </a:solidFill>
                <a:latin typeface="Barlow"/>
                <a:ea typeface="Barlow"/>
                <a:cs typeface="Barlow"/>
                <a:sym typeface="Barlow"/>
              </a:rPr>
              <a:t>ALOS-2 PALSAR-2 </a:t>
            </a:r>
            <a:r>
              <a:rPr lang="en" dirty="0" err="1">
                <a:solidFill>
                  <a:srgbClr val="21455B"/>
                </a:solidFill>
                <a:latin typeface="Barlow"/>
                <a:ea typeface="Barlow"/>
                <a:cs typeface="Barlow"/>
                <a:sym typeface="Barlow"/>
              </a:rPr>
              <a:t>ScanSAR</a:t>
            </a:r>
            <a:r>
              <a:rPr lang="en" dirty="0">
                <a:solidFill>
                  <a:srgbClr val="21455B"/>
                </a:solidFill>
                <a:latin typeface="Barlow"/>
                <a:ea typeface="Barlow"/>
                <a:cs typeface="Barlow"/>
                <a:sym typeface="Barlow"/>
              </a:rPr>
              <a:t> NRB and Global Mosaics</a:t>
            </a:r>
            <a:endParaRPr dirty="0">
              <a:solidFill>
                <a:srgbClr val="21455B"/>
              </a:solidFill>
              <a:latin typeface="Barlow"/>
              <a:ea typeface="Barlow"/>
              <a:cs typeface="Barlow"/>
              <a:sym typeface="Barlow"/>
            </a:endParaRPr>
          </a:p>
          <a:p>
            <a:pPr marL="457200" lvl="0" indent="-317500" algn="l" rtl="0">
              <a:spcBef>
                <a:spcPts val="0"/>
              </a:spcBef>
              <a:spcAft>
                <a:spcPts val="0"/>
              </a:spcAft>
              <a:buClr>
                <a:srgbClr val="21455B"/>
              </a:buClr>
              <a:buSzPts val="1400"/>
              <a:buFont typeface="Barlow"/>
              <a:buChar char="●"/>
            </a:pPr>
            <a:r>
              <a:rPr lang="en" dirty="0">
                <a:solidFill>
                  <a:srgbClr val="21455B"/>
                </a:solidFill>
                <a:latin typeface="Barlow"/>
                <a:ea typeface="Barlow"/>
                <a:cs typeface="Barlow"/>
                <a:sym typeface="Barlow"/>
              </a:rPr>
              <a:t>DLR </a:t>
            </a:r>
            <a:r>
              <a:rPr lang="en" dirty="0" err="1">
                <a:solidFill>
                  <a:srgbClr val="21455B"/>
                </a:solidFill>
                <a:latin typeface="Barlow"/>
                <a:ea typeface="Barlow"/>
                <a:cs typeface="Barlow"/>
                <a:sym typeface="Barlow"/>
              </a:rPr>
              <a:t>EnMAP</a:t>
            </a:r>
            <a:endParaRPr dirty="0">
              <a:solidFill>
                <a:srgbClr val="21455B"/>
              </a:solidFill>
              <a:latin typeface="Barlow"/>
              <a:ea typeface="Barlow"/>
              <a:cs typeface="Barlow"/>
              <a:sym typeface="Barlow"/>
            </a:endParaRPr>
          </a:p>
          <a:p>
            <a:pPr marL="457200" lvl="0" indent="-317500" algn="l" rtl="0">
              <a:spcBef>
                <a:spcPts val="0"/>
              </a:spcBef>
              <a:spcAft>
                <a:spcPts val="0"/>
              </a:spcAft>
              <a:buClr>
                <a:srgbClr val="21455B"/>
              </a:buClr>
              <a:buSzPts val="1400"/>
              <a:buFont typeface="Barlow"/>
              <a:buChar char="●"/>
            </a:pPr>
            <a:r>
              <a:rPr lang="en" dirty="0">
                <a:solidFill>
                  <a:srgbClr val="21455B"/>
                </a:solidFill>
                <a:latin typeface="Barlow"/>
                <a:ea typeface="Barlow"/>
                <a:cs typeface="Barlow"/>
                <a:sym typeface="Barlow"/>
              </a:rPr>
              <a:t>ISRO RISAT-1A</a:t>
            </a:r>
            <a:endParaRPr dirty="0">
              <a:solidFill>
                <a:srgbClr val="21455B"/>
              </a:solidFill>
              <a:latin typeface="Barlow"/>
              <a:ea typeface="Barlow"/>
              <a:cs typeface="Barlow"/>
              <a:sym typeface="Barlow"/>
            </a:endParaRPr>
          </a:p>
          <a:p>
            <a:pPr marL="457200" lvl="0" indent="-317500" algn="l" rtl="0">
              <a:spcBef>
                <a:spcPts val="0"/>
              </a:spcBef>
              <a:spcAft>
                <a:spcPts val="0"/>
              </a:spcAft>
              <a:buClr>
                <a:srgbClr val="21455B"/>
              </a:buClr>
              <a:buSzPts val="1400"/>
              <a:buFont typeface="Barlow"/>
              <a:buChar char="●"/>
            </a:pPr>
            <a:r>
              <a:rPr lang="en" dirty="0">
                <a:solidFill>
                  <a:srgbClr val="21455B"/>
                </a:solidFill>
                <a:latin typeface="Barlow"/>
                <a:ea typeface="Barlow"/>
                <a:cs typeface="Barlow"/>
                <a:sym typeface="Barlow"/>
              </a:rPr>
              <a:t>And many more…		</a:t>
            </a:r>
            <a:r>
              <a:rPr lang="en" sz="1600" b="1" dirty="0">
                <a:solidFill>
                  <a:srgbClr val="21455B"/>
                </a:solidFill>
                <a:latin typeface="Barlow"/>
                <a:ea typeface="Barlow"/>
                <a:cs typeface="Barlow"/>
                <a:sym typeface="Barlow"/>
              </a:rPr>
              <a:t>See all datasets on </a:t>
            </a:r>
            <a:r>
              <a:rPr lang="en" sz="1600" b="1" dirty="0">
                <a:solidFill>
                  <a:srgbClr val="5BBFFD"/>
                </a:solidFill>
                <a:uFill>
                  <a:noFill/>
                </a:uFill>
                <a:latin typeface="Barlow"/>
                <a:ea typeface="Barlow"/>
                <a:cs typeface="Barlow"/>
                <a:sym typeface="Barlow"/>
                <a:hlinkClick r:id="rId3">
                  <a:extLst>
                    <a:ext uri="{A12FA001-AC4F-418D-AE19-62706E023703}">
                      <ahyp:hlinkClr xmlns:ahyp="http://schemas.microsoft.com/office/drawing/2018/hyperlinkcolor" val="tx"/>
                    </a:ext>
                  </a:extLst>
                </a:hlinkClick>
              </a:rPr>
              <a:t>ceos.org/ard</a:t>
            </a:r>
            <a:endParaRPr b="1" dirty="0">
              <a:solidFill>
                <a:srgbClr val="5BBFFD"/>
              </a:solidFill>
              <a:latin typeface="Barlow"/>
              <a:ea typeface="Barlow"/>
              <a:cs typeface="Barlow"/>
              <a:sym typeface="Barlow"/>
            </a:endParaRPr>
          </a:p>
        </p:txBody>
      </p:sp>
      <p:cxnSp>
        <p:nvCxnSpPr>
          <p:cNvPr id="131" name="Google Shape;131;p19"/>
          <p:cNvCxnSpPr/>
          <p:nvPr/>
        </p:nvCxnSpPr>
        <p:spPr>
          <a:xfrm>
            <a:off x="172950" y="4757875"/>
            <a:ext cx="8798100" cy="0"/>
          </a:xfrm>
          <a:prstGeom prst="straightConnector1">
            <a:avLst/>
          </a:prstGeom>
          <a:noFill/>
          <a:ln w="9525" cap="flat" cmpd="sng">
            <a:solidFill>
              <a:srgbClr val="21455B"/>
            </a:solidFill>
            <a:prstDash val="dot"/>
            <a:round/>
            <a:headEnd type="none" w="med" len="med"/>
            <a:tailEnd type="none" w="med" len="med"/>
          </a:ln>
        </p:spPr>
      </p:cxnSp>
      <p:pic>
        <p:nvPicPr>
          <p:cNvPr id="132" name="Google Shape;132;p19" title="CEOS_ARD_Logo_blue_corrected.png"/>
          <p:cNvPicPr preferRelativeResize="0"/>
          <p:nvPr/>
        </p:nvPicPr>
        <p:blipFill rotWithShape="1">
          <a:blip r:embed="rId4">
            <a:alphaModFix/>
            <a:extLst>
              <a:ext uri="{28A0092B-C50C-407E-A947-70E740481C1C}">
                <a14:useLocalDpi xmlns:a14="http://schemas.microsoft.com/office/drawing/2010/main"/>
              </a:ext>
            </a:extLst>
          </a:blip>
          <a:srcRect t="239" b="229"/>
          <a:stretch/>
        </p:blipFill>
        <p:spPr>
          <a:xfrm>
            <a:off x="8173950" y="138054"/>
            <a:ext cx="861200" cy="690225"/>
          </a:xfrm>
          <a:prstGeom prst="rect">
            <a:avLst/>
          </a:prstGeom>
          <a:noFill/>
          <a:ln>
            <a:noFill/>
          </a:ln>
        </p:spPr>
      </p:pic>
      <p:pic>
        <p:nvPicPr>
          <p:cNvPr id="133" name="Google Shape;133;p19" title="CARD4L-SAR_Background-ALOS2.jpg"/>
          <p:cNvPicPr preferRelativeResize="0"/>
          <p:nvPr/>
        </p:nvPicPr>
        <p:blipFill rotWithShape="1">
          <a:blip r:embed="rId5">
            <a:alphaModFix/>
            <a:extLst>
              <a:ext uri="{28A0092B-C50C-407E-A947-70E740481C1C}">
                <a14:useLocalDpi xmlns:a14="http://schemas.microsoft.com/office/drawing/2010/main"/>
              </a:ext>
            </a:extLst>
          </a:blip>
          <a:srcRect/>
          <a:stretch/>
        </p:blipFill>
        <p:spPr>
          <a:xfrm flipH="1">
            <a:off x="-4391025" y="-45225"/>
            <a:ext cx="5222700" cy="5004600"/>
          </a:xfrm>
          <a:prstGeom prst="donut">
            <a:avLst>
              <a:gd name="adj" fmla="val 10848"/>
            </a:avLst>
          </a:prstGeom>
          <a:noFill/>
          <a:ln>
            <a:noFill/>
          </a:ln>
        </p:spPr>
      </p:pic>
      <p:sp>
        <p:nvSpPr>
          <p:cNvPr id="134" name="Google Shape;134;p19"/>
          <p:cNvSpPr txBox="1"/>
          <p:nvPr/>
        </p:nvSpPr>
        <p:spPr>
          <a:xfrm>
            <a:off x="1013150" y="193363"/>
            <a:ext cx="4703100" cy="57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100">
                <a:solidFill>
                  <a:srgbClr val="21455B"/>
                </a:solidFill>
                <a:latin typeface="Barlow"/>
                <a:ea typeface="Barlow"/>
                <a:cs typeface="Barlow"/>
                <a:sym typeface="Barlow"/>
              </a:rPr>
              <a:t>Where are we now?</a:t>
            </a:r>
            <a:endParaRPr sz="3100">
              <a:solidFill>
                <a:srgbClr val="21455B"/>
              </a:solidFill>
              <a:latin typeface="Barlow"/>
              <a:ea typeface="Barlow"/>
              <a:cs typeface="Barlow"/>
              <a:sym typeface="Barlow"/>
            </a:endParaRPr>
          </a:p>
        </p:txBody>
      </p:sp>
      <p:pic>
        <p:nvPicPr>
          <p:cNvPr id="135" name="Google Shape;135;p19" title="Screenshot 2025-05-16 at 2.23.54 PM.png"/>
          <p:cNvPicPr preferRelativeResize="0"/>
          <p:nvPr/>
        </p:nvPicPr>
        <p:blipFill rotWithShape="1">
          <a:blip r:embed="rId6">
            <a:alphaModFix/>
            <a:extLst>
              <a:ext uri="{28A0092B-C50C-407E-A947-70E740481C1C}">
                <a14:useLocalDpi xmlns:a14="http://schemas.microsoft.com/office/drawing/2010/main"/>
              </a:ext>
            </a:extLst>
          </a:blip>
          <a:srcRect/>
          <a:stretch/>
        </p:blipFill>
        <p:spPr>
          <a:xfrm>
            <a:off x="6832868" y="752097"/>
            <a:ext cx="1658400" cy="1587600"/>
          </a:xfrm>
          <a:prstGeom prst="ellipse">
            <a:avLst/>
          </a:prstGeom>
          <a:noFill/>
          <a:ln w="9525" cap="flat" cmpd="sng">
            <a:solidFill>
              <a:srgbClr val="21455B"/>
            </a:solidFill>
            <a:prstDash val="dot"/>
            <a:round/>
            <a:headEnd type="none" w="sm" len="sm"/>
            <a:tailEnd type="none" w="sm" len="sm"/>
          </a:ln>
        </p:spPr>
      </p:pic>
      <p:pic>
        <p:nvPicPr>
          <p:cNvPr id="136" name="Google Shape;136;p19"/>
          <p:cNvPicPr preferRelativeResize="0"/>
          <p:nvPr/>
        </p:nvPicPr>
        <p:blipFill rotWithShape="1">
          <a:blip r:embed="rId7">
            <a:alphaModFix/>
            <a:extLst>
              <a:ext uri="{28A0092B-C50C-407E-A947-70E740481C1C}">
                <a14:useLocalDpi xmlns:a14="http://schemas.microsoft.com/office/drawing/2010/main"/>
              </a:ext>
            </a:extLst>
          </a:blip>
          <a:srcRect/>
          <a:stretch/>
        </p:blipFill>
        <p:spPr>
          <a:xfrm>
            <a:off x="1110245" y="3953787"/>
            <a:ext cx="657900" cy="658800"/>
          </a:xfrm>
          <a:prstGeom prst="donut">
            <a:avLst>
              <a:gd name="adj" fmla="val 20705"/>
            </a:avLst>
          </a:prstGeom>
          <a:noFill/>
          <a:ln>
            <a:noFill/>
          </a:ln>
        </p:spPr>
      </p:pic>
      <p:sp>
        <p:nvSpPr>
          <p:cNvPr id="137" name="Google Shape;137;p19"/>
          <p:cNvSpPr txBox="1"/>
          <p:nvPr/>
        </p:nvSpPr>
        <p:spPr>
          <a:xfrm>
            <a:off x="1802150" y="4085938"/>
            <a:ext cx="1852500" cy="39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400"/>
              </a:spcAft>
              <a:buNone/>
            </a:pPr>
            <a:r>
              <a:rPr lang="en">
                <a:solidFill>
                  <a:srgbClr val="21455B"/>
                </a:solidFill>
                <a:latin typeface="Barlow"/>
                <a:ea typeface="Barlow"/>
                <a:cs typeface="Barlow"/>
                <a:sym typeface="Barlow"/>
              </a:rPr>
              <a:t>Surface Temperature</a:t>
            </a:r>
            <a:endParaRPr>
              <a:solidFill>
                <a:srgbClr val="5BBFFD"/>
              </a:solidFill>
              <a:latin typeface="Barlow"/>
              <a:ea typeface="Barlow"/>
              <a:cs typeface="Barlow"/>
              <a:sym typeface="Barlow"/>
            </a:endParaRPr>
          </a:p>
        </p:txBody>
      </p:sp>
      <p:pic>
        <p:nvPicPr>
          <p:cNvPr id="138" name="Google Shape;138;p19" title="AdobeStock_84442037.jpeg"/>
          <p:cNvPicPr preferRelativeResize="0"/>
          <p:nvPr/>
        </p:nvPicPr>
        <p:blipFill rotWithShape="1">
          <a:blip r:embed="rId8">
            <a:alphaModFix/>
            <a:extLst>
              <a:ext uri="{28A0092B-C50C-407E-A947-70E740481C1C}">
                <a14:useLocalDpi xmlns:a14="http://schemas.microsoft.com/office/drawing/2010/main"/>
              </a:ext>
            </a:extLst>
          </a:blip>
          <a:srcRect/>
          <a:stretch/>
        </p:blipFill>
        <p:spPr>
          <a:xfrm>
            <a:off x="1110245" y="3153087"/>
            <a:ext cx="657900" cy="658800"/>
          </a:xfrm>
          <a:prstGeom prst="donut">
            <a:avLst>
              <a:gd name="adj" fmla="val 20705"/>
            </a:avLst>
          </a:prstGeom>
          <a:noFill/>
          <a:ln>
            <a:noFill/>
          </a:ln>
        </p:spPr>
      </p:pic>
      <p:pic>
        <p:nvPicPr>
          <p:cNvPr id="139" name="Google Shape;139;p19" title="S1A_Amatrice_desc_phase_25.png"/>
          <p:cNvPicPr preferRelativeResize="0"/>
          <p:nvPr/>
        </p:nvPicPr>
        <p:blipFill rotWithShape="1">
          <a:blip r:embed="rId9">
            <a:alphaModFix/>
            <a:extLst>
              <a:ext uri="{28A0092B-C50C-407E-A947-70E740481C1C}">
                <a14:useLocalDpi xmlns:a14="http://schemas.microsoft.com/office/drawing/2010/main"/>
              </a:ext>
            </a:extLst>
          </a:blip>
          <a:srcRect/>
          <a:stretch/>
        </p:blipFill>
        <p:spPr>
          <a:xfrm>
            <a:off x="3803054" y="3153087"/>
            <a:ext cx="657900" cy="658800"/>
          </a:xfrm>
          <a:prstGeom prst="donut">
            <a:avLst>
              <a:gd name="adj" fmla="val 20705"/>
            </a:avLst>
          </a:prstGeom>
          <a:noFill/>
          <a:ln>
            <a:noFill/>
          </a:ln>
        </p:spPr>
      </p:pic>
      <p:pic>
        <p:nvPicPr>
          <p:cNvPr id="140" name="Google Shape;140;p19" title="earth_vir_2016_lrg.jpg"/>
          <p:cNvPicPr preferRelativeResize="0"/>
          <p:nvPr/>
        </p:nvPicPr>
        <p:blipFill rotWithShape="1">
          <a:blip r:embed="rId10">
            <a:alphaModFix/>
            <a:extLst>
              <a:ext uri="{28A0092B-C50C-407E-A947-70E740481C1C}">
                <a14:useLocalDpi xmlns:a14="http://schemas.microsoft.com/office/drawing/2010/main"/>
              </a:ext>
            </a:extLst>
          </a:blip>
          <a:srcRect/>
          <a:stretch/>
        </p:blipFill>
        <p:spPr>
          <a:xfrm>
            <a:off x="6427233" y="3953787"/>
            <a:ext cx="657900" cy="658800"/>
          </a:xfrm>
          <a:prstGeom prst="donut">
            <a:avLst>
              <a:gd name="adj" fmla="val 20705"/>
            </a:avLst>
          </a:prstGeom>
          <a:noFill/>
          <a:ln>
            <a:noFill/>
          </a:ln>
        </p:spPr>
      </p:pic>
      <p:sp>
        <p:nvSpPr>
          <p:cNvPr id="141" name="Google Shape;141;p19"/>
          <p:cNvSpPr txBox="1"/>
          <p:nvPr/>
        </p:nvSpPr>
        <p:spPr>
          <a:xfrm>
            <a:off x="1802150" y="3282863"/>
            <a:ext cx="1852500" cy="39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400"/>
              </a:spcAft>
              <a:buNone/>
            </a:pPr>
            <a:r>
              <a:rPr lang="en">
                <a:solidFill>
                  <a:srgbClr val="21455B"/>
                </a:solidFill>
                <a:latin typeface="Barlow"/>
                <a:ea typeface="Barlow"/>
                <a:cs typeface="Barlow"/>
                <a:sym typeface="Barlow"/>
              </a:rPr>
              <a:t>Surface Reflectance</a:t>
            </a:r>
            <a:endParaRPr>
              <a:solidFill>
                <a:srgbClr val="5BBFFD"/>
              </a:solidFill>
              <a:latin typeface="Barlow"/>
              <a:ea typeface="Barlow"/>
              <a:cs typeface="Barlow"/>
              <a:sym typeface="Barlow"/>
            </a:endParaRPr>
          </a:p>
        </p:txBody>
      </p:sp>
      <p:sp>
        <p:nvSpPr>
          <p:cNvPr id="142" name="Google Shape;142;p19"/>
          <p:cNvSpPr txBox="1"/>
          <p:nvPr/>
        </p:nvSpPr>
        <p:spPr>
          <a:xfrm>
            <a:off x="4504125" y="3132110"/>
            <a:ext cx="3447300" cy="69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21455B"/>
                </a:solidFill>
                <a:latin typeface="Barlow"/>
                <a:ea typeface="Barlow"/>
                <a:cs typeface="Barlow"/>
                <a:sym typeface="Barlow"/>
              </a:rPr>
              <a:t>Synthetic Aperture Radar</a:t>
            </a:r>
            <a:endParaRPr>
              <a:solidFill>
                <a:srgbClr val="21455B"/>
              </a:solidFill>
              <a:latin typeface="Barlow"/>
              <a:ea typeface="Barlow"/>
              <a:cs typeface="Barlow"/>
              <a:sym typeface="Barlow"/>
            </a:endParaRPr>
          </a:p>
          <a:p>
            <a:pPr marL="0" lvl="0" indent="0" algn="l" rtl="0">
              <a:spcBef>
                <a:spcPts val="400"/>
              </a:spcBef>
              <a:spcAft>
                <a:spcPts val="400"/>
              </a:spcAft>
              <a:buNone/>
            </a:pPr>
            <a:r>
              <a:rPr lang="en" sz="800">
                <a:solidFill>
                  <a:srgbClr val="21455B"/>
                </a:solidFill>
                <a:latin typeface="Barlow"/>
                <a:ea typeface="Barlow"/>
                <a:cs typeface="Barlow"/>
                <a:sym typeface="Barlow"/>
              </a:rPr>
              <a:t>Normalised Radar Backscatter, Polarimetric Radar, Ocean Radar Backscatter, Geocoded Single-Look Complex, Interferometric Radar</a:t>
            </a:r>
            <a:endParaRPr sz="800">
              <a:solidFill>
                <a:srgbClr val="21455B"/>
              </a:solidFill>
              <a:latin typeface="Barlow"/>
              <a:ea typeface="Barlow"/>
              <a:cs typeface="Barlow"/>
              <a:sym typeface="Barlow"/>
            </a:endParaRPr>
          </a:p>
        </p:txBody>
      </p:sp>
      <p:sp>
        <p:nvSpPr>
          <p:cNvPr id="143" name="Google Shape;143;p19"/>
          <p:cNvSpPr txBox="1"/>
          <p:nvPr/>
        </p:nvSpPr>
        <p:spPr>
          <a:xfrm>
            <a:off x="7079525" y="3970825"/>
            <a:ext cx="1852500" cy="39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400"/>
              </a:spcAft>
              <a:buNone/>
            </a:pPr>
            <a:r>
              <a:rPr lang="en">
                <a:solidFill>
                  <a:srgbClr val="21455B"/>
                </a:solidFill>
                <a:latin typeface="Barlow"/>
                <a:ea typeface="Barlow"/>
                <a:cs typeface="Barlow"/>
                <a:sym typeface="Barlow"/>
              </a:rPr>
              <a:t>Nighttime Lights Surface Radiance</a:t>
            </a:r>
            <a:endParaRPr>
              <a:solidFill>
                <a:srgbClr val="5BBFFD"/>
              </a:solidFill>
              <a:latin typeface="Barlow"/>
              <a:ea typeface="Barlow"/>
              <a:cs typeface="Barlow"/>
              <a:sym typeface="Barlow"/>
            </a:endParaRPr>
          </a:p>
        </p:txBody>
      </p:sp>
      <p:pic>
        <p:nvPicPr>
          <p:cNvPr id="144" name="Google Shape;144;p19" title="AdobeStock_273464066 (1).jpg"/>
          <p:cNvPicPr preferRelativeResize="0"/>
          <p:nvPr/>
        </p:nvPicPr>
        <p:blipFill rotWithShape="1">
          <a:blip r:embed="rId11">
            <a:alphaModFix/>
            <a:extLst>
              <a:ext uri="{28A0092B-C50C-407E-A947-70E740481C1C}">
                <a14:useLocalDpi xmlns:a14="http://schemas.microsoft.com/office/drawing/2010/main"/>
              </a:ext>
            </a:extLst>
          </a:blip>
          <a:srcRect/>
          <a:stretch/>
        </p:blipFill>
        <p:spPr>
          <a:xfrm>
            <a:off x="3803054" y="3953787"/>
            <a:ext cx="657900" cy="658800"/>
          </a:xfrm>
          <a:prstGeom prst="donut">
            <a:avLst>
              <a:gd name="adj" fmla="val 20705"/>
            </a:avLst>
          </a:prstGeom>
          <a:noFill/>
          <a:ln>
            <a:noFill/>
          </a:ln>
        </p:spPr>
      </p:pic>
      <p:sp>
        <p:nvSpPr>
          <p:cNvPr id="145" name="Google Shape;145;p19"/>
          <p:cNvSpPr txBox="1"/>
          <p:nvPr/>
        </p:nvSpPr>
        <p:spPr>
          <a:xfrm>
            <a:off x="4504125" y="4085938"/>
            <a:ext cx="1852500" cy="39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400"/>
              </a:spcAft>
              <a:buNone/>
            </a:pPr>
            <a:r>
              <a:rPr lang="en">
                <a:solidFill>
                  <a:srgbClr val="21455B"/>
                </a:solidFill>
                <a:latin typeface="Barlow"/>
                <a:ea typeface="Barlow"/>
                <a:cs typeface="Barlow"/>
                <a:sym typeface="Barlow"/>
              </a:rPr>
              <a:t>Aquatic Reflectance</a:t>
            </a:r>
            <a:endParaRPr>
              <a:solidFill>
                <a:srgbClr val="5BBFFD"/>
              </a:solidFill>
              <a:latin typeface="Barlow"/>
              <a:ea typeface="Barlow"/>
              <a:cs typeface="Barlow"/>
              <a:sym typeface="Barlow"/>
            </a:endParaRPr>
          </a:p>
        </p:txBody>
      </p:sp>
      <p:cxnSp>
        <p:nvCxnSpPr>
          <p:cNvPr id="146" name="Google Shape;146;p19"/>
          <p:cNvCxnSpPr/>
          <p:nvPr/>
        </p:nvCxnSpPr>
        <p:spPr>
          <a:xfrm>
            <a:off x="4232675" y="2572725"/>
            <a:ext cx="3063000" cy="0"/>
          </a:xfrm>
          <a:prstGeom prst="straightConnector1">
            <a:avLst/>
          </a:prstGeom>
          <a:noFill/>
          <a:ln w="9525" cap="flat" cmpd="sng">
            <a:solidFill>
              <a:srgbClr val="21455B"/>
            </a:solidFill>
            <a:prstDash val="dot"/>
            <a:round/>
            <a:headEnd type="none" w="med" len="med"/>
            <a:tailEnd type="none" w="med" len="med"/>
          </a:ln>
        </p:spPr>
      </p:cxnSp>
      <p:sp>
        <p:nvSpPr>
          <p:cNvPr id="147" name="Google Shape;147;p19"/>
          <p:cNvSpPr txBox="1"/>
          <p:nvPr/>
        </p:nvSpPr>
        <p:spPr>
          <a:xfrm>
            <a:off x="1026500" y="2727700"/>
            <a:ext cx="467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400"/>
              </a:spcAft>
              <a:buNone/>
            </a:pPr>
            <a:r>
              <a:rPr lang="en">
                <a:solidFill>
                  <a:srgbClr val="21455B"/>
                </a:solidFill>
                <a:latin typeface="Barlow SemiBold"/>
                <a:ea typeface="Barlow SemiBold"/>
                <a:cs typeface="Barlow SemiBold"/>
                <a:sym typeface="Barlow SemiBold"/>
              </a:rPr>
              <a:t>CEOS-ARD Product Family Specifications</a:t>
            </a:r>
            <a:endParaRPr>
              <a:latin typeface="Barlow SemiBold"/>
              <a:ea typeface="Barlow SemiBold"/>
              <a:cs typeface="Barlow SemiBold"/>
              <a:sym typeface="Barlow SemiBold"/>
            </a:endParaRPr>
          </a:p>
        </p:txBody>
      </p:sp>
      <p:pic>
        <p:nvPicPr>
          <p:cNvPr id="148" name="Google Shape;148;p19" title="CEOS_logo_ard_blue.png"/>
          <p:cNvPicPr preferRelativeResize="0"/>
          <p:nvPr/>
        </p:nvPicPr>
        <p:blipFill rotWithShape="1">
          <a:blip r:embed="rId12">
            <a:alphaModFix/>
            <a:extLst>
              <a:ext uri="{28A0092B-C50C-407E-A947-70E740481C1C}">
                <a14:useLocalDpi xmlns:a14="http://schemas.microsoft.com/office/drawing/2010/main"/>
              </a:ext>
            </a:extLst>
          </a:blip>
          <a:srcRect/>
          <a:stretch/>
        </p:blipFill>
        <p:spPr>
          <a:xfrm>
            <a:off x="5992452" y="231433"/>
            <a:ext cx="2179997" cy="5034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5"/>
        <p:cNvGrpSpPr/>
        <p:nvPr/>
      </p:nvGrpSpPr>
      <p:grpSpPr>
        <a:xfrm>
          <a:off x="0" y="0"/>
          <a:ext cx="0" cy="0"/>
          <a:chOff x="0" y="0"/>
          <a:chExt cx="0" cy="0"/>
        </a:xfrm>
      </p:grpSpPr>
      <p:pic>
        <p:nvPicPr>
          <p:cNvPr id="166" name="Google Shape;166;p21" title="CEOS_ARD_Logo_blue_corrected.png"/>
          <p:cNvPicPr preferRelativeResize="0"/>
          <p:nvPr/>
        </p:nvPicPr>
        <p:blipFill rotWithShape="1">
          <a:blip r:embed="rId3">
            <a:alphaModFix/>
            <a:extLst>
              <a:ext uri="{28A0092B-C50C-407E-A947-70E740481C1C}">
                <a14:useLocalDpi xmlns:a14="http://schemas.microsoft.com/office/drawing/2010/main"/>
              </a:ext>
            </a:extLst>
          </a:blip>
          <a:srcRect t="239" b="229"/>
          <a:stretch/>
        </p:blipFill>
        <p:spPr>
          <a:xfrm>
            <a:off x="8173950" y="138054"/>
            <a:ext cx="861200" cy="690225"/>
          </a:xfrm>
          <a:prstGeom prst="rect">
            <a:avLst/>
          </a:prstGeom>
          <a:noFill/>
          <a:ln>
            <a:noFill/>
          </a:ln>
        </p:spPr>
      </p:pic>
      <p:sp>
        <p:nvSpPr>
          <p:cNvPr id="167" name="Google Shape;167;p21"/>
          <p:cNvSpPr txBox="1"/>
          <p:nvPr/>
        </p:nvSpPr>
        <p:spPr>
          <a:xfrm>
            <a:off x="1013150" y="193363"/>
            <a:ext cx="4703100" cy="57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100">
                <a:solidFill>
                  <a:srgbClr val="21455B"/>
                </a:solidFill>
                <a:latin typeface="Barlow"/>
                <a:ea typeface="Barlow"/>
                <a:cs typeface="Barlow"/>
                <a:sym typeface="Barlow"/>
              </a:rPr>
              <a:t>History of the Surface Temperature PFS</a:t>
            </a:r>
            <a:endParaRPr sz="3100">
              <a:solidFill>
                <a:srgbClr val="21455B"/>
              </a:solidFill>
              <a:latin typeface="Barlow"/>
              <a:ea typeface="Barlow"/>
              <a:cs typeface="Barlow"/>
              <a:sym typeface="Barlow"/>
            </a:endParaRPr>
          </a:p>
        </p:txBody>
      </p:sp>
      <p:pic>
        <p:nvPicPr>
          <p:cNvPr id="168" name="Google Shape;168;p21" title="CEOS_logo_ard_blue.png"/>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5992452" y="231433"/>
            <a:ext cx="2179997" cy="503475"/>
          </a:xfrm>
          <a:prstGeom prst="rect">
            <a:avLst/>
          </a:prstGeom>
          <a:noFill/>
          <a:ln>
            <a:noFill/>
          </a:ln>
        </p:spPr>
      </p:pic>
      <p:pic>
        <p:nvPicPr>
          <p:cNvPr id="169" name="Google Shape;169;p21" title="Ecostress Rome.jpg"/>
          <p:cNvPicPr preferRelativeResize="0"/>
          <p:nvPr/>
        </p:nvPicPr>
        <p:blipFill rotWithShape="1">
          <a:blip r:embed="rId5">
            <a:alphaModFix/>
            <a:extLst>
              <a:ext uri="{28A0092B-C50C-407E-A947-70E740481C1C}">
                <a14:useLocalDpi xmlns:a14="http://schemas.microsoft.com/office/drawing/2010/main"/>
              </a:ext>
            </a:extLst>
          </a:blip>
          <a:srcRect r="-1163"/>
          <a:stretch/>
        </p:blipFill>
        <p:spPr>
          <a:xfrm flipH="1">
            <a:off x="-4391025" y="-45225"/>
            <a:ext cx="5222700" cy="5004600"/>
          </a:xfrm>
          <a:prstGeom prst="donut">
            <a:avLst>
              <a:gd name="adj" fmla="val 10848"/>
            </a:avLst>
          </a:prstGeom>
          <a:noFill/>
          <a:ln>
            <a:noFill/>
          </a:ln>
        </p:spPr>
      </p:pic>
      <p:pic>
        <p:nvPicPr>
          <p:cNvPr id="170" name="Google Shape;170;p21"/>
          <p:cNvPicPr preferRelativeResize="0"/>
          <p:nvPr/>
        </p:nvPicPr>
        <p:blipFill>
          <a:blip r:embed="rId6">
            <a:alphaModFix/>
          </a:blip>
          <a:stretch>
            <a:fillRect/>
          </a:stretch>
        </p:blipFill>
        <p:spPr>
          <a:xfrm>
            <a:off x="6399975" y="1192473"/>
            <a:ext cx="2125000" cy="3004752"/>
          </a:xfrm>
          <a:prstGeom prst="rect">
            <a:avLst/>
          </a:prstGeom>
          <a:noFill/>
          <a:ln>
            <a:noFill/>
          </a:ln>
          <a:effectLst>
            <a:outerShdw blurRad="57150" dist="66675" dir="2700000" algn="bl" rotWithShape="0">
              <a:srgbClr val="000000">
                <a:alpha val="50000"/>
              </a:srgbClr>
            </a:outerShdw>
          </a:effectLst>
        </p:spPr>
      </p:pic>
      <p:sp>
        <p:nvSpPr>
          <p:cNvPr id="171" name="Google Shape;171;p21"/>
          <p:cNvSpPr txBox="1"/>
          <p:nvPr/>
        </p:nvSpPr>
        <p:spPr>
          <a:xfrm>
            <a:off x="910200" y="1388125"/>
            <a:ext cx="5178900" cy="3618600"/>
          </a:xfrm>
          <a:prstGeom prst="rect">
            <a:avLst/>
          </a:prstGeom>
          <a:noFill/>
          <a:ln>
            <a:noFill/>
          </a:ln>
        </p:spPr>
        <p:txBody>
          <a:bodyPr spcFirstLastPara="1" wrap="square" lIns="91425" tIns="91425" rIns="91425" bIns="91425" anchor="t" anchorCtr="0">
            <a:noAutofit/>
          </a:bodyPr>
          <a:lstStyle/>
          <a:p>
            <a:pPr marL="457200" lvl="0" indent="-336550" algn="l" rtl="0">
              <a:spcBef>
                <a:spcPts val="0"/>
              </a:spcBef>
              <a:spcAft>
                <a:spcPts val="0"/>
              </a:spcAft>
              <a:buClr>
                <a:srgbClr val="21455B"/>
              </a:buClr>
              <a:buSzPts val="1700"/>
              <a:buFont typeface="Barlow"/>
              <a:buChar char="●"/>
            </a:pPr>
            <a:r>
              <a:rPr lang="en" sz="1700" dirty="0">
                <a:solidFill>
                  <a:srgbClr val="21455B"/>
                </a:solidFill>
                <a:latin typeface="Barlow"/>
                <a:ea typeface="Barlow"/>
                <a:cs typeface="Barlow"/>
                <a:sym typeface="Barlow"/>
              </a:rPr>
              <a:t>The ST PFS was initiated in 2017, led by Geoscience Australia</a:t>
            </a:r>
            <a:endParaRPr sz="1700" dirty="0">
              <a:solidFill>
                <a:srgbClr val="21455B"/>
              </a:solidFill>
              <a:latin typeface="Barlow"/>
              <a:ea typeface="Barlow"/>
              <a:cs typeface="Barlow"/>
              <a:sym typeface="Barlow"/>
            </a:endParaRPr>
          </a:p>
          <a:p>
            <a:pPr marL="457200" lvl="0" indent="-336550" algn="l" rtl="0">
              <a:spcBef>
                <a:spcPts val="0"/>
              </a:spcBef>
              <a:spcAft>
                <a:spcPts val="0"/>
              </a:spcAft>
              <a:buClr>
                <a:srgbClr val="21455B"/>
              </a:buClr>
              <a:buSzPts val="1700"/>
              <a:buFont typeface="Barlow"/>
              <a:buChar char="●"/>
            </a:pPr>
            <a:r>
              <a:rPr lang="en" sz="1700" dirty="0">
                <a:solidFill>
                  <a:srgbClr val="21455B"/>
                </a:solidFill>
                <a:latin typeface="Barlow"/>
                <a:ea typeface="Barlow"/>
                <a:cs typeface="Barlow"/>
                <a:sym typeface="Barlow"/>
              </a:rPr>
              <a:t>Feedback was provided by the US Landsat community, ESA, UK (D. Ghent), and others</a:t>
            </a:r>
            <a:endParaRPr sz="1700" dirty="0">
              <a:solidFill>
                <a:srgbClr val="21455B"/>
              </a:solidFill>
              <a:latin typeface="Barlow"/>
              <a:ea typeface="Barlow"/>
              <a:cs typeface="Barlow"/>
              <a:sym typeface="Barlow"/>
            </a:endParaRPr>
          </a:p>
          <a:p>
            <a:pPr marL="457200" lvl="0" indent="-336550" algn="l" rtl="0">
              <a:spcBef>
                <a:spcPts val="0"/>
              </a:spcBef>
              <a:spcAft>
                <a:spcPts val="0"/>
              </a:spcAft>
              <a:buClr>
                <a:srgbClr val="21455B"/>
              </a:buClr>
              <a:buSzPts val="1700"/>
              <a:buFont typeface="Barlow"/>
              <a:buChar char="●"/>
            </a:pPr>
            <a:r>
              <a:rPr lang="en" sz="1700" dirty="0">
                <a:solidFill>
                  <a:srgbClr val="21455B"/>
                </a:solidFill>
                <a:latin typeface="Barlow"/>
                <a:ea typeface="Barlow"/>
                <a:cs typeface="Barlow"/>
                <a:sym typeface="Barlow"/>
              </a:rPr>
              <a:t>Surface Brightness Temperature (SBT) was removed from the PFS, as it was concluded there was no clear user base at the time</a:t>
            </a:r>
            <a:endParaRPr sz="1700" dirty="0">
              <a:solidFill>
                <a:srgbClr val="21455B"/>
              </a:solidFill>
              <a:latin typeface="Barlow"/>
              <a:ea typeface="Barlow"/>
              <a:cs typeface="Barlow"/>
              <a:sym typeface="Barlow"/>
            </a:endParaRPr>
          </a:p>
          <a:p>
            <a:pPr marL="457200" lvl="0" indent="-336550" algn="l" rtl="0">
              <a:spcBef>
                <a:spcPts val="0"/>
              </a:spcBef>
              <a:spcAft>
                <a:spcPts val="0"/>
              </a:spcAft>
              <a:buClr>
                <a:srgbClr val="21455B"/>
              </a:buClr>
              <a:buSzPts val="1700"/>
              <a:buFont typeface="Barlow"/>
              <a:buChar char="●"/>
            </a:pPr>
            <a:r>
              <a:rPr lang="en" sz="1700" b="1" dirty="0">
                <a:solidFill>
                  <a:srgbClr val="21455B"/>
                </a:solidFill>
                <a:latin typeface="Barlow"/>
                <a:ea typeface="Barlow"/>
                <a:cs typeface="Barlow"/>
                <a:sym typeface="Barlow"/>
              </a:rPr>
              <a:t>Land Surface Temperature (LST)</a:t>
            </a:r>
            <a:r>
              <a:rPr lang="en" sz="1700" dirty="0">
                <a:solidFill>
                  <a:srgbClr val="21455B"/>
                </a:solidFill>
                <a:latin typeface="Barlow"/>
                <a:ea typeface="Barlow"/>
                <a:cs typeface="Barlow"/>
                <a:sym typeface="Barlow"/>
              </a:rPr>
              <a:t> became the minimum requirement (threshold)</a:t>
            </a:r>
            <a:endParaRPr sz="1700" dirty="0">
              <a:solidFill>
                <a:srgbClr val="21455B"/>
              </a:solidFill>
              <a:latin typeface="Barlow"/>
              <a:ea typeface="Barlow"/>
              <a:cs typeface="Barlow"/>
              <a:sym typeface="Barlow"/>
            </a:endParaRPr>
          </a:p>
          <a:p>
            <a:pPr marL="457200" lvl="0" indent="-336550" algn="l" rtl="0">
              <a:spcBef>
                <a:spcPts val="0"/>
              </a:spcBef>
              <a:spcAft>
                <a:spcPts val="0"/>
              </a:spcAft>
              <a:buClr>
                <a:srgbClr val="21455B"/>
              </a:buClr>
              <a:buSzPts val="1700"/>
              <a:buFont typeface="Barlow"/>
              <a:buChar char="●"/>
            </a:pPr>
            <a:r>
              <a:rPr lang="en" sz="1700" dirty="0">
                <a:solidFill>
                  <a:srgbClr val="21455B"/>
                </a:solidFill>
                <a:latin typeface="Barlow"/>
                <a:ea typeface="Barlow"/>
                <a:cs typeface="Barlow"/>
                <a:sym typeface="Barlow"/>
              </a:rPr>
              <a:t>The current Version 5.0 (2020) incorporated feedback from ESA and USGS self-assessments plus minor edits</a:t>
            </a:r>
            <a:endParaRPr sz="1700" dirty="0">
              <a:solidFill>
                <a:srgbClr val="21455B"/>
              </a:solidFill>
              <a:latin typeface="Barlow"/>
              <a:ea typeface="Barlow"/>
              <a:cs typeface="Barlow"/>
              <a:sym typeface="Barlow"/>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2"/>
        <p:cNvGrpSpPr/>
        <p:nvPr/>
      </p:nvGrpSpPr>
      <p:grpSpPr>
        <a:xfrm>
          <a:off x="0" y="0"/>
          <a:ext cx="0" cy="0"/>
          <a:chOff x="0" y="0"/>
          <a:chExt cx="0" cy="0"/>
        </a:xfrm>
      </p:grpSpPr>
      <p:pic>
        <p:nvPicPr>
          <p:cNvPr id="153" name="Google Shape;153;p20"/>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cxnSp>
        <p:nvCxnSpPr>
          <p:cNvPr id="154" name="Google Shape;154;p20"/>
          <p:cNvCxnSpPr/>
          <p:nvPr/>
        </p:nvCxnSpPr>
        <p:spPr>
          <a:xfrm>
            <a:off x="172950" y="4757875"/>
            <a:ext cx="8798100" cy="0"/>
          </a:xfrm>
          <a:prstGeom prst="straightConnector1">
            <a:avLst/>
          </a:prstGeom>
          <a:noFill/>
          <a:ln w="9525" cap="flat" cmpd="sng">
            <a:solidFill>
              <a:srgbClr val="21455B"/>
            </a:solidFill>
            <a:prstDash val="dot"/>
            <a:round/>
            <a:headEnd type="none" w="med" len="med"/>
            <a:tailEnd type="none" w="med" len="med"/>
          </a:ln>
        </p:spPr>
      </p:cxnSp>
      <p:pic>
        <p:nvPicPr>
          <p:cNvPr id="155" name="Google Shape;155;p20" title="CEOS_ARD_Logo_blue_corrected.png"/>
          <p:cNvPicPr preferRelativeResize="0"/>
          <p:nvPr/>
        </p:nvPicPr>
        <p:blipFill rotWithShape="1">
          <a:blip r:embed="rId4">
            <a:alphaModFix/>
            <a:extLst>
              <a:ext uri="{28A0092B-C50C-407E-A947-70E740481C1C}">
                <a14:useLocalDpi xmlns:a14="http://schemas.microsoft.com/office/drawing/2010/main"/>
              </a:ext>
            </a:extLst>
          </a:blip>
          <a:srcRect t="239" b="229"/>
          <a:stretch/>
        </p:blipFill>
        <p:spPr>
          <a:xfrm>
            <a:off x="8173950" y="138054"/>
            <a:ext cx="861200" cy="690225"/>
          </a:xfrm>
          <a:prstGeom prst="rect">
            <a:avLst/>
          </a:prstGeom>
          <a:noFill/>
          <a:ln>
            <a:noFill/>
          </a:ln>
        </p:spPr>
      </p:pic>
      <p:sp>
        <p:nvSpPr>
          <p:cNvPr id="156" name="Google Shape;156;p20"/>
          <p:cNvSpPr txBox="1"/>
          <p:nvPr/>
        </p:nvSpPr>
        <p:spPr>
          <a:xfrm>
            <a:off x="172950" y="394725"/>
            <a:ext cx="5487300" cy="690300"/>
          </a:xfrm>
          <a:prstGeom prst="rect">
            <a:avLst/>
          </a:prstGeom>
          <a:solidFill>
            <a:srgbClr val="FFFFFF">
              <a:alpha val="58490"/>
            </a:srgbClr>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100">
                <a:solidFill>
                  <a:srgbClr val="21455B"/>
                </a:solidFill>
                <a:latin typeface="Barlow"/>
                <a:ea typeface="Barlow"/>
                <a:cs typeface="Barlow"/>
                <a:sym typeface="Barlow"/>
              </a:rPr>
              <a:t>Surface Temperature Datasets</a:t>
            </a:r>
            <a:endParaRPr sz="3100">
              <a:solidFill>
                <a:srgbClr val="21455B"/>
              </a:solidFill>
              <a:latin typeface="Barlow"/>
              <a:ea typeface="Barlow"/>
              <a:cs typeface="Barlow"/>
              <a:sym typeface="Barlow"/>
            </a:endParaRPr>
          </a:p>
        </p:txBody>
      </p:sp>
      <p:cxnSp>
        <p:nvCxnSpPr>
          <p:cNvPr id="157" name="Google Shape;157;p20"/>
          <p:cNvCxnSpPr/>
          <p:nvPr/>
        </p:nvCxnSpPr>
        <p:spPr>
          <a:xfrm>
            <a:off x="4332975" y="4330770"/>
            <a:ext cx="3063000" cy="0"/>
          </a:xfrm>
          <a:prstGeom prst="straightConnector1">
            <a:avLst/>
          </a:prstGeom>
          <a:noFill/>
          <a:ln w="9525" cap="flat" cmpd="sng">
            <a:solidFill>
              <a:srgbClr val="21455B"/>
            </a:solidFill>
            <a:prstDash val="dot"/>
            <a:round/>
            <a:headEnd type="none" w="med" len="med"/>
            <a:tailEnd type="none" w="med" len="med"/>
          </a:ln>
        </p:spPr>
      </p:cxnSp>
      <p:pic>
        <p:nvPicPr>
          <p:cNvPr id="158" name="Google Shape;158;p20" title="CEOS_logo_ard_blue.png"/>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5992452" y="231433"/>
            <a:ext cx="2179997" cy="503475"/>
          </a:xfrm>
          <a:prstGeom prst="rect">
            <a:avLst/>
          </a:prstGeom>
          <a:noFill/>
          <a:ln>
            <a:noFill/>
          </a:ln>
        </p:spPr>
      </p:pic>
      <p:sp>
        <p:nvSpPr>
          <p:cNvPr id="159" name="Google Shape;159;p20"/>
          <p:cNvSpPr txBox="1"/>
          <p:nvPr/>
        </p:nvSpPr>
        <p:spPr>
          <a:xfrm>
            <a:off x="3079710" y="1742909"/>
            <a:ext cx="2875800" cy="2578651"/>
          </a:xfrm>
          <a:prstGeom prst="rect">
            <a:avLst/>
          </a:prstGeom>
          <a:solidFill>
            <a:srgbClr val="FCE5CD"/>
          </a:solidFill>
          <a:ln>
            <a:noFill/>
          </a:ln>
        </p:spPr>
        <p:txBody>
          <a:bodyPr spcFirstLastPara="1" wrap="square" lIns="67750" tIns="33875" rIns="67750" bIns="33875" anchor="t" anchorCtr="0">
            <a:spAutoFit/>
          </a:bodyPr>
          <a:lstStyle/>
          <a:p>
            <a:pPr algn="ctr">
              <a:lnSpc>
                <a:spcPct val="115000"/>
              </a:lnSpc>
              <a:spcBef>
                <a:spcPts val="1334"/>
              </a:spcBef>
            </a:pPr>
            <a:r>
              <a:rPr lang="en" sz="2075" b="1" dirty="0">
                <a:latin typeface="Montserrat"/>
                <a:sym typeface="Montserrat"/>
              </a:rPr>
              <a:t>Under Development</a:t>
            </a:r>
            <a:endParaRPr sz="2075" b="1" dirty="0">
              <a:latin typeface="Montserrat"/>
              <a:sym typeface="Montserrat"/>
            </a:endParaRPr>
          </a:p>
          <a:p>
            <a:pPr marL="338818" marR="0" lvl="0" indent="-272937" algn="l" rtl="0">
              <a:lnSpc>
                <a:spcPct val="115000"/>
              </a:lnSpc>
              <a:spcBef>
                <a:spcPts val="1334"/>
              </a:spcBef>
              <a:spcAft>
                <a:spcPts val="0"/>
              </a:spcAft>
              <a:buClr>
                <a:srgbClr val="000000"/>
              </a:buClr>
              <a:buSzPts val="1630"/>
              <a:buFont typeface="Montserrat"/>
              <a:buChar char="●"/>
            </a:pPr>
            <a:r>
              <a:rPr lang="en" sz="1630" dirty="0">
                <a:latin typeface="Montserrat"/>
                <a:ea typeface="Montserrat"/>
                <a:cs typeface="Montserrat"/>
                <a:sym typeface="Montserrat"/>
              </a:rPr>
              <a:t>DLR </a:t>
            </a:r>
            <a:r>
              <a:rPr lang="en" sz="1630" dirty="0">
                <a:solidFill>
                  <a:srgbClr val="000000"/>
                </a:solidFill>
                <a:latin typeface="Montserrat"/>
                <a:ea typeface="Montserrat"/>
                <a:cs typeface="Montserrat"/>
                <a:sym typeface="Montserrat"/>
              </a:rPr>
              <a:t>AVHRR LST</a:t>
            </a:r>
            <a:endParaRPr sz="1630" dirty="0">
              <a:solidFill>
                <a:srgbClr val="000000"/>
              </a:solidFill>
              <a:latin typeface="Montserrat"/>
              <a:ea typeface="Montserrat"/>
              <a:cs typeface="Montserrat"/>
              <a:sym typeface="Montserrat"/>
            </a:endParaRPr>
          </a:p>
          <a:p>
            <a:pPr marL="338818" marR="0" lvl="0" indent="-272937" algn="l" rtl="0">
              <a:lnSpc>
                <a:spcPct val="115000"/>
              </a:lnSpc>
              <a:spcBef>
                <a:spcPts val="0"/>
              </a:spcBef>
              <a:spcAft>
                <a:spcPts val="0"/>
              </a:spcAft>
              <a:buClr>
                <a:srgbClr val="000000"/>
              </a:buClr>
              <a:buSzPts val="1630"/>
              <a:buFont typeface="Montserrat"/>
              <a:buChar char="●"/>
            </a:pPr>
            <a:r>
              <a:rPr lang="en" sz="1630" dirty="0">
                <a:solidFill>
                  <a:srgbClr val="000000"/>
                </a:solidFill>
                <a:latin typeface="Montserrat"/>
                <a:ea typeface="Montserrat"/>
                <a:cs typeface="Montserrat"/>
                <a:sym typeface="Montserrat"/>
              </a:rPr>
              <a:t>ERS ATSR</a:t>
            </a:r>
            <a:endParaRPr sz="1630" dirty="0">
              <a:solidFill>
                <a:srgbClr val="000000"/>
              </a:solidFill>
              <a:latin typeface="Montserrat"/>
              <a:ea typeface="Montserrat"/>
              <a:cs typeface="Montserrat"/>
              <a:sym typeface="Montserrat"/>
            </a:endParaRPr>
          </a:p>
          <a:p>
            <a:pPr marL="338818" marR="0" lvl="0" indent="-272937" algn="l" rtl="0">
              <a:lnSpc>
                <a:spcPct val="115000"/>
              </a:lnSpc>
              <a:spcBef>
                <a:spcPts val="0"/>
              </a:spcBef>
              <a:spcAft>
                <a:spcPts val="0"/>
              </a:spcAft>
              <a:buSzPts val="1630"/>
              <a:buFont typeface="Montserrat"/>
              <a:buChar char="●"/>
            </a:pPr>
            <a:r>
              <a:rPr lang="en" sz="1630" dirty="0" err="1">
                <a:latin typeface="Montserrat"/>
                <a:ea typeface="Montserrat"/>
                <a:cs typeface="Montserrat"/>
                <a:sym typeface="Montserrat"/>
              </a:rPr>
              <a:t>SatVu</a:t>
            </a:r>
            <a:r>
              <a:rPr lang="en" sz="1630" dirty="0">
                <a:latin typeface="Montserrat"/>
                <a:ea typeface="Montserrat"/>
                <a:cs typeface="Montserrat"/>
                <a:sym typeface="Montserrat"/>
              </a:rPr>
              <a:t> </a:t>
            </a:r>
            <a:r>
              <a:rPr lang="en" sz="1630" dirty="0" err="1">
                <a:latin typeface="Montserrat"/>
                <a:ea typeface="Montserrat"/>
                <a:cs typeface="Montserrat"/>
                <a:sym typeface="Montserrat"/>
              </a:rPr>
              <a:t>HotSat</a:t>
            </a:r>
            <a:endParaRPr sz="1630" dirty="0">
              <a:latin typeface="Montserrat"/>
              <a:ea typeface="Montserrat"/>
              <a:cs typeface="Montserrat"/>
              <a:sym typeface="Montserrat"/>
            </a:endParaRPr>
          </a:p>
          <a:p>
            <a:pPr marL="338818" marR="0" lvl="0" indent="-272937" algn="l" rtl="0">
              <a:lnSpc>
                <a:spcPct val="115000"/>
              </a:lnSpc>
              <a:spcBef>
                <a:spcPts val="0"/>
              </a:spcBef>
              <a:spcAft>
                <a:spcPts val="0"/>
              </a:spcAft>
              <a:buSzPts val="1630"/>
              <a:buFont typeface="Montserrat"/>
              <a:buChar char="●"/>
            </a:pPr>
            <a:r>
              <a:rPr lang="en" sz="1630" dirty="0" err="1">
                <a:latin typeface="Montserrat"/>
                <a:ea typeface="Montserrat"/>
                <a:cs typeface="Montserrat"/>
                <a:sym typeface="Montserrat"/>
              </a:rPr>
              <a:t>Ororatech</a:t>
            </a:r>
            <a:endParaRPr lang="en" sz="1630" dirty="0">
              <a:latin typeface="Montserrat"/>
              <a:ea typeface="Montserrat"/>
              <a:cs typeface="Montserrat"/>
              <a:sym typeface="Montserrat"/>
            </a:endParaRPr>
          </a:p>
          <a:p>
            <a:pPr marL="65881" marR="0" lvl="0" algn="l" rtl="0">
              <a:lnSpc>
                <a:spcPct val="115000"/>
              </a:lnSpc>
              <a:spcBef>
                <a:spcPts val="0"/>
              </a:spcBef>
              <a:spcAft>
                <a:spcPts val="0"/>
              </a:spcAft>
              <a:buSzPts val="1630"/>
            </a:pPr>
            <a:endParaRPr sz="1630" dirty="0">
              <a:solidFill>
                <a:srgbClr val="000000"/>
              </a:solidFill>
              <a:latin typeface="Montserrat"/>
              <a:ea typeface="Montserrat"/>
              <a:cs typeface="Montserrat"/>
              <a:sym typeface="Montserrat"/>
            </a:endParaRPr>
          </a:p>
        </p:txBody>
      </p:sp>
      <p:sp>
        <p:nvSpPr>
          <p:cNvPr id="160" name="Google Shape;160;p20"/>
          <p:cNvSpPr txBox="1"/>
          <p:nvPr/>
        </p:nvSpPr>
        <p:spPr>
          <a:xfrm>
            <a:off x="104047" y="1742909"/>
            <a:ext cx="2875800" cy="2578651"/>
          </a:xfrm>
          <a:prstGeom prst="rect">
            <a:avLst/>
          </a:prstGeom>
          <a:solidFill>
            <a:srgbClr val="D9EAD3"/>
          </a:solidFill>
          <a:ln>
            <a:noFill/>
          </a:ln>
        </p:spPr>
        <p:txBody>
          <a:bodyPr spcFirstLastPara="1" wrap="square" lIns="67750" tIns="33875" rIns="67750" bIns="33875" anchor="t" anchorCtr="0">
            <a:spAutoFit/>
          </a:bodyPr>
          <a:lstStyle/>
          <a:p>
            <a:pPr marL="0" marR="0" lvl="0" indent="0" algn="ctr" rtl="0">
              <a:lnSpc>
                <a:spcPct val="115000"/>
              </a:lnSpc>
              <a:spcBef>
                <a:spcPts val="1334"/>
              </a:spcBef>
              <a:spcAft>
                <a:spcPts val="0"/>
              </a:spcAft>
              <a:buNone/>
            </a:pPr>
            <a:r>
              <a:rPr lang="en" sz="2075" b="1" dirty="0">
                <a:solidFill>
                  <a:srgbClr val="000000"/>
                </a:solidFill>
                <a:latin typeface="Montserrat"/>
                <a:ea typeface="Montserrat"/>
                <a:cs typeface="Montserrat"/>
                <a:sym typeface="Montserrat"/>
              </a:rPr>
              <a:t>Compliant w/ Version 5</a:t>
            </a:r>
            <a:endParaRPr sz="2075" b="1" dirty="0">
              <a:solidFill>
                <a:srgbClr val="000000"/>
              </a:solidFill>
              <a:latin typeface="Montserrat"/>
              <a:ea typeface="Montserrat"/>
              <a:cs typeface="Montserrat"/>
              <a:sym typeface="Montserrat"/>
            </a:endParaRPr>
          </a:p>
          <a:p>
            <a:pPr marL="338818" marR="0" lvl="0" indent="-272937" algn="l" rtl="0">
              <a:lnSpc>
                <a:spcPct val="115000"/>
              </a:lnSpc>
              <a:spcBef>
                <a:spcPts val="1334"/>
              </a:spcBef>
              <a:spcAft>
                <a:spcPts val="0"/>
              </a:spcAft>
              <a:buClr>
                <a:srgbClr val="000000"/>
              </a:buClr>
              <a:buSzPts val="1630"/>
              <a:buFont typeface="Montserrat"/>
              <a:buChar char="●"/>
            </a:pPr>
            <a:r>
              <a:rPr lang="en" sz="1630" dirty="0">
                <a:solidFill>
                  <a:srgbClr val="000000"/>
                </a:solidFill>
                <a:latin typeface="Montserrat"/>
                <a:ea typeface="Montserrat"/>
                <a:cs typeface="Montserrat"/>
                <a:sym typeface="Montserrat"/>
              </a:rPr>
              <a:t>Landsat Collection 2 U.S. ARD</a:t>
            </a:r>
            <a:endParaRPr sz="1630" dirty="0">
              <a:solidFill>
                <a:srgbClr val="000000"/>
              </a:solidFill>
              <a:latin typeface="Montserrat"/>
              <a:ea typeface="Montserrat"/>
              <a:cs typeface="Montserrat"/>
              <a:sym typeface="Montserrat"/>
            </a:endParaRPr>
          </a:p>
          <a:p>
            <a:pPr marL="338818" marR="0" lvl="0" indent="-272937" algn="l" rtl="0">
              <a:lnSpc>
                <a:spcPct val="115000"/>
              </a:lnSpc>
              <a:spcBef>
                <a:spcPts val="0"/>
              </a:spcBef>
              <a:spcAft>
                <a:spcPts val="0"/>
              </a:spcAft>
              <a:buClr>
                <a:srgbClr val="000000"/>
              </a:buClr>
              <a:buSzPts val="1630"/>
              <a:buFont typeface="Montserrat"/>
              <a:buChar char="●"/>
            </a:pPr>
            <a:r>
              <a:rPr lang="en" sz="1630" dirty="0">
                <a:solidFill>
                  <a:srgbClr val="000000"/>
                </a:solidFill>
                <a:latin typeface="Montserrat"/>
                <a:ea typeface="Montserrat"/>
                <a:cs typeface="Montserrat"/>
                <a:sym typeface="Montserrat"/>
              </a:rPr>
              <a:t>Landsat 8 ST (AIR-CAS)</a:t>
            </a:r>
            <a:endParaRPr sz="1630" dirty="0">
              <a:solidFill>
                <a:srgbClr val="000000"/>
              </a:solidFill>
              <a:latin typeface="Montserrat"/>
              <a:ea typeface="Montserrat"/>
              <a:cs typeface="Montserrat"/>
              <a:sym typeface="Montserrat"/>
            </a:endParaRPr>
          </a:p>
          <a:p>
            <a:pPr marL="338818" marR="0" lvl="0" indent="-272937" algn="l" rtl="0">
              <a:lnSpc>
                <a:spcPct val="115000"/>
              </a:lnSpc>
              <a:spcBef>
                <a:spcPts val="0"/>
              </a:spcBef>
              <a:spcAft>
                <a:spcPts val="0"/>
              </a:spcAft>
              <a:buSzPts val="1630"/>
              <a:buFont typeface="Montserrat"/>
              <a:buChar char="●"/>
            </a:pPr>
            <a:r>
              <a:rPr lang="en" sz="1630" dirty="0" err="1">
                <a:latin typeface="Montserrat"/>
                <a:ea typeface="Montserrat"/>
                <a:cs typeface="Montserrat"/>
                <a:sym typeface="Montserrat"/>
              </a:rPr>
              <a:t>Constellr</a:t>
            </a:r>
            <a:r>
              <a:rPr lang="en" sz="1630" dirty="0">
                <a:latin typeface="Montserrat"/>
                <a:ea typeface="Montserrat"/>
                <a:cs typeface="Montserrat"/>
                <a:sym typeface="Montserrat"/>
              </a:rPr>
              <a:t> </a:t>
            </a:r>
            <a:r>
              <a:rPr lang="en" sz="1630" dirty="0" err="1">
                <a:latin typeface="Montserrat"/>
                <a:ea typeface="Montserrat"/>
                <a:cs typeface="Montserrat"/>
                <a:sym typeface="Montserrat"/>
              </a:rPr>
              <a:t>LSTprecision</a:t>
            </a:r>
            <a:endParaRPr lang="en" sz="1630" dirty="0">
              <a:latin typeface="Montserrat"/>
              <a:ea typeface="Montserrat"/>
              <a:cs typeface="Montserrat"/>
              <a:sym typeface="Montserrat"/>
            </a:endParaRPr>
          </a:p>
          <a:p>
            <a:pPr marL="65881" marR="0" lvl="0" algn="l" rtl="0">
              <a:lnSpc>
                <a:spcPct val="115000"/>
              </a:lnSpc>
              <a:spcBef>
                <a:spcPts val="0"/>
              </a:spcBef>
              <a:spcAft>
                <a:spcPts val="0"/>
              </a:spcAft>
              <a:buSzPts val="1630"/>
            </a:pPr>
            <a:endParaRPr sz="1630" dirty="0">
              <a:latin typeface="Montserrat"/>
              <a:ea typeface="Montserrat"/>
              <a:cs typeface="Montserrat"/>
              <a:sym typeface="Montserrat"/>
            </a:endParaRPr>
          </a:p>
        </p:txBody>
      </p:sp>
      <p:sp>
        <p:nvSpPr>
          <p:cNvPr id="161" name="Google Shape;161;p20"/>
          <p:cNvSpPr txBox="1"/>
          <p:nvPr/>
        </p:nvSpPr>
        <p:spPr>
          <a:xfrm>
            <a:off x="6055374" y="1742911"/>
            <a:ext cx="2875800" cy="1922958"/>
          </a:xfrm>
          <a:prstGeom prst="rect">
            <a:avLst/>
          </a:prstGeom>
          <a:solidFill>
            <a:srgbClr val="CFE2F3"/>
          </a:solidFill>
          <a:ln>
            <a:noFill/>
          </a:ln>
        </p:spPr>
        <p:txBody>
          <a:bodyPr spcFirstLastPara="1" wrap="square" lIns="67750" tIns="33875" rIns="67750" bIns="33875" anchor="t" anchorCtr="0">
            <a:spAutoFit/>
          </a:bodyPr>
          <a:lstStyle/>
          <a:p>
            <a:pPr marL="0" lvl="0" indent="0" algn="ctr">
              <a:lnSpc>
                <a:spcPct val="115000"/>
              </a:lnSpc>
              <a:spcBef>
                <a:spcPts val="1334"/>
              </a:spcBef>
              <a:buFont typeface="Arial"/>
              <a:buNone/>
            </a:pPr>
            <a:r>
              <a:rPr lang="en" sz="2075" b="1" dirty="0">
                <a:latin typeface="Montserrat"/>
                <a:sym typeface="Montserrat"/>
              </a:rPr>
              <a:t>Future</a:t>
            </a:r>
            <a:endParaRPr sz="2075" b="1" dirty="0">
              <a:latin typeface="Montserrat"/>
              <a:sym typeface="Montserrat"/>
            </a:endParaRPr>
          </a:p>
          <a:p>
            <a:pPr marL="338818" marR="0" lvl="0" indent="-272937" algn="l" rtl="0">
              <a:lnSpc>
                <a:spcPct val="115000"/>
              </a:lnSpc>
              <a:spcBef>
                <a:spcPts val="1334"/>
              </a:spcBef>
              <a:spcAft>
                <a:spcPts val="0"/>
              </a:spcAft>
              <a:buClr>
                <a:srgbClr val="000000"/>
              </a:buClr>
              <a:buSzPts val="1630"/>
              <a:buFont typeface="Montserrat"/>
              <a:buChar char="●"/>
            </a:pPr>
            <a:r>
              <a:rPr lang="en" sz="1630" dirty="0">
                <a:solidFill>
                  <a:srgbClr val="000000"/>
                </a:solidFill>
                <a:latin typeface="Montserrat"/>
                <a:ea typeface="Montserrat"/>
                <a:cs typeface="Montserrat"/>
                <a:sym typeface="Montserrat"/>
              </a:rPr>
              <a:t>LSTM L2A ST</a:t>
            </a:r>
            <a:endParaRPr sz="1630" dirty="0">
              <a:solidFill>
                <a:srgbClr val="000000"/>
              </a:solidFill>
              <a:latin typeface="Montserrat"/>
              <a:ea typeface="Montserrat"/>
              <a:cs typeface="Montserrat"/>
              <a:sym typeface="Montserrat"/>
            </a:endParaRPr>
          </a:p>
          <a:p>
            <a:pPr marL="338818" marR="0" lvl="0" indent="-272937" algn="l" rtl="0">
              <a:lnSpc>
                <a:spcPct val="115000"/>
              </a:lnSpc>
              <a:spcBef>
                <a:spcPts val="0"/>
              </a:spcBef>
              <a:spcAft>
                <a:spcPts val="0"/>
              </a:spcAft>
              <a:buClr>
                <a:srgbClr val="000000"/>
              </a:buClr>
              <a:buSzPts val="1630"/>
              <a:buFont typeface="Montserrat"/>
              <a:buChar char="●"/>
            </a:pPr>
            <a:r>
              <a:rPr lang="en" sz="1630" dirty="0">
                <a:solidFill>
                  <a:srgbClr val="000000"/>
                </a:solidFill>
                <a:latin typeface="Montserrat"/>
                <a:ea typeface="Montserrat"/>
                <a:cs typeface="Montserrat"/>
                <a:sym typeface="Montserrat"/>
              </a:rPr>
              <a:t>LSTM L2H/L2F ST</a:t>
            </a:r>
            <a:endParaRPr sz="1630" dirty="0">
              <a:solidFill>
                <a:srgbClr val="000000"/>
              </a:solidFill>
              <a:latin typeface="Montserrat"/>
              <a:ea typeface="Montserrat"/>
              <a:cs typeface="Montserrat"/>
              <a:sym typeface="Montserrat"/>
            </a:endParaRPr>
          </a:p>
          <a:p>
            <a:pPr marL="338818" marR="0" lvl="0" indent="-272937" algn="l" rtl="0">
              <a:lnSpc>
                <a:spcPct val="115000"/>
              </a:lnSpc>
              <a:spcBef>
                <a:spcPts val="0"/>
              </a:spcBef>
              <a:spcAft>
                <a:spcPts val="0"/>
              </a:spcAft>
              <a:buClr>
                <a:srgbClr val="000000"/>
              </a:buClr>
              <a:buSzPts val="1630"/>
              <a:buFont typeface="Montserrat"/>
              <a:buChar char="●"/>
            </a:pPr>
            <a:r>
              <a:rPr lang="en" sz="1630" b="1" dirty="0">
                <a:solidFill>
                  <a:srgbClr val="000000"/>
                </a:solidFill>
                <a:latin typeface="Montserrat"/>
                <a:ea typeface="Montserrat"/>
                <a:cs typeface="Montserrat"/>
                <a:sym typeface="Montserrat"/>
              </a:rPr>
              <a:t>Others?</a:t>
            </a:r>
          </a:p>
          <a:p>
            <a:pPr marL="65881" marR="0" lvl="0" algn="l" rtl="0">
              <a:lnSpc>
                <a:spcPct val="115000"/>
              </a:lnSpc>
              <a:spcBef>
                <a:spcPts val="0"/>
              </a:spcBef>
              <a:spcAft>
                <a:spcPts val="0"/>
              </a:spcAft>
              <a:buClr>
                <a:srgbClr val="000000"/>
              </a:buClr>
              <a:buSzPts val="1630"/>
            </a:pPr>
            <a:endParaRPr sz="1630" b="1" dirty="0">
              <a:solidFill>
                <a:srgbClr val="000000"/>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688</TotalTime>
  <Words>2499</Words>
  <Application>Microsoft Macintosh PowerPoint</Application>
  <PresentationFormat>On-screen Show (16:9)</PresentationFormat>
  <Paragraphs>176</Paragraphs>
  <Slides>15</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Barlow SemiBold</vt:lpstr>
      <vt:lpstr>Cambria</vt:lpstr>
      <vt:lpstr>Arial</vt:lpstr>
      <vt:lpstr>Montserrat</vt:lpstr>
      <vt:lpstr>Montserrat SemiBold</vt:lpstr>
      <vt:lpstr>Barlow</vt:lpstr>
      <vt:lpstr>Simple Light</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Siri Jodha Singh Khalsa</cp:lastModifiedBy>
  <cp:revision>14</cp:revision>
  <dcterms:modified xsi:type="dcterms:W3CDTF">2026-05-06T07:36:31Z</dcterms:modified>
</cp:coreProperties>
</file>