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Lst>
  <p:notesMasterIdLst>
    <p:notesMasterId r:id="rId24"/>
  </p:notesMasterIdLst>
  <p:sldIdLst>
    <p:sldId id="5738" r:id="rId5"/>
    <p:sldId id="5666" r:id="rId6"/>
    <p:sldId id="5668" r:id="rId7"/>
    <p:sldId id="5670" r:id="rId8"/>
    <p:sldId id="258" r:id="rId9"/>
    <p:sldId id="5734" r:id="rId10"/>
    <p:sldId id="1098" r:id="rId11"/>
    <p:sldId id="5735" r:id="rId12"/>
    <p:sldId id="5673" r:id="rId13"/>
    <p:sldId id="5737" r:id="rId14"/>
    <p:sldId id="1101" r:id="rId15"/>
    <p:sldId id="5676" r:id="rId16"/>
    <p:sldId id="5689" r:id="rId17"/>
    <p:sldId id="5747" r:id="rId18"/>
    <p:sldId id="5727" r:id="rId19"/>
    <p:sldId id="5745" r:id="rId20"/>
    <p:sldId id="5746" r:id="rId21"/>
    <p:sldId id="5724" r:id="rId22"/>
    <p:sldId id="5741"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e, Erin" initials="DE" lastIdx="7" clrIdx="0">
    <p:extLst>
      <p:ext uri="{19B8F6BF-5375-455C-9EA6-DF929625EA0E}">
        <p15:presenceInfo xmlns:p15="http://schemas.microsoft.com/office/powerpoint/2012/main" userId="S::erin.dale@centauricorp.com::e20626a7-5948-4ea2-b263-c5c7158d2cce" providerId="AD"/>
      </p:ext>
    </p:extLst>
  </p:cmAuthor>
  <p:cmAuthor id="2" name="Wengert, Ellen" initials="WE" lastIdx="9" clrIdx="1">
    <p:extLst>
      <p:ext uri="{19B8F6BF-5375-455C-9EA6-DF929625EA0E}">
        <p15:presenceInfo xmlns:p15="http://schemas.microsoft.com/office/powerpoint/2012/main" userId="S::Ellen.Wengert@centauricorp.com::ff223dbb-5224-4e88-a197-724f26be6b35" providerId="AD"/>
      </p:ext>
    </p:extLst>
  </p:cmAuthor>
  <p:cmAuthor id="3" name="Vadnais, Carolyn" initials="VC" lastIdx="4" clrIdx="2">
    <p:extLst>
      <p:ext uri="{19B8F6BF-5375-455C-9EA6-DF929625EA0E}">
        <p15:presenceInfo xmlns:p15="http://schemas.microsoft.com/office/powerpoint/2012/main" userId="S::Carolyn.Vadnais@centauricorp.com::044b5879-1576-4f0a-b416-3586654a9516" providerId="AD"/>
      </p:ext>
    </p:extLst>
  </p:cmAuthor>
  <p:cmAuthor id="4" name="Babcock, Michael" initials="BM" lastIdx="2" clrIdx="3">
    <p:extLst>
      <p:ext uri="{19B8F6BF-5375-455C-9EA6-DF929625EA0E}">
        <p15:presenceInfo xmlns:p15="http://schemas.microsoft.com/office/powerpoint/2012/main" userId="S::michael.babcock@centauricorp.com::5e350ffb-9be1-4413-bef5-edaa76d191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F7C"/>
    <a:srgbClr val="A9D18E"/>
    <a:srgbClr val="CF8484"/>
    <a:srgbClr val="996633"/>
    <a:srgbClr val="B8E08C"/>
    <a:srgbClr val="FEB338"/>
    <a:srgbClr val="FE9E02"/>
    <a:srgbClr val="FF9933"/>
    <a:srgbClr val="FF9900"/>
    <a:srgbClr val="ABDB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8" autoAdjust="0"/>
  </p:normalViewPr>
  <p:slideViewPr>
    <p:cSldViewPr snapToGrid="0" showGuides="1">
      <p:cViewPr varScale="1">
        <p:scale>
          <a:sx n="85" d="100"/>
          <a:sy n="85" d="100"/>
        </p:scale>
        <p:origin x="147" y="39"/>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2B2FCC-8D72-4473-8A7B-CF704594C712}" type="datetimeFigureOut">
              <a:rPr lang="en-US" smtClean="0"/>
              <a:t>10/13/2020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6AB1318-7DD5-4B22-9F9F-9E959229C7B3}" type="slidenum">
              <a:rPr lang="en-US" smtClean="0"/>
              <a:t>‹#›</a:t>
            </a:fld>
            <a:endParaRPr lang="en-US"/>
          </a:p>
        </p:txBody>
      </p:sp>
    </p:spTree>
    <p:extLst>
      <p:ext uri="{BB962C8B-B14F-4D97-AF65-F5344CB8AC3E}">
        <p14:creationId xmlns:p14="http://schemas.microsoft.com/office/powerpoint/2010/main" val="270579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B1318-7DD5-4B22-9F9F-9E959229C7B3}" type="slidenum">
              <a:rPr lang="en-US" smtClean="0"/>
              <a:t>1</a:t>
            </a:fld>
            <a:endParaRPr lang="en-US"/>
          </a:p>
        </p:txBody>
      </p:sp>
    </p:spTree>
    <p:extLst>
      <p:ext uri="{BB962C8B-B14F-4D97-AF65-F5344CB8AC3E}">
        <p14:creationId xmlns:p14="http://schemas.microsoft.com/office/powerpoint/2010/main" val="2502256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B1318-7DD5-4B22-9F9F-9E959229C7B3}" type="slidenum">
              <a:rPr lang="en-US" smtClean="0"/>
              <a:t>12</a:t>
            </a:fld>
            <a:endParaRPr lang="en-US"/>
          </a:p>
        </p:txBody>
      </p:sp>
    </p:spTree>
    <p:extLst>
      <p:ext uri="{BB962C8B-B14F-4D97-AF65-F5344CB8AC3E}">
        <p14:creationId xmlns:p14="http://schemas.microsoft.com/office/powerpoint/2010/main" val="381946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One way to summarize the outcome of the architecture evaluation at a high level is to create word clouds illustrating different aspects of the data.</a:t>
            </a:r>
          </a:p>
          <a:p>
            <a:pPr marL="171450" indent="-171450">
              <a:buFontTx/>
              <a:buChar char="-"/>
            </a:pPr>
            <a:r>
              <a:rPr lang="en-US" dirty="0">
                <a:cs typeface="Calibri"/>
              </a:rPr>
              <a:t>On this chart, the size of the text represents the relative number of user needs that were included in the evaluation.  </a:t>
            </a:r>
          </a:p>
        </p:txBody>
      </p:sp>
      <p:sp>
        <p:nvSpPr>
          <p:cNvPr id="4" name="Slide Number Placeholder 3"/>
          <p:cNvSpPr>
            <a:spLocks noGrp="1"/>
          </p:cNvSpPr>
          <p:nvPr>
            <p:ph type="sldNum" sz="quarter" idx="5"/>
          </p:nvPr>
        </p:nvSpPr>
        <p:spPr/>
        <p:txBody>
          <a:bodyPr/>
          <a:lstStyle/>
          <a:p>
            <a:fld id="{76AB1318-7DD5-4B22-9F9F-9E959229C7B3}" type="slidenum">
              <a:rPr lang="en-US" smtClean="0"/>
              <a:t>14</a:t>
            </a:fld>
            <a:endParaRPr lang="en-US"/>
          </a:p>
        </p:txBody>
      </p:sp>
    </p:spTree>
    <p:extLst>
      <p:ext uri="{BB962C8B-B14F-4D97-AF65-F5344CB8AC3E}">
        <p14:creationId xmlns:p14="http://schemas.microsoft.com/office/powerpoint/2010/main" val="132839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These 2 word clouds are both for 2029 – so a single year, but it illustrates the importance of our international partners in meeting US user needs.  The larger the text associated with a geophysical parameter group names, the more user needs we have within those geophysical parameter groups.  So, for instance many more user needs for Land Cover and Vegetation Condition than for Biomass or Bathymetry.</a:t>
            </a:r>
          </a:p>
          <a:p>
            <a:endParaRPr lang="en-US" dirty="0">
              <a:cs typeface="Calibri"/>
            </a:endParaRPr>
          </a:p>
        </p:txBody>
      </p:sp>
      <p:sp>
        <p:nvSpPr>
          <p:cNvPr id="4" name="Slide Number Placeholder 3"/>
          <p:cNvSpPr>
            <a:spLocks noGrp="1"/>
          </p:cNvSpPr>
          <p:nvPr>
            <p:ph type="sldNum" sz="quarter" idx="5"/>
          </p:nvPr>
        </p:nvSpPr>
        <p:spPr/>
        <p:txBody>
          <a:bodyPr/>
          <a:lstStyle/>
          <a:p>
            <a:fld id="{76AB1318-7DD5-4B22-9F9F-9E959229C7B3}" type="slidenum">
              <a:rPr lang="en-US" smtClean="0"/>
              <a:t>15</a:t>
            </a:fld>
            <a:endParaRPr lang="en-US"/>
          </a:p>
        </p:txBody>
      </p:sp>
    </p:spTree>
    <p:extLst>
      <p:ext uri="{BB962C8B-B14F-4D97-AF65-F5344CB8AC3E}">
        <p14:creationId xmlns:p14="http://schemas.microsoft.com/office/powerpoint/2010/main" val="91801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again shows the international contribution to the architecture’s overall performance against our set of user needs, but in this case shows how that changes over time.  Note the influence of new systems that launch in green, and the impact when a system reaches end of life in red.</a:t>
            </a:r>
          </a:p>
          <a:p>
            <a:endParaRPr lang="en-US" dirty="0">
              <a:cs typeface="Calibri"/>
            </a:endParaRPr>
          </a:p>
        </p:txBody>
      </p:sp>
      <p:sp>
        <p:nvSpPr>
          <p:cNvPr id="4" name="Slide Number Placeholder 3"/>
          <p:cNvSpPr>
            <a:spLocks noGrp="1"/>
          </p:cNvSpPr>
          <p:nvPr>
            <p:ph type="sldNum" sz="quarter" idx="5"/>
          </p:nvPr>
        </p:nvSpPr>
        <p:spPr/>
        <p:txBody>
          <a:bodyPr/>
          <a:lstStyle/>
          <a:p>
            <a:fld id="{76AB1318-7DD5-4B22-9F9F-9E959229C7B3}" type="slidenum">
              <a:rPr lang="en-US" smtClean="0"/>
              <a:t>16</a:t>
            </a:fld>
            <a:endParaRPr lang="en-US"/>
          </a:p>
        </p:txBody>
      </p:sp>
    </p:spTree>
    <p:extLst>
      <p:ext uri="{BB962C8B-B14F-4D97-AF65-F5344CB8AC3E}">
        <p14:creationId xmlns:p14="http://schemas.microsoft.com/office/powerpoint/2010/main" val="141480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again shows the international contribution to the architecture’s overall performance against our set of user needs, but in this case shows how that changes over time.  Note the influence of new systems that launch in green, and the impact when a system reaches end of life in red.  Overall there is a lot of stability in the architecture over time with incremental improvements over time. The X-axis scale is compressed compared to the previous chart.</a:t>
            </a:r>
          </a:p>
          <a:p>
            <a:endParaRPr lang="en-US" dirty="0">
              <a:cs typeface="Calibri"/>
            </a:endParaRPr>
          </a:p>
        </p:txBody>
      </p:sp>
      <p:sp>
        <p:nvSpPr>
          <p:cNvPr id="4" name="Slide Number Placeholder 3"/>
          <p:cNvSpPr>
            <a:spLocks noGrp="1"/>
          </p:cNvSpPr>
          <p:nvPr>
            <p:ph type="sldNum" sz="quarter" idx="5"/>
          </p:nvPr>
        </p:nvSpPr>
        <p:spPr/>
        <p:txBody>
          <a:bodyPr/>
          <a:lstStyle/>
          <a:p>
            <a:fld id="{76AB1318-7DD5-4B22-9F9F-9E959229C7B3}" type="slidenum">
              <a:rPr lang="en-US" smtClean="0"/>
              <a:t>17</a:t>
            </a:fld>
            <a:endParaRPr lang="en-US"/>
          </a:p>
        </p:txBody>
      </p:sp>
    </p:spTree>
    <p:extLst>
      <p:ext uri="{BB962C8B-B14F-4D97-AF65-F5344CB8AC3E}">
        <p14:creationId xmlns:p14="http://schemas.microsoft.com/office/powerpoint/2010/main" val="219701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 this view, the size of the element is proportional to the number of user needs for which that sensor was the top-scoring sensor (note that when multiple systems have the same top score, they both get credit).  The color again represents the overall average score across the user needs for which the sensor was top scoring. </a:t>
            </a:r>
          </a:p>
          <a:p>
            <a:endParaRPr lang="en-US" dirty="0">
              <a:cs typeface="Calibri"/>
            </a:endParaRPr>
          </a:p>
        </p:txBody>
      </p:sp>
      <p:sp>
        <p:nvSpPr>
          <p:cNvPr id="4" name="Slide Number Placeholder 3"/>
          <p:cNvSpPr>
            <a:spLocks noGrp="1"/>
          </p:cNvSpPr>
          <p:nvPr>
            <p:ph type="sldNum" sz="quarter" idx="5"/>
          </p:nvPr>
        </p:nvSpPr>
        <p:spPr/>
        <p:txBody>
          <a:bodyPr/>
          <a:lstStyle/>
          <a:p>
            <a:fld id="{76AB1318-7DD5-4B22-9F9F-9E959229C7B3}" type="slidenum">
              <a:rPr lang="en-US" smtClean="0"/>
              <a:t>18</a:t>
            </a:fld>
            <a:endParaRPr lang="en-US"/>
          </a:p>
        </p:txBody>
      </p:sp>
    </p:spTree>
    <p:extLst>
      <p:ext uri="{BB962C8B-B14F-4D97-AF65-F5344CB8AC3E}">
        <p14:creationId xmlns:p14="http://schemas.microsoft.com/office/powerpoint/2010/main" val="2652806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AB1318-7DD5-4B22-9F9F-9E959229C7B3}" type="slidenum">
              <a:rPr lang="en-US" smtClean="0"/>
              <a:t>19</a:t>
            </a:fld>
            <a:endParaRPr lang="en-US"/>
          </a:p>
        </p:txBody>
      </p:sp>
    </p:spTree>
    <p:extLst>
      <p:ext uri="{BB962C8B-B14F-4D97-AF65-F5344CB8AC3E}">
        <p14:creationId xmlns:p14="http://schemas.microsoft.com/office/powerpoint/2010/main" val="203383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03248-AAB1-4457-B6FB-5FC5BE9E1A73}" type="slidenum">
              <a:rPr lang="en-US" smtClean="0"/>
              <a:t>2</a:t>
            </a:fld>
            <a:endParaRPr lang="en-US"/>
          </a:p>
        </p:txBody>
      </p:sp>
      <p:sp>
        <p:nvSpPr>
          <p:cNvPr id="5" name="Header Placeholder 4">
            <a:extLst>
              <a:ext uri="{FF2B5EF4-FFF2-40B4-BE49-F238E27FC236}">
                <a16:creationId xmlns:a16="http://schemas.microsoft.com/office/drawing/2014/main" id="{D44E74E2-328C-4247-B547-018518219E1B}"/>
              </a:ext>
            </a:extLst>
          </p:cNvPr>
          <p:cNvSpPr>
            <a:spLocks noGrp="1"/>
          </p:cNvSpPr>
          <p:nvPr>
            <p:ph type="hdr" sz="quarter"/>
          </p:nvPr>
        </p:nvSpPr>
        <p:spPr/>
        <p:txBody>
          <a:bodyPr/>
          <a:lstStyle/>
          <a:p>
            <a:r>
              <a:rPr lang="en-US"/>
              <a:t>UNCLASSIFIED</a:t>
            </a:r>
          </a:p>
        </p:txBody>
      </p:sp>
    </p:spTree>
    <p:extLst>
      <p:ext uri="{BB962C8B-B14F-4D97-AF65-F5344CB8AC3E}">
        <p14:creationId xmlns:p14="http://schemas.microsoft.com/office/powerpoint/2010/main" val="110380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UNCLASSIFIED</a:t>
            </a:r>
          </a:p>
        </p:txBody>
      </p:sp>
      <p:sp>
        <p:nvSpPr>
          <p:cNvPr id="5" name="Slide Number Placeholder 4"/>
          <p:cNvSpPr>
            <a:spLocks noGrp="1"/>
          </p:cNvSpPr>
          <p:nvPr>
            <p:ph type="sldNum" sz="quarter" idx="5"/>
          </p:nvPr>
        </p:nvSpPr>
        <p:spPr/>
        <p:txBody>
          <a:bodyPr/>
          <a:lstStyle/>
          <a:p>
            <a:fld id="{0A0D16E5-F3D9-4C11-B399-43536BE4E1C2}" type="slidenum">
              <a:rPr lang="en-US" smtClean="0"/>
              <a:t>3</a:t>
            </a:fld>
            <a:endParaRPr lang="en-US"/>
          </a:p>
        </p:txBody>
      </p:sp>
    </p:spTree>
    <p:extLst>
      <p:ext uri="{BB962C8B-B14F-4D97-AF65-F5344CB8AC3E}">
        <p14:creationId xmlns:p14="http://schemas.microsoft.com/office/powerpoint/2010/main" val="272316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UNCLASSIFIED</a:t>
            </a:r>
          </a:p>
        </p:txBody>
      </p:sp>
      <p:sp>
        <p:nvSpPr>
          <p:cNvPr id="5" name="Slide Number Placeholder 4"/>
          <p:cNvSpPr>
            <a:spLocks noGrp="1"/>
          </p:cNvSpPr>
          <p:nvPr>
            <p:ph type="sldNum" sz="quarter" idx="5"/>
          </p:nvPr>
        </p:nvSpPr>
        <p:spPr/>
        <p:txBody>
          <a:bodyPr/>
          <a:lstStyle/>
          <a:p>
            <a:fld id="{0A0D16E5-F3D9-4C11-B399-43536BE4E1C2}" type="slidenum">
              <a:rPr lang="en-US" smtClean="0"/>
              <a:t>4</a:t>
            </a:fld>
            <a:endParaRPr lang="en-US"/>
          </a:p>
        </p:txBody>
      </p:sp>
    </p:spTree>
    <p:extLst>
      <p:ext uri="{BB962C8B-B14F-4D97-AF65-F5344CB8AC3E}">
        <p14:creationId xmlns:p14="http://schemas.microsoft.com/office/powerpoint/2010/main" val="422728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UNCLASSIFIED</a:t>
            </a:r>
          </a:p>
        </p:txBody>
      </p:sp>
      <p:sp>
        <p:nvSpPr>
          <p:cNvPr id="5" name="Slide Number Placeholder 4"/>
          <p:cNvSpPr>
            <a:spLocks noGrp="1"/>
          </p:cNvSpPr>
          <p:nvPr>
            <p:ph type="sldNum" sz="quarter" idx="5"/>
          </p:nvPr>
        </p:nvSpPr>
        <p:spPr/>
        <p:txBody>
          <a:bodyPr/>
          <a:lstStyle/>
          <a:p>
            <a:fld id="{0A0D16E5-F3D9-4C11-B399-43536BE4E1C2}" type="slidenum">
              <a:rPr lang="en-US" smtClean="0"/>
              <a:t>5</a:t>
            </a:fld>
            <a:endParaRPr lang="en-US"/>
          </a:p>
        </p:txBody>
      </p:sp>
    </p:spTree>
    <p:extLst>
      <p:ext uri="{BB962C8B-B14F-4D97-AF65-F5344CB8AC3E}">
        <p14:creationId xmlns:p14="http://schemas.microsoft.com/office/powerpoint/2010/main" val="162128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included in the study</a:t>
            </a:r>
          </a:p>
        </p:txBody>
      </p:sp>
      <p:sp>
        <p:nvSpPr>
          <p:cNvPr id="4" name="Slide Number Placeholder 3"/>
          <p:cNvSpPr>
            <a:spLocks noGrp="1"/>
          </p:cNvSpPr>
          <p:nvPr>
            <p:ph type="sldNum" sz="quarter" idx="5"/>
          </p:nvPr>
        </p:nvSpPr>
        <p:spPr/>
        <p:txBody>
          <a:bodyPr/>
          <a:lstStyle/>
          <a:p>
            <a:fld id="{76AB1318-7DD5-4B22-9F9F-9E959229C7B3}" type="slidenum">
              <a:rPr lang="en-US" smtClean="0"/>
              <a:t>6</a:t>
            </a:fld>
            <a:endParaRPr lang="en-US"/>
          </a:p>
        </p:txBody>
      </p:sp>
    </p:spTree>
    <p:extLst>
      <p:ext uri="{BB962C8B-B14F-4D97-AF65-F5344CB8AC3E}">
        <p14:creationId xmlns:p14="http://schemas.microsoft.com/office/powerpoint/2010/main" val="118802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F75E3ED-BE20-4983-B6DC-FB92ADADA650}" type="slidenum">
              <a:rPr lang="en-US" smtClean="0"/>
              <a:t>7</a:t>
            </a:fld>
            <a:endParaRPr lang="en-US"/>
          </a:p>
        </p:txBody>
      </p:sp>
    </p:spTree>
    <p:extLst>
      <p:ext uri="{BB962C8B-B14F-4D97-AF65-F5344CB8AC3E}">
        <p14:creationId xmlns:p14="http://schemas.microsoft.com/office/powerpoint/2010/main" val="273793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a:t>UNCLASSIFIED</a:t>
            </a:r>
          </a:p>
        </p:txBody>
      </p:sp>
      <p:sp>
        <p:nvSpPr>
          <p:cNvPr id="5" name="Slide Number Placeholder 4"/>
          <p:cNvSpPr>
            <a:spLocks noGrp="1"/>
          </p:cNvSpPr>
          <p:nvPr>
            <p:ph type="sldNum" sz="quarter" idx="5"/>
          </p:nvPr>
        </p:nvSpPr>
        <p:spPr/>
        <p:txBody>
          <a:bodyPr/>
          <a:lstStyle/>
          <a:p>
            <a:fld id="{0A0D16E5-F3D9-4C11-B399-43536BE4E1C2}" type="slidenum">
              <a:rPr lang="en-US" smtClean="0"/>
              <a:t>9</a:t>
            </a:fld>
            <a:endParaRPr lang="en-US"/>
          </a:p>
        </p:txBody>
      </p:sp>
    </p:spTree>
    <p:extLst>
      <p:ext uri="{BB962C8B-B14F-4D97-AF65-F5344CB8AC3E}">
        <p14:creationId xmlns:p14="http://schemas.microsoft.com/office/powerpoint/2010/main" val="352257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8548" y="4563700"/>
            <a:ext cx="6589518" cy="3733936"/>
          </a:xfrm>
        </p:spPr>
        <p:txBody>
          <a:bodyPr/>
          <a:lstStyle/>
          <a:p>
            <a:endParaRPr lang="en-US" sz="1100" dirty="0"/>
          </a:p>
          <a:p>
            <a:endParaRPr lang="en-US" sz="1100" dirty="0"/>
          </a:p>
        </p:txBody>
      </p:sp>
      <p:sp>
        <p:nvSpPr>
          <p:cNvPr id="4" name="Slide Number Placeholder 3"/>
          <p:cNvSpPr>
            <a:spLocks noGrp="1"/>
          </p:cNvSpPr>
          <p:nvPr>
            <p:ph type="sldNum" sz="quarter" idx="5"/>
          </p:nvPr>
        </p:nvSpPr>
        <p:spPr/>
        <p:txBody>
          <a:bodyPr/>
          <a:lstStyle/>
          <a:p>
            <a:fld id="{DF75E3ED-BE20-4983-B6DC-FB92ADADA650}" type="slidenum">
              <a:rPr lang="en-US" smtClean="0"/>
              <a:t>11</a:t>
            </a:fld>
            <a:endParaRPr lang="en-US"/>
          </a:p>
        </p:txBody>
      </p:sp>
    </p:spTree>
    <p:extLst>
      <p:ext uri="{BB962C8B-B14F-4D97-AF65-F5344CB8AC3E}">
        <p14:creationId xmlns:p14="http://schemas.microsoft.com/office/powerpoint/2010/main" val="1322419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CBDB-6531-4E1D-B74C-367C3FCC5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498FE-57CD-460F-8ACE-62C9844013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306A74-07F2-4460-BEBB-6E8749C4D416}"/>
              </a:ext>
            </a:extLst>
          </p:cNvPr>
          <p:cNvSpPr>
            <a:spLocks noGrp="1"/>
          </p:cNvSpPr>
          <p:nvPr>
            <p:ph type="dt" sz="half" idx="10"/>
          </p:nvPr>
        </p:nvSpPr>
        <p:spPr/>
        <p:txBody>
          <a:bodyPr/>
          <a:lstStyle/>
          <a:p>
            <a:fld id="{EA0C0817-A112-4847-8014-A94B7D2A4EA3}" type="datetime1">
              <a:rPr lang="en-US" smtClean="0"/>
              <a:t>10/13/2020</a:t>
            </a:fld>
            <a:endParaRPr lang="en-US"/>
          </a:p>
        </p:txBody>
      </p:sp>
      <p:sp>
        <p:nvSpPr>
          <p:cNvPr id="5" name="Footer Placeholder 4">
            <a:extLst>
              <a:ext uri="{FF2B5EF4-FFF2-40B4-BE49-F238E27FC236}">
                <a16:creationId xmlns:a16="http://schemas.microsoft.com/office/drawing/2014/main" id="{4E5170F3-7971-4D59-91C5-7E0B7E111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642CB-B9F6-4E14-9DBF-E88F62603FAA}"/>
              </a:ext>
            </a:extLst>
          </p:cNvPr>
          <p:cNvSpPr>
            <a:spLocks noGrp="1"/>
          </p:cNvSpPr>
          <p:nvPr>
            <p:ph type="sldNum" sz="quarter" idx="12"/>
          </p:nvPr>
        </p:nvSpPr>
        <p:spPr/>
        <p:txBody>
          <a:bodyPr/>
          <a:lstStyle/>
          <a:p>
            <a:fld id="{34B7E4EF-A1BD-40F4-AB7B-04F084DD991D}" type="slidenum">
              <a:rPr lang="en-US" smtClean="0"/>
              <a:t>‹#›</a:t>
            </a:fld>
            <a:endParaRPr lang="en-US"/>
          </a:p>
        </p:txBody>
      </p:sp>
      <p:pic>
        <p:nvPicPr>
          <p:cNvPr id="1026" name="Picture 2">
            <a:extLst>
              <a:ext uri="{FF2B5EF4-FFF2-40B4-BE49-F238E27FC236}">
                <a16:creationId xmlns:a16="http://schemas.microsoft.com/office/drawing/2014/main" id="{3BC13D28-6EEE-40FB-BFB5-63BE499086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304" y="6195158"/>
            <a:ext cx="1315792" cy="52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03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5EB-59C7-41F1-B533-95ACA11C9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ACDA1-3397-45FE-9F91-4F9268D41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3F633-F2D1-4566-8BCC-C677F5DA5E4A}"/>
              </a:ext>
            </a:extLst>
          </p:cNvPr>
          <p:cNvSpPr>
            <a:spLocks noGrp="1"/>
          </p:cNvSpPr>
          <p:nvPr>
            <p:ph type="dt" sz="half" idx="10"/>
          </p:nvPr>
        </p:nvSpPr>
        <p:spPr/>
        <p:txBody>
          <a:bodyPr/>
          <a:lstStyle/>
          <a:p>
            <a:fld id="{6F2734CC-3D70-4256-8926-2958AD1C78B2}" type="datetime1">
              <a:rPr lang="en-US" smtClean="0"/>
              <a:t>10/13/2020</a:t>
            </a:fld>
            <a:endParaRPr lang="en-US"/>
          </a:p>
        </p:txBody>
      </p:sp>
      <p:sp>
        <p:nvSpPr>
          <p:cNvPr id="5" name="Footer Placeholder 4">
            <a:extLst>
              <a:ext uri="{FF2B5EF4-FFF2-40B4-BE49-F238E27FC236}">
                <a16:creationId xmlns:a16="http://schemas.microsoft.com/office/drawing/2014/main" id="{E37C7CFE-851A-4D57-81B9-F2C84FB43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A4D10-1278-4B5B-B2DC-10C2649BFE2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94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50078-2C9D-4CE2-A7C5-80640A354A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C1460-1477-403B-B6E3-037878203A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25ED8-8AB6-41A2-B0C7-CD576F9D1CD2}"/>
              </a:ext>
            </a:extLst>
          </p:cNvPr>
          <p:cNvSpPr>
            <a:spLocks noGrp="1"/>
          </p:cNvSpPr>
          <p:nvPr>
            <p:ph type="dt" sz="half" idx="10"/>
          </p:nvPr>
        </p:nvSpPr>
        <p:spPr/>
        <p:txBody>
          <a:bodyPr/>
          <a:lstStyle/>
          <a:p>
            <a:fld id="{AFC9C731-CFB4-4A11-B46C-EFED337C6ADD}" type="datetime1">
              <a:rPr lang="en-US" smtClean="0"/>
              <a:t>10/13/2020</a:t>
            </a:fld>
            <a:endParaRPr lang="en-US"/>
          </a:p>
        </p:txBody>
      </p:sp>
      <p:sp>
        <p:nvSpPr>
          <p:cNvPr id="5" name="Footer Placeholder 4">
            <a:extLst>
              <a:ext uri="{FF2B5EF4-FFF2-40B4-BE49-F238E27FC236}">
                <a16:creationId xmlns:a16="http://schemas.microsoft.com/office/drawing/2014/main" id="{383EA984-AC91-46B6-84DA-6A6314989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F4873-1ED4-46D0-B934-8CC390035DF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49453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911C8-CB26-475D-8695-2787DCBEC5A8}"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60668-9CBA-4AB9-A90E-34372C879425}" type="slidenum">
              <a:rPr lang="en-US" smtClean="0"/>
              <a:t>‹#›</a:t>
            </a:fld>
            <a:endParaRPr lang="en-US"/>
          </a:p>
        </p:txBody>
      </p:sp>
    </p:spTree>
    <p:extLst>
      <p:ext uri="{BB962C8B-B14F-4D97-AF65-F5344CB8AC3E}">
        <p14:creationId xmlns:p14="http://schemas.microsoft.com/office/powerpoint/2010/main" val="98705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4D95-FC9D-4426-B3C6-A867A93FE5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C56CB-6D71-43DD-8E36-1404A5E35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3F54C-19C3-47B3-86F9-45CD6A6CEE8A}"/>
              </a:ext>
            </a:extLst>
          </p:cNvPr>
          <p:cNvSpPr>
            <a:spLocks noGrp="1"/>
          </p:cNvSpPr>
          <p:nvPr>
            <p:ph type="dt" sz="half" idx="10"/>
          </p:nvPr>
        </p:nvSpPr>
        <p:spPr/>
        <p:txBody>
          <a:bodyPr/>
          <a:lstStyle/>
          <a:p>
            <a:fld id="{7332B432-ACDA-4023-A761-2BAB76577B62}" type="datetime1">
              <a:rPr lang="en-US" smtClean="0"/>
              <a:t>10/13/2020</a:t>
            </a:fld>
            <a:endParaRPr lang="en-US"/>
          </a:p>
        </p:txBody>
      </p:sp>
      <p:sp>
        <p:nvSpPr>
          <p:cNvPr id="5" name="Footer Placeholder 4">
            <a:extLst>
              <a:ext uri="{FF2B5EF4-FFF2-40B4-BE49-F238E27FC236}">
                <a16:creationId xmlns:a16="http://schemas.microsoft.com/office/drawing/2014/main" id="{48017427-D7B8-499D-9082-F6287A367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40229-F70A-4240-98B9-DFEA087CD4E0}"/>
              </a:ext>
            </a:extLst>
          </p:cNvPr>
          <p:cNvSpPr>
            <a:spLocks noGrp="1"/>
          </p:cNvSpPr>
          <p:nvPr>
            <p:ph type="sldNum" sz="quarter" idx="12"/>
          </p:nvPr>
        </p:nvSpPr>
        <p:spPr/>
        <p:txBody>
          <a:bodyPr/>
          <a:lstStyle/>
          <a:p>
            <a:fld id="{34B7E4EF-A1BD-40F4-AB7B-04F084DD991D}" type="slidenum">
              <a:rPr lang="en-US" smtClean="0"/>
              <a:t>‹#›</a:t>
            </a:fld>
            <a:endParaRPr lang="en-US"/>
          </a:p>
        </p:txBody>
      </p:sp>
      <p:pic>
        <p:nvPicPr>
          <p:cNvPr id="8" name="Picture 2">
            <a:extLst>
              <a:ext uri="{FF2B5EF4-FFF2-40B4-BE49-F238E27FC236}">
                <a16:creationId xmlns:a16="http://schemas.microsoft.com/office/drawing/2014/main" id="{CA7FE211-A156-4836-BC49-9BF6F1D07E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304" y="6195158"/>
            <a:ext cx="1315792" cy="52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9E7E-F3A2-4E04-8AA2-B70D56AB0A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611242-16E6-4826-BAFD-994B547A2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E0D1B-B407-4F0F-8A69-AA9C8E30F1B0}"/>
              </a:ext>
            </a:extLst>
          </p:cNvPr>
          <p:cNvSpPr>
            <a:spLocks noGrp="1"/>
          </p:cNvSpPr>
          <p:nvPr>
            <p:ph type="dt" sz="half" idx="10"/>
          </p:nvPr>
        </p:nvSpPr>
        <p:spPr/>
        <p:txBody>
          <a:bodyPr/>
          <a:lstStyle/>
          <a:p>
            <a:fld id="{D9C646AA-F36E-4540-911D-FFFC0A0EF24A}" type="datetime1">
              <a:rPr lang="en-US" smtClean="0"/>
              <a:t>10/13/2020</a:t>
            </a:fld>
            <a:endParaRPr lang="en-US"/>
          </a:p>
        </p:txBody>
      </p:sp>
      <p:sp>
        <p:nvSpPr>
          <p:cNvPr id="5" name="Footer Placeholder 4">
            <a:extLst>
              <a:ext uri="{FF2B5EF4-FFF2-40B4-BE49-F238E27FC236}">
                <a16:creationId xmlns:a16="http://schemas.microsoft.com/office/drawing/2014/main" id="{F264367A-54EE-4888-8FEF-11B730C91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47023-ED48-4A0D-BD97-EC6533C734B7}"/>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0171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69F6-976C-4E7A-9B28-4B8FBC1FA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B1689-22E5-4784-9E6E-6AD549A40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26E83E-286C-4E10-8F56-281AFB2BE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1F0B7-79E0-44C8-B797-CF75FF535919}"/>
              </a:ext>
            </a:extLst>
          </p:cNvPr>
          <p:cNvSpPr>
            <a:spLocks noGrp="1"/>
          </p:cNvSpPr>
          <p:nvPr>
            <p:ph type="dt" sz="half" idx="10"/>
          </p:nvPr>
        </p:nvSpPr>
        <p:spPr/>
        <p:txBody>
          <a:bodyPr/>
          <a:lstStyle/>
          <a:p>
            <a:fld id="{69186D26-FA5F-4637-B602-B7C2DC34CFD4}" type="datetime1">
              <a:rPr lang="en-US" smtClean="0"/>
              <a:t>10/13/2020</a:t>
            </a:fld>
            <a:endParaRPr lang="en-US"/>
          </a:p>
        </p:txBody>
      </p:sp>
      <p:sp>
        <p:nvSpPr>
          <p:cNvPr id="6" name="Footer Placeholder 5">
            <a:extLst>
              <a:ext uri="{FF2B5EF4-FFF2-40B4-BE49-F238E27FC236}">
                <a16:creationId xmlns:a16="http://schemas.microsoft.com/office/drawing/2014/main" id="{44A9298B-4EF1-400B-946B-81FDCAFC0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AD164-B4A1-4F5F-8550-008FAB3A5E3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0437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91AD-3137-40F4-AF22-CD2BEA5ECD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08C22-29BC-4424-B93E-0E12A5D1D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C273D7-B872-442B-B8E2-FD95665CA6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31FFB8-1807-47F8-B8C9-19F4D439C2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8BB9D8-1DCC-4B60-9192-D56041A7B1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600024-FD9E-4797-8072-09FE9A479F4E}"/>
              </a:ext>
            </a:extLst>
          </p:cNvPr>
          <p:cNvSpPr>
            <a:spLocks noGrp="1"/>
          </p:cNvSpPr>
          <p:nvPr>
            <p:ph type="dt" sz="half" idx="10"/>
          </p:nvPr>
        </p:nvSpPr>
        <p:spPr/>
        <p:txBody>
          <a:bodyPr/>
          <a:lstStyle/>
          <a:p>
            <a:fld id="{8A7F15D8-96D1-4781-BC50-CA8A088B2FE4}" type="datetime1">
              <a:rPr lang="en-US" smtClean="0"/>
              <a:t>10/13/2020</a:t>
            </a:fld>
            <a:endParaRPr lang="en-US"/>
          </a:p>
        </p:txBody>
      </p:sp>
      <p:sp>
        <p:nvSpPr>
          <p:cNvPr id="8" name="Footer Placeholder 7">
            <a:extLst>
              <a:ext uri="{FF2B5EF4-FFF2-40B4-BE49-F238E27FC236}">
                <a16:creationId xmlns:a16="http://schemas.microsoft.com/office/drawing/2014/main" id="{D040A007-0A70-44B4-B85B-26261D271A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0E4707-9880-4701-BA38-086F6951569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7199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D492-D8D0-403C-9301-0C24734E1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CF8A21-8B7B-4C27-814A-3E7C3F7483B3}"/>
              </a:ext>
            </a:extLst>
          </p:cNvPr>
          <p:cNvSpPr>
            <a:spLocks noGrp="1"/>
          </p:cNvSpPr>
          <p:nvPr>
            <p:ph type="dt" sz="half" idx="10"/>
          </p:nvPr>
        </p:nvSpPr>
        <p:spPr/>
        <p:txBody>
          <a:bodyPr/>
          <a:lstStyle/>
          <a:p>
            <a:fld id="{F9A96C99-B8F8-4528-BD05-0E16E943DC09}" type="datetime1">
              <a:rPr lang="en-US" smtClean="0"/>
              <a:t>10/13/2020</a:t>
            </a:fld>
            <a:endParaRPr lang="en-US"/>
          </a:p>
        </p:txBody>
      </p:sp>
      <p:sp>
        <p:nvSpPr>
          <p:cNvPr id="4" name="Footer Placeholder 3">
            <a:extLst>
              <a:ext uri="{FF2B5EF4-FFF2-40B4-BE49-F238E27FC236}">
                <a16:creationId xmlns:a16="http://schemas.microsoft.com/office/drawing/2014/main" id="{66476AFD-8CC0-4EC8-A288-92E048AB8A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68C1D4-61BA-4A87-A39D-7029DA60475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0807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1D7A1-680F-4F1D-89C4-816545C932B2}"/>
              </a:ext>
            </a:extLst>
          </p:cNvPr>
          <p:cNvSpPr>
            <a:spLocks noGrp="1"/>
          </p:cNvSpPr>
          <p:nvPr>
            <p:ph type="dt" sz="half" idx="10"/>
          </p:nvPr>
        </p:nvSpPr>
        <p:spPr/>
        <p:txBody>
          <a:bodyPr/>
          <a:lstStyle/>
          <a:p>
            <a:fld id="{03636942-C211-4B28-8DBD-C953E00AF71B}" type="datetime1">
              <a:rPr lang="en-US" smtClean="0"/>
              <a:t>10/13/2020</a:t>
            </a:fld>
            <a:endParaRPr lang="en-US"/>
          </a:p>
        </p:txBody>
      </p:sp>
      <p:sp>
        <p:nvSpPr>
          <p:cNvPr id="3" name="Footer Placeholder 2">
            <a:extLst>
              <a:ext uri="{FF2B5EF4-FFF2-40B4-BE49-F238E27FC236}">
                <a16:creationId xmlns:a16="http://schemas.microsoft.com/office/drawing/2014/main" id="{20825AA2-D289-49DC-96F1-4AEFAEB9C5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4235A-8D8C-4731-8428-D87FC5B93AB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27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E32-A252-42D3-9B0E-E9BCF938C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D7CE8A-7BE2-496D-8904-ACE18C7D8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E56575-1899-48D4-9FD7-CD6148E09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537B9-E0CC-4289-BC4B-5E4B8AB18013}"/>
              </a:ext>
            </a:extLst>
          </p:cNvPr>
          <p:cNvSpPr>
            <a:spLocks noGrp="1"/>
          </p:cNvSpPr>
          <p:nvPr>
            <p:ph type="dt" sz="half" idx="10"/>
          </p:nvPr>
        </p:nvSpPr>
        <p:spPr/>
        <p:txBody>
          <a:bodyPr/>
          <a:lstStyle/>
          <a:p>
            <a:fld id="{7E8D12A6-918A-48BD-8CB9-CA713993B0EA}" type="datetime1">
              <a:rPr lang="en-US" smtClean="0"/>
              <a:t>10/13/2020</a:t>
            </a:fld>
            <a:endParaRPr lang="en-US"/>
          </a:p>
        </p:txBody>
      </p:sp>
      <p:sp>
        <p:nvSpPr>
          <p:cNvPr id="6" name="Footer Placeholder 5">
            <a:extLst>
              <a:ext uri="{FF2B5EF4-FFF2-40B4-BE49-F238E27FC236}">
                <a16:creationId xmlns:a16="http://schemas.microsoft.com/office/drawing/2014/main" id="{659DBC77-1F28-48D1-B84A-3F35C4138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716FF-5BE1-42F1-8B48-81BF2A196E2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9308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B7B2-466E-4054-BAED-D13E9EBAB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E529D6-A2D8-47AF-8D0C-9D0B2AD70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D73E8E-E9CA-46C5-A739-05B9E1C9E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E6176-14DD-4794-A49A-AE5F437E85D3}"/>
              </a:ext>
            </a:extLst>
          </p:cNvPr>
          <p:cNvSpPr>
            <a:spLocks noGrp="1"/>
          </p:cNvSpPr>
          <p:nvPr>
            <p:ph type="dt" sz="half" idx="10"/>
          </p:nvPr>
        </p:nvSpPr>
        <p:spPr/>
        <p:txBody>
          <a:bodyPr/>
          <a:lstStyle/>
          <a:p>
            <a:fld id="{E778CE86-875F-4587-BCF6-FA054AFC0D53}" type="datetime1">
              <a:rPr lang="en-US" smtClean="0"/>
              <a:pPr/>
              <a:t>10/13/2020</a:t>
            </a:fld>
            <a:endParaRPr lang="en-US"/>
          </a:p>
        </p:txBody>
      </p:sp>
      <p:sp>
        <p:nvSpPr>
          <p:cNvPr id="6" name="Footer Placeholder 5">
            <a:extLst>
              <a:ext uri="{FF2B5EF4-FFF2-40B4-BE49-F238E27FC236}">
                <a16:creationId xmlns:a16="http://schemas.microsoft.com/office/drawing/2014/main" id="{E6564DD3-ABF2-42AA-B824-32DC10030ECB}"/>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03DAD388-D45F-45F1-BC48-9825CB94AA3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8875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FA0E6-DA24-47CA-A7A2-DDEEEC5C9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AED09-582E-453D-89D2-C8ABE574ED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1E729-5992-4D33-B7A5-53D2E74F0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8DF3E-29D2-4081-8B67-451FA17788EF}" type="datetime1">
              <a:rPr lang="en-US" smtClean="0"/>
              <a:t>10/13/2020</a:t>
            </a:fld>
            <a:endParaRPr lang="en-US"/>
          </a:p>
        </p:txBody>
      </p:sp>
      <p:sp>
        <p:nvSpPr>
          <p:cNvPr id="5" name="Footer Placeholder 4">
            <a:extLst>
              <a:ext uri="{FF2B5EF4-FFF2-40B4-BE49-F238E27FC236}">
                <a16:creationId xmlns:a16="http://schemas.microsoft.com/office/drawing/2014/main" id="{484DB76D-899D-4FEC-9A0C-D57A89B58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2BA32-40D8-4773-A1CF-C59D847A9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569541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BAC4E0-E64D-4855-9ACE-B4AA35CF3BA4}"/>
              </a:ext>
            </a:extLst>
          </p:cNvPr>
          <p:cNvSpPr>
            <a:spLocks noGrp="1"/>
          </p:cNvSpPr>
          <p:nvPr>
            <p:ph type="ctrTitle"/>
          </p:nvPr>
        </p:nvSpPr>
        <p:spPr/>
        <p:txBody>
          <a:bodyPr>
            <a:normAutofit/>
          </a:bodyPr>
          <a:lstStyle/>
          <a:p>
            <a:r>
              <a:rPr lang="en-US" sz="6000" b="1" dirty="0"/>
              <a:t>National Land Imaging </a:t>
            </a:r>
            <a:r>
              <a:rPr lang="en-US" b="1" dirty="0"/>
              <a:t>Study</a:t>
            </a:r>
            <a:br>
              <a:rPr lang="en-US" b="1" dirty="0"/>
            </a:br>
            <a:r>
              <a:rPr lang="en-US" sz="3600" b="1" dirty="0"/>
              <a:t>Overview for the CEOS Land Satellite Imaging – Virtual Constellation (LSI-VC)</a:t>
            </a:r>
            <a:endParaRPr lang="en-US" dirty="0"/>
          </a:p>
        </p:txBody>
      </p:sp>
      <p:sp>
        <p:nvSpPr>
          <p:cNvPr id="6" name="Subtitle 5">
            <a:extLst>
              <a:ext uri="{FF2B5EF4-FFF2-40B4-BE49-F238E27FC236}">
                <a16:creationId xmlns:a16="http://schemas.microsoft.com/office/drawing/2014/main" id="{91733179-375F-4367-8F37-4F3F966D4983}"/>
              </a:ext>
            </a:extLst>
          </p:cNvPr>
          <p:cNvSpPr>
            <a:spLocks noGrp="1"/>
          </p:cNvSpPr>
          <p:nvPr>
            <p:ph type="subTitle" idx="1"/>
          </p:nvPr>
        </p:nvSpPr>
        <p:spPr/>
        <p:txBody>
          <a:bodyPr vert="horz" lIns="91440" tIns="45720" rIns="91440" bIns="45720" rtlCol="0" anchor="t">
            <a:normAutofit/>
          </a:bodyPr>
          <a:lstStyle/>
          <a:p>
            <a:r>
              <a:rPr lang="en-US" b="1" dirty="0"/>
              <a:t>13</a:t>
            </a:r>
            <a:r>
              <a:rPr lang="en-US" sz="2400" b="1" dirty="0"/>
              <a:t> </a:t>
            </a:r>
            <a:r>
              <a:rPr lang="en-US" b="1" dirty="0"/>
              <a:t>October </a:t>
            </a:r>
            <a:r>
              <a:rPr lang="en-US" sz="2400" b="1" dirty="0"/>
              <a:t>2020</a:t>
            </a:r>
          </a:p>
          <a:p>
            <a:endParaRPr lang="en-US" dirty="0"/>
          </a:p>
        </p:txBody>
      </p:sp>
      <p:sp>
        <p:nvSpPr>
          <p:cNvPr id="4" name="Slide Number Placeholder 3">
            <a:extLst>
              <a:ext uri="{FF2B5EF4-FFF2-40B4-BE49-F238E27FC236}">
                <a16:creationId xmlns:a16="http://schemas.microsoft.com/office/drawing/2014/main" id="{4862E034-FA86-4281-B257-6591B3DEA4FC}"/>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2" name="TextBox 1">
            <a:extLst>
              <a:ext uri="{FF2B5EF4-FFF2-40B4-BE49-F238E27FC236}">
                <a16:creationId xmlns:a16="http://schemas.microsoft.com/office/drawing/2014/main" id="{C67F9178-F21F-465F-AF12-B12EC1E77752}"/>
              </a:ext>
            </a:extLst>
          </p:cNvPr>
          <p:cNvSpPr txBox="1"/>
          <p:nvPr/>
        </p:nvSpPr>
        <p:spPr>
          <a:xfrm>
            <a:off x="774155" y="4883745"/>
            <a:ext cx="6254944" cy="923330"/>
          </a:xfrm>
          <a:prstGeom prst="rect">
            <a:avLst/>
          </a:prstGeom>
          <a:noFill/>
        </p:spPr>
        <p:txBody>
          <a:bodyPr wrap="square" rtlCol="0">
            <a:spAutoFit/>
          </a:bodyPr>
          <a:lstStyle/>
          <a:p>
            <a:r>
              <a:rPr lang="en-US" dirty="0"/>
              <a:t>Greg Snyder</a:t>
            </a:r>
          </a:p>
          <a:p>
            <a:r>
              <a:rPr lang="en-US" dirty="0"/>
              <a:t>USGS National Land Imaging Program</a:t>
            </a:r>
          </a:p>
          <a:p>
            <a:r>
              <a:rPr lang="en-US" dirty="0"/>
              <a:t>gsnyder@usgs.gov</a:t>
            </a:r>
          </a:p>
        </p:txBody>
      </p:sp>
    </p:spTree>
    <p:extLst>
      <p:ext uri="{BB962C8B-B14F-4D97-AF65-F5344CB8AC3E}">
        <p14:creationId xmlns:p14="http://schemas.microsoft.com/office/powerpoint/2010/main" val="249638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3E2D1-4FB9-43DA-A0D7-D3DCD6FDA876}"/>
              </a:ext>
            </a:extLst>
          </p:cNvPr>
          <p:cNvSpPr>
            <a:spLocks noGrp="1"/>
          </p:cNvSpPr>
          <p:nvPr>
            <p:ph type="ctrTitle"/>
          </p:nvPr>
        </p:nvSpPr>
        <p:spPr/>
        <p:txBody>
          <a:bodyPr/>
          <a:lstStyle/>
          <a:p>
            <a:r>
              <a:rPr lang="en-US" dirty="0"/>
              <a:t>Architecture Evaluation Process</a:t>
            </a:r>
          </a:p>
        </p:txBody>
      </p:sp>
      <p:sp>
        <p:nvSpPr>
          <p:cNvPr id="3" name="Subtitle 2">
            <a:extLst>
              <a:ext uri="{FF2B5EF4-FFF2-40B4-BE49-F238E27FC236}">
                <a16:creationId xmlns:a16="http://schemas.microsoft.com/office/drawing/2014/main" id="{77134CD1-E857-4613-A5DD-C883454F6B5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363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F2C56E-FC92-4F89-8FC7-D64DBF098FFE}"/>
              </a:ext>
            </a:extLst>
          </p:cNvPr>
          <p:cNvSpPr>
            <a:spLocks noGrp="1"/>
          </p:cNvSpPr>
          <p:nvPr>
            <p:ph type="sldNum" sz="quarter" idx="12"/>
          </p:nvPr>
        </p:nvSpPr>
        <p:spPr/>
        <p:txBody>
          <a:bodyPr/>
          <a:lstStyle/>
          <a:p>
            <a:fld id="{6D22F896-40B5-4ADD-8801-0D06FADFA095}" type="slidenum">
              <a:rPr lang="en-US" smtClean="0"/>
              <a:t>11</a:t>
            </a:fld>
            <a:endParaRPr lang="en-US"/>
          </a:p>
        </p:txBody>
      </p:sp>
      <p:sp>
        <p:nvSpPr>
          <p:cNvPr id="4" name="Rectangle 3">
            <a:extLst>
              <a:ext uri="{FF2B5EF4-FFF2-40B4-BE49-F238E27FC236}">
                <a16:creationId xmlns:a16="http://schemas.microsoft.com/office/drawing/2014/main" id="{80691D98-A1F4-4017-960C-66E2D072F7C4}"/>
              </a:ext>
            </a:extLst>
          </p:cNvPr>
          <p:cNvSpPr/>
          <p:nvPr/>
        </p:nvSpPr>
        <p:spPr>
          <a:xfrm>
            <a:off x="6246165" y="2865674"/>
            <a:ext cx="1988847" cy="102345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MARCE</a:t>
            </a:r>
          </a:p>
          <a:p>
            <a:pPr algn="ctr"/>
            <a:r>
              <a:rPr lang="en-US"/>
              <a:t> (Scoring Module)</a:t>
            </a:r>
          </a:p>
        </p:txBody>
      </p:sp>
      <p:sp>
        <p:nvSpPr>
          <p:cNvPr id="10" name="TextBox 9">
            <a:extLst>
              <a:ext uri="{FF2B5EF4-FFF2-40B4-BE49-F238E27FC236}">
                <a16:creationId xmlns:a16="http://schemas.microsoft.com/office/drawing/2014/main" id="{E70C7DB4-C9EC-417F-844A-75B81B23487A}"/>
              </a:ext>
            </a:extLst>
          </p:cNvPr>
          <p:cNvSpPr txBox="1"/>
          <p:nvPr/>
        </p:nvSpPr>
        <p:spPr>
          <a:xfrm>
            <a:off x="5653133" y="4134364"/>
            <a:ext cx="3212342" cy="1477328"/>
          </a:xfrm>
          <a:prstGeom prst="rect">
            <a:avLst/>
          </a:prstGeom>
          <a:noFill/>
        </p:spPr>
        <p:txBody>
          <a:bodyPr wrap="square" rtlCol="0">
            <a:spAutoFit/>
          </a:bodyPr>
          <a:lstStyle/>
          <a:p>
            <a:pPr marL="285750" indent="-285750">
              <a:buFont typeface="Arial" panose="020B0604020202020204" pitchFamily="34" charset="0"/>
              <a:buChar char="•"/>
            </a:pPr>
            <a:r>
              <a:rPr lang="en-US" sz="1600"/>
              <a:t>Matches geophysical parameter</a:t>
            </a:r>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r>
              <a:rPr lang="en-US" sz="1600"/>
              <a:t>Scores 4 individual attributes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Integrated with the other factors already pre-built into the tool</a:t>
            </a:r>
            <a:endParaRPr lang="en-US" sz="1000"/>
          </a:p>
        </p:txBody>
      </p:sp>
      <p:grpSp>
        <p:nvGrpSpPr>
          <p:cNvPr id="46" name="Group 45">
            <a:extLst>
              <a:ext uri="{FF2B5EF4-FFF2-40B4-BE49-F238E27FC236}">
                <a16:creationId xmlns:a16="http://schemas.microsoft.com/office/drawing/2014/main" id="{9098872B-6FB0-4EAF-B1F4-748F4438DBBA}"/>
              </a:ext>
            </a:extLst>
          </p:cNvPr>
          <p:cNvGrpSpPr/>
          <p:nvPr/>
        </p:nvGrpSpPr>
        <p:grpSpPr>
          <a:xfrm>
            <a:off x="3226512" y="2196236"/>
            <a:ext cx="1520086" cy="1402650"/>
            <a:chOff x="865081" y="2214257"/>
            <a:chExt cx="1809136" cy="1809136"/>
          </a:xfrm>
        </p:grpSpPr>
        <p:sp>
          <p:nvSpPr>
            <p:cNvPr id="47" name="Oval 46">
              <a:extLst>
                <a:ext uri="{FF2B5EF4-FFF2-40B4-BE49-F238E27FC236}">
                  <a16:creationId xmlns:a16="http://schemas.microsoft.com/office/drawing/2014/main" id="{977F0885-5C6F-4B02-A7D8-F557123F17DE}"/>
                </a:ext>
              </a:extLst>
            </p:cNvPr>
            <p:cNvSpPr/>
            <p:nvPr/>
          </p:nvSpPr>
          <p:spPr>
            <a:xfrm>
              <a:off x="865081" y="2214257"/>
              <a:ext cx="1809136" cy="1809136"/>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18E1B78A-D8B3-4D1A-85E1-B53761764CBF}"/>
                </a:ext>
              </a:extLst>
            </p:cNvPr>
            <p:cNvSpPr txBox="1"/>
            <p:nvPr/>
          </p:nvSpPr>
          <p:spPr>
            <a:xfrm>
              <a:off x="1171112" y="2402184"/>
              <a:ext cx="1254099" cy="564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Land Imaging</a:t>
              </a:r>
              <a:b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User Needs</a:t>
              </a:r>
            </a:p>
          </p:txBody>
        </p:sp>
        <p:pic>
          <p:nvPicPr>
            <p:cNvPr id="51" name="Picture 50">
              <a:extLst>
                <a:ext uri="{FF2B5EF4-FFF2-40B4-BE49-F238E27FC236}">
                  <a16:creationId xmlns:a16="http://schemas.microsoft.com/office/drawing/2014/main" id="{F86114D3-DD47-4A3A-A898-1FD727A766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0874" y="2891462"/>
              <a:ext cx="922074" cy="861523"/>
            </a:xfrm>
            <a:prstGeom prst="rect">
              <a:avLst/>
            </a:prstGeom>
          </p:spPr>
        </p:pic>
      </p:grpSp>
      <p:sp>
        <p:nvSpPr>
          <p:cNvPr id="53" name="Oval 52">
            <a:extLst>
              <a:ext uri="{FF2B5EF4-FFF2-40B4-BE49-F238E27FC236}">
                <a16:creationId xmlns:a16="http://schemas.microsoft.com/office/drawing/2014/main" id="{C57F3A6A-C6F5-4A64-BD6B-A2A08363694E}"/>
              </a:ext>
            </a:extLst>
          </p:cNvPr>
          <p:cNvSpPr/>
          <p:nvPr/>
        </p:nvSpPr>
        <p:spPr>
          <a:xfrm>
            <a:off x="3282703" y="3621575"/>
            <a:ext cx="1520086" cy="1479892"/>
          </a:xfrm>
          <a:prstGeom prst="ellipse">
            <a:avLst/>
          </a:prstGeom>
          <a:solidFill>
            <a:srgbClr val="83A83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0BAF27D0-CBDE-42D6-A1ED-82C7084894E9}"/>
              </a:ext>
            </a:extLst>
          </p:cNvPr>
          <p:cNvSpPr txBox="1"/>
          <p:nvPr/>
        </p:nvSpPr>
        <p:spPr>
          <a:xfrm>
            <a:off x="3497059" y="3725542"/>
            <a:ext cx="10537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Land Imaging Capabilities</a:t>
            </a:r>
          </a:p>
        </p:txBody>
      </p:sp>
      <p:pic>
        <p:nvPicPr>
          <p:cNvPr id="57" name="Picture 56">
            <a:extLst>
              <a:ext uri="{FF2B5EF4-FFF2-40B4-BE49-F238E27FC236}">
                <a16:creationId xmlns:a16="http://schemas.microsoft.com/office/drawing/2014/main" id="{6204E74E-EB87-47EC-89A0-7EB2CCA614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96" y="4107366"/>
            <a:ext cx="774752" cy="774752"/>
          </a:xfrm>
          <a:prstGeom prst="rect">
            <a:avLst/>
          </a:prstGeom>
        </p:spPr>
      </p:pic>
      <p:cxnSp>
        <p:nvCxnSpPr>
          <p:cNvPr id="65" name="Straight Arrow Connector 64">
            <a:extLst>
              <a:ext uri="{FF2B5EF4-FFF2-40B4-BE49-F238E27FC236}">
                <a16:creationId xmlns:a16="http://schemas.microsoft.com/office/drawing/2014/main" id="{6EF7C363-5E81-47E1-B0B6-047E890AAC26}"/>
              </a:ext>
            </a:extLst>
          </p:cNvPr>
          <p:cNvCxnSpPr>
            <a:cxnSpLocks/>
          </p:cNvCxnSpPr>
          <p:nvPr/>
        </p:nvCxnSpPr>
        <p:spPr>
          <a:xfrm flipV="1">
            <a:off x="4818622" y="3389236"/>
            <a:ext cx="1325766" cy="7181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8FD0F8C-6C1C-4D54-86A9-F0D58D515793}"/>
              </a:ext>
            </a:extLst>
          </p:cNvPr>
          <p:cNvCxnSpPr>
            <a:cxnSpLocks/>
          </p:cNvCxnSpPr>
          <p:nvPr/>
        </p:nvCxnSpPr>
        <p:spPr>
          <a:xfrm>
            <a:off x="4783065" y="2921580"/>
            <a:ext cx="1373056" cy="356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id="{92FE512B-7BA5-4CD7-8E05-1099553A1BDB}"/>
              </a:ext>
            </a:extLst>
          </p:cNvPr>
          <p:cNvSpPr>
            <a:spLocks noGrp="1"/>
          </p:cNvSpPr>
          <p:nvPr>
            <p:ph type="title"/>
          </p:nvPr>
        </p:nvSpPr>
        <p:spPr>
          <a:xfrm>
            <a:off x="482016" y="271421"/>
            <a:ext cx="10515600" cy="1325563"/>
          </a:xfrm>
        </p:spPr>
        <p:txBody>
          <a:bodyPr>
            <a:normAutofit/>
          </a:bodyPr>
          <a:lstStyle/>
          <a:p>
            <a:r>
              <a:rPr lang="en-US" dirty="0"/>
              <a:t>Architecture Evaluation Concept</a:t>
            </a:r>
          </a:p>
        </p:txBody>
      </p:sp>
      <p:pic>
        <p:nvPicPr>
          <p:cNvPr id="37" name="Picture 36">
            <a:extLst>
              <a:ext uri="{FF2B5EF4-FFF2-40B4-BE49-F238E27FC236}">
                <a16:creationId xmlns:a16="http://schemas.microsoft.com/office/drawing/2014/main" id="{4366F438-23BC-4B4E-8D04-0CA403A289C8}"/>
              </a:ext>
            </a:extLst>
          </p:cNvPr>
          <p:cNvPicPr>
            <a:picLocks noChangeAspect="1"/>
          </p:cNvPicPr>
          <p:nvPr/>
        </p:nvPicPr>
        <p:blipFill>
          <a:blip r:embed="rId5"/>
          <a:stretch>
            <a:fillRect/>
          </a:stretch>
        </p:blipFill>
        <p:spPr>
          <a:xfrm>
            <a:off x="846515" y="1767473"/>
            <a:ext cx="880430" cy="993902"/>
          </a:xfrm>
          <a:prstGeom prst="rect">
            <a:avLst/>
          </a:prstGeom>
        </p:spPr>
      </p:pic>
      <p:pic>
        <p:nvPicPr>
          <p:cNvPr id="39" name="Picture 38">
            <a:extLst>
              <a:ext uri="{FF2B5EF4-FFF2-40B4-BE49-F238E27FC236}">
                <a16:creationId xmlns:a16="http://schemas.microsoft.com/office/drawing/2014/main" id="{CA5621B5-AFBE-4CCF-91D9-F4693381CF93}"/>
              </a:ext>
            </a:extLst>
          </p:cNvPr>
          <p:cNvPicPr>
            <a:picLocks noChangeAspect="1"/>
          </p:cNvPicPr>
          <p:nvPr/>
        </p:nvPicPr>
        <p:blipFill>
          <a:blip r:embed="rId6"/>
          <a:stretch>
            <a:fillRect/>
          </a:stretch>
        </p:blipFill>
        <p:spPr>
          <a:xfrm>
            <a:off x="1654847" y="2827130"/>
            <a:ext cx="1070518" cy="1062001"/>
          </a:xfrm>
          <a:prstGeom prst="rect">
            <a:avLst/>
          </a:prstGeom>
        </p:spPr>
      </p:pic>
      <p:pic>
        <p:nvPicPr>
          <p:cNvPr id="41" name="Picture 40">
            <a:extLst>
              <a:ext uri="{FF2B5EF4-FFF2-40B4-BE49-F238E27FC236}">
                <a16:creationId xmlns:a16="http://schemas.microsoft.com/office/drawing/2014/main" id="{D8D50ED7-3EE3-416B-A446-E3752BD68523}"/>
              </a:ext>
            </a:extLst>
          </p:cNvPr>
          <p:cNvPicPr>
            <a:picLocks noChangeAspect="1"/>
          </p:cNvPicPr>
          <p:nvPr/>
        </p:nvPicPr>
        <p:blipFill>
          <a:blip r:embed="rId7"/>
          <a:stretch>
            <a:fillRect/>
          </a:stretch>
        </p:blipFill>
        <p:spPr>
          <a:xfrm>
            <a:off x="66290" y="2971744"/>
            <a:ext cx="831451" cy="869591"/>
          </a:xfrm>
          <a:prstGeom prst="rect">
            <a:avLst/>
          </a:prstGeom>
        </p:spPr>
      </p:pic>
      <p:sp>
        <p:nvSpPr>
          <p:cNvPr id="43" name="Left Brace 42">
            <a:extLst>
              <a:ext uri="{FF2B5EF4-FFF2-40B4-BE49-F238E27FC236}">
                <a16:creationId xmlns:a16="http://schemas.microsoft.com/office/drawing/2014/main" id="{F7893F1C-0CFB-4562-8387-7308F033C4E0}"/>
              </a:ext>
            </a:extLst>
          </p:cNvPr>
          <p:cNvSpPr/>
          <p:nvPr/>
        </p:nvSpPr>
        <p:spPr>
          <a:xfrm>
            <a:off x="2744809" y="2623432"/>
            <a:ext cx="409679" cy="173343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row: Right 71">
            <a:extLst>
              <a:ext uri="{FF2B5EF4-FFF2-40B4-BE49-F238E27FC236}">
                <a16:creationId xmlns:a16="http://schemas.microsoft.com/office/drawing/2014/main" id="{95EE1421-9660-4597-91AC-352D5BE178DC}"/>
              </a:ext>
            </a:extLst>
          </p:cNvPr>
          <p:cNvSpPr/>
          <p:nvPr/>
        </p:nvSpPr>
        <p:spPr>
          <a:xfrm>
            <a:off x="8235012" y="3262072"/>
            <a:ext cx="1593367" cy="12716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FEAABAD-6FF1-4D07-A392-40CB4B8CCCD5}"/>
              </a:ext>
            </a:extLst>
          </p:cNvPr>
          <p:cNvSpPr/>
          <p:nvPr/>
        </p:nvSpPr>
        <p:spPr>
          <a:xfrm>
            <a:off x="8354546" y="2528229"/>
            <a:ext cx="1239051" cy="738664"/>
          </a:xfrm>
          <a:prstGeom prst="rect">
            <a:avLst/>
          </a:prstGeom>
          <a:solidFill>
            <a:schemeClr val="bg1"/>
          </a:solidFill>
        </p:spPr>
        <p:txBody>
          <a:bodyPr wrap="square">
            <a:spAutoFit/>
          </a:bodyPr>
          <a:lstStyle/>
          <a:p>
            <a:r>
              <a:rPr lang="en-US" sz="1400"/>
              <a:t>User need/ </a:t>
            </a:r>
          </a:p>
          <a:p>
            <a:r>
              <a:rPr lang="en-US" sz="1400"/>
              <a:t>capability pair</a:t>
            </a:r>
          </a:p>
          <a:p>
            <a:r>
              <a:rPr lang="en-US" sz="1400"/>
              <a:t>scores</a:t>
            </a:r>
          </a:p>
        </p:txBody>
      </p:sp>
      <p:pic>
        <p:nvPicPr>
          <p:cNvPr id="7" name="Picture 6" descr="A picture containing drawing&#10;&#10;Description automatically generated">
            <a:extLst>
              <a:ext uri="{FF2B5EF4-FFF2-40B4-BE49-F238E27FC236}">
                <a16:creationId xmlns:a16="http://schemas.microsoft.com/office/drawing/2014/main" id="{F82E6C6C-59D5-4B41-8288-F9AB37A0D5C8}"/>
              </a:ext>
            </a:extLst>
          </p:cNvPr>
          <p:cNvPicPr>
            <a:picLocks noChangeAspect="1"/>
          </p:cNvPicPr>
          <p:nvPr/>
        </p:nvPicPr>
        <p:blipFill>
          <a:blip r:embed="rId8"/>
          <a:stretch>
            <a:fillRect/>
          </a:stretch>
        </p:blipFill>
        <p:spPr>
          <a:xfrm>
            <a:off x="907173" y="3987014"/>
            <a:ext cx="858908" cy="858908"/>
          </a:xfrm>
          <a:prstGeom prst="rect">
            <a:avLst/>
          </a:prstGeom>
        </p:spPr>
      </p:pic>
      <p:sp>
        <p:nvSpPr>
          <p:cNvPr id="8" name="TextBox 7">
            <a:extLst>
              <a:ext uri="{FF2B5EF4-FFF2-40B4-BE49-F238E27FC236}">
                <a16:creationId xmlns:a16="http://schemas.microsoft.com/office/drawing/2014/main" id="{C28209EF-7832-41D0-A5D5-E551A680B8CD}"/>
              </a:ext>
            </a:extLst>
          </p:cNvPr>
          <p:cNvSpPr txBox="1"/>
          <p:nvPr/>
        </p:nvSpPr>
        <p:spPr>
          <a:xfrm>
            <a:off x="976416" y="4913387"/>
            <a:ext cx="660694" cy="307777"/>
          </a:xfrm>
          <a:prstGeom prst="rect">
            <a:avLst/>
          </a:prstGeom>
          <a:noFill/>
        </p:spPr>
        <p:txBody>
          <a:bodyPr wrap="square" rtlCol="0">
            <a:spAutoFit/>
          </a:bodyPr>
          <a:lstStyle/>
          <a:p>
            <a:r>
              <a:rPr lang="en-US" sz="1400" b="1">
                <a:solidFill>
                  <a:srgbClr val="FFC000"/>
                </a:solidFill>
              </a:rPr>
              <a:t>Rating</a:t>
            </a:r>
          </a:p>
        </p:txBody>
      </p:sp>
      <p:sp>
        <p:nvSpPr>
          <p:cNvPr id="59" name="Oval 58">
            <a:extLst>
              <a:ext uri="{FF2B5EF4-FFF2-40B4-BE49-F238E27FC236}">
                <a16:creationId xmlns:a16="http://schemas.microsoft.com/office/drawing/2014/main" id="{F13CF39D-E0B4-4143-8F23-237EE07D1D92}"/>
              </a:ext>
            </a:extLst>
          </p:cNvPr>
          <p:cNvSpPr/>
          <p:nvPr/>
        </p:nvSpPr>
        <p:spPr>
          <a:xfrm>
            <a:off x="9961557" y="2333984"/>
            <a:ext cx="1979498" cy="2025490"/>
          </a:xfrm>
          <a:prstGeom prst="ellipse">
            <a:avLst/>
          </a:prstGeom>
          <a:solidFill>
            <a:srgbClr val="105EC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A886AFD1-1AA4-4345-9A7E-4427649CB3D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342688" y="2551733"/>
            <a:ext cx="1257572" cy="1257574"/>
          </a:xfrm>
          <a:prstGeom prst="rect">
            <a:avLst/>
          </a:prstGeom>
        </p:spPr>
      </p:pic>
      <p:sp>
        <p:nvSpPr>
          <p:cNvPr id="63" name="TextBox 62">
            <a:extLst>
              <a:ext uri="{FF2B5EF4-FFF2-40B4-BE49-F238E27FC236}">
                <a16:creationId xmlns:a16="http://schemas.microsoft.com/office/drawing/2014/main" id="{B4792E74-9D17-4D9D-A1D9-628806EAE7C4}"/>
              </a:ext>
            </a:extLst>
          </p:cNvPr>
          <p:cNvSpPr txBox="1"/>
          <p:nvPr/>
        </p:nvSpPr>
        <p:spPr>
          <a:xfrm>
            <a:off x="10266770" y="3772618"/>
            <a:ext cx="13725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Architecture Evaluation</a:t>
            </a:r>
          </a:p>
        </p:txBody>
      </p:sp>
      <p:sp>
        <p:nvSpPr>
          <p:cNvPr id="11" name="TextBox 10">
            <a:extLst>
              <a:ext uri="{FF2B5EF4-FFF2-40B4-BE49-F238E27FC236}">
                <a16:creationId xmlns:a16="http://schemas.microsoft.com/office/drawing/2014/main" id="{9795CB9F-99B1-4857-BC74-F4A10E0A0A85}"/>
              </a:ext>
            </a:extLst>
          </p:cNvPr>
          <p:cNvSpPr txBox="1"/>
          <p:nvPr/>
        </p:nvSpPr>
        <p:spPr>
          <a:xfrm>
            <a:off x="3790" y="5263845"/>
            <a:ext cx="2792367" cy="646331"/>
          </a:xfrm>
          <a:prstGeom prst="rect">
            <a:avLst/>
          </a:prstGeom>
          <a:noFill/>
        </p:spPr>
        <p:txBody>
          <a:bodyPr wrap="none" rtlCol="0">
            <a:spAutoFit/>
          </a:bodyPr>
          <a:lstStyle/>
          <a:p>
            <a:pPr algn="ctr"/>
            <a:r>
              <a:rPr lang="en-US" dirty="0"/>
              <a:t>4 directly scored attributes</a:t>
            </a:r>
          </a:p>
          <a:p>
            <a:pPr algn="ctr"/>
            <a:r>
              <a:rPr lang="en-US" dirty="0"/>
              <a:t>(can be weighted)</a:t>
            </a:r>
          </a:p>
        </p:txBody>
      </p:sp>
    </p:spTree>
    <p:extLst>
      <p:ext uri="{BB962C8B-B14F-4D97-AF65-F5344CB8AC3E}">
        <p14:creationId xmlns:p14="http://schemas.microsoft.com/office/powerpoint/2010/main" val="364027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13-9277-4DC5-89CC-FCBE0C3E1CF3}"/>
              </a:ext>
            </a:extLst>
          </p:cNvPr>
          <p:cNvSpPr>
            <a:spLocks noGrp="1"/>
          </p:cNvSpPr>
          <p:nvPr>
            <p:ph type="title"/>
          </p:nvPr>
        </p:nvSpPr>
        <p:spPr/>
        <p:txBody>
          <a:bodyPr/>
          <a:lstStyle/>
          <a:p>
            <a:r>
              <a:rPr lang="en-US" dirty="0"/>
              <a:t>Architecture Analysis Process Steps</a:t>
            </a:r>
          </a:p>
        </p:txBody>
      </p:sp>
      <p:sp>
        <p:nvSpPr>
          <p:cNvPr id="3" name="Content Placeholder 2">
            <a:extLst>
              <a:ext uri="{FF2B5EF4-FFF2-40B4-BE49-F238E27FC236}">
                <a16:creationId xmlns:a16="http://schemas.microsoft.com/office/drawing/2014/main" id="{0E8E3314-BA18-487E-AA07-28D7E21AAD01}"/>
              </a:ext>
            </a:extLst>
          </p:cNvPr>
          <p:cNvSpPr>
            <a:spLocks noGrp="1"/>
          </p:cNvSpPr>
          <p:nvPr>
            <p:ph idx="1"/>
          </p:nvPr>
        </p:nvSpPr>
        <p:spPr>
          <a:xfrm>
            <a:off x="437625" y="1568378"/>
            <a:ext cx="11316749" cy="4924497"/>
          </a:xfrm>
        </p:spPr>
        <p:txBody>
          <a:bodyPr vert="horz" lIns="91440" tIns="45720" rIns="91440" bIns="45720" rtlCol="0" anchor="t">
            <a:normAutofit/>
          </a:bodyPr>
          <a:lstStyle/>
          <a:p>
            <a:r>
              <a:rPr lang="en-US" dirty="0"/>
              <a:t>Overall workflow for Phase II:</a:t>
            </a:r>
          </a:p>
          <a:p>
            <a:pPr lvl="1"/>
            <a:r>
              <a:rPr lang="en-US" dirty="0"/>
              <a:t>Identify user need set and core architecture components &amp; attributes</a:t>
            </a:r>
            <a:endParaRPr lang="en-US" dirty="0">
              <a:cs typeface="Calibri"/>
            </a:endParaRPr>
          </a:p>
          <a:p>
            <a:pPr lvl="1"/>
            <a:r>
              <a:rPr lang="en-US" dirty="0"/>
              <a:t>Run MARCE (scoring module)</a:t>
            </a:r>
            <a:endParaRPr lang="en-US" dirty="0">
              <a:cs typeface="Calibri"/>
            </a:endParaRPr>
          </a:p>
          <a:p>
            <a:pPr lvl="1"/>
            <a:r>
              <a:rPr lang="en-US" dirty="0"/>
              <a:t>For each user need, evaluate how well met they are by the architecture, which attributes were the limiting factors, and whether user need satisfaction changed over time</a:t>
            </a:r>
            <a:endParaRPr lang="en-US" dirty="0">
              <a:cs typeface="Calibri"/>
            </a:endParaRPr>
          </a:p>
          <a:p>
            <a:pPr lvl="1"/>
            <a:r>
              <a:rPr lang="en-US" dirty="0"/>
              <a:t>Determine what capabilities were the top contributors (were the highest rated capability for the largest number of needs)</a:t>
            </a:r>
            <a:endParaRPr lang="en-US" dirty="0">
              <a:cs typeface="Calibri"/>
            </a:endParaRPr>
          </a:p>
          <a:p>
            <a:pPr lvl="1"/>
            <a:r>
              <a:rPr lang="en-US" dirty="0"/>
              <a:t>Evaluate architecture resiliency (# of sensors scoring very well against a user need) over time as an assessment of “risk”</a:t>
            </a:r>
            <a:endParaRPr lang="en-US" dirty="0">
              <a:cs typeface="Calibri"/>
            </a:endParaRPr>
          </a:p>
          <a:p>
            <a:pPr lvl="1"/>
            <a:r>
              <a:rPr lang="en-US" dirty="0"/>
              <a:t>Summarize core architecture strengths and weaknesses (potential gaps and targets for recommendations)</a:t>
            </a:r>
            <a:endParaRPr lang="en-US" dirty="0">
              <a:cs typeface="Calibri" panose="020F0502020204030204"/>
            </a:endParaRPr>
          </a:p>
        </p:txBody>
      </p:sp>
      <p:sp>
        <p:nvSpPr>
          <p:cNvPr id="5" name="Slide Number Placeholder 4">
            <a:extLst>
              <a:ext uri="{FF2B5EF4-FFF2-40B4-BE49-F238E27FC236}">
                <a16:creationId xmlns:a16="http://schemas.microsoft.com/office/drawing/2014/main" id="{9B23E78C-33EC-47D5-8617-F4DD6975548D}"/>
              </a:ext>
            </a:extLst>
          </p:cNvPr>
          <p:cNvSpPr>
            <a:spLocks noGrp="1"/>
          </p:cNvSpPr>
          <p:nvPr>
            <p:ph type="sldNum" sz="quarter" idx="12"/>
          </p:nvPr>
        </p:nvSpPr>
        <p:spPr/>
        <p:txBody>
          <a:bodyPr/>
          <a:lstStyle/>
          <a:p>
            <a:fld id="{34B7E4EF-A1BD-40F4-AB7B-04F084DD991D}" type="slidenum">
              <a:rPr lang="en-US" smtClean="0"/>
              <a:t>12</a:t>
            </a:fld>
            <a:endParaRPr lang="en-US"/>
          </a:p>
        </p:txBody>
      </p:sp>
    </p:spTree>
    <p:extLst>
      <p:ext uri="{BB962C8B-B14F-4D97-AF65-F5344CB8AC3E}">
        <p14:creationId xmlns:p14="http://schemas.microsoft.com/office/powerpoint/2010/main" val="46004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3E2D1-4FB9-43DA-A0D7-D3DCD6FDA876}"/>
              </a:ext>
            </a:extLst>
          </p:cNvPr>
          <p:cNvSpPr>
            <a:spLocks noGrp="1"/>
          </p:cNvSpPr>
          <p:nvPr>
            <p:ph type="ctrTitle"/>
          </p:nvPr>
        </p:nvSpPr>
        <p:spPr/>
        <p:txBody>
          <a:bodyPr/>
          <a:lstStyle/>
          <a:p>
            <a:r>
              <a:rPr lang="en-US" dirty="0"/>
              <a:t>Exploring the Data</a:t>
            </a:r>
          </a:p>
        </p:txBody>
      </p:sp>
      <p:sp>
        <p:nvSpPr>
          <p:cNvPr id="3" name="Subtitle 2">
            <a:extLst>
              <a:ext uri="{FF2B5EF4-FFF2-40B4-BE49-F238E27FC236}">
                <a16:creationId xmlns:a16="http://schemas.microsoft.com/office/drawing/2014/main" id="{43E55395-D76A-4E55-93D4-70253C6EDA11}"/>
              </a:ext>
            </a:extLst>
          </p:cNvPr>
          <p:cNvSpPr>
            <a:spLocks noGrp="1"/>
          </p:cNvSpPr>
          <p:nvPr>
            <p:ph type="subTitle" idx="1"/>
          </p:nvPr>
        </p:nvSpPr>
        <p:spPr/>
        <p:txBody>
          <a:bodyPr/>
          <a:lstStyle/>
          <a:p>
            <a:r>
              <a:rPr lang="en-US" dirty="0"/>
              <a:t>Examples from an early run for illustration – NOT final results!</a:t>
            </a:r>
          </a:p>
        </p:txBody>
      </p:sp>
    </p:spTree>
    <p:extLst>
      <p:ext uri="{BB962C8B-B14F-4D97-AF65-F5344CB8AC3E}">
        <p14:creationId xmlns:p14="http://schemas.microsoft.com/office/powerpoint/2010/main" val="108631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Text&#10;&#10;Description automatically generated">
            <a:extLst>
              <a:ext uri="{FF2B5EF4-FFF2-40B4-BE49-F238E27FC236}">
                <a16:creationId xmlns:a16="http://schemas.microsoft.com/office/drawing/2014/main" id="{A159AF12-2321-4F50-B2CD-76592224D543}"/>
              </a:ext>
            </a:extLst>
          </p:cNvPr>
          <p:cNvPicPr>
            <a:picLocks noChangeAspect="1"/>
          </p:cNvPicPr>
          <p:nvPr/>
        </p:nvPicPr>
        <p:blipFill>
          <a:blip r:embed="rId3"/>
          <a:stretch>
            <a:fillRect/>
          </a:stretch>
        </p:blipFill>
        <p:spPr>
          <a:xfrm>
            <a:off x="838200" y="1096655"/>
            <a:ext cx="9587125" cy="5403165"/>
          </a:xfrm>
          <a:prstGeom prst="rect">
            <a:avLst/>
          </a:prstGeom>
        </p:spPr>
      </p:pic>
      <p:sp>
        <p:nvSpPr>
          <p:cNvPr id="2" name="Title 1">
            <a:extLst>
              <a:ext uri="{FF2B5EF4-FFF2-40B4-BE49-F238E27FC236}">
                <a16:creationId xmlns:a16="http://schemas.microsoft.com/office/drawing/2014/main" id="{BBBB113D-91E5-4CCF-A5BE-0DF30873D657}"/>
              </a:ext>
            </a:extLst>
          </p:cNvPr>
          <p:cNvSpPr>
            <a:spLocks noGrp="1"/>
          </p:cNvSpPr>
          <p:nvPr>
            <p:ph type="title"/>
          </p:nvPr>
        </p:nvSpPr>
        <p:spPr>
          <a:xfrm>
            <a:off x="838200" y="365126"/>
            <a:ext cx="10515600" cy="938620"/>
          </a:xfrm>
        </p:spPr>
        <p:txBody>
          <a:bodyPr>
            <a:normAutofit fontScale="90000"/>
          </a:bodyPr>
          <a:lstStyle/>
          <a:p>
            <a:r>
              <a:rPr lang="en-US" dirty="0"/>
              <a:t>2021 - User Need Agency Distribution and Average Scores</a:t>
            </a:r>
          </a:p>
        </p:txBody>
      </p:sp>
      <p:pic>
        <p:nvPicPr>
          <p:cNvPr id="3" name="Picture 3" descr="A screenshot of a social media post&#10;&#10;Description automatically generated">
            <a:extLst>
              <a:ext uri="{FF2B5EF4-FFF2-40B4-BE49-F238E27FC236}">
                <a16:creationId xmlns:a16="http://schemas.microsoft.com/office/drawing/2014/main" id="{DD5ED44C-A144-4432-8803-DF48BB8168FC}"/>
              </a:ext>
            </a:extLst>
          </p:cNvPr>
          <p:cNvPicPr>
            <a:picLocks noChangeAspect="1"/>
          </p:cNvPicPr>
          <p:nvPr/>
        </p:nvPicPr>
        <p:blipFill>
          <a:blip r:embed="rId4"/>
          <a:stretch>
            <a:fillRect/>
          </a:stretch>
        </p:blipFill>
        <p:spPr>
          <a:xfrm>
            <a:off x="45245" y="6224588"/>
            <a:ext cx="2314574" cy="635793"/>
          </a:xfrm>
          <a:prstGeom prst="rect">
            <a:avLst/>
          </a:prstGeom>
        </p:spPr>
      </p:pic>
      <p:sp>
        <p:nvSpPr>
          <p:cNvPr id="4" name="Slide Number Placeholder 3">
            <a:extLst>
              <a:ext uri="{FF2B5EF4-FFF2-40B4-BE49-F238E27FC236}">
                <a16:creationId xmlns:a16="http://schemas.microsoft.com/office/drawing/2014/main" id="{49872D22-FA51-4561-92C5-06530CDB396D}"/>
              </a:ext>
            </a:extLst>
          </p:cNvPr>
          <p:cNvSpPr>
            <a:spLocks noGrp="1"/>
          </p:cNvSpPr>
          <p:nvPr>
            <p:ph type="sldNum" sz="quarter" idx="12"/>
          </p:nvPr>
        </p:nvSpPr>
        <p:spPr/>
        <p:txBody>
          <a:bodyPr/>
          <a:lstStyle/>
          <a:p>
            <a:fld id="{34B7E4EF-A1BD-40F4-AB7B-04F084DD991D}" type="slidenum">
              <a:rPr lang="en-US" smtClean="0"/>
              <a:t>14</a:t>
            </a:fld>
            <a:endParaRPr lang="en-US"/>
          </a:p>
        </p:txBody>
      </p:sp>
    </p:spTree>
    <p:extLst>
      <p:ext uri="{BB962C8B-B14F-4D97-AF65-F5344CB8AC3E}">
        <p14:creationId xmlns:p14="http://schemas.microsoft.com/office/powerpoint/2010/main" val="188620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0F21-B0A3-408B-8B58-8EA10324D1BC}"/>
              </a:ext>
            </a:extLst>
          </p:cNvPr>
          <p:cNvSpPr>
            <a:spLocks noGrp="1"/>
          </p:cNvSpPr>
          <p:nvPr>
            <p:ph type="title"/>
          </p:nvPr>
        </p:nvSpPr>
        <p:spPr>
          <a:xfrm>
            <a:off x="464389" y="365125"/>
            <a:ext cx="11076316" cy="1339940"/>
          </a:xfrm>
        </p:spPr>
        <p:txBody>
          <a:bodyPr/>
          <a:lstStyle/>
          <a:p>
            <a:r>
              <a:rPr lang="en-US">
                <a:cs typeface="Calibri Light"/>
              </a:rPr>
              <a:t>With and Without International Partners - 2029</a:t>
            </a:r>
          </a:p>
        </p:txBody>
      </p:sp>
      <p:sp>
        <p:nvSpPr>
          <p:cNvPr id="4" name="Slide Number Placeholder 3">
            <a:extLst>
              <a:ext uri="{FF2B5EF4-FFF2-40B4-BE49-F238E27FC236}">
                <a16:creationId xmlns:a16="http://schemas.microsoft.com/office/drawing/2014/main" id="{828F9D6E-5299-4CCB-B7B6-1AAAE4DA9B39}"/>
              </a:ext>
            </a:extLst>
          </p:cNvPr>
          <p:cNvSpPr>
            <a:spLocks noGrp="1"/>
          </p:cNvSpPr>
          <p:nvPr>
            <p:ph type="sldNum" sz="quarter" idx="12"/>
          </p:nvPr>
        </p:nvSpPr>
        <p:spPr/>
        <p:txBody>
          <a:bodyPr/>
          <a:lstStyle/>
          <a:p>
            <a:fld id="{34B7E4EF-A1BD-40F4-AB7B-04F084DD991D}" type="slidenum">
              <a:rPr lang="en-US" smtClean="0"/>
              <a:t>15</a:t>
            </a:fld>
            <a:endParaRPr lang="en-US"/>
          </a:p>
        </p:txBody>
      </p:sp>
      <p:pic>
        <p:nvPicPr>
          <p:cNvPr id="3" name="Picture 6" descr="Graphical user interface, text&#10;&#10;Description automatically generated">
            <a:extLst>
              <a:ext uri="{FF2B5EF4-FFF2-40B4-BE49-F238E27FC236}">
                <a16:creationId xmlns:a16="http://schemas.microsoft.com/office/drawing/2014/main" id="{D5F0C77A-B749-4245-8B5E-7A7DC15A03DE}"/>
              </a:ext>
            </a:extLst>
          </p:cNvPr>
          <p:cNvPicPr>
            <a:picLocks noChangeAspect="1"/>
          </p:cNvPicPr>
          <p:nvPr/>
        </p:nvPicPr>
        <p:blipFill>
          <a:blip r:embed="rId3"/>
          <a:stretch>
            <a:fillRect/>
          </a:stretch>
        </p:blipFill>
        <p:spPr>
          <a:xfrm>
            <a:off x="493595" y="1331539"/>
            <a:ext cx="5336274" cy="3114474"/>
          </a:xfrm>
          <a:prstGeom prst="rect">
            <a:avLst/>
          </a:prstGeom>
        </p:spPr>
      </p:pic>
      <p:pic>
        <p:nvPicPr>
          <p:cNvPr id="9" name="Picture 9" descr="Graphical user interface, text, application&#10;&#10;Description automatically generated">
            <a:extLst>
              <a:ext uri="{FF2B5EF4-FFF2-40B4-BE49-F238E27FC236}">
                <a16:creationId xmlns:a16="http://schemas.microsoft.com/office/drawing/2014/main" id="{B55811EF-984D-4313-8960-6DA79E3EAA70}"/>
              </a:ext>
            </a:extLst>
          </p:cNvPr>
          <p:cNvPicPr>
            <a:picLocks noGrp="1" noChangeAspect="1"/>
          </p:cNvPicPr>
          <p:nvPr>
            <p:ph idx="1"/>
          </p:nvPr>
        </p:nvPicPr>
        <p:blipFill>
          <a:blip r:embed="rId4"/>
          <a:stretch>
            <a:fillRect/>
          </a:stretch>
        </p:blipFill>
        <p:spPr>
          <a:xfrm>
            <a:off x="5577343" y="3235893"/>
            <a:ext cx="5575195" cy="3259518"/>
          </a:xfrm>
        </p:spPr>
      </p:pic>
      <p:pic>
        <p:nvPicPr>
          <p:cNvPr id="11" name="Picture 3" descr="A screenshot of a social media post&#10;&#10;Description automatically generated">
            <a:extLst>
              <a:ext uri="{FF2B5EF4-FFF2-40B4-BE49-F238E27FC236}">
                <a16:creationId xmlns:a16="http://schemas.microsoft.com/office/drawing/2014/main" id="{756BC502-EC92-47DD-AF48-13F89F4A8271}"/>
              </a:ext>
            </a:extLst>
          </p:cNvPr>
          <p:cNvPicPr>
            <a:picLocks noChangeAspect="1"/>
          </p:cNvPicPr>
          <p:nvPr/>
        </p:nvPicPr>
        <p:blipFill>
          <a:blip r:embed="rId5"/>
          <a:stretch>
            <a:fillRect/>
          </a:stretch>
        </p:blipFill>
        <p:spPr>
          <a:xfrm>
            <a:off x="227215" y="5849275"/>
            <a:ext cx="2314574" cy="635793"/>
          </a:xfrm>
          <a:prstGeom prst="rect">
            <a:avLst/>
          </a:prstGeom>
        </p:spPr>
      </p:pic>
      <p:sp>
        <p:nvSpPr>
          <p:cNvPr id="5" name="TextBox 4">
            <a:extLst>
              <a:ext uri="{FF2B5EF4-FFF2-40B4-BE49-F238E27FC236}">
                <a16:creationId xmlns:a16="http://schemas.microsoft.com/office/drawing/2014/main" id="{F1441BEA-2AB6-4E78-899E-8EC8EE80D293}"/>
              </a:ext>
            </a:extLst>
          </p:cNvPr>
          <p:cNvSpPr txBox="1"/>
          <p:nvPr/>
        </p:nvSpPr>
        <p:spPr>
          <a:xfrm>
            <a:off x="1760028" y="4076681"/>
            <a:ext cx="3253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With International Partners</a:t>
            </a:r>
          </a:p>
        </p:txBody>
      </p:sp>
      <p:sp>
        <p:nvSpPr>
          <p:cNvPr id="6" name="TextBox 5">
            <a:extLst>
              <a:ext uri="{FF2B5EF4-FFF2-40B4-BE49-F238E27FC236}">
                <a16:creationId xmlns:a16="http://schemas.microsoft.com/office/drawing/2014/main" id="{6E2263F7-49C9-4065-BC0D-28DC611436A3}"/>
              </a:ext>
            </a:extLst>
          </p:cNvPr>
          <p:cNvSpPr txBox="1"/>
          <p:nvPr/>
        </p:nvSpPr>
        <p:spPr>
          <a:xfrm>
            <a:off x="7283214" y="6086161"/>
            <a:ext cx="3253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Without International Partners</a:t>
            </a:r>
          </a:p>
        </p:txBody>
      </p:sp>
    </p:spTree>
    <p:extLst>
      <p:ext uri="{BB962C8B-B14F-4D97-AF65-F5344CB8AC3E}">
        <p14:creationId xmlns:p14="http://schemas.microsoft.com/office/powerpoint/2010/main" val="310833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D256-9F51-44D6-8E0B-E50D50E861DF}"/>
              </a:ext>
            </a:extLst>
          </p:cNvPr>
          <p:cNvSpPr>
            <a:spLocks noGrp="1"/>
          </p:cNvSpPr>
          <p:nvPr>
            <p:ph type="title"/>
          </p:nvPr>
        </p:nvSpPr>
        <p:spPr/>
        <p:txBody>
          <a:bodyPr/>
          <a:lstStyle/>
          <a:p>
            <a:r>
              <a:rPr lang="en-US">
                <a:cs typeface="Calibri Light"/>
              </a:rPr>
              <a:t>Arch Performance over Study Window</a:t>
            </a:r>
            <a:endParaRPr lang="en-US"/>
          </a:p>
        </p:txBody>
      </p:sp>
      <p:sp>
        <p:nvSpPr>
          <p:cNvPr id="4" name="Slide Number Placeholder 3">
            <a:extLst>
              <a:ext uri="{FF2B5EF4-FFF2-40B4-BE49-F238E27FC236}">
                <a16:creationId xmlns:a16="http://schemas.microsoft.com/office/drawing/2014/main" id="{E0043224-0DE6-4711-9AF5-D2C383C43388}"/>
              </a:ext>
            </a:extLst>
          </p:cNvPr>
          <p:cNvSpPr>
            <a:spLocks noGrp="1"/>
          </p:cNvSpPr>
          <p:nvPr>
            <p:ph type="sldNum" sz="quarter" idx="12"/>
          </p:nvPr>
        </p:nvSpPr>
        <p:spPr/>
        <p:txBody>
          <a:bodyPr/>
          <a:lstStyle/>
          <a:p>
            <a:fld id="{34B7E4EF-A1BD-40F4-AB7B-04F084DD991D}" type="slidenum">
              <a:rPr lang="en-US" smtClean="0"/>
              <a:t>16</a:t>
            </a:fld>
            <a:endParaRPr lang="en-US"/>
          </a:p>
        </p:txBody>
      </p:sp>
      <p:pic>
        <p:nvPicPr>
          <p:cNvPr id="6" name="Picture 9" descr="Chart, line chart&#10;&#10;Description automatically generated">
            <a:extLst>
              <a:ext uri="{FF2B5EF4-FFF2-40B4-BE49-F238E27FC236}">
                <a16:creationId xmlns:a16="http://schemas.microsoft.com/office/drawing/2014/main" id="{FCCACEA9-5F0E-4E2F-A903-F9AC75661F47}"/>
              </a:ext>
            </a:extLst>
          </p:cNvPr>
          <p:cNvPicPr>
            <a:picLocks noChangeAspect="1"/>
          </p:cNvPicPr>
          <p:nvPr/>
        </p:nvPicPr>
        <p:blipFill>
          <a:blip r:embed="rId3"/>
          <a:stretch>
            <a:fillRect/>
          </a:stretch>
        </p:blipFill>
        <p:spPr>
          <a:xfrm>
            <a:off x="1126761" y="1822741"/>
            <a:ext cx="10313232" cy="4823961"/>
          </a:xfrm>
          <a:prstGeom prst="rect">
            <a:avLst/>
          </a:prstGeom>
        </p:spPr>
      </p:pic>
      <p:sp>
        <p:nvSpPr>
          <p:cNvPr id="10" name="TextBox 9">
            <a:extLst>
              <a:ext uri="{FF2B5EF4-FFF2-40B4-BE49-F238E27FC236}">
                <a16:creationId xmlns:a16="http://schemas.microsoft.com/office/drawing/2014/main" id="{58CD7BAA-F92E-4D73-8A86-8A7ADEA96F8F}"/>
              </a:ext>
            </a:extLst>
          </p:cNvPr>
          <p:cNvSpPr txBox="1"/>
          <p:nvPr/>
        </p:nvSpPr>
        <p:spPr>
          <a:xfrm>
            <a:off x="6943705" y="4434691"/>
            <a:ext cx="609846" cy="523220"/>
          </a:xfrm>
          <a:prstGeom prst="rect">
            <a:avLst/>
          </a:prstGeom>
          <a:noFill/>
          <a:ln>
            <a:noFill/>
          </a:ln>
        </p:spPr>
        <p:txBody>
          <a:bodyPr wrap="none" lIns="91440" tIns="45720" rIns="91440" bIns="45720" rtlCol="0" anchor="t">
            <a:spAutoFit/>
          </a:bodyPr>
          <a:lstStyle/>
          <a:p>
            <a:pPr algn="ctr"/>
            <a:endParaRPr lang="en-US" sz="1400" b="1">
              <a:solidFill>
                <a:srgbClr val="70AD47"/>
              </a:solidFill>
              <a:cs typeface="Calibri"/>
            </a:endParaRPr>
          </a:p>
          <a:p>
            <a:pPr algn="ctr"/>
            <a:r>
              <a:rPr lang="en-US" sz="1400" b="1" err="1">
                <a:solidFill>
                  <a:srgbClr val="70AD47"/>
                </a:solidFill>
              </a:rPr>
              <a:t>LNext</a:t>
            </a:r>
            <a:endParaRPr lang="en-US" sz="1400" b="1" err="1">
              <a:solidFill>
                <a:srgbClr val="70AD47"/>
              </a:solidFill>
              <a:cs typeface="Calibri"/>
            </a:endParaRPr>
          </a:p>
        </p:txBody>
      </p:sp>
      <p:sp>
        <p:nvSpPr>
          <p:cNvPr id="14" name="TextBox 13">
            <a:extLst>
              <a:ext uri="{FF2B5EF4-FFF2-40B4-BE49-F238E27FC236}">
                <a16:creationId xmlns:a16="http://schemas.microsoft.com/office/drawing/2014/main" id="{D5E89922-E92F-4EC2-8E9B-EF05B104EC3A}"/>
              </a:ext>
            </a:extLst>
          </p:cNvPr>
          <p:cNvSpPr txBox="1"/>
          <p:nvPr/>
        </p:nvSpPr>
        <p:spPr>
          <a:xfrm>
            <a:off x="7999359" y="3932635"/>
            <a:ext cx="484428" cy="307777"/>
          </a:xfrm>
          <a:prstGeom prst="rect">
            <a:avLst/>
          </a:prstGeom>
          <a:noFill/>
          <a:ln>
            <a:noFill/>
          </a:ln>
        </p:spPr>
        <p:txBody>
          <a:bodyPr wrap="none" lIns="91440" tIns="45720" rIns="91440" bIns="45720" rtlCol="0" anchor="t">
            <a:spAutoFit/>
          </a:bodyPr>
          <a:lstStyle/>
          <a:p>
            <a:r>
              <a:rPr lang="en-US" sz="1400" b="1">
                <a:solidFill>
                  <a:srgbClr val="70AD47"/>
                </a:solidFill>
              </a:rPr>
              <a:t>SBG</a:t>
            </a:r>
          </a:p>
        </p:txBody>
      </p:sp>
      <p:sp>
        <p:nvSpPr>
          <p:cNvPr id="16" name="TextBox 15">
            <a:extLst>
              <a:ext uri="{FF2B5EF4-FFF2-40B4-BE49-F238E27FC236}">
                <a16:creationId xmlns:a16="http://schemas.microsoft.com/office/drawing/2014/main" id="{4519C283-F112-4AC1-B0CD-C59D452BC85C}"/>
              </a:ext>
            </a:extLst>
          </p:cNvPr>
          <p:cNvSpPr txBox="1"/>
          <p:nvPr/>
        </p:nvSpPr>
        <p:spPr>
          <a:xfrm>
            <a:off x="2217206" y="3051624"/>
            <a:ext cx="1018164" cy="523220"/>
          </a:xfrm>
          <a:prstGeom prst="rect">
            <a:avLst/>
          </a:prstGeom>
          <a:noFill/>
          <a:ln>
            <a:noFill/>
          </a:ln>
        </p:spPr>
        <p:txBody>
          <a:bodyPr wrap="none" lIns="91440" tIns="45720" rIns="91440" bIns="45720" rtlCol="0" anchor="t">
            <a:spAutoFit/>
          </a:bodyPr>
          <a:lstStyle/>
          <a:p>
            <a:pPr algn="ctr"/>
            <a:r>
              <a:rPr lang="en-US" sz="1400" b="1">
                <a:solidFill>
                  <a:srgbClr val="70AD47"/>
                </a:solidFill>
              </a:rPr>
              <a:t>PACE</a:t>
            </a:r>
            <a:endParaRPr lang="en-US" sz="1400" b="1">
              <a:solidFill>
                <a:srgbClr val="70AD47"/>
              </a:solidFill>
              <a:cs typeface="Calibri"/>
            </a:endParaRPr>
          </a:p>
          <a:p>
            <a:pPr algn="ctr"/>
            <a:r>
              <a:rPr lang="en-US" sz="1400" b="1">
                <a:solidFill>
                  <a:srgbClr val="70AD47"/>
                </a:solidFill>
                <a:cs typeface="Calibri"/>
              </a:rPr>
              <a:t>Sentinel 2C</a:t>
            </a:r>
          </a:p>
        </p:txBody>
      </p:sp>
      <p:sp>
        <p:nvSpPr>
          <p:cNvPr id="26" name="TextBox 25">
            <a:extLst>
              <a:ext uri="{FF2B5EF4-FFF2-40B4-BE49-F238E27FC236}">
                <a16:creationId xmlns:a16="http://schemas.microsoft.com/office/drawing/2014/main" id="{74F5BA46-99B1-4894-B0D1-E3CB9BF37190}"/>
              </a:ext>
            </a:extLst>
          </p:cNvPr>
          <p:cNvSpPr txBox="1"/>
          <p:nvPr/>
        </p:nvSpPr>
        <p:spPr>
          <a:xfrm>
            <a:off x="2998155" y="2758097"/>
            <a:ext cx="1018163" cy="738664"/>
          </a:xfrm>
          <a:prstGeom prst="rect">
            <a:avLst/>
          </a:prstGeom>
          <a:noFill/>
          <a:ln>
            <a:noFill/>
          </a:ln>
        </p:spPr>
        <p:txBody>
          <a:bodyPr wrap="none" lIns="91440" tIns="45720" rIns="91440" bIns="45720" rtlCol="0" anchor="t">
            <a:spAutoFit/>
          </a:bodyPr>
          <a:lstStyle/>
          <a:p>
            <a:pPr algn="ctr"/>
            <a:r>
              <a:rPr lang="en-US" sz="1400" b="1">
                <a:solidFill>
                  <a:srgbClr val="70AD47"/>
                </a:solidFill>
              </a:rPr>
              <a:t>FLEX</a:t>
            </a:r>
            <a:endParaRPr lang="en-US" sz="1400" b="1">
              <a:solidFill>
                <a:srgbClr val="70AD47"/>
              </a:solidFill>
              <a:cs typeface="Calibri"/>
            </a:endParaRPr>
          </a:p>
          <a:p>
            <a:pPr algn="ctr"/>
            <a:r>
              <a:rPr lang="en-US" sz="1400" b="1">
                <a:solidFill>
                  <a:srgbClr val="70AD47"/>
                </a:solidFill>
                <a:cs typeface="Calibri"/>
              </a:rPr>
              <a:t>Sentinel 1C</a:t>
            </a:r>
          </a:p>
          <a:p>
            <a:pPr algn="ctr"/>
            <a:r>
              <a:rPr lang="en-US" sz="1400" b="1">
                <a:solidFill>
                  <a:srgbClr val="70AD47"/>
                </a:solidFill>
                <a:cs typeface="Calibri"/>
              </a:rPr>
              <a:t>NISAR</a:t>
            </a:r>
          </a:p>
        </p:txBody>
      </p:sp>
      <p:sp>
        <p:nvSpPr>
          <p:cNvPr id="30" name="TextBox 29">
            <a:extLst>
              <a:ext uri="{FF2B5EF4-FFF2-40B4-BE49-F238E27FC236}">
                <a16:creationId xmlns:a16="http://schemas.microsoft.com/office/drawing/2014/main" id="{5245459E-CD1B-4006-A57B-969B77D602C4}"/>
              </a:ext>
            </a:extLst>
          </p:cNvPr>
          <p:cNvSpPr txBox="1"/>
          <p:nvPr/>
        </p:nvSpPr>
        <p:spPr>
          <a:xfrm>
            <a:off x="6325091" y="2685384"/>
            <a:ext cx="588494" cy="307777"/>
          </a:xfrm>
          <a:prstGeom prst="rect">
            <a:avLst/>
          </a:prstGeom>
          <a:noFill/>
          <a:ln>
            <a:noFill/>
          </a:ln>
        </p:spPr>
        <p:txBody>
          <a:bodyPr wrap="none" lIns="91440" tIns="45720" rIns="91440" bIns="45720" rtlCol="0" anchor="t">
            <a:spAutoFit/>
          </a:bodyPr>
          <a:lstStyle/>
          <a:p>
            <a:pPr algn="ctr"/>
            <a:r>
              <a:rPr lang="en-US" sz="1400" b="1">
                <a:solidFill>
                  <a:srgbClr val="70AD47"/>
                </a:solidFill>
                <a:cs typeface="Calibri"/>
              </a:rPr>
              <a:t>LSTM</a:t>
            </a:r>
          </a:p>
        </p:txBody>
      </p:sp>
      <p:sp>
        <p:nvSpPr>
          <p:cNvPr id="31" name="TextBox 30">
            <a:extLst>
              <a:ext uri="{FF2B5EF4-FFF2-40B4-BE49-F238E27FC236}">
                <a16:creationId xmlns:a16="http://schemas.microsoft.com/office/drawing/2014/main" id="{113E7C6E-EFD8-4ECC-B3D4-EA508CD7891B}"/>
              </a:ext>
            </a:extLst>
          </p:cNvPr>
          <p:cNvSpPr txBox="1"/>
          <p:nvPr/>
        </p:nvSpPr>
        <p:spPr>
          <a:xfrm>
            <a:off x="7117785" y="2161182"/>
            <a:ext cx="686405" cy="523220"/>
          </a:xfrm>
          <a:prstGeom prst="rect">
            <a:avLst/>
          </a:prstGeom>
          <a:noFill/>
          <a:ln>
            <a:noFill/>
          </a:ln>
        </p:spPr>
        <p:txBody>
          <a:bodyPr wrap="none" lIns="91440" tIns="45720" rIns="91440" bIns="45720" rtlCol="0" anchor="t">
            <a:spAutoFit/>
          </a:bodyPr>
          <a:lstStyle/>
          <a:p>
            <a:pPr algn="ctr"/>
            <a:r>
              <a:rPr lang="en-US" sz="1400" b="1">
                <a:solidFill>
                  <a:srgbClr val="70AD47"/>
                </a:solidFill>
                <a:cs typeface="Calibri"/>
              </a:rPr>
              <a:t>CHIME</a:t>
            </a:r>
            <a:endParaRPr lang="en-US" sz="1400" b="1">
              <a:solidFill>
                <a:srgbClr val="70AD47"/>
              </a:solidFill>
            </a:endParaRPr>
          </a:p>
          <a:p>
            <a:pPr algn="ctr"/>
            <a:r>
              <a:rPr lang="en-US" sz="1400" b="1" err="1">
                <a:solidFill>
                  <a:srgbClr val="70AD47"/>
                </a:solidFill>
              </a:rPr>
              <a:t>LNext</a:t>
            </a:r>
            <a:endParaRPr lang="en-US" sz="1400" b="1" err="1">
              <a:solidFill>
                <a:srgbClr val="70AD47"/>
              </a:solidFill>
              <a:cs typeface="Calibri"/>
            </a:endParaRPr>
          </a:p>
        </p:txBody>
      </p:sp>
      <p:sp>
        <p:nvSpPr>
          <p:cNvPr id="32" name="TextBox 31">
            <a:extLst>
              <a:ext uri="{FF2B5EF4-FFF2-40B4-BE49-F238E27FC236}">
                <a16:creationId xmlns:a16="http://schemas.microsoft.com/office/drawing/2014/main" id="{CC050010-8882-4B11-9EE7-11A299F5AD63}"/>
              </a:ext>
            </a:extLst>
          </p:cNvPr>
          <p:cNvSpPr txBox="1"/>
          <p:nvPr/>
        </p:nvSpPr>
        <p:spPr>
          <a:xfrm>
            <a:off x="6207843" y="5500017"/>
            <a:ext cx="631904" cy="307777"/>
          </a:xfrm>
          <a:prstGeom prst="rect">
            <a:avLst/>
          </a:prstGeom>
          <a:noFill/>
          <a:ln>
            <a:noFill/>
          </a:ln>
        </p:spPr>
        <p:txBody>
          <a:bodyPr wrap="none" lIns="91440" tIns="45720" rIns="91440" bIns="45720" rtlCol="0" anchor="t">
            <a:spAutoFit/>
          </a:bodyPr>
          <a:lstStyle/>
          <a:p>
            <a:pPr algn="ctr"/>
            <a:r>
              <a:rPr lang="en-US" sz="1400" b="1">
                <a:solidFill>
                  <a:srgbClr val="C00000"/>
                </a:solidFill>
              </a:rPr>
              <a:t>SMAP</a:t>
            </a:r>
            <a:endParaRPr lang="en-US">
              <a:solidFill>
                <a:srgbClr val="C00000"/>
              </a:solidFill>
            </a:endParaRPr>
          </a:p>
        </p:txBody>
      </p:sp>
      <p:sp>
        <p:nvSpPr>
          <p:cNvPr id="33" name="TextBox 32">
            <a:extLst>
              <a:ext uri="{FF2B5EF4-FFF2-40B4-BE49-F238E27FC236}">
                <a16:creationId xmlns:a16="http://schemas.microsoft.com/office/drawing/2014/main" id="{EFB8033C-6A54-4648-87EE-42EC74DBE207}"/>
              </a:ext>
            </a:extLst>
          </p:cNvPr>
          <p:cNvSpPr txBox="1"/>
          <p:nvPr/>
        </p:nvSpPr>
        <p:spPr>
          <a:xfrm>
            <a:off x="2399178" y="5687394"/>
            <a:ext cx="654217" cy="307777"/>
          </a:xfrm>
          <a:prstGeom prst="rect">
            <a:avLst/>
          </a:prstGeom>
          <a:noFill/>
          <a:ln>
            <a:noFill/>
          </a:ln>
        </p:spPr>
        <p:txBody>
          <a:bodyPr wrap="none" lIns="91440" tIns="45720" rIns="91440" bIns="45720" rtlCol="0" anchor="t">
            <a:spAutoFit/>
          </a:bodyPr>
          <a:lstStyle/>
          <a:p>
            <a:pPr algn="ctr"/>
            <a:r>
              <a:rPr lang="en-US" sz="1400" b="1">
                <a:solidFill>
                  <a:srgbClr val="C00000"/>
                </a:solidFill>
              </a:rPr>
              <a:t>ASTER</a:t>
            </a:r>
            <a:endParaRPr lang="en-US">
              <a:solidFill>
                <a:srgbClr val="C00000"/>
              </a:solidFill>
            </a:endParaRPr>
          </a:p>
        </p:txBody>
      </p:sp>
      <p:sp>
        <p:nvSpPr>
          <p:cNvPr id="3" name="TextBox 2">
            <a:extLst>
              <a:ext uri="{FF2B5EF4-FFF2-40B4-BE49-F238E27FC236}">
                <a16:creationId xmlns:a16="http://schemas.microsoft.com/office/drawing/2014/main" id="{8A874FCA-EBCC-4B18-9856-93BFE77E401D}"/>
              </a:ext>
            </a:extLst>
          </p:cNvPr>
          <p:cNvSpPr txBox="1"/>
          <p:nvPr/>
        </p:nvSpPr>
        <p:spPr>
          <a:xfrm>
            <a:off x="9466170" y="6307818"/>
            <a:ext cx="960584" cy="307777"/>
          </a:xfrm>
          <a:prstGeom prst="rect">
            <a:avLst/>
          </a:prstGeom>
          <a:noFill/>
          <a:ln>
            <a:noFill/>
          </a:ln>
        </p:spPr>
        <p:txBody>
          <a:bodyPr wrap="none" lIns="91440" tIns="45720" rIns="91440" bIns="45720" rtlCol="0" anchor="t">
            <a:spAutoFit/>
          </a:bodyPr>
          <a:lstStyle/>
          <a:p>
            <a:pPr algn="ctr"/>
            <a:r>
              <a:rPr lang="en-US" sz="1400" b="1">
                <a:solidFill>
                  <a:srgbClr val="C00000"/>
                </a:solidFill>
              </a:rPr>
              <a:t>End of Life</a:t>
            </a:r>
            <a:endParaRPr lang="en-US"/>
          </a:p>
        </p:txBody>
      </p:sp>
      <p:sp>
        <p:nvSpPr>
          <p:cNvPr id="5" name="TextBox 4">
            <a:extLst>
              <a:ext uri="{FF2B5EF4-FFF2-40B4-BE49-F238E27FC236}">
                <a16:creationId xmlns:a16="http://schemas.microsoft.com/office/drawing/2014/main" id="{627E1D06-0D04-4074-A186-BF2D88B8DA4A}"/>
              </a:ext>
            </a:extLst>
          </p:cNvPr>
          <p:cNvSpPr txBox="1"/>
          <p:nvPr/>
        </p:nvSpPr>
        <p:spPr>
          <a:xfrm>
            <a:off x="9466026" y="6101246"/>
            <a:ext cx="712054" cy="307777"/>
          </a:xfrm>
          <a:prstGeom prst="rect">
            <a:avLst/>
          </a:prstGeom>
          <a:noFill/>
          <a:ln>
            <a:noFill/>
          </a:ln>
        </p:spPr>
        <p:txBody>
          <a:bodyPr wrap="none" lIns="91440" tIns="45720" rIns="91440" bIns="45720" rtlCol="0" anchor="t">
            <a:spAutoFit/>
          </a:bodyPr>
          <a:lstStyle/>
          <a:p>
            <a:pPr algn="ctr"/>
            <a:r>
              <a:rPr lang="en-US" sz="1400" b="1">
                <a:solidFill>
                  <a:srgbClr val="70AD47"/>
                </a:solidFill>
                <a:cs typeface="Calibri"/>
              </a:rPr>
              <a:t>Launch</a:t>
            </a:r>
          </a:p>
        </p:txBody>
      </p:sp>
    </p:spTree>
    <p:extLst>
      <p:ext uri="{BB962C8B-B14F-4D97-AF65-F5344CB8AC3E}">
        <p14:creationId xmlns:p14="http://schemas.microsoft.com/office/powerpoint/2010/main" val="291171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327C6E6-7A86-48D6-9108-A1D5F453EB4C}"/>
              </a:ext>
            </a:extLst>
          </p:cNvPr>
          <p:cNvPicPr>
            <a:picLocks noChangeAspect="1"/>
          </p:cNvPicPr>
          <p:nvPr/>
        </p:nvPicPr>
        <p:blipFill>
          <a:blip r:embed="rId3"/>
          <a:stretch>
            <a:fillRect/>
          </a:stretch>
        </p:blipFill>
        <p:spPr>
          <a:xfrm>
            <a:off x="937147" y="1817893"/>
            <a:ext cx="9783170" cy="4598363"/>
          </a:xfrm>
          <a:prstGeom prst="rect">
            <a:avLst/>
          </a:prstGeom>
        </p:spPr>
      </p:pic>
      <p:sp>
        <p:nvSpPr>
          <p:cNvPr id="2" name="Title 1">
            <a:extLst>
              <a:ext uri="{FF2B5EF4-FFF2-40B4-BE49-F238E27FC236}">
                <a16:creationId xmlns:a16="http://schemas.microsoft.com/office/drawing/2014/main" id="{2938D256-9F51-44D6-8E0B-E50D50E861DF}"/>
              </a:ext>
            </a:extLst>
          </p:cNvPr>
          <p:cNvSpPr>
            <a:spLocks noGrp="1"/>
          </p:cNvSpPr>
          <p:nvPr>
            <p:ph type="title"/>
          </p:nvPr>
        </p:nvSpPr>
        <p:spPr/>
        <p:txBody>
          <a:bodyPr/>
          <a:lstStyle/>
          <a:p>
            <a:r>
              <a:rPr lang="en-US">
                <a:cs typeface="Calibri Light"/>
              </a:rPr>
              <a:t>Arch Performance over Study Window</a:t>
            </a:r>
            <a:endParaRPr lang="en-US"/>
          </a:p>
        </p:txBody>
      </p:sp>
      <p:sp>
        <p:nvSpPr>
          <p:cNvPr id="4" name="Slide Number Placeholder 3">
            <a:extLst>
              <a:ext uri="{FF2B5EF4-FFF2-40B4-BE49-F238E27FC236}">
                <a16:creationId xmlns:a16="http://schemas.microsoft.com/office/drawing/2014/main" id="{E0043224-0DE6-4711-9AF5-D2C383C43388}"/>
              </a:ext>
            </a:extLst>
          </p:cNvPr>
          <p:cNvSpPr>
            <a:spLocks noGrp="1"/>
          </p:cNvSpPr>
          <p:nvPr>
            <p:ph type="sldNum" sz="quarter" idx="12"/>
          </p:nvPr>
        </p:nvSpPr>
        <p:spPr/>
        <p:txBody>
          <a:bodyPr/>
          <a:lstStyle/>
          <a:p>
            <a:fld id="{34B7E4EF-A1BD-40F4-AB7B-04F084DD991D}" type="slidenum">
              <a:rPr lang="en-US" smtClean="0"/>
              <a:t>17</a:t>
            </a:fld>
            <a:endParaRPr lang="en-US"/>
          </a:p>
        </p:txBody>
      </p:sp>
      <p:sp>
        <p:nvSpPr>
          <p:cNvPr id="14" name="TextBox 13">
            <a:extLst>
              <a:ext uri="{FF2B5EF4-FFF2-40B4-BE49-F238E27FC236}">
                <a16:creationId xmlns:a16="http://schemas.microsoft.com/office/drawing/2014/main" id="{D5E89922-E92F-4EC2-8E9B-EF05B104EC3A}"/>
              </a:ext>
            </a:extLst>
          </p:cNvPr>
          <p:cNvSpPr txBox="1"/>
          <p:nvPr/>
        </p:nvSpPr>
        <p:spPr>
          <a:xfrm>
            <a:off x="7487568" y="2454128"/>
            <a:ext cx="484428" cy="307777"/>
          </a:xfrm>
          <a:prstGeom prst="rect">
            <a:avLst/>
          </a:prstGeom>
          <a:noFill/>
          <a:ln>
            <a:noFill/>
          </a:ln>
        </p:spPr>
        <p:txBody>
          <a:bodyPr wrap="none" lIns="91440" tIns="45720" rIns="91440" bIns="45720" rtlCol="0" anchor="t">
            <a:spAutoFit/>
          </a:bodyPr>
          <a:lstStyle/>
          <a:p>
            <a:r>
              <a:rPr lang="en-US" sz="1400" b="1">
                <a:solidFill>
                  <a:srgbClr val="70AD47"/>
                </a:solidFill>
              </a:rPr>
              <a:t>SBG</a:t>
            </a:r>
          </a:p>
        </p:txBody>
      </p:sp>
      <p:sp>
        <p:nvSpPr>
          <p:cNvPr id="16" name="TextBox 15">
            <a:extLst>
              <a:ext uri="{FF2B5EF4-FFF2-40B4-BE49-F238E27FC236}">
                <a16:creationId xmlns:a16="http://schemas.microsoft.com/office/drawing/2014/main" id="{4519C283-F112-4AC1-B0CD-C59D452BC85C}"/>
              </a:ext>
            </a:extLst>
          </p:cNvPr>
          <p:cNvSpPr txBox="1"/>
          <p:nvPr/>
        </p:nvSpPr>
        <p:spPr>
          <a:xfrm>
            <a:off x="1853266" y="2733176"/>
            <a:ext cx="1018164" cy="523220"/>
          </a:xfrm>
          <a:prstGeom prst="rect">
            <a:avLst/>
          </a:prstGeom>
          <a:noFill/>
          <a:ln>
            <a:noFill/>
          </a:ln>
        </p:spPr>
        <p:txBody>
          <a:bodyPr wrap="none" lIns="91440" tIns="45720" rIns="91440" bIns="45720" rtlCol="0" anchor="t">
            <a:spAutoFit/>
          </a:bodyPr>
          <a:lstStyle/>
          <a:p>
            <a:pPr algn="ctr"/>
            <a:r>
              <a:rPr lang="en-US" sz="1400" b="1">
                <a:solidFill>
                  <a:srgbClr val="70AD47"/>
                </a:solidFill>
              </a:rPr>
              <a:t>PACE</a:t>
            </a:r>
            <a:endParaRPr lang="en-US" sz="1400" b="1">
              <a:solidFill>
                <a:srgbClr val="70AD47"/>
              </a:solidFill>
              <a:cs typeface="Calibri"/>
            </a:endParaRPr>
          </a:p>
          <a:p>
            <a:pPr algn="ctr"/>
            <a:r>
              <a:rPr lang="en-US" sz="1400" b="1">
                <a:solidFill>
                  <a:srgbClr val="70AD47"/>
                </a:solidFill>
                <a:cs typeface="Calibri"/>
              </a:rPr>
              <a:t>Sentinel 2C</a:t>
            </a:r>
          </a:p>
        </p:txBody>
      </p:sp>
      <p:sp>
        <p:nvSpPr>
          <p:cNvPr id="26" name="TextBox 25">
            <a:extLst>
              <a:ext uri="{FF2B5EF4-FFF2-40B4-BE49-F238E27FC236}">
                <a16:creationId xmlns:a16="http://schemas.microsoft.com/office/drawing/2014/main" id="{74F5BA46-99B1-4894-B0D1-E3CB9BF37190}"/>
              </a:ext>
            </a:extLst>
          </p:cNvPr>
          <p:cNvSpPr txBox="1"/>
          <p:nvPr/>
        </p:nvSpPr>
        <p:spPr>
          <a:xfrm>
            <a:off x="2725200" y="2632993"/>
            <a:ext cx="1018163" cy="738664"/>
          </a:xfrm>
          <a:prstGeom prst="rect">
            <a:avLst/>
          </a:prstGeom>
          <a:noFill/>
          <a:ln>
            <a:noFill/>
          </a:ln>
        </p:spPr>
        <p:txBody>
          <a:bodyPr wrap="none" lIns="91440" tIns="45720" rIns="91440" bIns="45720" rtlCol="0" anchor="t">
            <a:spAutoFit/>
          </a:bodyPr>
          <a:lstStyle/>
          <a:p>
            <a:pPr algn="ctr"/>
            <a:r>
              <a:rPr lang="en-US" sz="1400" b="1">
                <a:solidFill>
                  <a:srgbClr val="70AD47"/>
                </a:solidFill>
              </a:rPr>
              <a:t>FLEX</a:t>
            </a:r>
            <a:endParaRPr lang="en-US" sz="1400" b="1">
              <a:solidFill>
                <a:srgbClr val="70AD47"/>
              </a:solidFill>
              <a:cs typeface="Calibri"/>
            </a:endParaRPr>
          </a:p>
          <a:p>
            <a:pPr algn="ctr"/>
            <a:r>
              <a:rPr lang="en-US" sz="1400" b="1">
                <a:solidFill>
                  <a:srgbClr val="70AD47"/>
                </a:solidFill>
                <a:cs typeface="Calibri"/>
              </a:rPr>
              <a:t>Sentinel 1C</a:t>
            </a:r>
          </a:p>
          <a:p>
            <a:pPr algn="ctr"/>
            <a:r>
              <a:rPr lang="en-US" sz="1400" b="1">
                <a:solidFill>
                  <a:srgbClr val="70AD47"/>
                </a:solidFill>
                <a:cs typeface="Calibri"/>
              </a:rPr>
              <a:t>NISAR</a:t>
            </a:r>
          </a:p>
        </p:txBody>
      </p:sp>
      <p:sp>
        <p:nvSpPr>
          <p:cNvPr id="30" name="TextBox 29">
            <a:extLst>
              <a:ext uri="{FF2B5EF4-FFF2-40B4-BE49-F238E27FC236}">
                <a16:creationId xmlns:a16="http://schemas.microsoft.com/office/drawing/2014/main" id="{5245459E-CD1B-4006-A57B-969B77D602C4}"/>
              </a:ext>
            </a:extLst>
          </p:cNvPr>
          <p:cNvSpPr txBox="1"/>
          <p:nvPr/>
        </p:nvSpPr>
        <p:spPr>
          <a:xfrm>
            <a:off x="5836046" y="2685384"/>
            <a:ext cx="588494" cy="307777"/>
          </a:xfrm>
          <a:prstGeom prst="rect">
            <a:avLst/>
          </a:prstGeom>
          <a:noFill/>
          <a:ln>
            <a:noFill/>
          </a:ln>
        </p:spPr>
        <p:txBody>
          <a:bodyPr wrap="none" lIns="91440" tIns="45720" rIns="91440" bIns="45720" rtlCol="0" anchor="t">
            <a:spAutoFit/>
          </a:bodyPr>
          <a:lstStyle/>
          <a:p>
            <a:pPr algn="ctr"/>
            <a:r>
              <a:rPr lang="en-US" sz="1400" b="1">
                <a:solidFill>
                  <a:srgbClr val="70AD47"/>
                </a:solidFill>
                <a:cs typeface="Calibri"/>
              </a:rPr>
              <a:t>LSTM</a:t>
            </a:r>
          </a:p>
        </p:txBody>
      </p:sp>
      <p:sp>
        <p:nvSpPr>
          <p:cNvPr id="31" name="TextBox 30">
            <a:extLst>
              <a:ext uri="{FF2B5EF4-FFF2-40B4-BE49-F238E27FC236}">
                <a16:creationId xmlns:a16="http://schemas.microsoft.com/office/drawing/2014/main" id="{113E7C6E-EFD8-4ECC-B3D4-EA508CD7891B}"/>
              </a:ext>
            </a:extLst>
          </p:cNvPr>
          <p:cNvSpPr txBox="1"/>
          <p:nvPr/>
        </p:nvSpPr>
        <p:spPr>
          <a:xfrm>
            <a:off x="6560501" y="2604734"/>
            <a:ext cx="686405" cy="523220"/>
          </a:xfrm>
          <a:prstGeom prst="rect">
            <a:avLst/>
          </a:prstGeom>
          <a:noFill/>
          <a:ln>
            <a:noFill/>
          </a:ln>
        </p:spPr>
        <p:txBody>
          <a:bodyPr wrap="none" lIns="91440" tIns="45720" rIns="91440" bIns="45720" rtlCol="0" anchor="t">
            <a:spAutoFit/>
          </a:bodyPr>
          <a:lstStyle/>
          <a:p>
            <a:pPr algn="ctr"/>
            <a:r>
              <a:rPr lang="en-US" sz="1400" b="1">
                <a:solidFill>
                  <a:srgbClr val="70AD47"/>
                </a:solidFill>
                <a:cs typeface="Calibri"/>
              </a:rPr>
              <a:t>CHIME</a:t>
            </a:r>
            <a:endParaRPr lang="en-US" sz="1400" b="1">
              <a:solidFill>
                <a:srgbClr val="70AD47"/>
              </a:solidFill>
            </a:endParaRPr>
          </a:p>
          <a:p>
            <a:pPr algn="ctr"/>
            <a:r>
              <a:rPr lang="en-US" sz="1400" b="1" err="1">
                <a:solidFill>
                  <a:srgbClr val="70AD47"/>
                </a:solidFill>
              </a:rPr>
              <a:t>LNext</a:t>
            </a:r>
            <a:endParaRPr lang="en-US" sz="1400" b="1" err="1">
              <a:solidFill>
                <a:srgbClr val="70AD47"/>
              </a:solidFill>
              <a:cs typeface="Calibri"/>
            </a:endParaRPr>
          </a:p>
        </p:txBody>
      </p:sp>
      <p:sp>
        <p:nvSpPr>
          <p:cNvPr id="32" name="TextBox 31">
            <a:extLst>
              <a:ext uri="{FF2B5EF4-FFF2-40B4-BE49-F238E27FC236}">
                <a16:creationId xmlns:a16="http://schemas.microsoft.com/office/drawing/2014/main" id="{CC050010-8882-4B11-9EE7-11A299F5AD63}"/>
              </a:ext>
            </a:extLst>
          </p:cNvPr>
          <p:cNvSpPr txBox="1"/>
          <p:nvPr/>
        </p:nvSpPr>
        <p:spPr>
          <a:xfrm>
            <a:off x="5832530" y="2895570"/>
            <a:ext cx="631904" cy="307777"/>
          </a:xfrm>
          <a:prstGeom prst="rect">
            <a:avLst/>
          </a:prstGeom>
          <a:noFill/>
          <a:ln>
            <a:noFill/>
          </a:ln>
        </p:spPr>
        <p:txBody>
          <a:bodyPr wrap="none" lIns="91440" tIns="45720" rIns="91440" bIns="45720" rtlCol="0" anchor="t">
            <a:spAutoFit/>
          </a:bodyPr>
          <a:lstStyle/>
          <a:p>
            <a:pPr algn="ctr"/>
            <a:r>
              <a:rPr lang="en-US" sz="1400" b="1">
                <a:solidFill>
                  <a:srgbClr val="C00000"/>
                </a:solidFill>
              </a:rPr>
              <a:t>SMAP</a:t>
            </a:r>
            <a:endParaRPr lang="en-US">
              <a:solidFill>
                <a:srgbClr val="C00000"/>
              </a:solidFill>
            </a:endParaRPr>
          </a:p>
        </p:txBody>
      </p:sp>
      <p:sp>
        <p:nvSpPr>
          <p:cNvPr id="33" name="TextBox 32">
            <a:extLst>
              <a:ext uri="{FF2B5EF4-FFF2-40B4-BE49-F238E27FC236}">
                <a16:creationId xmlns:a16="http://schemas.microsoft.com/office/drawing/2014/main" id="{EFB8033C-6A54-4648-87EE-42EC74DBE207}"/>
              </a:ext>
            </a:extLst>
          </p:cNvPr>
          <p:cNvSpPr txBox="1"/>
          <p:nvPr/>
        </p:nvSpPr>
        <p:spPr>
          <a:xfrm>
            <a:off x="2012491" y="3128439"/>
            <a:ext cx="654217" cy="307777"/>
          </a:xfrm>
          <a:prstGeom prst="rect">
            <a:avLst/>
          </a:prstGeom>
          <a:noFill/>
          <a:ln>
            <a:noFill/>
          </a:ln>
        </p:spPr>
        <p:txBody>
          <a:bodyPr wrap="none" lIns="91440" tIns="45720" rIns="91440" bIns="45720" rtlCol="0" anchor="t">
            <a:spAutoFit/>
          </a:bodyPr>
          <a:lstStyle/>
          <a:p>
            <a:pPr algn="ctr"/>
            <a:r>
              <a:rPr lang="en-US" sz="1400" b="1">
                <a:solidFill>
                  <a:srgbClr val="C00000"/>
                </a:solidFill>
              </a:rPr>
              <a:t>ASTER</a:t>
            </a:r>
            <a:endParaRPr lang="en-US">
              <a:solidFill>
                <a:srgbClr val="C00000"/>
              </a:solidFill>
            </a:endParaRPr>
          </a:p>
        </p:txBody>
      </p:sp>
      <p:sp>
        <p:nvSpPr>
          <p:cNvPr id="12" name="TextBox 11">
            <a:extLst>
              <a:ext uri="{FF2B5EF4-FFF2-40B4-BE49-F238E27FC236}">
                <a16:creationId xmlns:a16="http://schemas.microsoft.com/office/drawing/2014/main" id="{A52B11D7-78C4-40A4-B3E4-C4903425F4FB}"/>
              </a:ext>
            </a:extLst>
          </p:cNvPr>
          <p:cNvSpPr txBox="1"/>
          <p:nvPr/>
        </p:nvSpPr>
        <p:spPr>
          <a:xfrm>
            <a:off x="8782997" y="6097611"/>
            <a:ext cx="960584" cy="307777"/>
          </a:xfrm>
          <a:prstGeom prst="rect">
            <a:avLst/>
          </a:prstGeom>
          <a:noFill/>
          <a:ln>
            <a:noFill/>
          </a:ln>
        </p:spPr>
        <p:txBody>
          <a:bodyPr wrap="none" lIns="91440" tIns="45720" rIns="91440" bIns="45720" rtlCol="0" anchor="t">
            <a:spAutoFit/>
          </a:bodyPr>
          <a:lstStyle/>
          <a:p>
            <a:pPr algn="ctr"/>
            <a:r>
              <a:rPr lang="en-US" sz="1400" b="1">
                <a:solidFill>
                  <a:srgbClr val="C00000"/>
                </a:solidFill>
              </a:rPr>
              <a:t>End of Life</a:t>
            </a:r>
            <a:endParaRPr lang="en-US"/>
          </a:p>
        </p:txBody>
      </p:sp>
      <p:sp>
        <p:nvSpPr>
          <p:cNvPr id="13" name="TextBox 12">
            <a:extLst>
              <a:ext uri="{FF2B5EF4-FFF2-40B4-BE49-F238E27FC236}">
                <a16:creationId xmlns:a16="http://schemas.microsoft.com/office/drawing/2014/main" id="{C43774F0-5F41-4B28-92A4-AEEC3A102640}"/>
              </a:ext>
            </a:extLst>
          </p:cNvPr>
          <p:cNvSpPr txBox="1"/>
          <p:nvPr/>
        </p:nvSpPr>
        <p:spPr>
          <a:xfrm>
            <a:off x="8782853" y="5891039"/>
            <a:ext cx="712054" cy="307777"/>
          </a:xfrm>
          <a:prstGeom prst="rect">
            <a:avLst/>
          </a:prstGeom>
          <a:noFill/>
          <a:ln>
            <a:noFill/>
          </a:ln>
        </p:spPr>
        <p:txBody>
          <a:bodyPr wrap="none" lIns="91440" tIns="45720" rIns="91440" bIns="45720" rtlCol="0" anchor="t">
            <a:spAutoFit/>
          </a:bodyPr>
          <a:lstStyle/>
          <a:p>
            <a:pPr algn="ctr"/>
            <a:r>
              <a:rPr lang="en-US" sz="1400" b="1">
                <a:solidFill>
                  <a:srgbClr val="70AD47"/>
                </a:solidFill>
                <a:cs typeface="Calibri"/>
              </a:rPr>
              <a:t>Launch</a:t>
            </a:r>
          </a:p>
        </p:txBody>
      </p:sp>
    </p:spTree>
    <p:extLst>
      <p:ext uri="{BB962C8B-B14F-4D97-AF65-F5344CB8AC3E}">
        <p14:creationId xmlns:p14="http://schemas.microsoft.com/office/powerpoint/2010/main" val="92098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32F8-993F-492D-8B33-8BBFA206D6EF}"/>
              </a:ext>
            </a:extLst>
          </p:cNvPr>
          <p:cNvSpPr>
            <a:spLocks noGrp="1"/>
          </p:cNvSpPr>
          <p:nvPr>
            <p:ph type="title"/>
          </p:nvPr>
        </p:nvSpPr>
        <p:spPr/>
        <p:txBody>
          <a:bodyPr/>
          <a:lstStyle/>
          <a:p>
            <a:r>
              <a:rPr lang="en-US" dirty="0"/>
              <a:t>Top Sensors in 2029</a:t>
            </a:r>
          </a:p>
        </p:txBody>
      </p:sp>
      <p:sp>
        <p:nvSpPr>
          <p:cNvPr id="4" name="Slide Number Placeholder 3">
            <a:extLst>
              <a:ext uri="{FF2B5EF4-FFF2-40B4-BE49-F238E27FC236}">
                <a16:creationId xmlns:a16="http://schemas.microsoft.com/office/drawing/2014/main" id="{8B1E3A76-A4FA-4E73-999C-89DA4EA68FC4}"/>
              </a:ext>
            </a:extLst>
          </p:cNvPr>
          <p:cNvSpPr>
            <a:spLocks noGrp="1"/>
          </p:cNvSpPr>
          <p:nvPr>
            <p:ph type="sldNum" sz="quarter" idx="12"/>
          </p:nvPr>
        </p:nvSpPr>
        <p:spPr/>
        <p:txBody>
          <a:bodyPr/>
          <a:lstStyle/>
          <a:p>
            <a:fld id="{34B7E4EF-A1BD-40F4-AB7B-04F084DD991D}" type="slidenum">
              <a:rPr lang="en-US" smtClean="0"/>
              <a:t>18</a:t>
            </a:fld>
            <a:endParaRPr lang="en-US"/>
          </a:p>
        </p:txBody>
      </p:sp>
      <p:pic>
        <p:nvPicPr>
          <p:cNvPr id="7" name="Picture 7" descr="Text&#10;&#10;Description automatically generated">
            <a:extLst>
              <a:ext uri="{FF2B5EF4-FFF2-40B4-BE49-F238E27FC236}">
                <a16:creationId xmlns:a16="http://schemas.microsoft.com/office/drawing/2014/main" id="{8090B54A-AB5B-4B59-8238-A0E2CA95B73C}"/>
              </a:ext>
            </a:extLst>
          </p:cNvPr>
          <p:cNvPicPr>
            <a:picLocks noGrp="1" noChangeAspect="1"/>
          </p:cNvPicPr>
          <p:nvPr>
            <p:ph idx="1"/>
          </p:nvPr>
        </p:nvPicPr>
        <p:blipFill>
          <a:blip r:embed="rId3"/>
          <a:stretch>
            <a:fillRect/>
          </a:stretch>
        </p:blipFill>
        <p:spPr>
          <a:xfrm>
            <a:off x="1411818" y="1282020"/>
            <a:ext cx="9560869" cy="5575980"/>
          </a:xfrm>
        </p:spPr>
      </p:pic>
      <p:pic>
        <p:nvPicPr>
          <p:cNvPr id="8" name="Picture 8" descr="Graphical user interface, text, application&#10;&#10;Description automatically generated">
            <a:extLst>
              <a:ext uri="{FF2B5EF4-FFF2-40B4-BE49-F238E27FC236}">
                <a16:creationId xmlns:a16="http://schemas.microsoft.com/office/drawing/2014/main" id="{A0937BBC-C63E-41D1-B370-0496C02DFDB7}"/>
              </a:ext>
            </a:extLst>
          </p:cNvPr>
          <p:cNvPicPr>
            <a:picLocks noChangeAspect="1"/>
          </p:cNvPicPr>
          <p:nvPr/>
        </p:nvPicPr>
        <p:blipFill rotWithShape="1">
          <a:blip r:embed="rId4"/>
          <a:srcRect l="86823" r="-181" b="88889"/>
          <a:stretch/>
        </p:blipFill>
        <p:spPr>
          <a:xfrm>
            <a:off x="29936" y="6000962"/>
            <a:ext cx="1946920" cy="816393"/>
          </a:xfrm>
          <a:prstGeom prst="rect">
            <a:avLst/>
          </a:prstGeom>
        </p:spPr>
      </p:pic>
    </p:spTree>
    <p:extLst>
      <p:ext uri="{BB962C8B-B14F-4D97-AF65-F5344CB8AC3E}">
        <p14:creationId xmlns:p14="http://schemas.microsoft.com/office/powerpoint/2010/main" val="68904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14A30-94AB-49DA-8358-D059AAB93538}"/>
              </a:ext>
            </a:extLst>
          </p:cNvPr>
          <p:cNvSpPr>
            <a:spLocks noGrp="1"/>
          </p:cNvSpPr>
          <p:nvPr>
            <p:ph idx="1"/>
          </p:nvPr>
        </p:nvSpPr>
        <p:spPr>
          <a:xfrm>
            <a:off x="838200" y="1825625"/>
            <a:ext cx="10515600" cy="4895850"/>
          </a:xfrm>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800" dirty="0"/>
              <a:t>Comments and Questions?</a:t>
            </a:r>
            <a:endParaRPr lang="en-US" sz="4800" dirty="0">
              <a:cs typeface="Calibri"/>
            </a:endParaRPr>
          </a:p>
          <a:p>
            <a:endParaRPr lang="en-US" dirty="0"/>
          </a:p>
        </p:txBody>
      </p:sp>
      <p:sp>
        <p:nvSpPr>
          <p:cNvPr id="4" name="Slide Number Placeholder 3">
            <a:extLst>
              <a:ext uri="{FF2B5EF4-FFF2-40B4-BE49-F238E27FC236}">
                <a16:creationId xmlns:a16="http://schemas.microsoft.com/office/drawing/2014/main" id="{BE51FB73-3736-4775-8FF9-E693BF6043B8}"/>
              </a:ext>
            </a:extLst>
          </p:cNvPr>
          <p:cNvSpPr>
            <a:spLocks noGrp="1"/>
          </p:cNvSpPr>
          <p:nvPr>
            <p:ph type="sldNum" sz="quarter" idx="12"/>
          </p:nvPr>
        </p:nvSpPr>
        <p:spPr/>
        <p:txBody>
          <a:bodyPr/>
          <a:lstStyle/>
          <a:p>
            <a:fld id="{34B7E4EF-A1BD-40F4-AB7B-04F084DD991D}" type="slidenum">
              <a:rPr lang="en-US" smtClean="0"/>
              <a:t>19</a:t>
            </a:fld>
            <a:endParaRPr lang="en-US"/>
          </a:p>
        </p:txBody>
      </p:sp>
    </p:spTree>
    <p:extLst>
      <p:ext uri="{BB962C8B-B14F-4D97-AF65-F5344CB8AC3E}">
        <p14:creationId xmlns:p14="http://schemas.microsoft.com/office/powerpoint/2010/main" val="123205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U.S. National Plan for Civil Earth Observations, 2019</a:t>
            </a:r>
          </a:p>
        </p:txBody>
      </p:sp>
      <p:sp>
        <p:nvSpPr>
          <p:cNvPr id="3" name="Content Placeholder 2"/>
          <p:cNvSpPr>
            <a:spLocks noGrp="1"/>
          </p:cNvSpPr>
          <p:nvPr>
            <p:ph idx="1"/>
          </p:nvPr>
        </p:nvSpPr>
        <p:spPr>
          <a:xfrm>
            <a:off x="838200" y="1485900"/>
            <a:ext cx="10804556" cy="4691063"/>
          </a:xfrm>
        </p:spPr>
        <p:txBody>
          <a:bodyPr>
            <a:normAutofit/>
          </a:bodyPr>
          <a:lstStyle/>
          <a:p>
            <a:pPr marL="0" indent="0">
              <a:lnSpc>
                <a:spcPct val="100000"/>
              </a:lnSpc>
              <a:buNone/>
            </a:pPr>
            <a:r>
              <a:rPr lang="en-US" dirty="0"/>
              <a:t>Goal 1: Support and Balance the Portfolio of Earth Observations </a:t>
            </a:r>
          </a:p>
          <a:p>
            <a:pPr>
              <a:lnSpc>
                <a:spcPct val="100000"/>
              </a:lnSpc>
            </a:pPr>
            <a:r>
              <a:rPr lang="en-US" sz="2400" dirty="0"/>
              <a:t>Objective 1.2:  Implement innovative Federal procurement and acquisition </a:t>
            </a:r>
          </a:p>
          <a:p>
            <a:pPr lvl="1">
              <a:lnSpc>
                <a:spcPct val="100000"/>
              </a:lnSpc>
            </a:pPr>
            <a:endParaRPr lang="en-US" sz="1000" b="1" dirty="0"/>
          </a:p>
          <a:p>
            <a:pPr lvl="1">
              <a:lnSpc>
                <a:spcPct val="100000"/>
              </a:lnSpc>
            </a:pPr>
            <a:r>
              <a:rPr lang="en-US" sz="2000" b="1" dirty="0"/>
              <a:t>Action:  Identify shared agency needs related to land imaging and evaluate options for optimally addressing those needs with current resources through increased agency coordination. </a:t>
            </a:r>
          </a:p>
          <a:p>
            <a:pPr>
              <a:lnSpc>
                <a:spcPct val="100000"/>
              </a:lnSpc>
            </a:pPr>
            <a:r>
              <a:rPr lang="en-US" sz="2400" dirty="0"/>
              <a:t>To do this, USGS proposes a </a:t>
            </a:r>
            <a:r>
              <a:rPr lang="en-US" sz="2400" b="1" dirty="0"/>
              <a:t>1-year National Land Imaging Study to be completed by April 30, 2021</a:t>
            </a:r>
          </a:p>
          <a:p>
            <a:pPr lvl="1">
              <a:lnSpc>
                <a:spcPct val="100000"/>
              </a:lnSpc>
            </a:pPr>
            <a:r>
              <a:rPr lang="en-US" sz="2000" b="1" dirty="0"/>
              <a:t>Study will focus on developing findings and recommendations that will benefit agencies and applications within the following 5 years (2022-2026)</a:t>
            </a:r>
          </a:p>
          <a:p>
            <a:pPr lvl="1">
              <a:lnSpc>
                <a:spcPct val="100000"/>
              </a:lnSpc>
            </a:pPr>
            <a:r>
              <a:rPr lang="en-US" sz="2000" dirty="0"/>
              <a:t>Leverage and build on databases of user needs and capability information collected over the last few years as well as analytical tools currently under development</a:t>
            </a:r>
          </a:p>
          <a:p>
            <a:pPr marL="0"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BB8193BC-6C7C-424D-BADA-98327B2D3A74}"/>
              </a:ext>
            </a:extLst>
          </p:cNvPr>
          <p:cNvSpPr>
            <a:spLocks noGrp="1"/>
          </p:cNvSpPr>
          <p:nvPr>
            <p:ph type="sldNum" sz="quarter" idx="12"/>
          </p:nvPr>
        </p:nvSpPr>
        <p:spPr/>
        <p:txBody>
          <a:bodyPr/>
          <a:lstStyle/>
          <a:p>
            <a:fld id="{EB91B8B5-781A-47C0-8A23-0E3EC3153CA9}" type="slidenum">
              <a:rPr lang="en-US" smtClean="0"/>
              <a:t>2</a:t>
            </a:fld>
            <a:endParaRPr lang="en-US"/>
          </a:p>
        </p:txBody>
      </p:sp>
    </p:spTree>
    <p:extLst>
      <p:ext uri="{BB962C8B-B14F-4D97-AF65-F5344CB8AC3E}">
        <p14:creationId xmlns:p14="http://schemas.microsoft.com/office/powerpoint/2010/main" val="102511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Land Imaging Study Scope</a:t>
            </a:r>
          </a:p>
        </p:txBody>
      </p:sp>
      <p:sp>
        <p:nvSpPr>
          <p:cNvPr id="3" name="Content Placeholder 2"/>
          <p:cNvSpPr>
            <a:spLocks noGrp="1"/>
          </p:cNvSpPr>
          <p:nvPr>
            <p:ph idx="1"/>
          </p:nvPr>
        </p:nvSpPr>
        <p:spPr>
          <a:xfrm>
            <a:off x="351990" y="1690687"/>
            <a:ext cx="11488019" cy="5167313"/>
          </a:xfrm>
        </p:spPr>
        <p:txBody>
          <a:bodyPr>
            <a:normAutofit/>
          </a:bodyPr>
          <a:lstStyle/>
          <a:p>
            <a:r>
              <a:rPr lang="en-US" dirty="0"/>
              <a:t>“Land Imaging” Definition</a:t>
            </a:r>
          </a:p>
          <a:p>
            <a:endParaRPr lang="en-US" dirty="0"/>
          </a:p>
          <a:p>
            <a:pPr lvl="1"/>
            <a:r>
              <a:rPr lang="en-US" dirty="0"/>
              <a:t>Land imaging is the collection of </a:t>
            </a:r>
            <a:r>
              <a:rPr lang="en-US" u="sng" dirty="0"/>
              <a:t>routine or targeted information about the surface of the Earth</a:t>
            </a:r>
            <a:r>
              <a:rPr lang="en-US" dirty="0"/>
              <a:t>, to include elevation, composition, cover (including surface water), texture, and structure</a:t>
            </a:r>
          </a:p>
          <a:p>
            <a:pPr lvl="1"/>
            <a:endParaRPr lang="en-US" dirty="0"/>
          </a:p>
          <a:p>
            <a:pPr marL="457200" lvl="1" indent="0">
              <a:buNone/>
            </a:pPr>
            <a:r>
              <a:rPr lang="en-US" sz="2000" i="1" dirty="0"/>
              <a:t>       Measurements of geophysical parameters such as gravity, the magnetic field, etc. and </a:t>
            </a:r>
          </a:p>
          <a:p>
            <a:pPr marL="457200" lvl="1" indent="0">
              <a:buNone/>
            </a:pPr>
            <a:r>
              <a:rPr lang="en-US" sz="2000" i="1" dirty="0"/>
              <a:t>       sub-surface information will be excluded</a:t>
            </a:r>
          </a:p>
          <a:p>
            <a:pPr lvl="1"/>
            <a:endParaRPr lang="en-US" dirty="0"/>
          </a:p>
          <a:p>
            <a:endParaRPr lang="en-US" dirty="0"/>
          </a:p>
          <a:p>
            <a:pPr lvl="2"/>
            <a:endParaRPr lang="en-US" sz="1800" dirty="0"/>
          </a:p>
        </p:txBody>
      </p:sp>
      <p:sp>
        <p:nvSpPr>
          <p:cNvPr id="4" name="Slide Number Placeholder 3">
            <a:extLst>
              <a:ext uri="{FF2B5EF4-FFF2-40B4-BE49-F238E27FC236}">
                <a16:creationId xmlns:a16="http://schemas.microsoft.com/office/drawing/2014/main" id="{593B02E7-84AD-40C1-9143-91B0E07C9BB8}"/>
              </a:ext>
            </a:extLst>
          </p:cNvPr>
          <p:cNvSpPr>
            <a:spLocks noGrp="1"/>
          </p:cNvSpPr>
          <p:nvPr>
            <p:ph type="sldNum" sz="quarter" idx="12"/>
          </p:nvPr>
        </p:nvSpPr>
        <p:spPr/>
        <p:txBody>
          <a:bodyPr/>
          <a:lstStyle/>
          <a:p>
            <a:fld id="{EB91B8B5-781A-47C0-8A23-0E3EC3153CA9}" type="slidenum">
              <a:rPr lang="en-US" smtClean="0"/>
              <a:t>3</a:t>
            </a:fld>
            <a:endParaRPr lang="en-US"/>
          </a:p>
        </p:txBody>
      </p:sp>
    </p:spTree>
    <p:extLst>
      <p:ext uri="{BB962C8B-B14F-4D97-AF65-F5344CB8AC3E}">
        <p14:creationId xmlns:p14="http://schemas.microsoft.com/office/powerpoint/2010/main" val="321851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985A-2A64-46A6-A320-B73C5213F8C0}"/>
              </a:ext>
            </a:extLst>
          </p:cNvPr>
          <p:cNvSpPr>
            <a:spLocks noGrp="1"/>
          </p:cNvSpPr>
          <p:nvPr>
            <p:ph type="title"/>
          </p:nvPr>
        </p:nvSpPr>
        <p:spPr/>
        <p:txBody>
          <a:bodyPr/>
          <a:lstStyle/>
          <a:p>
            <a:r>
              <a:rPr lang="en-US" dirty="0"/>
              <a:t>Land Imaging Study Scope</a:t>
            </a:r>
          </a:p>
        </p:txBody>
      </p:sp>
      <p:sp>
        <p:nvSpPr>
          <p:cNvPr id="3" name="Content Placeholder 2">
            <a:extLst>
              <a:ext uri="{FF2B5EF4-FFF2-40B4-BE49-F238E27FC236}">
                <a16:creationId xmlns:a16="http://schemas.microsoft.com/office/drawing/2014/main" id="{E60C5158-199C-42C7-8E57-0B2C9C6A875C}"/>
              </a:ext>
            </a:extLst>
          </p:cNvPr>
          <p:cNvSpPr>
            <a:spLocks noGrp="1"/>
          </p:cNvSpPr>
          <p:nvPr>
            <p:ph idx="1"/>
          </p:nvPr>
        </p:nvSpPr>
        <p:spPr>
          <a:xfrm>
            <a:off x="838200" y="1599593"/>
            <a:ext cx="10972800" cy="4996416"/>
          </a:xfrm>
        </p:spPr>
        <p:txBody>
          <a:bodyPr>
            <a:normAutofit/>
          </a:bodyPr>
          <a:lstStyle/>
          <a:p>
            <a:r>
              <a:rPr lang="en-US" sz="2400" dirty="0"/>
              <a:t>Data from space-borne sensors that can provide land imaging information</a:t>
            </a:r>
          </a:p>
          <a:p>
            <a:pPr lvl="1"/>
            <a:r>
              <a:rPr lang="en-US" sz="2000" dirty="0"/>
              <a:t>Electro-optical, thermal infrared, SAR radar/interferometers, passive microwave, altimeters, etc.</a:t>
            </a:r>
          </a:p>
          <a:p>
            <a:pPr lvl="1"/>
            <a:r>
              <a:rPr lang="en-US" sz="2000" dirty="0"/>
              <a:t>U.S. civil, international, commercial systems</a:t>
            </a:r>
          </a:p>
          <a:p>
            <a:pPr lvl="1"/>
            <a:r>
              <a:rPr lang="en-US" sz="2000" dirty="0"/>
              <a:t>Products derived from those sensors (e.g. new products, data harmonization)</a:t>
            </a:r>
          </a:p>
          <a:p>
            <a:pPr lvl="1"/>
            <a:r>
              <a:rPr lang="en-US" sz="2000" dirty="0"/>
              <a:t>Enhancements to data acquisition or data delivery</a:t>
            </a:r>
          </a:p>
          <a:p>
            <a:r>
              <a:rPr lang="en-US" sz="2400" dirty="0"/>
              <a:t>National datasets that provide land surface information</a:t>
            </a:r>
          </a:p>
          <a:p>
            <a:r>
              <a:rPr lang="en-US" sz="2400" dirty="0"/>
              <a:t>The study will focus on systems available to users within the 5-year study window</a:t>
            </a:r>
          </a:p>
          <a:p>
            <a:pPr lvl="1"/>
            <a:r>
              <a:rPr lang="en-US" sz="2000" dirty="0"/>
              <a:t>However, new capabilities just beyond study window (e.g. NASA Decadal Survey missions, Landsat Next) may influence the development of recommendations and will be considered in the analysis</a:t>
            </a:r>
            <a:endParaRPr lang="en-US" sz="2400" dirty="0"/>
          </a:p>
          <a:p>
            <a:r>
              <a:rPr lang="en-US" sz="2400" dirty="0"/>
              <a:t>Will NOT include in situ sensors or airborne missions </a:t>
            </a:r>
          </a:p>
          <a:p>
            <a:endParaRPr lang="en-US" sz="2400" dirty="0"/>
          </a:p>
          <a:p>
            <a:endParaRPr lang="en-US" dirty="0"/>
          </a:p>
        </p:txBody>
      </p:sp>
      <p:sp>
        <p:nvSpPr>
          <p:cNvPr id="4" name="Slide Number Placeholder 3">
            <a:extLst>
              <a:ext uri="{FF2B5EF4-FFF2-40B4-BE49-F238E27FC236}">
                <a16:creationId xmlns:a16="http://schemas.microsoft.com/office/drawing/2014/main" id="{FABE9544-7670-498A-9814-77B5FE7FB748}"/>
              </a:ext>
            </a:extLst>
          </p:cNvPr>
          <p:cNvSpPr>
            <a:spLocks noGrp="1"/>
          </p:cNvSpPr>
          <p:nvPr>
            <p:ph type="sldNum" sz="quarter" idx="12"/>
          </p:nvPr>
        </p:nvSpPr>
        <p:spPr/>
        <p:txBody>
          <a:bodyPr/>
          <a:lstStyle/>
          <a:p>
            <a:fld id="{EB91B8B5-781A-47C0-8A23-0E3EC3153CA9}" type="slidenum">
              <a:rPr lang="en-US" smtClean="0"/>
              <a:t>4</a:t>
            </a:fld>
            <a:endParaRPr lang="en-US"/>
          </a:p>
        </p:txBody>
      </p:sp>
    </p:spTree>
    <p:extLst>
      <p:ext uri="{BB962C8B-B14F-4D97-AF65-F5344CB8AC3E}">
        <p14:creationId xmlns:p14="http://schemas.microsoft.com/office/powerpoint/2010/main" val="255536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3958-B2E4-421B-A58F-3D694AE77902}"/>
              </a:ext>
            </a:extLst>
          </p:cNvPr>
          <p:cNvSpPr>
            <a:spLocks noGrp="1"/>
          </p:cNvSpPr>
          <p:nvPr>
            <p:ph type="title"/>
          </p:nvPr>
        </p:nvSpPr>
        <p:spPr/>
        <p:txBody>
          <a:bodyPr>
            <a:normAutofit/>
          </a:bodyPr>
          <a:lstStyle/>
          <a:p>
            <a:r>
              <a:rPr lang="en-US" dirty="0"/>
              <a:t>National Land Imaging Study Phases</a:t>
            </a:r>
          </a:p>
        </p:txBody>
      </p:sp>
      <p:sp>
        <p:nvSpPr>
          <p:cNvPr id="4" name="Rectangle 3">
            <a:extLst>
              <a:ext uri="{FF2B5EF4-FFF2-40B4-BE49-F238E27FC236}">
                <a16:creationId xmlns:a16="http://schemas.microsoft.com/office/drawing/2014/main" id="{D2F78F82-C831-4D70-B3F1-1C56A7B9393F}"/>
              </a:ext>
            </a:extLst>
          </p:cNvPr>
          <p:cNvSpPr/>
          <p:nvPr/>
        </p:nvSpPr>
        <p:spPr>
          <a:xfrm>
            <a:off x="682693" y="1984359"/>
            <a:ext cx="2614663" cy="7298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Phase I</a:t>
            </a:r>
          </a:p>
        </p:txBody>
      </p:sp>
      <p:sp>
        <p:nvSpPr>
          <p:cNvPr id="5" name="Rectangle 4">
            <a:extLst>
              <a:ext uri="{FF2B5EF4-FFF2-40B4-BE49-F238E27FC236}">
                <a16:creationId xmlns:a16="http://schemas.microsoft.com/office/drawing/2014/main" id="{B49FC73E-252B-4D1A-A906-701513DFD435}"/>
              </a:ext>
            </a:extLst>
          </p:cNvPr>
          <p:cNvSpPr/>
          <p:nvPr/>
        </p:nvSpPr>
        <p:spPr>
          <a:xfrm>
            <a:off x="3479204" y="1984359"/>
            <a:ext cx="2562878" cy="72984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Phase II</a:t>
            </a:r>
          </a:p>
        </p:txBody>
      </p:sp>
      <p:sp>
        <p:nvSpPr>
          <p:cNvPr id="6" name="Rectangle 5">
            <a:extLst>
              <a:ext uri="{FF2B5EF4-FFF2-40B4-BE49-F238E27FC236}">
                <a16:creationId xmlns:a16="http://schemas.microsoft.com/office/drawing/2014/main" id="{090844FE-B7C9-4603-B49F-42BF54A75A9E}"/>
              </a:ext>
            </a:extLst>
          </p:cNvPr>
          <p:cNvSpPr/>
          <p:nvPr/>
        </p:nvSpPr>
        <p:spPr>
          <a:xfrm>
            <a:off x="6236879" y="1992799"/>
            <a:ext cx="2562878" cy="72984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Phase III</a:t>
            </a:r>
          </a:p>
        </p:txBody>
      </p:sp>
      <p:sp>
        <p:nvSpPr>
          <p:cNvPr id="7" name="Rectangle 6">
            <a:extLst>
              <a:ext uri="{FF2B5EF4-FFF2-40B4-BE49-F238E27FC236}">
                <a16:creationId xmlns:a16="http://schemas.microsoft.com/office/drawing/2014/main" id="{48062730-D4A0-4175-A1DD-21863F35DCF0}"/>
              </a:ext>
            </a:extLst>
          </p:cNvPr>
          <p:cNvSpPr/>
          <p:nvPr/>
        </p:nvSpPr>
        <p:spPr>
          <a:xfrm>
            <a:off x="9005590" y="1992918"/>
            <a:ext cx="2579979" cy="72984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Phase IV</a:t>
            </a:r>
          </a:p>
        </p:txBody>
      </p:sp>
      <p:sp>
        <p:nvSpPr>
          <p:cNvPr id="8" name="TextBox 7">
            <a:extLst>
              <a:ext uri="{FF2B5EF4-FFF2-40B4-BE49-F238E27FC236}">
                <a16:creationId xmlns:a16="http://schemas.microsoft.com/office/drawing/2014/main" id="{65091BF8-4C47-44D7-8190-37B5A475F384}"/>
              </a:ext>
            </a:extLst>
          </p:cNvPr>
          <p:cNvSpPr txBox="1"/>
          <p:nvPr/>
        </p:nvSpPr>
        <p:spPr>
          <a:xfrm>
            <a:off x="1457133" y="1596085"/>
            <a:ext cx="1201163" cy="369332"/>
          </a:xfrm>
          <a:prstGeom prst="rect">
            <a:avLst/>
          </a:prstGeom>
          <a:noFill/>
        </p:spPr>
        <p:txBody>
          <a:bodyPr wrap="none" rtlCol="0">
            <a:spAutoFit/>
          </a:bodyPr>
          <a:lstStyle/>
          <a:p>
            <a:r>
              <a:rPr lang="en-US" dirty="0"/>
              <a:t>Study Prep</a:t>
            </a:r>
          </a:p>
        </p:txBody>
      </p:sp>
      <p:sp>
        <p:nvSpPr>
          <p:cNvPr id="9" name="TextBox 8">
            <a:extLst>
              <a:ext uri="{FF2B5EF4-FFF2-40B4-BE49-F238E27FC236}">
                <a16:creationId xmlns:a16="http://schemas.microsoft.com/office/drawing/2014/main" id="{13738829-76E6-4872-B25A-DC4395F594B2}"/>
              </a:ext>
            </a:extLst>
          </p:cNvPr>
          <p:cNvSpPr txBox="1"/>
          <p:nvPr/>
        </p:nvSpPr>
        <p:spPr>
          <a:xfrm>
            <a:off x="4244845" y="1614919"/>
            <a:ext cx="1368773" cy="369332"/>
          </a:xfrm>
          <a:prstGeom prst="rect">
            <a:avLst/>
          </a:prstGeom>
          <a:noFill/>
        </p:spPr>
        <p:txBody>
          <a:bodyPr wrap="none" rtlCol="0">
            <a:spAutoFit/>
          </a:bodyPr>
          <a:lstStyle/>
          <a:p>
            <a:r>
              <a:rPr lang="en-US" dirty="0"/>
              <a:t>Gap Analysis</a:t>
            </a:r>
          </a:p>
        </p:txBody>
      </p:sp>
      <p:sp>
        <p:nvSpPr>
          <p:cNvPr id="10" name="TextBox 9">
            <a:extLst>
              <a:ext uri="{FF2B5EF4-FFF2-40B4-BE49-F238E27FC236}">
                <a16:creationId xmlns:a16="http://schemas.microsoft.com/office/drawing/2014/main" id="{7B9FF582-3C18-4FE1-948B-F44EC77BD1B0}"/>
              </a:ext>
            </a:extLst>
          </p:cNvPr>
          <p:cNvSpPr txBox="1"/>
          <p:nvPr/>
        </p:nvSpPr>
        <p:spPr>
          <a:xfrm>
            <a:off x="6864357" y="1401389"/>
            <a:ext cx="1307922" cy="646331"/>
          </a:xfrm>
          <a:prstGeom prst="rect">
            <a:avLst/>
          </a:prstGeom>
          <a:noFill/>
        </p:spPr>
        <p:txBody>
          <a:bodyPr wrap="none" rtlCol="0">
            <a:spAutoFit/>
          </a:bodyPr>
          <a:lstStyle/>
          <a:p>
            <a:pPr algn="ctr"/>
            <a:r>
              <a:rPr lang="en-US" dirty="0"/>
              <a:t>Analysis of </a:t>
            </a:r>
          </a:p>
          <a:p>
            <a:pPr algn="ctr"/>
            <a:r>
              <a:rPr lang="en-US" dirty="0"/>
              <a:t>Alternatives</a:t>
            </a:r>
          </a:p>
        </p:txBody>
      </p:sp>
      <p:sp>
        <p:nvSpPr>
          <p:cNvPr id="11" name="TextBox 10">
            <a:extLst>
              <a:ext uri="{FF2B5EF4-FFF2-40B4-BE49-F238E27FC236}">
                <a16:creationId xmlns:a16="http://schemas.microsoft.com/office/drawing/2014/main" id="{8DA86AF0-F2F1-48E6-8E0E-98A916CAAB73}"/>
              </a:ext>
            </a:extLst>
          </p:cNvPr>
          <p:cNvSpPr txBox="1"/>
          <p:nvPr/>
        </p:nvSpPr>
        <p:spPr>
          <a:xfrm>
            <a:off x="9298780" y="1385510"/>
            <a:ext cx="1848519" cy="646331"/>
          </a:xfrm>
          <a:prstGeom prst="rect">
            <a:avLst/>
          </a:prstGeom>
          <a:noFill/>
        </p:spPr>
        <p:txBody>
          <a:bodyPr wrap="none" rtlCol="0">
            <a:spAutoFit/>
          </a:bodyPr>
          <a:lstStyle/>
          <a:p>
            <a:pPr algn="ctr"/>
            <a:r>
              <a:rPr lang="en-US" dirty="0"/>
              <a:t>Recommendation</a:t>
            </a:r>
          </a:p>
          <a:p>
            <a:pPr algn="ctr"/>
            <a:r>
              <a:rPr lang="en-US" dirty="0"/>
              <a:t>Development</a:t>
            </a:r>
          </a:p>
        </p:txBody>
      </p:sp>
      <p:cxnSp>
        <p:nvCxnSpPr>
          <p:cNvPr id="13" name="Straight Arrow Connector 12">
            <a:extLst>
              <a:ext uri="{FF2B5EF4-FFF2-40B4-BE49-F238E27FC236}">
                <a16:creationId xmlns:a16="http://schemas.microsoft.com/office/drawing/2014/main" id="{8AC7E271-EDCC-4460-B37A-DA171B74064F}"/>
              </a:ext>
            </a:extLst>
          </p:cNvPr>
          <p:cNvCxnSpPr>
            <a:cxnSpLocks/>
          </p:cNvCxnSpPr>
          <p:nvPr/>
        </p:nvCxnSpPr>
        <p:spPr>
          <a:xfrm>
            <a:off x="682693" y="5937705"/>
            <a:ext cx="10902876" cy="0"/>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FF4C235-C50E-4BAB-960F-55543330F2BF}"/>
              </a:ext>
            </a:extLst>
          </p:cNvPr>
          <p:cNvCxnSpPr/>
          <p:nvPr/>
        </p:nvCxnSpPr>
        <p:spPr>
          <a:xfrm>
            <a:off x="684013" y="5809222"/>
            <a:ext cx="0" cy="3020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06DBF42-9C4E-4B9B-8482-DFDFB4EBEB4D}"/>
              </a:ext>
            </a:extLst>
          </p:cNvPr>
          <p:cNvCxnSpPr/>
          <p:nvPr/>
        </p:nvCxnSpPr>
        <p:spPr>
          <a:xfrm>
            <a:off x="6031330" y="5804438"/>
            <a:ext cx="0" cy="3020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5435DC5-779C-4EEA-9AE3-BB9190E07E06}"/>
              </a:ext>
            </a:extLst>
          </p:cNvPr>
          <p:cNvCxnSpPr/>
          <p:nvPr/>
        </p:nvCxnSpPr>
        <p:spPr>
          <a:xfrm>
            <a:off x="3280255" y="5849349"/>
            <a:ext cx="0" cy="3020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E1D3EF-0F35-4176-ABEE-57E5A8F24B72}"/>
              </a:ext>
            </a:extLst>
          </p:cNvPr>
          <p:cNvCxnSpPr/>
          <p:nvPr/>
        </p:nvCxnSpPr>
        <p:spPr>
          <a:xfrm>
            <a:off x="8799268" y="5795089"/>
            <a:ext cx="0" cy="3020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706E5D9-EC05-48A6-95EA-278FD6DEA510}"/>
              </a:ext>
            </a:extLst>
          </p:cNvPr>
          <p:cNvCxnSpPr/>
          <p:nvPr/>
        </p:nvCxnSpPr>
        <p:spPr>
          <a:xfrm>
            <a:off x="11578042" y="5801270"/>
            <a:ext cx="0" cy="3020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FE85D8D-C7BC-489D-A260-BC303FEC1C17}"/>
              </a:ext>
            </a:extLst>
          </p:cNvPr>
          <p:cNvSpPr txBox="1"/>
          <p:nvPr/>
        </p:nvSpPr>
        <p:spPr>
          <a:xfrm>
            <a:off x="11177928" y="6151353"/>
            <a:ext cx="891591" cy="307777"/>
          </a:xfrm>
          <a:prstGeom prst="rect">
            <a:avLst/>
          </a:prstGeom>
          <a:noFill/>
        </p:spPr>
        <p:txBody>
          <a:bodyPr wrap="none" rtlCol="0">
            <a:spAutoFit/>
          </a:bodyPr>
          <a:lstStyle/>
          <a:p>
            <a:r>
              <a:rPr lang="en-US" sz="1400" dirty="0"/>
              <a:t>30 Apr 21</a:t>
            </a:r>
          </a:p>
        </p:txBody>
      </p:sp>
      <p:sp>
        <p:nvSpPr>
          <p:cNvPr id="26" name="TextBox 25">
            <a:extLst>
              <a:ext uri="{FF2B5EF4-FFF2-40B4-BE49-F238E27FC236}">
                <a16:creationId xmlns:a16="http://schemas.microsoft.com/office/drawing/2014/main" id="{52F8CA44-4404-4B6D-976A-7939B92A9507}"/>
              </a:ext>
            </a:extLst>
          </p:cNvPr>
          <p:cNvSpPr txBox="1"/>
          <p:nvPr/>
        </p:nvSpPr>
        <p:spPr>
          <a:xfrm>
            <a:off x="2900769" y="6193399"/>
            <a:ext cx="822661" cy="307777"/>
          </a:xfrm>
          <a:prstGeom prst="rect">
            <a:avLst/>
          </a:prstGeom>
          <a:noFill/>
        </p:spPr>
        <p:txBody>
          <a:bodyPr wrap="none" rtlCol="0">
            <a:spAutoFit/>
          </a:bodyPr>
          <a:lstStyle/>
          <a:p>
            <a:r>
              <a:rPr lang="en-US" sz="1400" dirty="0"/>
              <a:t>1 Aug 20</a:t>
            </a:r>
          </a:p>
        </p:txBody>
      </p:sp>
      <p:sp>
        <p:nvSpPr>
          <p:cNvPr id="27" name="TextBox 26">
            <a:extLst>
              <a:ext uri="{FF2B5EF4-FFF2-40B4-BE49-F238E27FC236}">
                <a16:creationId xmlns:a16="http://schemas.microsoft.com/office/drawing/2014/main" id="{7F3B62C7-E9A8-4581-B08E-F970045C0805}"/>
              </a:ext>
            </a:extLst>
          </p:cNvPr>
          <p:cNvSpPr txBox="1"/>
          <p:nvPr/>
        </p:nvSpPr>
        <p:spPr>
          <a:xfrm>
            <a:off x="5654676" y="6193399"/>
            <a:ext cx="829907" cy="307777"/>
          </a:xfrm>
          <a:prstGeom prst="rect">
            <a:avLst/>
          </a:prstGeom>
          <a:noFill/>
        </p:spPr>
        <p:txBody>
          <a:bodyPr wrap="none" rtlCol="0">
            <a:spAutoFit/>
          </a:bodyPr>
          <a:lstStyle/>
          <a:p>
            <a:r>
              <a:rPr lang="en-US" sz="1400" dirty="0"/>
              <a:t>1 Nov 20</a:t>
            </a:r>
          </a:p>
        </p:txBody>
      </p:sp>
      <p:sp>
        <p:nvSpPr>
          <p:cNvPr id="28" name="TextBox 27">
            <a:extLst>
              <a:ext uri="{FF2B5EF4-FFF2-40B4-BE49-F238E27FC236}">
                <a16:creationId xmlns:a16="http://schemas.microsoft.com/office/drawing/2014/main" id="{EBBD56A5-D4B3-45A1-83EB-F83EEAD62F8D}"/>
              </a:ext>
            </a:extLst>
          </p:cNvPr>
          <p:cNvSpPr txBox="1"/>
          <p:nvPr/>
        </p:nvSpPr>
        <p:spPr>
          <a:xfrm>
            <a:off x="8415829" y="6157417"/>
            <a:ext cx="906017" cy="307777"/>
          </a:xfrm>
          <a:prstGeom prst="rect">
            <a:avLst/>
          </a:prstGeom>
          <a:noFill/>
        </p:spPr>
        <p:txBody>
          <a:bodyPr wrap="none" rtlCol="0">
            <a:spAutoFit/>
          </a:bodyPr>
          <a:lstStyle/>
          <a:p>
            <a:r>
              <a:rPr lang="en-US" sz="1400" dirty="0"/>
              <a:t>15 Dec 20</a:t>
            </a:r>
          </a:p>
        </p:txBody>
      </p:sp>
      <p:sp>
        <p:nvSpPr>
          <p:cNvPr id="29" name="TextBox 28">
            <a:extLst>
              <a:ext uri="{FF2B5EF4-FFF2-40B4-BE49-F238E27FC236}">
                <a16:creationId xmlns:a16="http://schemas.microsoft.com/office/drawing/2014/main" id="{11918EDA-6F64-40E9-BB3A-DDC9A72BC977}"/>
              </a:ext>
            </a:extLst>
          </p:cNvPr>
          <p:cNvSpPr txBox="1"/>
          <p:nvPr/>
        </p:nvSpPr>
        <p:spPr>
          <a:xfrm>
            <a:off x="3396465" y="2938908"/>
            <a:ext cx="2546474" cy="2985433"/>
          </a:xfrm>
          <a:prstGeom prst="rect">
            <a:avLst/>
          </a:prstGeom>
          <a:noFill/>
        </p:spPr>
        <p:txBody>
          <a:bodyPr wrap="square" lIns="0" rIns="0" rtlCol="0">
            <a:spAutoFit/>
          </a:bodyPr>
          <a:lstStyle/>
          <a:p>
            <a:pPr marL="274320" indent="-91440">
              <a:buFont typeface="Arial" panose="020B0604020202020204" pitchFamily="34" charset="0"/>
              <a:buChar char="•"/>
            </a:pPr>
            <a:r>
              <a:rPr lang="en-US" sz="1600" dirty="0"/>
              <a:t>Analyze user needs against land imaging architecture</a:t>
            </a:r>
          </a:p>
          <a:p>
            <a:pPr marL="274320" indent="-91440">
              <a:buFont typeface="Arial" panose="020B0604020202020204" pitchFamily="34" charset="0"/>
              <a:buChar char="•"/>
            </a:pPr>
            <a:endParaRPr lang="en-US" sz="1600" dirty="0"/>
          </a:p>
          <a:p>
            <a:pPr marL="274320" indent="-91440">
              <a:buFont typeface="Arial" panose="020B0604020202020204" pitchFamily="34" charset="0"/>
              <a:buChar char="•"/>
            </a:pPr>
            <a:r>
              <a:rPr lang="en-US" sz="1600" dirty="0"/>
              <a:t>Identify the set of needs that are well-served by the  architecture, and not well-served (these are the gaps)</a:t>
            </a:r>
          </a:p>
          <a:p>
            <a:pPr marL="274320" indent="-91440">
              <a:buFont typeface="Arial" panose="020B0604020202020204" pitchFamily="34" charset="0"/>
              <a:buChar char="•"/>
            </a:pPr>
            <a:endParaRPr lang="en-US" sz="1600" dirty="0"/>
          </a:p>
          <a:p>
            <a:pPr marL="274320" indent="-91440">
              <a:buFont typeface="Arial" panose="020B0604020202020204" pitchFamily="34" charset="0"/>
              <a:buChar char="•"/>
            </a:pPr>
            <a:r>
              <a:rPr lang="en-US" sz="1600" dirty="0"/>
              <a:t>Conduct expert review of identified gaps</a:t>
            </a:r>
            <a:endParaRPr lang="en-US" sz="1400" dirty="0"/>
          </a:p>
          <a:p>
            <a:pPr marL="274320" indent="-91440">
              <a:buFont typeface="Arial" panose="020B0604020202020204" pitchFamily="34" charset="0"/>
              <a:buChar char="•"/>
            </a:pPr>
            <a:endParaRPr lang="en-US" sz="1400" dirty="0"/>
          </a:p>
          <a:p>
            <a:pPr marL="274320" indent="-91440">
              <a:buFont typeface="Arial" panose="020B0604020202020204" pitchFamily="34" charset="0"/>
              <a:buChar char="•"/>
            </a:pPr>
            <a:endParaRPr lang="en-US" sz="1400" dirty="0"/>
          </a:p>
        </p:txBody>
      </p:sp>
      <p:sp>
        <p:nvSpPr>
          <p:cNvPr id="31" name="TextBox 30">
            <a:extLst>
              <a:ext uri="{FF2B5EF4-FFF2-40B4-BE49-F238E27FC236}">
                <a16:creationId xmlns:a16="http://schemas.microsoft.com/office/drawing/2014/main" id="{AFA8463D-B7BB-4D44-95CB-FFA096142231}"/>
              </a:ext>
            </a:extLst>
          </p:cNvPr>
          <p:cNvSpPr txBox="1"/>
          <p:nvPr/>
        </p:nvSpPr>
        <p:spPr>
          <a:xfrm>
            <a:off x="579208" y="2885985"/>
            <a:ext cx="2695117" cy="2739211"/>
          </a:xfrm>
          <a:prstGeom prst="rect">
            <a:avLst/>
          </a:prstGeom>
          <a:noFill/>
        </p:spPr>
        <p:txBody>
          <a:bodyPr wrap="square" lIns="0" rIns="0" rtlCol="0">
            <a:spAutoFit/>
          </a:bodyPr>
          <a:lstStyle/>
          <a:p>
            <a:pPr marL="274320" indent="-91440">
              <a:buFont typeface="Arial" panose="020B0604020202020204" pitchFamily="34" charset="0"/>
              <a:buChar char="•"/>
            </a:pPr>
            <a:r>
              <a:rPr lang="en-US" sz="1600" dirty="0"/>
              <a:t>Prepare Terms of Reference</a:t>
            </a:r>
          </a:p>
          <a:p>
            <a:pPr marL="548640" lvl="1" indent="-91440">
              <a:buFont typeface="Arial" panose="020B0604020202020204" pitchFamily="34" charset="0"/>
              <a:buChar char="•"/>
            </a:pPr>
            <a:r>
              <a:rPr lang="en-US" sz="1400" dirty="0"/>
              <a:t>Establish study boundaries</a:t>
            </a:r>
          </a:p>
          <a:p>
            <a:pPr marL="548640" lvl="1" indent="-91440">
              <a:buFont typeface="Arial" panose="020B0604020202020204" pitchFamily="34" charset="0"/>
              <a:buChar char="•"/>
            </a:pPr>
            <a:endParaRPr lang="en-US" sz="1400" dirty="0"/>
          </a:p>
          <a:p>
            <a:pPr marL="274320" indent="-91440">
              <a:buFont typeface="Arial" panose="020B0604020202020204" pitchFamily="34" charset="0"/>
              <a:buChar char="•"/>
            </a:pPr>
            <a:r>
              <a:rPr lang="en-US" sz="1600" dirty="0"/>
              <a:t>Assess and augment user need completeness; collect underrepresented needs from agencies and applications</a:t>
            </a:r>
          </a:p>
          <a:p>
            <a:pPr marL="274320" indent="-91440">
              <a:buFont typeface="Arial" panose="020B0604020202020204" pitchFamily="34" charset="0"/>
              <a:buChar char="•"/>
            </a:pPr>
            <a:endParaRPr lang="en-US" sz="1600" dirty="0"/>
          </a:p>
          <a:p>
            <a:pPr marL="274320" indent="-91440">
              <a:buFont typeface="Arial" panose="020B0604020202020204" pitchFamily="34" charset="0"/>
              <a:buChar char="•"/>
            </a:pPr>
            <a:r>
              <a:rPr lang="en-US" sz="1600" dirty="0"/>
              <a:t>Verify analytical tool performance</a:t>
            </a:r>
          </a:p>
        </p:txBody>
      </p:sp>
      <p:sp>
        <p:nvSpPr>
          <p:cNvPr id="32" name="TextBox 31">
            <a:extLst>
              <a:ext uri="{FF2B5EF4-FFF2-40B4-BE49-F238E27FC236}">
                <a16:creationId xmlns:a16="http://schemas.microsoft.com/office/drawing/2014/main" id="{3C3DC9AF-280A-4E70-A73C-8824F0B0EC42}"/>
              </a:ext>
            </a:extLst>
          </p:cNvPr>
          <p:cNvSpPr txBox="1"/>
          <p:nvPr/>
        </p:nvSpPr>
        <p:spPr>
          <a:xfrm>
            <a:off x="6138692" y="2972775"/>
            <a:ext cx="2579979" cy="2062103"/>
          </a:xfrm>
          <a:prstGeom prst="rect">
            <a:avLst/>
          </a:prstGeom>
          <a:noFill/>
        </p:spPr>
        <p:txBody>
          <a:bodyPr wrap="square" lIns="0" rIns="0" rtlCol="0">
            <a:spAutoFit/>
          </a:bodyPr>
          <a:lstStyle/>
          <a:p>
            <a:pPr marL="274320" indent="-91440">
              <a:buFont typeface="Arial" panose="020B0604020202020204" pitchFamily="34" charset="0"/>
              <a:buChar char="•"/>
            </a:pPr>
            <a:r>
              <a:rPr lang="en-US" sz="1600" dirty="0"/>
              <a:t>Identify and analyze candidate solutions to mitigate gaps, strengthen the architecture</a:t>
            </a:r>
          </a:p>
          <a:p>
            <a:pPr marL="274320" indent="-91440">
              <a:buFont typeface="Arial" panose="020B0604020202020204" pitchFamily="34" charset="0"/>
              <a:buChar char="•"/>
            </a:pPr>
            <a:endParaRPr lang="en-US" sz="1600" dirty="0"/>
          </a:p>
          <a:p>
            <a:pPr marL="274320" indent="-91440">
              <a:buFont typeface="Arial" panose="020B0604020202020204" pitchFamily="34" charset="0"/>
              <a:buChar char="•"/>
            </a:pPr>
            <a:r>
              <a:rPr lang="en-US" sz="1600" dirty="0"/>
              <a:t>Select high-feasibility  solutions for deeper analysis</a:t>
            </a:r>
          </a:p>
        </p:txBody>
      </p:sp>
      <p:sp>
        <p:nvSpPr>
          <p:cNvPr id="33" name="TextBox 32">
            <a:extLst>
              <a:ext uri="{FF2B5EF4-FFF2-40B4-BE49-F238E27FC236}">
                <a16:creationId xmlns:a16="http://schemas.microsoft.com/office/drawing/2014/main" id="{7F31122C-2191-4087-B3B0-65DC05C357F6}"/>
              </a:ext>
            </a:extLst>
          </p:cNvPr>
          <p:cNvSpPr txBox="1"/>
          <p:nvPr/>
        </p:nvSpPr>
        <p:spPr>
          <a:xfrm>
            <a:off x="8922860" y="2978953"/>
            <a:ext cx="2600361" cy="2769989"/>
          </a:xfrm>
          <a:prstGeom prst="rect">
            <a:avLst/>
          </a:prstGeom>
          <a:noFill/>
        </p:spPr>
        <p:txBody>
          <a:bodyPr wrap="square" lIns="0" rIns="0" rtlCol="0">
            <a:spAutoFit/>
          </a:bodyPr>
          <a:lstStyle/>
          <a:p>
            <a:pPr marL="274320" indent="-91440">
              <a:buFont typeface="Arial" panose="020B0604020202020204" pitchFamily="34" charset="0"/>
              <a:buChar char="•"/>
            </a:pPr>
            <a:r>
              <a:rPr lang="en-US" sz="1600" dirty="0"/>
              <a:t>Conduct detailed analysis of feasible solutions and develop recommendations</a:t>
            </a:r>
          </a:p>
          <a:p>
            <a:pPr marL="274320" indent="-91440">
              <a:buFont typeface="Arial" panose="020B0604020202020204" pitchFamily="34" charset="0"/>
              <a:buChar char="•"/>
            </a:pPr>
            <a:endParaRPr lang="en-US" sz="1600" dirty="0"/>
          </a:p>
          <a:p>
            <a:pPr marL="274320" indent="-91440">
              <a:buFont typeface="Arial" panose="020B0604020202020204" pitchFamily="34" charset="0"/>
              <a:buChar char="•"/>
            </a:pPr>
            <a:r>
              <a:rPr lang="en-US" sz="1600" dirty="0"/>
              <a:t>Conduct expert review of recommendations</a:t>
            </a:r>
          </a:p>
          <a:p>
            <a:pPr marL="274320" indent="-91440">
              <a:buFont typeface="Arial" panose="020B0604020202020204" pitchFamily="34" charset="0"/>
              <a:buChar char="•"/>
            </a:pPr>
            <a:endParaRPr lang="en-US" sz="1600" dirty="0"/>
          </a:p>
          <a:p>
            <a:pPr marL="274320" indent="-91440">
              <a:buFont typeface="Arial" panose="020B0604020202020204" pitchFamily="34" charset="0"/>
              <a:buChar char="•"/>
            </a:pPr>
            <a:r>
              <a:rPr lang="en-US" sz="1600" dirty="0"/>
              <a:t>Develop final products</a:t>
            </a:r>
          </a:p>
          <a:p>
            <a:pPr marL="517525" lvl="1" indent="-90488">
              <a:buFont typeface="Arial" panose="020B0604020202020204" pitchFamily="34" charset="0"/>
              <a:buChar char="•"/>
            </a:pPr>
            <a:r>
              <a:rPr lang="en-US" sz="1600" dirty="0"/>
              <a:t>Presentation</a:t>
            </a:r>
          </a:p>
          <a:p>
            <a:pPr marL="517525" lvl="1" indent="-90488">
              <a:buFont typeface="Arial" panose="020B0604020202020204" pitchFamily="34" charset="0"/>
              <a:buChar char="•"/>
            </a:pPr>
            <a:r>
              <a:rPr lang="en-US" sz="1600" dirty="0"/>
              <a:t>Report</a:t>
            </a:r>
          </a:p>
          <a:p>
            <a:pPr marL="274320" indent="-91440">
              <a:buFont typeface="Arial" panose="020B0604020202020204" pitchFamily="34" charset="0"/>
              <a:buChar char="•"/>
            </a:pPr>
            <a:endParaRPr lang="en-US" sz="1400" dirty="0"/>
          </a:p>
        </p:txBody>
      </p:sp>
      <p:sp>
        <p:nvSpPr>
          <p:cNvPr id="3" name="Rectangle 2">
            <a:extLst>
              <a:ext uri="{FF2B5EF4-FFF2-40B4-BE49-F238E27FC236}">
                <a16:creationId xmlns:a16="http://schemas.microsoft.com/office/drawing/2014/main" id="{A1AA9BDF-66A9-41A5-8E54-2392CBAC3C4C}"/>
              </a:ext>
            </a:extLst>
          </p:cNvPr>
          <p:cNvSpPr/>
          <p:nvPr/>
        </p:nvSpPr>
        <p:spPr>
          <a:xfrm>
            <a:off x="668777" y="2902598"/>
            <a:ext cx="2614664" cy="27799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9CF548-4097-4B02-A3F2-2D16EA113545}"/>
              </a:ext>
            </a:extLst>
          </p:cNvPr>
          <p:cNvSpPr/>
          <p:nvPr/>
        </p:nvSpPr>
        <p:spPr>
          <a:xfrm>
            <a:off x="3462102" y="2914318"/>
            <a:ext cx="2579979" cy="27799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B76280F4-FE03-43ED-B003-0702A5417228}"/>
              </a:ext>
            </a:extLst>
          </p:cNvPr>
          <p:cNvSpPr>
            <a:spLocks noGrp="1"/>
          </p:cNvSpPr>
          <p:nvPr>
            <p:ph type="sldNum" sz="quarter" idx="12"/>
          </p:nvPr>
        </p:nvSpPr>
        <p:spPr/>
        <p:txBody>
          <a:bodyPr/>
          <a:lstStyle/>
          <a:p>
            <a:fld id="{EB91B8B5-781A-47C0-8A23-0E3EC3153CA9}" type="slidenum">
              <a:rPr lang="en-US" smtClean="0"/>
              <a:t>5</a:t>
            </a:fld>
            <a:endParaRPr lang="en-US"/>
          </a:p>
        </p:txBody>
      </p:sp>
      <p:sp>
        <p:nvSpPr>
          <p:cNvPr id="37" name="Rectangle 36">
            <a:extLst>
              <a:ext uri="{FF2B5EF4-FFF2-40B4-BE49-F238E27FC236}">
                <a16:creationId xmlns:a16="http://schemas.microsoft.com/office/drawing/2014/main" id="{43CE6056-D84E-4FB0-809B-325D25BD83B5}"/>
              </a:ext>
            </a:extLst>
          </p:cNvPr>
          <p:cNvSpPr/>
          <p:nvPr/>
        </p:nvSpPr>
        <p:spPr>
          <a:xfrm>
            <a:off x="6229858" y="2950218"/>
            <a:ext cx="2579979" cy="27799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9F956F0-FA87-4416-A89B-9CB59D1DFB32}"/>
              </a:ext>
            </a:extLst>
          </p:cNvPr>
          <p:cNvSpPr/>
          <p:nvPr/>
        </p:nvSpPr>
        <p:spPr>
          <a:xfrm>
            <a:off x="9005590" y="2968936"/>
            <a:ext cx="2579979" cy="27799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79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3E2D1-4FB9-43DA-A0D7-D3DCD6FDA876}"/>
              </a:ext>
            </a:extLst>
          </p:cNvPr>
          <p:cNvSpPr>
            <a:spLocks noGrp="1"/>
          </p:cNvSpPr>
          <p:nvPr>
            <p:ph type="ctrTitle"/>
          </p:nvPr>
        </p:nvSpPr>
        <p:spPr/>
        <p:txBody>
          <a:bodyPr/>
          <a:lstStyle/>
          <a:p>
            <a:r>
              <a:rPr lang="en-US" dirty="0"/>
              <a:t>User Needs</a:t>
            </a:r>
          </a:p>
        </p:txBody>
      </p:sp>
      <p:sp>
        <p:nvSpPr>
          <p:cNvPr id="3" name="Subtitle 2">
            <a:extLst>
              <a:ext uri="{FF2B5EF4-FFF2-40B4-BE49-F238E27FC236}">
                <a16:creationId xmlns:a16="http://schemas.microsoft.com/office/drawing/2014/main" id="{77134CD1-E857-4613-A5DD-C883454F6B5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7705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close up of text on a white background&#10;&#10;Description automatically generated">
            <a:extLst>
              <a:ext uri="{FF2B5EF4-FFF2-40B4-BE49-F238E27FC236}">
                <a16:creationId xmlns:a16="http://schemas.microsoft.com/office/drawing/2014/main" id="{D59030CC-0EF0-4B9C-8DFA-98DB6475692C}"/>
              </a:ext>
            </a:extLst>
          </p:cNvPr>
          <p:cNvPicPr>
            <a:picLocks noChangeAspect="1"/>
          </p:cNvPicPr>
          <p:nvPr/>
        </p:nvPicPr>
        <p:blipFill rotWithShape="1">
          <a:blip r:embed="rId3"/>
          <a:srcRect l="13187" r="23260" b="-633"/>
          <a:stretch/>
        </p:blipFill>
        <p:spPr>
          <a:xfrm>
            <a:off x="6686082" y="1342850"/>
            <a:ext cx="5617797" cy="5150025"/>
          </a:xfrm>
          <a:prstGeom prst="rect">
            <a:avLst/>
          </a:prstGeom>
        </p:spPr>
      </p:pic>
      <p:sp>
        <p:nvSpPr>
          <p:cNvPr id="2" name="Title 1">
            <a:extLst>
              <a:ext uri="{FF2B5EF4-FFF2-40B4-BE49-F238E27FC236}">
                <a16:creationId xmlns:a16="http://schemas.microsoft.com/office/drawing/2014/main" id="{1AD8D193-1771-4334-84B6-C59F22C9709B}"/>
              </a:ext>
            </a:extLst>
          </p:cNvPr>
          <p:cNvSpPr>
            <a:spLocks noGrp="1"/>
          </p:cNvSpPr>
          <p:nvPr>
            <p:ph type="title"/>
          </p:nvPr>
        </p:nvSpPr>
        <p:spPr>
          <a:xfrm>
            <a:off x="508000" y="365125"/>
            <a:ext cx="11490036" cy="1325563"/>
          </a:xfrm>
        </p:spPr>
        <p:txBody>
          <a:bodyPr>
            <a:normAutofit/>
          </a:bodyPr>
          <a:lstStyle/>
          <a:p>
            <a:r>
              <a:rPr lang="en-US" sz="3800" dirty="0"/>
              <a:t>NLI Study User Needs Scope and Application Coverage</a:t>
            </a:r>
          </a:p>
        </p:txBody>
      </p:sp>
      <p:sp>
        <p:nvSpPr>
          <p:cNvPr id="3" name="Content Placeholder 2">
            <a:extLst>
              <a:ext uri="{FF2B5EF4-FFF2-40B4-BE49-F238E27FC236}">
                <a16:creationId xmlns:a16="http://schemas.microsoft.com/office/drawing/2014/main" id="{54C3800F-3D04-4545-B865-058A29FADC6E}"/>
              </a:ext>
            </a:extLst>
          </p:cNvPr>
          <p:cNvSpPr>
            <a:spLocks noGrp="1"/>
          </p:cNvSpPr>
          <p:nvPr>
            <p:ph sz="quarter" idx="13"/>
          </p:nvPr>
        </p:nvSpPr>
        <p:spPr>
          <a:xfrm>
            <a:off x="173552" y="1914684"/>
            <a:ext cx="6578230" cy="4967028"/>
          </a:xfrm>
        </p:spPr>
        <p:txBody>
          <a:bodyPr>
            <a:normAutofit/>
          </a:bodyPr>
          <a:lstStyle/>
          <a:p>
            <a:pPr>
              <a:lnSpc>
                <a:spcPct val="110000"/>
              </a:lnSpc>
            </a:pPr>
            <a:r>
              <a:rPr lang="en-US" sz="2000" dirty="0"/>
              <a:t>Study includes analysis of </a:t>
            </a:r>
            <a:r>
              <a:rPr lang="en-US" sz="2000" u="sng" dirty="0"/>
              <a:t>759 unique user needs</a:t>
            </a:r>
          </a:p>
          <a:p>
            <a:pPr>
              <a:lnSpc>
                <a:spcPct val="110000"/>
              </a:lnSpc>
            </a:pPr>
            <a:r>
              <a:rPr lang="en-US" sz="2000" dirty="0"/>
              <a:t>Collected via direct interviews with subject matter experts in an iterative manner</a:t>
            </a:r>
          </a:p>
          <a:p>
            <a:pPr lvl="1">
              <a:lnSpc>
                <a:spcPct val="110000"/>
              </a:lnSpc>
            </a:pPr>
            <a:r>
              <a:rPr lang="en-US" sz="1600" dirty="0"/>
              <a:t>Ensures consistency of data across applications</a:t>
            </a:r>
          </a:p>
          <a:p>
            <a:pPr lvl="1">
              <a:lnSpc>
                <a:spcPct val="110000"/>
              </a:lnSpc>
            </a:pPr>
            <a:r>
              <a:rPr lang="en-US" sz="1600" dirty="0"/>
              <a:t>Allows for en</a:t>
            </a:r>
            <a:r>
              <a:rPr lang="en-US" sz="1400" dirty="0"/>
              <a:t>hancements or collection of additional information at any time</a:t>
            </a:r>
          </a:p>
          <a:p>
            <a:pPr>
              <a:lnSpc>
                <a:spcPct val="110000"/>
              </a:lnSpc>
            </a:pPr>
            <a:r>
              <a:rPr lang="en-US" sz="2000" dirty="0"/>
              <a:t>User needs cover the broad land imaging user community</a:t>
            </a:r>
          </a:p>
          <a:p>
            <a:pPr lvl="1">
              <a:lnSpc>
                <a:spcPct val="110000"/>
              </a:lnSpc>
            </a:pPr>
            <a:r>
              <a:rPr lang="en-US" sz="1600" dirty="0"/>
              <a:t>Nearly all Federal Civil Agencies represented and expanding</a:t>
            </a:r>
          </a:p>
          <a:p>
            <a:pPr lvl="1">
              <a:lnSpc>
                <a:spcPct val="110000"/>
              </a:lnSpc>
            </a:pPr>
            <a:r>
              <a:rPr lang="en-US" sz="1600" dirty="0"/>
              <a:t>Spatial scales from sub-meter to multi-kilometer</a:t>
            </a:r>
          </a:p>
          <a:p>
            <a:pPr lvl="1">
              <a:lnSpc>
                <a:spcPct val="110000"/>
              </a:lnSpc>
            </a:pPr>
            <a:r>
              <a:rPr lang="en-US" sz="1600" dirty="0"/>
              <a:t>Temporal scales from near real-time to decadal</a:t>
            </a:r>
          </a:p>
          <a:p>
            <a:pPr marL="0" indent="0">
              <a:lnSpc>
                <a:spcPct val="110000"/>
              </a:lnSpc>
              <a:buNone/>
            </a:pPr>
            <a:endParaRPr lang="en-US" sz="2400" dirty="0"/>
          </a:p>
        </p:txBody>
      </p:sp>
      <p:sp>
        <p:nvSpPr>
          <p:cNvPr id="4" name="Slide Number Placeholder 3">
            <a:extLst>
              <a:ext uri="{FF2B5EF4-FFF2-40B4-BE49-F238E27FC236}">
                <a16:creationId xmlns:a16="http://schemas.microsoft.com/office/drawing/2014/main" id="{05C0EF9E-932E-4CF0-AA68-FFC93FEA3C34}"/>
              </a:ext>
            </a:extLst>
          </p:cNvPr>
          <p:cNvSpPr>
            <a:spLocks noGrp="1"/>
          </p:cNvSpPr>
          <p:nvPr>
            <p:ph type="sldNum" sz="quarter" idx="12"/>
          </p:nvPr>
        </p:nvSpPr>
        <p:spPr/>
        <p:txBody>
          <a:bodyPr/>
          <a:lstStyle/>
          <a:p>
            <a:fld id="{2D460668-9CBA-4AB9-A90E-34372C879425}" type="slidenum">
              <a:rPr lang="en-US" smtClean="0"/>
              <a:t>7</a:t>
            </a:fld>
            <a:endParaRPr lang="en-US"/>
          </a:p>
        </p:txBody>
      </p:sp>
      <p:sp>
        <p:nvSpPr>
          <p:cNvPr id="10" name="TextBox 9">
            <a:extLst>
              <a:ext uri="{FF2B5EF4-FFF2-40B4-BE49-F238E27FC236}">
                <a16:creationId xmlns:a16="http://schemas.microsoft.com/office/drawing/2014/main" id="{D895BFFB-F9D3-4AD8-B2AD-61A1C96CB545}"/>
              </a:ext>
            </a:extLst>
          </p:cNvPr>
          <p:cNvSpPr txBox="1"/>
          <p:nvPr/>
        </p:nvSpPr>
        <p:spPr>
          <a:xfrm>
            <a:off x="8039932" y="1690688"/>
            <a:ext cx="3124766" cy="338554"/>
          </a:xfrm>
          <a:prstGeom prst="rect">
            <a:avLst/>
          </a:prstGeom>
          <a:noFill/>
        </p:spPr>
        <p:txBody>
          <a:bodyPr wrap="none" rtlCol="0">
            <a:spAutoFit/>
          </a:bodyPr>
          <a:lstStyle/>
          <a:p>
            <a:r>
              <a:rPr lang="en-US" sz="1600" i="1" dirty="0"/>
              <a:t>Distribution of needs by application</a:t>
            </a:r>
          </a:p>
        </p:txBody>
      </p:sp>
    </p:spTree>
    <p:extLst>
      <p:ext uri="{BB962C8B-B14F-4D97-AF65-F5344CB8AC3E}">
        <p14:creationId xmlns:p14="http://schemas.microsoft.com/office/powerpoint/2010/main" val="93552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3E2D1-4FB9-43DA-A0D7-D3DCD6FDA876}"/>
              </a:ext>
            </a:extLst>
          </p:cNvPr>
          <p:cNvSpPr>
            <a:spLocks noGrp="1"/>
          </p:cNvSpPr>
          <p:nvPr>
            <p:ph type="ctrTitle"/>
          </p:nvPr>
        </p:nvSpPr>
        <p:spPr/>
        <p:txBody>
          <a:bodyPr/>
          <a:lstStyle/>
          <a:p>
            <a:r>
              <a:rPr lang="en-US" dirty="0"/>
              <a:t>Core Architecture</a:t>
            </a:r>
          </a:p>
        </p:txBody>
      </p:sp>
      <p:sp>
        <p:nvSpPr>
          <p:cNvPr id="3" name="Subtitle 2">
            <a:extLst>
              <a:ext uri="{FF2B5EF4-FFF2-40B4-BE49-F238E27FC236}">
                <a16:creationId xmlns:a16="http://schemas.microsoft.com/office/drawing/2014/main" id="{77134CD1-E857-4613-A5DD-C883454F6B5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535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967B24-798F-40EB-A436-F2C524A97FD2}"/>
              </a:ext>
            </a:extLst>
          </p:cNvPr>
          <p:cNvSpPr/>
          <p:nvPr/>
        </p:nvSpPr>
        <p:spPr>
          <a:xfrm>
            <a:off x="530382" y="2969525"/>
            <a:ext cx="6077151" cy="3286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9F0E11E-F15F-4A79-B3B4-47CDBBA3B7FA}"/>
              </a:ext>
            </a:extLst>
          </p:cNvPr>
          <p:cNvSpPr>
            <a:spLocks noGrp="1"/>
          </p:cNvSpPr>
          <p:nvPr>
            <p:ph type="title"/>
          </p:nvPr>
        </p:nvSpPr>
        <p:spPr/>
        <p:txBody>
          <a:bodyPr/>
          <a:lstStyle/>
          <a:p>
            <a:r>
              <a:rPr lang="en-US"/>
              <a:t>Core Architecture Components</a:t>
            </a:r>
          </a:p>
        </p:txBody>
      </p:sp>
      <p:sp>
        <p:nvSpPr>
          <p:cNvPr id="4" name="Content Placeholder 3">
            <a:extLst>
              <a:ext uri="{FF2B5EF4-FFF2-40B4-BE49-F238E27FC236}">
                <a16:creationId xmlns:a16="http://schemas.microsoft.com/office/drawing/2014/main" id="{838400B6-784B-48DA-B064-239E4BF41335}"/>
              </a:ext>
            </a:extLst>
          </p:cNvPr>
          <p:cNvSpPr>
            <a:spLocks noGrp="1"/>
          </p:cNvSpPr>
          <p:nvPr>
            <p:ph idx="1"/>
          </p:nvPr>
        </p:nvSpPr>
        <p:spPr>
          <a:xfrm>
            <a:off x="530383" y="1515483"/>
            <a:ext cx="11121427" cy="1078050"/>
          </a:xfrm>
        </p:spPr>
        <p:txBody>
          <a:bodyPr>
            <a:normAutofit fontScale="92500" lnSpcReduction="20000"/>
          </a:bodyPr>
          <a:lstStyle/>
          <a:p>
            <a:r>
              <a:rPr lang="en-US" dirty="0"/>
              <a:t>Sensors that provide </a:t>
            </a:r>
            <a:r>
              <a:rPr lang="en-US" u="sng" dirty="0"/>
              <a:t>routine and freely available data </a:t>
            </a:r>
            <a:r>
              <a:rPr lang="en-US" dirty="0"/>
              <a:t>to users</a:t>
            </a:r>
          </a:p>
          <a:p>
            <a:r>
              <a:rPr lang="en-US" dirty="0"/>
              <a:t>Baseline to evaluate how well the land imaging architecture meets user needs in a given year</a:t>
            </a:r>
          </a:p>
        </p:txBody>
      </p:sp>
      <p:sp>
        <p:nvSpPr>
          <p:cNvPr id="2" name="Slide Number Placeholder 1">
            <a:extLst>
              <a:ext uri="{FF2B5EF4-FFF2-40B4-BE49-F238E27FC236}">
                <a16:creationId xmlns:a16="http://schemas.microsoft.com/office/drawing/2014/main" id="{EC205F93-C428-486F-83FA-166F22110382}"/>
              </a:ext>
            </a:extLst>
          </p:cNvPr>
          <p:cNvSpPr>
            <a:spLocks noGrp="1"/>
          </p:cNvSpPr>
          <p:nvPr>
            <p:ph type="sldNum" sz="quarter" idx="12"/>
          </p:nvPr>
        </p:nvSpPr>
        <p:spPr/>
        <p:txBody>
          <a:bodyPr/>
          <a:lstStyle/>
          <a:p>
            <a:fld id="{EB91B8B5-781A-47C0-8A23-0E3EC3153CA9}" type="slidenum">
              <a:rPr lang="en-US" smtClean="0"/>
              <a:t>9</a:t>
            </a:fld>
            <a:endParaRPr lang="en-US"/>
          </a:p>
        </p:txBody>
      </p:sp>
      <p:sp>
        <p:nvSpPr>
          <p:cNvPr id="5" name="TextBox 4">
            <a:extLst>
              <a:ext uri="{FF2B5EF4-FFF2-40B4-BE49-F238E27FC236}">
                <a16:creationId xmlns:a16="http://schemas.microsoft.com/office/drawing/2014/main" id="{2A267406-078B-41F6-B3FB-25C4F2565C9F}"/>
              </a:ext>
            </a:extLst>
          </p:cNvPr>
          <p:cNvSpPr txBox="1"/>
          <p:nvPr/>
        </p:nvSpPr>
        <p:spPr>
          <a:xfrm>
            <a:off x="747664" y="3185725"/>
            <a:ext cx="1115498" cy="2862322"/>
          </a:xfrm>
          <a:prstGeom prst="rect">
            <a:avLst/>
          </a:prstGeom>
          <a:solidFill>
            <a:schemeClr val="bg1"/>
          </a:solidFill>
        </p:spPr>
        <p:txBody>
          <a:bodyPr wrap="none" rtlCol="0" anchor="t">
            <a:spAutoFit/>
          </a:bodyPr>
          <a:lstStyle/>
          <a:p>
            <a:r>
              <a:rPr lang="en-US" b="1" u="sng" dirty="0"/>
              <a:t>ESA</a:t>
            </a:r>
            <a:endParaRPr lang="en-US" dirty="0"/>
          </a:p>
          <a:p>
            <a:r>
              <a:rPr lang="en-US" dirty="0"/>
              <a:t>Sentinel 1</a:t>
            </a:r>
            <a:endParaRPr lang="en-US" dirty="0">
              <a:cs typeface="Calibri"/>
            </a:endParaRPr>
          </a:p>
          <a:p>
            <a:r>
              <a:rPr lang="en-US" dirty="0"/>
              <a:t>Sentinel 2</a:t>
            </a:r>
            <a:endParaRPr lang="en-US" dirty="0">
              <a:cs typeface="Calibri"/>
            </a:endParaRPr>
          </a:p>
          <a:p>
            <a:r>
              <a:rPr lang="en-US" dirty="0"/>
              <a:t>Sentinel 3</a:t>
            </a:r>
            <a:endParaRPr lang="en-US" dirty="0">
              <a:cs typeface="Calibri"/>
            </a:endParaRPr>
          </a:p>
          <a:p>
            <a:r>
              <a:rPr lang="en-US" dirty="0"/>
              <a:t>Sentinel 6</a:t>
            </a:r>
            <a:endParaRPr lang="en-US" dirty="0">
              <a:cs typeface="Calibri"/>
            </a:endParaRPr>
          </a:p>
          <a:p>
            <a:r>
              <a:rPr lang="en-US" dirty="0"/>
              <a:t>SMOS</a:t>
            </a:r>
            <a:endParaRPr lang="en-US" dirty="0">
              <a:cs typeface="Calibri"/>
            </a:endParaRPr>
          </a:p>
          <a:p>
            <a:r>
              <a:rPr lang="en-US" dirty="0"/>
              <a:t>FLEX</a:t>
            </a:r>
            <a:endParaRPr lang="en-US" dirty="0">
              <a:cs typeface="Calibri"/>
            </a:endParaRPr>
          </a:p>
          <a:p>
            <a:r>
              <a:rPr lang="en-US" dirty="0"/>
              <a:t>BIOMASS</a:t>
            </a:r>
          </a:p>
          <a:p>
            <a:r>
              <a:rPr lang="en-US" dirty="0">
                <a:cs typeface="Calibri"/>
              </a:rPr>
              <a:t>LSTM</a:t>
            </a:r>
          </a:p>
          <a:p>
            <a:r>
              <a:rPr lang="en-US" dirty="0">
                <a:cs typeface="Calibri"/>
              </a:rPr>
              <a:t>CHIME</a:t>
            </a:r>
          </a:p>
        </p:txBody>
      </p:sp>
      <p:sp>
        <p:nvSpPr>
          <p:cNvPr id="7" name="TextBox 6">
            <a:extLst>
              <a:ext uri="{FF2B5EF4-FFF2-40B4-BE49-F238E27FC236}">
                <a16:creationId xmlns:a16="http://schemas.microsoft.com/office/drawing/2014/main" id="{252F8498-28C0-4D98-9523-6CC8928B224C}"/>
              </a:ext>
            </a:extLst>
          </p:cNvPr>
          <p:cNvSpPr txBox="1"/>
          <p:nvPr/>
        </p:nvSpPr>
        <p:spPr>
          <a:xfrm>
            <a:off x="2031625" y="3185724"/>
            <a:ext cx="869084" cy="2862322"/>
          </a:xfrm>
          <a:prstGeom prst="rect">
            <a:avLst/>
          </a:prstGeom>
          <a:solidFill>
            <a:schemeClr val="bg1"/>
          </a:solidFill>
        </p:spPr>
        <p:txBody>
          <a:bodyPr wrap="none" rtlCol="0" anchor="t">
            <a:spAutoFit/>
          </a:bodyPr>
          <a:lstStyle/>
          <a:p>
            <a:r>
              <a:rPr lang="en-US" b="1" u="sng"/>
              <a:t>NASA</a:t>
            </a:r>
            <a:endParaRPr lang="en-US"/>
          </a:p>
          <a:p>
            <a:r>
              <a:rPr lang="en-US"/>
              <a:t>Terra</a:t>
            </a:r>
            <a:endParaRPr lang="en-US">
              <a:cs typeface="Calibri"/>
            </a:endParaRPr>
          </a:p>
          <a:p>
            <a:r>
              <a:rPr lang="en-US"/>
              <a:t>Aqua</a:t>
            </a:r>
            <a:endParaRPr lang="en-US">
              <a:cs typeface="Calibri"/>
            </a:endParaRPr>
          </a:p>
          <a:p>
            <a:r>
              <a:rPr lang="en-US"/>
              <a:t>SMAP</a:t>
            </a:r>
            <a:endParaRPr lang="en-US">
              <a:cs typeface="Calibri"/>
            </a:endParaRPr>
          </a:p>
          <a:p>
            <a:r>
              <a:rPr lang="en-US"/>
              <a:t>SWOT</a:t>
            </a:r>
            <a:endParaRPr lang="en-US">
              <a:cs typeface="Calibri"/>
            </a:endParaRPr>
          </a:p>
          <a:p>
            <a:r>
              <a:rPr lang="en-US" err="1"/>
              <a:t>ICESat</a:t>
            </a:r>
            <a:endParaRPr lang="en-US"/>
          </a:p>
          <a:p>
            <a:r>
              <a:rPr lang="en-US"/>
              <a:t>PACE</a:t>
            </a:r>
            <a:endParaRPr lang="en-US">
              <a:cs typeface="Calibri"/>
            </a:endParaRPr>
          </a:p>
          <a:p>
            <a:r>
              <a:rPr lang="en-US"/>
              <a:t>NISAR*</a:t>
            </a:r>
            <a:endParaRPr lang="en-US">
              <a:cs typeface="Calibri"/>
            </a:endParaRPr>
          </a:p>
          <a:p>
            <a:r>
              <a:rPr lang="en-US"/>
              <a:t>SBG</a:t>
            </a:r>
            <a:endParaRPr lang="en-US">
              <a:cs typeface="Calibri"/>
            </a:endParaRPr>
          </a:p>
          <a:p>
            <a:r>
              <a:rPr lang="en-US"/>
              <a:t>SDC</a:t>
            </a:r>
            <a:endParaRPr lang="en-US">
              <a:cs typeface="Calibri"/>
            </a:endParaRPr>
          </a:p>
        </p:txBody>
      </p:sp>
      <p:sp>
        <p:nvSpPr>
          <p:cNvPr id="9" name="TextBox 8">
            <a:extLst>
              <a:ext uri="{FF2B5EF4-FFF2-40B4-BE49-F238E27FC236}">
                <a16:creationId xmlns:a16="http://schemas.microsoft.com/office/drawing/2014/main" id="{26239705-8A10-4362-B495-B022C298A428}"/>
              </a:ext>
            </a:extLst>
          </p:cNvPr>
          <p:cNvSpPr txBox="1"/>
          <p:nvPr/>
        </p:nvSpPr>
        <p:spPr>
          <a:xfrm>
            <a:off x="3054610" y="3185724"/>
            <a:ext cx="776175" cy="923330"/>
          </a:xfrm>
          <a:prstGeom prst="rect">
            <a:avLst/>
          </a:prstGeom>
          <a:solidFill>
            <a:schemeClr val="bg1"/>
          </a:solidFill>
        </p:spPr>
        <p:txBody>
          <a:bodyPr wrap="none" rtlCol="0" anchor="t">
            <a:spAutoFit/>
          </a:bodyPr>
          <a:lstStyle/>
          <a:p>
            <a:r>
              <a:rPr lang="en-US" b="1" u="sng"/>
              <a:t>NOAA</a:t>
            </a:r>
            <a:endParaRPr lang="en-US"/>
          </a:p>
          <a:p>
            <a:r>
              <a:rPr lang="en-US"/>
              <a:t>GOES</a:t>
            </a:r>
            <a:endParaRPr lang="en-US">
              <a:cs typeface="Calibri"/>
            </a:endParaRPr>
          </a:p>
          <a:p>
            <a:r>
              <a:rPr lang="en-US"/>
              <a:t>JPSS</a:t>
            </a:r>
            <a:endParaRPr lang="en-US">
              <a:cs typeface="Calibri"/>
            </a:endParaRPr>
          </a:p>
        </p:txBody>
      </p:sp>
      <p:sp>
        <p:nvSpPr>
          <p:cNvPr id="12" name="TextBox 11">
            <a:extLst>
              <a:ext uri="{FF2B5EF4-FFF2-40B4-BE49-F238E27FC236}">
                <a16:creationId xmlns:a16="http://schemas.microsoft.com/office/drawing/2014/main" id="{4FEABD57-EAB6-4FEB-879A-9A6B4F4EC741}"/>
              </a:ext>
            </a:extLst>
          </p:cNvPr>
          <p:cNvSpPr txBox="1"/>
          <p:nvPr/>
        </p:nvSpPr>
        <p:spPr>
          <a:xfrm>
            <a:off x="4005171" y="3185724"/>
            <a:ext cx="911916" cy="646331"/>
          </a:xfrm>
          <a:prstGeom prst="rect">
            <a:avLst/>
          </a:prstGeom>
          <a:solidFill>
            <a:schemeClr val="bg1"/>
          </a:solidFill>
        </p:spPr>
        <p:txBody>
          <a:bodyPr wrap="none" rtlCol="0" anchor="t">
            <a:spAutoFit/>
          </a:bodyPr>
          <a:lstStyle/>
          <a:p>
            <a:r>
              <a:rPr lang="en-US" b="1" u="sng"/>
              <a:t>USGS</a:t>
            </a:r>
            <a:endParaRPr lang="en-US"/>
          </a:p>
          <a:p>
            <a:r>
              <a:rPr lang="en-US"/>
              <a:t>Landsat</a:t>
            </a:r>
          </a:p>
        </p:txBody>
      </p:sp>
      <p:sp>
        <p:nvSpPr>
          <p:cNvPr id="15" name="TextBox 14">
            <a:extLst>
              <a:ext uri="{FF2B5EF4-FFF2-40B4-BE49-F238E27FC236}">
                <a16:creationId xmlns:a16="http://schemas.microsoft.com/office/drawing/2014/main" id="{0445A480-A0D4-43F9-821D-DE71D89916D4}"/>
              </a:ext>
            </a:extLst>
          </p:cNvPr>
          <p:cNvSpPr txBox="1"/>
          <p:nvPr/>
        </p:nvSpPr>
        <p:spPr>
          <a:xfrm>
            <a:off x="6824815" y="2969525"/>
            <a:ext cx="5329096"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Analysis includes combinations of sensors that are commonly used together</a:t>
            </a:r>
          </a:p>
          <a:p>
            <a:pPr marL="742950" lvl="1" indent="-285750">
              <a:buFont typeface="Arial" panose="020B0604020202020204" pitchFamily="34" charset="0"/>
              <a:buChar char="•"/>
            </a:pPr>
            <a:r>
              <a:rPr lang="en-US" dirty="0"/>
              <a:t>Terra and Aqua MODIS</a:t>
            </a:r>
            <a:endParaRPr lang="en-US" dirty="0">
              <a:cs typeface="Calibri"/>
            </a:endParaRPr>
          </a:p>
          <a:p>
            <a:pPr marL="742950" lvl="1" indent="-285750">
              <a:buFont typeface="Arial" panose="020B0604020202020204" pitchFamily="34" charset="0"/>
              <a:buChar char="•"/>
            </a:pPr>
            <a:r>
              <a:rPr lang="en-US" dirty="0"/>
              <a:t>Sentinel series instruments</a:t>
            </a:r>
            <a:endParaRPr lang="en-US" dirty="0">
              <a:cs typeface="Calibri"/>
            </a:endParaRPr>
          </a:p>
          <a:p>
            <a:pPr marL="742950" lvl="1" indent="-285750">
              <a:buFont typeface="Arial" panose="020B0604020202020204" pitchFamily="34" charset="0"/>
              <a:buChar char="•"/>
            </a:pPr>
            <a:r>
              <a:rPr lang="en-US" dirty="0"/>
              <a:t>Landsat series instruments</a:t>
            </a:r>
            <a:endParaRPr lang="en-US" dirty="0">
              <a:cs typeface="Calibri"/>
            </a:endParaRPr>
          </a:p>
          <a:p>
            <a:pPr marL="742950" lvl="1" indent="-285750">
              <a:buFont typeface="Arial" panose="020B0604020202020204" pitchFamily="34" charset="0"/>
              <a:buChar char="•"/>
            </a:pPr>
            <a:r>
              <a:rPr lang="en-US" dirty="0"/>
              <a:t>Landsat and Sentinel 2 series instruments</a:t>
            </a:r>
          </a:p>
          <a:p>
            <a:pPr marL="742950" lvl="1"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dirty="0">
                <a:cs typeface="Calibri"/>
              </a:rPr>
              <a:t>Each platform/sensor is modeled in the architecture in the years they are operational </a:t>
            </a:r>
          </a:p>
          <a:p>
            <a:pPr marL="742950" lvl="1"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FDE9998A-760D-4B2B-ACB0-E34495D385D6}"/>
              </a:ext>
            </a:extLst>
          </p:cNvPr>
          <p:cNvSpPr txBox="1"/>
          <p:nvPr/>
        </p:nvSpPr>
        <p:spPr>
          <a:xfrm>
            <a:off x="5091473" y="3194080"/>
            <a:ext cx="1335687" cy="646331"/>
          </a:xfrm>
          <a:prstGeom prst="rect">
            <a:avLst/>
          </a:prstGeom>
          <a:solidFill>
            <a:schemeClr val="bg1"/>
          </a:solidFill>
        </p:spPr>
        <p:txBody>
          <a:bodyPr wrap="none" rtlCol="0" anchor="t">
            <a:spAutoFit/>
          </a:bodyPr>
          <a:lstStyle/>
          <a:p>
            <a:r>
              <a:rPr lang="en-US" b="1" u="sng"/>
              <a:t>ISRO</a:t>
            </a:r>
            <a:endParaRPr lang="en-US"/>
          </a:p>
          <a:p>
            <a:r>
              <a:rPr lang="en-US" err="1"/>
              <a:t>ResourceSat</a:t>
            </a:r>
            <a:endParaRPr lang="en-US"/>
          </a:p>
        </p:txBody>
      </p:sp>
    </p:spTree>
    <p:extLst>
      <p:ext uri="{BB962C8B-B14F-4D97-AF65-F5344CB8AC3E}">
        <p14:creationId xmlns:p14="http://schemas.microsoft.com/office/powerpoint/2010/main" val="1382405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81B8DE81602458557DD15B43E0F43" ma:contentTypeVersion="6" ma:contentTypeDescription="Create a new document." ma:contentTypeScope="" ma:versionID="7a00e46b1ce4513ac3e91da18da9bd37">
  <xsd:schema xmlns:xsd="http://www.w3.org/2001/XMLSchema" xmlns:xs="http://www.w3.org/2001/XMLSchema" xmlns:p="http://schemas.microsoft.com/office/2006/metadata/properties" xmlns:ns2="5a6e7b71-6add-43b0-b968-08860c0e1397" targetNamespace="http://schemas.microsoft.com/office/2006/metadata/properties" ma:root="true" ma:fieldsID="4ac1ce473734eecc1bd453b7a39a4ad0" ns2:_="">
    <xsd:import namespace="5a6e7b71-6add-43b0-b968-08860c0e13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e7b71-6add-43b0-b968-08860c0e1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9B656B-9116-41D3-BA0B-63DD01B4F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6e7b71-6add-43b0-b968-08860c0e1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a0fff7d0-1aa5-4636-aeaa-dca714c0cfe8"/>
    <ds:schemaRef ds:uri="bd44bed9-e589-4504-9831-547b9f6c3c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13541</TotalTime>
  <Words>1285</Words>
  <Application>Microsoft Office PowerPoint</Application>
  <PresentationFormat>Widescreen</PresentationFormat>
  <Paragraphs>228</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National Land Imaging Study Overview for the CEOS Land Satellite Imaging – Virtual Constellation (LSI-VC)</vt:lpstr>
      <vt:lpstr>U.S. National Plan for Civil Earth Observations, 2019</vt:lpstr>
      <vt:lpstr>National Land Imaging Study Scope</vt:lpstr>
      <vt:lpstr>Land Imaging Study Scope</vt:lpstr>
      <vt:lpstr>National Land Imaging Study Phases</vt:lpstr>
      <vt:lpstr>User Needs</vt:lpstr>
      <vt:lpstr>NLI Study User Needs Scope and Application Coverage</vt:lpstr>
      <vt:lpstr>Core Architecture</vt:lpstr>
      <vt:lpstr>Core Architecture Components</vt:lpstr>
      <vt:lpstr>Architecture Evaluation Process</vt:lpstr>
      <vt:lpstr>Architecture Evaluation Concept</vt:lpstr>
      <vt:lpstr>Architecture Analysis Process Steps</vt:lpstr>
      <vt:lpstr>Exploring the Data</vt:lpstr>
      <vt:lpstr>2021 - User Need Agency Distribution and Average Scores</vt:lpstr>
      <vt:lpstr>With and Without International Partners - 2029</vt:lpstr>
      <vt:lpstr>Arch Performance over Study Window</vt:lpstr>
      <vt:lpstr>Arch Performance over Study Window</vt:lpstr>
      <vt:lpstr>Top Sensors in 2029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NLI Study Phase II  Gap Analysis Results</dc:title>
  <dc:creator>Vadnais, Carolyn</dc:creator>
  <cp:lastModifiedBy>Snyder, Gregory I</cp:lastModifiedBy>
  <cp:revision>123</cp:revision>
  <cp:lastPrinted>2020-09-15T13:19:01Z</cp:lastPrinted>
  <dcterms:created xsi:type="dcterms:W3CDTF">2020-09-03T18:44:40Z</dcterms:created>
  <dcterms:modified xsi:type="dcterms:W3CDTF">2020-10-13T21:13:48Z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dcdf563-9c50-447a-ad1c-b13367e97c6b_Enabled">
    <vt:lpwstr>true</vt:lpwstr>
  </property>
  <property fmtid="{D5CDD505-2E9C-101B-9397-08002B2CF9AE}" pid="3" name="MSIP_Label_1dcdf563-9c50-447a-ad1c-b13367e97c6b_SetDate">
    <vt:lpwstr>2020-09-03T21:05:38Z</vt:lpwstr>
  </property>
  <property fmtid="{D5CDD505-2E9C-101B-9397-08002B2CF9AE}" pid="4" name="MSIP_Label_1dcdf563-9c50-447a-ad1c-b13367e97c6b_Method">
    <vt:lpwstr>Standard</vt:lpwstr>
  </property>
  <property fmtid="{D5CDD505-2E9C-101B-9397-08002B2CF9AE}" pid="5" name="MSIP_Label_1dcdf563-9c50-447a-ad1c-b13367e97c6b_Name">
    <vt:lpwstr>Public</vt:lpwstr>
  </property>
  <property fmtid="{D5CDD505-2E9C-101B-9397-08002B2CF9AE}" pid="6" name="MSIP_Label_1dcdf563-9c50-447a-ad1c-b13367e97c6b_SiteId">
    <vt:lpwstr>e9c974a7-6e14-4451-bfa0-d39600243e2f</vt:lpwstr>
  </property>
  <property fmtid="{D5CDD505-2E9C-101B-9397-08002B2CF9AE}" pid="7" name="MSIP_Label_1dcdf563-9c50-447a-ad1c-b13367e97c6b_ActionId">
    <vt:lpwstr>8a8cbce5-dca3-400a-a481-04c369c06015</vt:lpwstr>
  </property>
  <property fmtid="{D5CDD505-2E9C-101B-9397-08002B2CF9AE}" pid="8" name="MSIP_Label_1dcdf563-9c50-447a-ad1c-b13367e97c6b_ContentBits">
    <vt:lpwstr>0</vt:lpwstr>
  </property>
  <property fmtid="{D5CDD505-2E9C-101B-9397-08002B2CF9AE}" pid="9" name="ContentTypeId">
    <vt:lpwstr>0x01010088E81B8DE81602458557DD15B43E0F43</vt:lpwstr>
  </property>
</Properties>
</file>