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 id="2147483679" r:id="rId3"/>
    <p:sldMasterId id="2147483683" r:id="rId4"/>
    <p:sldMasterId id="2147483690" r:id="rId5"/>
  </p:sldMasterIdLst>
  <p:notesMasterIdLst>
    <p:notesMasterId r:id="rId23"/>
  </p:notesMasterIdLst>
  <p:sldIdLst>
    <p:sldId id="256" r:id="rId6"/>
    <p:sldId id="374" r:id="rId7"/>
    <p:sldId id="372" r:id="rId8"/>
    <p:sldId id="373" r:id="rId9"/>
    <p:sldId id="368" r:id="rId10"/>
    <p:sldId id="352" r:id="rId11"/>
    <p:sldId id="375" r:id="rId12"/>
    <p:sldId id="369" r:id="rId13"/>
    <p:sldId id="370" r:id="rId14"/>
    <p:sldId id="380" r:id="rId15"/>
    <p:sldId id="381" r:id="rId16"/>
    <p:sldId id="379" r:id="rId17"/>
    <p:sldId id="376" r:id="rId18"/>
    <p:sldId id="377" r:id="rId19"/>
    <p:sldId id="378" r:id="rId20"/>
    <p:sldId id="382" r:id="rId21"/>
    <p:sldId id="383" r:id="rId2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03" autoAdjust="0"/>
  </p:normalViewPr>
  <p:slideViewPr>
    <p:cSldViewPr>
      <p:cViewPr varScale="1">
        <p:scale>
          <a:sx n="89" d="100"/>
          <a:sy n="89" d="100"/>
        </p:scale>
        <p:origin x="-85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 this chart to 2-3 slides.  A suggestion is to</a:t>
            </a:r>
            <a:r>
              <a:rPr lang="en-US" baseline="0" dirty="0" smtClean="0"/>
              <a:t> expand the long-term data requirements bullet (both EO and high level(analysis ready) data products, including commercial (add Pleiades), include survey, include historical/baseline data, include national acquisitions, Access (include COVE apps, include cloud study, include </a:t>
            </a:r>
            <a:r>
              <a:rPr lang="en-US" baseline="0" dirty="0" err="1" smtClean="0"/>
              <a:t>Datacube</a:t>
            </a:r>
            <a:r>
              <a:rPr lang="en-US" baseline="0" dirty="0" smtClean="0"/>
              <a:t>, include archive access)</a:t>
            </a:r>
            <a:endParaRPr lang="en-US" dirty="0"/>
          </a:p>
        </p:txBody>
      </p:sp>
    </p:spTree>
    <p:extLst>
      <p:ext uri="{BB962C8B-B14F-4D97-AF65-F5344CB8AC3E}">
        <p14:creationId xmlns:p14="http://schemas.microsoft.com/office/powerpoint/2010/main" val="340792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6</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41403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161156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13862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22051716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182820228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AU" noProof="0" smtClean="0"/>
              <a:t>Click to edit Master Title style</a:t>
            </a:r>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solidFill>
                  <a:schemeClr val="tx1"/>
                </a:solidFill>
              </a:defRPr>
            </a:lvl1pPr>
          </a:lstStyle>
          <a:p>
            <a:pPr lvl="0"/>
            <a:r>
              <a:rPr lang="en-AU" noProof="0" smtClean="0"/>
              <a:t>Click to edit Master Author style</a:t>
            </a:r>
          </a:p>
        </p:txBody>
      </p:sp>
    </p:spTree>
    <p:extLst>
      <p:ext uri="{BB962C8B-B14F-4D97-AF65-F5344CB8AC3E}">
        <p14:creationId xmlns:p14="http://schemas.microsoft.com/office/powerpoint/2010/main" val="212527777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endParaRPr lang="en-AU" dirty="0">
              <a:solidFill>
                <a:srgbClr val="FFFFFF"/>
              </a:solidFill>
            </a:endParaRPr>
          </a:p>
        </p:txBody>
      </p:sp>
    </p:spTree>
    <p:extLst>
      <p:ext uri="{BB962C8B-B14F-4D97-AF65-F5344CB8AC3E}">
        <p14:creationId xmlns:p14="http://schemas.microsoft.com/office/powerpoint/2010/main" val="1261957348"/>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458763"/>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86364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err="1" smtClean="0"/>
              <a:t>Datacube</a:t>
            </a:r>
            <a:r>
              <a:rPr lang="en-AU" dirty="0" smtClean="0"/>
              <a:t> Training Workshop</a:t>
            </a:r>
            <a:endParaRPr lang="en-AU" dirty="0"/>
          </a:p>
        </p:txBody>
      </p:sp>
    </p:spTree>
    <p:extLst>
      <p:ext uri="{BB962C8B-B14F-4D97-AF65-F5344CB8AC3E}">
        <p14:creationId xmlns:p14="http://schemas.microsoft.com/office/powerpoint/2010/main" val="258088005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7239000" y="6400800"/>
            <a:ext cx="1905000" cy="457200"/>
          </a:xfrm>
          <a:prstGeom prst="rect">
            <a:avLst/>
          </a:prstGeo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1491831934"/>
      </p:ext>
    </p:extLst>
  </p:cSld>
  <p:clrMapOvr>
    <a:masterClrMapping/>
  </p:clrMapOvr>
  <p:transition xmlns:p14="http://schemas.microsoft.com/office/powerpoint/2010/mai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15149"/>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321869431"/>
      </p:ext>
    </p:extLst>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9815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2/22/16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635790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a:lstStyle/>
          <a:p>
            <a:pPr lvl="0"/>
            <a:r>
              <a:rPr lang="en-GB" dirty="0" smtClean="0"/>
              <a:t>Click to edit Master title style</a:t>
            </a:r>
          </a:p>
        </p:txBody>
      </p:sp>
      <p:sp>
        <p:nvSpPr>
          <p:cNvPr id="4" name="Rectangle 4"/>
          <p:cNvSpPr>
            <a:spLocks noGrp="1" noChangeArrowheads="1"/>
          </p:cNvSpPr>
          <p:nvPr>
            <p:ph type="sldNum" sz="quarter" idx="12"/>
          </p:nvPr>
        </p:nvSpPr>
        <p:spPr>
          <a:xfrm>
            <a:off x="7278688" y="6567488"/>
            <a:ext cx="1639887" cy="204787"/>
          </a:xfrm>
          <a:prstGeom prst="rect">
            <a:avLst/>
          </a:prstGeom>
        </p:spPr>
        <p:txBody>
          <a:bodyPr/>
          <a:lstStyle>
            <a:lvl1pPr>
              <a:defRPr sz="1000">
                <a:latin typeface="Century Gothic" pitchFamily="34" charset="0"/>
              </a:defRPr>
            </a:lvl1pPr>
          </a:lstStyle>
          <a:p>
            <a:pPr>
              <a:defRPr/>
            </a:pPr>
            <a:fld id="{407C9F4F-1BB6-AE48-9732-41F053B92718}" type="slidenum">
              <a:rPr lang="en-US"/>
              <a:pPr>
                <a:defRPr/>
              </a:pPr>
              <a:t>‹#›</a:t>
            </a:fld>
            <a:endParaRPr lang="en-US" dirty="0"/>
          </a:p>
        </p:txBody>
      </p:sp>
    </p:spTree>
    <p:extLst>
      <p:ext uri="{BB962C8B-B14F-4D97-AF65-F5344CB8AC3E}">
        <p14:creationId xmlns:p14="http://schemas.microsoft.com/office/powerpoint/2010/main" val="3281363072"/>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579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smtClean="0"/>
              <a:t>Click to edit Master title style</a:t>
            </a:r>
            <a:endParaRPr lang="en-AU" noProof="0" smtClean="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smtClean="0"/>
              <a:t>Click to edit Master subtitle style</a:t>
            </a:r>
            <a:endParaRPr lang="en-AU" noProof="0" smtClean="0"/>
          </a:p>
        </p:txBody>
      </p:sp>
    </p:spTree>
    <p:extLst>
      <p:ext uri="{BB962C8B-B14F-4D97-AF65-F5344CB8AC3E}">
        <p14:creationId xmlns:p14="http://schemas.microsoft.com/office/powerpoint/2010/main" val="24524809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70304123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115227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60482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389731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1731989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4.xml"/><Relationship Id="rId5" Type="http://schemas.openxmlformats.org/officeDocument/2006/relationships/image" Target="../media/image1.jpe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theme" Target="../theme/theme5.xml"/><Relationship Id="rId7" Type="http://schemas.openxmlformats.org/officeDocument/2006/relationships/image" Target="../media/image1.jpe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 id="2147483682" r:id="rId2"/>
    <p:sldLayoutId id="2147483689" r:id="rId3"/>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AU" smtClean="0"/>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smtClean="0">
                <a:solidFill>
                  <a:srgbClr val="FFFFFF"/>
                </a:solidFill>
                <a:latin typeface="Arial" charset="0"/>
                <a:ea typeface="+mn-ea"/>
                <a:cs typeface="+mn-cs"/>
              </a:rPr>
              <a:t>Phone: +61 2 6249 9111</a:t>
            </a:r>
          </a:p>
          <a:p>
            <a:pPr defTabSz="914400" rtl="0" fontAlgn="base">
              <a:spcAft>
                <a:spcPct val="0"/>
              </a:spcAft>
            </a:pPr>
            <a:r>
              <a:rPr lang="en-AU" kern="1200" smtClean="0">
                <a:solidFill>
                  <a:srgbClr val="FFFFFF"/>
                </a:solidFill>
                <a:latin typeface="Arial" charset="0"/>
                <a:ea typeface="+mn-ea"/>
                <a:cs typeface="+mn-cs"/>
              </a:rPr>
              <a:t>Web: www.ga.gov.au</a:t>
            </a:r>
          </a:p>
          <a:p>
            <a:pPr defTabSz="914400" rtl="0" fontAlgn="base">
              <a:spcAft>
                <a:spcPct val="0"/>
              </a:spcAft>
            </a:pPr>
            <a:r>
              <a:rPr lang="en-AU" kern="1200" smtClean="0">
                <a:solidFill>
                  <a:srgbClr val="FFFFFF"/>
                </a:solidFill>
                <a:latin typeface="Arial" charset="0"/>
                <a:ea typeface="+mn-ea"/>
                <a:cs typeface="+mn-cs"/>
              </a:rPr>
              <a:t>Email: feedback@ga.gov.au</a:t>
            </a:r>
          </a:p>
          <a:p>
            <a:pPr defTabSz="914400" rtl="0" fontAlgn="base">
              <a:spcAft>
                <a:spcPct val="0"/>
              </a:spcAft>
            </a:pPr>
            <a:r>
              <a:rPr lang="en-AU" kern="1200" smtClean="0">
                <a:solidFill>
                  <a:srgbClr val="FFFFFF"/>
                </a:solidFill>
                <a:latin typeface="Arial" charset="0"/>
                <a:ea typeface="+mn-ea"/>
                <a:cs typeface="+mn-cs"/>
              </a:rPr>
              <a:t>Address: Cnr Jerrabomberra Avenue and Hindmarsh Drive, Symonston ACT 2609</a:t>
            </a:r>
          </a:p>
          <a:p>
            <a:pPr defTabSz="914400" rtl="0" fontAlgn="base">
              <a:spcAft>
                <a:spcPct val="0"/>
              </a:spcAft>
            </a:pPr>
            <a:r>
              <a:rPr lang="en-AU" kern="1200" smtClean="0">
                <a:solidFill>
                  <a:srgbClr val="FFFFFF"/>
                </a:solidFill>
                <a:latin typeface="Arial" charset="0"/>
                <a:ea typeface="+mn-ea"/>
                <a:cs typeface="+mn-cs"/>
              </a:rPr>
              <a:t>Postal Address: GPO Box 378, Canberra ACT 2601</a:t>
            </a:r>
            <a:endParaRPr lang="en-AU" kern="1200">
              <a:solidFill>
                <a:srgbClr val="FFFFFF"/>
              </a:solidFill>
              <a:latin typeface="Arial" charset="0"/>
              <a:ea typeface="+mn-ea"/>
              <a:cs typeface="+mn-cs"/>
            </a:endParaRP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smtClean="0"/>
              <a:t>Click to edit Master Title style</a:t>
            </a:r>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endParaRPr lang="en-AU" kern="1200" dirty="0">
              <a:solidFill>
                <a:srgbClr val="FFFFFF"/>
              </a:solidFill>
              <a:latin typeface="Arial" charset="0"/>
              <a:ea typeface="+mn-ea"/>
              <a:cs typeface="+mn-cs"/>
            </a:endParaRPr>
          </a:p>
        </p:txBody>
      </p:sp>
    </p:spTree>
    <p:extLst>
      <p:ext uri="{BB962C8B-B14F-4D97-AF65-F5344CB8AC3E}">
        <p14:creationId xmlns:p14="http://schemas.microsoft.com/office/powerpoint/2010/main" val="2716517720"/>
      </p:ext>
    </p:extLst>
  </p:cSld>
  <p:clrMap bg1="lt1" tx1="dk1" bg2="lt2" tx2="dk2" accent1="accent1" accent2="accent2" accent3="accent3" accent4="accent4" accent5="accent5" accent6="accent6" hlink="hlink" folHlink="folHlink"/>
  <p:sldLayoutIdLst>
    <p:sldLayoutId id="2147483680" r:id="rId1"/>
    <p:sldLayoutId id="2147483681" r:id="rId2"/>
  </p:sldLayoutIdLst>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2600" b="1">
          <a:solidFill>
            <a:srgbClr val="66CCFF"/>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2200">
          <a:solidFill>
            <a:schemeClr val="bg1"/>
          </a:solidFill>
          <a:latin typeface="+mn-lt"/>
          <a:ea typeface="+mn-ea"/>
          <a:cs typeface="+mn-cs"/>
        </a:defRPr>
      </a:lvl1pPr>
      <a:lvl2pPr marL="447675" indent="-268288" algn="l" rtl="0" fontAlgn="base">
        <a:spcBef>
          <a:spcPct val="50000"/>
        </a:spcBef>
        <a:spcAft>
          <a:spcPct val="0"/>
        </a:spcAft>
        <a:buChar char="•"/>
        <a:defRPr sz="2200">
          <a:solidFill>
            <a:schemeClr val="bg1"/>
          </a:solidFill>
          <a:latin typeface="+mn-lt"/>
        </a:defRPr>
      </a:lvl2pPr>
      <a:lvl3pPr marL="895350" indent="-268288" algn="l" rtl="0" fontAlgn="base">
        <a:spcBef>
          <a:spcPct val="25000"/>
        </a:spcBef>
        <a:spcAft>
          <a:spcPct val="0"/>
        </a:spcAft>
        <a:buFont typeface="Arial" charset="0"/>
        <a:buChar char="–"/>
        <a:defRPr sz="2000">
          <a:solidFill>
            <a:schemeClr val="bg1"/>
          </a:solidFill>
          <a:latin typeface="+mn-lt"/>
        </a:defRPr>
      </a:lvl3pPr>
      <a:lvl4pPr marL="1350963" indent="-271463" algn="l" rtl="0" fontAlgn="base">
        <a:spcBef>
          <a:spcPct val="25000"/>
        </a:spcBef>
        <a:spcAft>
          <a:spcPct val="0"/>
        </a:spcAft>
        <a:buChar char="•"/>
        <a:defRPr sz="2000">
          <a:solidFill>
            <a:schemeClr val="bg1"/>
          </a:solidFill>
          <a:latin typeface="+mn-lt"/>
        </a:defRPr>
      </a:lvl4pPr>
      <a:lvl5pPr marL="1792288" indent="-261938" algn="l" rtl="0" fontAlgn="base">
        <a:spcBef>
          <a:spcPct val="25000"/>
        </a:spcBef>
        <a:spcAft>
          <a:spcPct val="0"/>
        </a:spcAft>
        <a:buFont typeface="Arial" charset="0"/>
        <a:buChar char="–"/>
        <a:defRPr sz="2000">
          <a:solidFill>
            <a:schemeClr val="bg1"/>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316133133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8" r:id="rId3"/>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34879919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599342" y="30480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defRPr>
                <a:solidFill>
                  <a:srgbClr val="000000"/>
                </a:solidFill>
              </a:defRPr>
            </a:pPr>
            <a:r>
              <a:rPr lang="en-US" sz="2000" dirty="0">
                <a:solidFill>
                  <a:srgbClr val="FFFFFF"/>
                </a:solidFill>
                <a:latin typeface="Arial Bold"/>
                <a:ea typeface="Arial Bold"/>
                <a:cs typeface="Arial Bold"/>
                <a:sym typeface="Arial Bold"/>
              </a:rPr>
              <a:t>Brian Killough</a:t>
            </a:r>
            <a:br>
              <a:rPr lang="en-US" sz="2000" dirty="0">
                <a:solidFill>
                  <a:srgbClr val="FFFFFF"/>
                </a:solidFill>
                <a:latin typeface="Arial Bold"/>
                <a:ea typeface="Arial Bold"/>
                <a:cs typeface="Arial Bold"/>
                <a:sym typeface="Arial Bold"/>
              </a:rPr>
            </a:br>
            <a:r>
              <a:rPr lang="en-US" sz="2000" dirty="0">
                <a:solidFill>
                  <a:srgbClr val="FFFFFF"/>
                </a:solidFill>
                <a:latin typeface="Arial Bold"/>
                <a:ea typeface="Arial Bold"/>
                <a:cs typeface="Arial Bold"/>
                <a:sym typeface="Arial Bold"/>
              </a:rPr>
              <a:t>CEOS Systems Engineering Office (SEO)</a:t>
            </a:r>
            <a:endParaRPr lang="en-US" sz="2000" dirty="0" smtClean="0">
              <a:solidFill>
                <a:srgbClr val="FFFFFF"/>
              </a:solidFill>
              <a:latin typeface="Arial Bold"/>
              <a:ea typeface="Arial Bold"/>
              <a:cs typeface="Arial Bold"/>
              <a:sym typeface="Arial Bold"/>
            </a:endParaRPr>
          </a:p>
          <a:p>
            <a:pPr lvl="0" defTabSz="914400">
              <a:defRPr>
                <a:solidFill>
                  <a:srgbClr val="000000"/>
                </a:solidFill>
              </a:defRPr>
            </a:pPr>
            <a:endParaRPr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February 23, 2016</a:t>
            </a:r>
            <a:endParaRPr sz="2000"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
        <p:nvSpPr>
          <p:cNvPr id="5" name="Shape 11"/>
          <p:cNvSpPr/>
          <p:nvPr/>
        </p:nvSpPr>
        <p:spPr>
          <a:xfrm>
            <a:off x="533400" y="1600200"/>
            <a:ext cx="8458200" cy="1828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defRPr>
                <a:solidFill>
                  <a:srgbClr val="000000"/>
                </a:solidFill>
              </a:defRPr>
            </a:pPr>
            <a:r>
              <a:rPr lang="en-US" sz="3600" b="1" dirty="0">
                <a:solidFill>
                  <a:srgbClr val="FFFFFF"/>
                </a:solidFill>
                <a:latin typeface="Arial Bold"/>
                <a:ea typeface="Arial Bold"/>
                <a:cs typeface="Arial Bold"/>
                <a:sym typeface="Arial Bold"/>
              </a:rPr>
              <a:t>SEO Tools and Data Services</a:t>
            </a:r>
          </a:p>
          <a:p>
            <a:pPr lvl="0" defTabSz="914400">
              <a:defRPr>
                <a:solidFill>
                  <a:srgbClr val="000000"/>
                </a:solidFill>
              </a:defRPr>
            </a:pPr>
            <a:r>
              <a:rPr lang="en-US" sz="2800" i="1" dirty="0">
                <a:solidFill>
                  <a:srgbClr val="FFFFFF"/>
                </a:solidFill>
                <a:latin typeface="Arial Bold"/>
                <a:ea typeface="Arial Bold"/>
                <a:cs typeface="Arial Bold"/>
                <a:sym typeface="Arial Bold"/>
              </a:rPr>
              <a:t>A summary report to the LSI-VC (Agenda #8)</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84202"/>
            <a:ext cx="5181600"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Custom Mosaic Tool</a:t>
            </a:r>
          </a:p>
        </p:txBody>
      </p:sp>
      <p:sp>
        <p:nvSpPr>
          <p:cNvPr id="7" name="TextBox 6"/>
          <p:cNvSpPr txBox="1"/>
          <p:nvPr/>
        </p:nvSpPr>
        <p:spPr>
          <a:xfrm>
            <a:off x="4724400" y="1219200"/>
            <a:ext cx="4114800" cy="954105"/>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Product:</a:t>
            </a:r>
            <a:r>
              <a:rPr kumimoji="0" lang="en-US" sz="1400" b="0" i="0" u="none" strike="noStrike" cap="none" spc="0" normalizeH="0">
                <a:ln>
                  <a:noFill/>
                </a:ln>
                <a:solidFill>
                  <a:srgbClr val="002569"/>
                </a:solidFill>
                <a:effectLst/>
                <a:uFillTx/>
              </a:rPr>
              <a:t> </a:t>
            </a:r>
            <a:r>
              <a:rPr kumimoji="0" lang="en-US" sz="1400" b="1" i="0" u="none" strike="noStrike" cap="none" spc="0" normalizeH="0" baseline="0">
                <a:ln>
                  <a:noFill/>
                </a:ln>
                <a:solidFill>
                  <a:srgbClr val="0000FF"/>
                </a:solidFill>
                <a:effectLst/>
                <a:uFillTx/>
              </a:rPr>
              <a:t>Landsat 7</a:t>
            </a:r>
            <a:r>
              <a:rPr kumimoji="0" lang="en-US" sz="1400" b="1" i="0" u="none" strike="noStrike" cap="none" spc="0" normalizeH="0">
                <a:ln>
                  <a:noFill/>
                </a:ln>
                <a:solidFill>
                  <a:srgbClr val="0000FF"/>
                </a:solidFill>
                <a:effectLst/>
                <a:uFillTx/>
              </a:rPr>
              <a:t/>
            </a:r>
            <a:br>
              <a:rPr kumimoji="0" lang="en-US" sz="1400" b="1" i="0" u="none" strike="noStrike" cap="none" spc="0" normalizeH="0">
                <a:ln>
                  <a:noFill/>
                </a:ln>
                <a:solidFill>
                  <a:srgbClr val="0000FF"/>
                </a:solidFill>
                <a:effectLst/>
                <a:uFillTx/>
              </a:rPr>
            </a:br>
            <a:r>
              <a:rPr kumimoji="0" lang="en-US" sz="1400" b="0" i="0" u="none" strike="noStrike" cap="none" spc="0" normalizeH="0">
                <a:ln>
                  <a:noFill/>
                </a:ln>
                <a:solidFill>
                  <a:srgbClr val="002569"/>
                </a:solidFill>
                <a:effectLst/>
                <a:uFillTx/>
              </a:rPr>
              <a:t>Region: Southern Colombia</a:t>
            </a:r>
          </a:p>
          <a:p>
            <a:pPr algn="l" rtl="0" latinLnBrk="1" hangingPunct="0"/>
            <a:r>
              <a:rPr lang="en-US" sz="1400"/>
              <a:t>Output: RGB Bands-7,4,2 (SWIR2, NIR, GREEN)</a:t>
            </a:r>
          </a:p>
          <a:p>
            <a:pPr marL="0" marR="0" indent="0" algn="l" defTabSz="457200" rtl="0" fontAlgn="auto" latinLnBrk="1" hangingPunct="0">
              <a:lnSpc>
                <a:spcPct val="100000"/>
              </a:lnSpc>
              <a:spcBef>
                <a:spcPts val="0"/>
              </a:spcBef>
              <a:spcAft>
                <a:spcPts val="0"/>
              </a:spcAft>
              <a:buClrTx/>
              <a:buSzTx/>
              <a:buFontTx/>
              <a:buNone/>
              <a:tabLst/>
            </a:pPr>
            <a:r>
              <a:rPr lang="en-US" sz="1400"/>
              <a:t>Filter (</a:t>
            </a:r>
            <a:r>
              <a:rPr lang="en-US" sz="1400" b="1">
                <a:solidFill>
                  <a:srgbClr val="FF0000"/>
                </a:solidFill>
              </a:rPr>
              <a:t>RED</a:t>
            </a:r>
            <a:r>
              <a:rPr lang="en-US" sz="1400"/>
              <a:t>): = Cloud, Shadow, Water, No Data</a:t>
            </a:r>
            <a:endParaRPr kumimoji="0" lang="en-US" sz="1400" b="0" i="0" u="none" strike="noStrike" cap="none" spc="0" normalizeH="0">
              <a:ln>
                <a:noFill/>
              </a:ln>
              <a:solidFill>
                <a:srgbClr val="002569"/>
              </a:solidFill>
              <a:effectLst/>
              <a:uFillTx/>
            </a:endParaRPr>
          </a:p>
        </p:txBody>
      </p:sp>
      <p:pic>
        <p:nvPicPr>
          <p:cNvPr id="3" name="Picture 2"/>
          <p:cNvPicPr>
            <a:picLocks noChangeAspect="1"/>
          </p:cNvPicPr>
          <p:nvPr/>
        </p:nvPicPr>
        <p:blipFill>
          <a:blip r:embed="rId3"/>
          <a:stretch>
            <a:fillRect/>
          </a:stretch>
        </p:blipFill>
        <p:spPr>
          <a:xfrm>
            <a:off x="152400" y="1295400"/>
            <a:ext cx="3314700" cy="3340100"/>
          </a:xfrm>
          <a:prstGeom prst="rect">
            <a:avLst/>
          </a:prstGeom>
        </p:spPr>
      </p:pic>
      <p:sp>
        <p:nvSpPr>
          <p:cNvPr id="4" name="TextBox 3"/>
          <p:cNvSpPr txBox="1"/>
          <p:nvPr/>
        </p:nvSpPr>
        <p:spPr>
          <a:xfrm>
            <a:off x="228600" y="4724400"/>
            <a:ext cx="2357575"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January-February 2014</a:t>
            </a:r>
          </a:p>
          <a:p>
            <a:pPr marL="0" marR="0" indent="0" algn="l" defTabSz="457200" rtl="0" fontAlgn="auto" latinLnBrk="1" hangingPunct="0">
              <a:lnSpc>
                <a:spcPct val="100000"/>
              </a:lnSpc>
              <a:spcBef>
                <a:spcPts val="0"/>
              </a:spcBef>
              <a:spcAft>
                <a:spcPts val="0"/>
              </a:spcAft>
              <a:buClrTx/>
              <a:buSzTx/>
              <a:buFontTx/>
              <a:buNone/>
              <a:tabLst/>
            </a:pPr>
            <a:r>
              <a:rPr lang="en-US" sz="1400"/>
              <a:t>16 scenes</a:t>
            </a: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70%</a:t>
            </a:r>
            <a:r>
              <a:rPr kumimoji="0" lang="en-US" sz="1400" b="0" i="0" u="none" strike="noStrike" cap="none" spc="0" normalizeH="0">
                <a:ln>
                  <a:noFill/>
                </a:ln>
                <a:solidFill>
                  <a:srgbClr val="002569"/>
                </a:solidFill>
                <a:effectLst/>
                <a:uFillTx/>
              </a:rPr>
              <a:t> no data (mostly clouds)</a:t>
            </a:r>
            <a:endParaRPr kumimoji="0" lang="en-US" sz="1400" b="0" i="0" u="none" strike="noStrike" cap="none" spc="0" normalizeH="0" baseline="0">
              <a:ln>
                <a:noFill/>
              </a:ln>
              <a:solidFill>
                <a:srgbClr val="002569"/>
              </a:solidFill>
              <a:effectLst/>
              <a:uFillTx/>
            </a:endParaRPr>
          </a:p>
        </p:txBody>
      </p:sp>
      <p:sp>
        <p:nvSpPr>
          <p:cNvPr id="9" name="TextBox 8"/>
          <p:cNvSpPr txBox="1"/>
          <p:nvPr/>
        </p:nvSpPr>
        <p:spPr>
          <a:xfrm>
            <a:off x="2895600" y="5662138"/>
            <a:ext cx="2357575"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January-April 2014</a:t>
            </a:r>
          </a:p>
          <a:p>
            <a:pPr marL="0" marR="0" indent="0" algn="l" defTabSz="457200" rtl="0" fontAlgn="auto" latinLnBrk="1" hangingPunct="0">
              <a:lnSpc>
                <a:spcPct val="100000"/>
              </a:lnSpc>
              <a:spcBef>
                <a:spcPts val="0"/>
              </a:spcBef>
              <a:spcAft>
                <a:spcPts val="0"/>
              </a:spcAft>
              <a:buClrTx/>
              <a:buSzTx/>
              <a:buFontTx/>
              <a:buNone/>
              <a:tabLst/>
            </a:pPr>
            <a:r>
              <a:rPr lang="en-US" sz="1400"/>
              <a:t>30 scenes</a:t>
            </a:r>
          </a:p>
          <a:p>
            <a:pPr marL="0" marR="0" indent="0" algn="l" defTabSz="457200" rtl="0" fontAlgn="auto" latinLnBrk="1" hangingPunct="0">
              <a:lnSpc>
                <a:spcPct val="100000"/>
              </a:lnSpc>
              <a:spcBef>
                <a:spcPts val="0"/>
              </a:spcBef>
              <a:spcAft>
                <a:spcPts val="0"/>
              </a:spcAft>
              <a:buClrTx/>
              <a:buSzTx/>
              <a:buFontTx/>
              <a:buNone/>
              <a:tabLst/>
            </a:pPr>
            <a:r>
              <a:rPr lang="en-US" sz="1400"/>
              <a:t>36</a:t>
            </a:r>
            <a:r>
              <a:rPr kumimoji="0" lang="en-US" sz="1400" b="0" i="0" u="none" strike="noStrike" cap="none" spc="0" normalizeH="0" baseline="0">
                <a:ln>
                  <a:noFill/>
                </a:ln>
                <a:solidFill>
                  <a:srgbClr val="002569"/>
                </a:solidFill>
                <a:effectLst/>
                <a:uFillTx/>
              </a:rPr>
              <a:t>%</a:t>
            </a:r>
            <a:r>
              <a:rPr kumimoji="0" lang="en-US" sz="1400" b="0" i="0" u="none" strike="noStrike" cap="none" spc="0" normalizeH="0">
                <a:ln>
                  <a:noFill/>
                </a:ln>
                <a:solidFill>
                  <a:srgbClr val="002569"/>
                </a:solidFill>
                <a:effectLst/>
                <a:uFillTx/>
              </a:rPr>
              <a:t> no data (mostly clouds)</a:t>
            </a:r>
            <a:endParaRPr kumimoji="0" lang="en-US" sz="1400" b="0" i="0" u="none" strike="noStrike" cap="none" spc="0" normalizeH="0" baseline="0">
              <a:ln>
                <a:noFill/>
              </a:ln>
              <a:solidFill>
                <a:srgbClr val="002569"/>
              </a:solidFill>
              <a:effectLst/>
              <a:uFillTx/>
            </a:endParaRPr>
          </a:p>
        </p:txBody>
      </p:sp>
      <p:pic>
        <p:nvPicPr>
          <p:cNvPr id="10" name="Picture 9"/>
          <p:cNvPicPr>
            <a:picLocks noChangeAspect="1"/>
          </p:cNvPicPr>
          <p:nvPr/>
        </p:nvPicPr>
        <p:blipFill>
          <a:blip r:embed="rId4"/>
          <a:stretch>
            <a:fillRect/>
          </a:stretch>
        </p:blipFill>
        <p:spPr>
          <a:xfrm>
            <a:off x="2717800" y="2286000"/>
            <a:ext cx="3302000" cy="3302000"/>
          </a:xfrm>
          <a:prstGeom prst="rect">
            <a:avLst/>
          </a:prstGeom>
        </p:spPr>
      </p:pic>
      <p:pic>
        <p:nvPicPr>
          <p:cNvPr id="11" name="Picture 10"/>
          <p:cNvPicPr>
            <a:picLocks noChangeAspect="1"/>
          </p:cNvPicPr>
          <p:nvPr/>
        </p:nvPicPr>
        <p:blipFill>
          <a:blip r:embed="rId5"/>
          <a:stretch>
            <a:fillRect/>
          </a:stretch>
        </p:blipFill>
        <p:spPr>
          <a:xfrm>
            <a:off x="5689600" y="3467100"/>
            <a:ext cx="3302000" cy="3314700"/>
          </a:xfrm>
          <a:prstGeom prst="rect">
            <a:avLst/>
          </a:prstGeom>
        </p:spPr>
      </p:pic>
      <p:sp>
        <p:nvSpPr>
          <p:cNvPr id="12" name="TextBox 11"/>
          <p:cNvSpPr txBox="1"/>
          <p:nvPr/>
        </p:nvSpPr>
        <p:spPr>
          <a:xfrm>
            <a:off x="6634025" y="2667000"/>
            <a:ext cx="2357575"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January-June 2014</a:t>
            </a:r>
          </a:p>
          <a:p>
            <a:pPr marL="0" marR="0" indent="0" algn="l" defTabSz="457200" rtl="0" fontAlgn="auto" latinLnBrk="1" hangingPunct="0">
              <a:lnSpc>
                <a:spcPct val="100000"/>
              </a:lnSpc>
              <a:spcBef>
                <a:spcPts val="0"/>
              </a:spcBef>
              <a:spcAft>
                <a:spcPts val="0"/>
              </a:spcAft>
              <a:buClrTx/>
              <a:buSzTx/>
              <a:buFontTx/>
              <a:buNone/>
              <a:tabLst/>
            </a:pPr>
            <a:r>
              <a:rPr lang="en-US" sz="1400"/>
              <a:t>46 scenes</a:t>
            </a:r>
          </a:p>
          <a:p>
            <a:pPr marL="0" marR="0" indent="0" algn="l" defTabSz="457200" rtl="0" fontAlgn="auto" latinLnBrk="1" hangingPunct="0">
              <a:lnSpc>
                <a:spcPct val="100000"/>
              </a:lnSpc>
              <a:spcBef>
                <a:spcPts val="0"/>
              </a:spcBef>
              <a:spcAft>
                <a:spcPts val="0"/>
              </a:spcAft>
              <a:buClrTx/>
              <a:buSzTx/>
              <a:buFontTx/>
              <a:buNone/>
              <a:tabLst/>
            </a:pPr>
            <a:r>
              <a:rPr lang="en-US" sz="1400"/>
              <a:t>27</a:t>
            </a:r>
            <a:r>
              <a:rPr kumimoji="0" lang="en-US" sz="1400" b="0" i="0" u="none" strike="noStrike" cap="none" spc="0" normalizeH="0" baseline="0">
                <a:ln>
                  <a:noFill/>
                </a:ln>
                <a:solidFill>
                  <a:srgbClr val="002569"/>
                </a:solidFill>
                <a:effectLst/>
                <a:uFillTx/>
              </a:rPr>
              <a:t>%</a:t>
            </a:r>
            <a:r>
              <a:rPr kumimoji="0" lang="en-US" sz="1400" b="0" i="0" u="none" strike="noStrike" cap="none" spc="0" normalizeH="0">
                <a:ln>
                  <a:noFill/>
                </a:ln>
                <a:solidFill>
                  <a:srgbClr val="002569"/>
                </a:solidFill>
                <a:effectLst/>
                <a:uFillTx/>
              </a:rPr>
              <a:t> no data (mostly clouds)</a:t>
            </a:r>
            <a:endParaRPr kumimoji="0" lang="en-US" sz="1400" b="0" i="0" u="none" strike="noStrike" cap="none" spc="0" normalizeH="0" baseline="0">
              <a:ln>
                <a:noFill/>
              </a:ln>
              <a:solidFill>
                <a:srgbClr val="002569"/>
              </a:solidFill>
              <a:effectLst/>
              <a:uFillTx/>
            </a:endParaRPr>
          </a:p>
        </p:txBody>
      </p:sp>
      <p:sp>
        <p:nvSpPr>
          <p:cNvPr id="13" name="TextBox 12"/>
          <p:cNvSpPr txBox="1"/>
          <p:nvPr/>
        </p:nvSpPr>
        <p:spPr>
          <a:xfrm>
            <a:off x="228600" y="5867400"/>
            <a:ext cx="219631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&lt;</a:t>
            </a:r>
            <a:r>
              <a:rPr kumimoji="0" lang="en-US" sz="1800" b="0" i="0" u="none" strike="noStrike" cap="none" spc="0" normalizeH="0" baseline="0">
                <a:ln>
                  <a:noFill/>
                </a:ln>
                <a:solidFill>
                  <a:srgbClr val="002569"/>
                </a:solidFill>
                <a:effectLst/>
                <a:uFillTx/>
              </a:rPr>
              <a:t>2 minutes</a:t>
            </a:r>
            <a:r>
              <a:rPr kumimoji="0" lang="en-US" sz="1800" b="0" i="0" u="none" strike="noStrike" cap="none" spc="0" normalizeH="0">
                <a:ln>
                  <a:noFill/>
                </a:ln>
                <a:solidFill>
                  <a:srgbClr val="002569"/>
                </a:solidFill>
                <a:effectLst/>
                <a:uFillTx/>
              </a:rPr>
              <a:t> run time</a:t>
            </a:r>
          </a:p>
          <a:p>
            <a:pPr marL="0" marR="0" indent="0" algn="ctr" defTabSz="457200" rtl="0" fontAlgn="auto" latinLnBrk="1" hangingPunct="0">
              <a:lnSpc>
                <a:spcPct val="100000"/>
              </a:lnSpc>
              <a:spcBef>
                <a:spcPts val="0"/>
              </a:spcBef>
              <a:spcAft>
                <a:spcPts val="0"/>
              </a:spcAft>
              <a:buClrTx/>
              <a:buSzTx/>
              <a:buFontTx/>
              <a:buNone/>
              <a:tabLst/>
            </a:pPr>
            <a:r>
              <a:rPr lang="en-US"/>
              <a:t>f</a:t>
            </a:r>
            <a:r>
              <a:rPr lang="en-US" baseline="0"/>
              <a:t>or</a:t>
            </a:r>
            <a:r>
              <a:rPr lang="en-US"/>
              <a:t> each mosaic with </a:t>
            </a:r>
          </a:p>
          <a:p>
            <a:pPr marL="0" marR="0" indent="0" algn="ctr" defTabSz="457200" rtl="0" fontAlgn="auto" latinLnBrk="1" hangingPunct="0">
              <a:lnSpc>
                <a:spcPct val="100000"/>
              </a:lnSpc>
              <a:spcBef>
                <a:spcPts val="0"/>
              </a:spcBef>
              <a:spcAft>
                <a:spcPts val="0"/>
              </a:spcAft>
              <a:buClrTx/>
              <a:buSzTx/>
              <a:buFontTx/>
              <a:buNone/>
              <a:tabLst/>
            </a:pPr>
            <a:r>
              <a:rPr lang="en-US"/>
              <a:t>o</a:t>
            </a:r>
            <a:r>
              <a:rPr kumimoji="0" lang="en-US" sz="1800" b="0" i="0" u="none" strike="noStrike" cap="none" spc="0" normalizeH="0" baseline="0">
                <a:ln>
                  <a:noFill/>
                </a:ln>
                <a:solidFill>
                  <a:srgbClr val="002569"/>
                </a:solidFill>
                <a:effectLst/>
                <a:uFillTx/>
              </a:rPr>
              <a:t>utput in GEOTIFF</a:t>
            </a:r>
          </a:p>
        </p:txBody>
      </p:sp>
    </p:spTree>
    <p:extLst>
      <p:ext uri="{BB962C8B-B14F-4D97-AF65-F5344CB8AC3E}">
        <p14:creationId xmlns:p14="http://schemas.microsoft.com/office/powerpoint/2010/main" val="20374996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51687" y="228600"/>
            <a:ext cx="5163513"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Water Detection Tool</a:t>
            </a:r>
            <a:endParaRPr lang="pt-BR" sz="3600" b="1" dirty="0">
              <a:latin typeface="Proxima Nova Regular"/>
              <a:ea typeface="Proxima Nova Regular"/>
              <a:cs typeface="Proxima Nova Regular"/>
            </a:endParaRPr>
          </a:p>
        </p:txBody>
      </p:sp>
      <p:sp>
        <p:nvSpPr>
          <p:cNvPr id="17410" name="Content Placeholder 2"/>
          <p:cNvSpPr>
            <a:spLocks noGrp="1"/>
          </p:cNvSpPr>
          <p:nvPr>
            <p:ph idx="1"/>
          </p:nvPr>
        </p:nvSpPr>
        <p:spPr>
          <a:xfrm>
            <a:off x="257108" y="1648475"/>
            <a:ext cx="5223425" cy="896079"/>
          </a:xfrm>
        </p:spPr>
        <p:txBody>
          <a:bodyPr/>
          <a:lstStyle/>
          <a:p>
            <a:pPr marL="0" indent="0">
              <a:buNone/>
            </a:pPr>
            <a:r>
              <a:rPr lang="en-GB" sz="2400" dirty="0"/>
              <a:t>Western Kenya, County of Baringo</a:t>
            </a:r>
          </a:p>
          <a:p>
            <a:pPr marL="0" indent="0">
              <a:buNone/>
            </a:pPr>
            <a:r>
              <a:rPr lang="en-GB" sz="2400" dirty="0"/>
              <a:t>Lake Bogoria Nature Preserve</a:t>
            </a:r>
          </a:p>
        </p:txBody>
      </p:sp>
      <p:pic>
        <p:nvPicPr>
          <p:cNvPr id="2" name="Picture 1"/>
          <p:cNvPicPr>
            <a:picLocks noChangeAspect="1"/>
          </p:cNvPicPr>
          <p:nvPr/>
        </p:nvPicPr>
        <p:blipFill>
          <a:blip r:embed="rId3"/>
          <a:stretch>
            <a:fillRect/>
          </a:stretch>
        </p:blipFill>
        <p:spPr>
          <a:xfrm>
            <a:off x="5860725" y="1480024"/>
            <a:ext cx="3140525" cy="3548074"/>
          </a:xfrm>
          <a:prstGeom prst="rect">
            <a:avLst/>
          </a:prstGeom>
        </p:spPr>
      </p:pic>
      <p:pic>
        <p:nvPicPr>
          <p:cNvPr id="4" name="Picture 3"/>
          <p:cNvPicPr>
            <a:picLocks noChangeAspect="1"/>
          </p:cNvPicPr>
          <p:nvPr/>
        </p:nvPicPr>
        <p:blipFill>
          <a:blip r:embed="rId4"/>
          <a:stretch>
            <a:fillRect/>
          </a:stretch>
        </p:blipFill>
        <p:spPr>
          <a:xfrm>
            <a:off x="200888" y="2819400"/>
            <a:ext cx="2743200" cy="3657600"/>
          </a:xfrm>
          <a:prstGeom prst="rect">
            <a:avLst/>
          </a:prstGeom>
        </p:spPr>
      </p:pic>
      <p:pic>
        <p:nvPicPr>
          <p:cNvPr id="7" name="Picture 6" descr="lake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9308" y="2860817"/>
            <a:ext cx="1597713" cy="3518367"/>
          </a:xfrm>
          <a:prstGeom prst="rect">
            <a:avLst/>
          </a:prstGeom>
        </p:spPr>
      </p:pic>
      <p:sp>
        <p:nvSpPr>
          <p:cNvPr id="11" name="Content Placeholder 2"/>
          <p:cNvSpPr txBox="1">
            <a:spLocks/>
          </p:cNvSpPr>
          <p:nvPr/>
        </p:nvSpPr>
        <p:spPr>
          <a:xfrm>
            <a:off x="3896778" y="2895600"/>
            <a:ext cx="2580222" cy="996552"/>
          </a:xfrm>
          <a:prstGeom prst="rect">
            <a:avLst/>
          </a:prstGeom>
          <a:solidFill>
            <a:schemeClr val="accent6">
              <a:lumMod val="20000"/>
              <a:lumOff val="80000"/>
            </a:schemeClr>
          </a:solidFill>
          <a:ln>
            <a:solidFill>
              <a:schemeClr val="tx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600" dirty="0"/>
              <a:t>Landsat-7, Year 2013</a:t>
            </a:r>
          </a:p>
          <a:p>
            <a:pPr marL="0" indent="0" algn="ctr">
              <a:buFont typeface="Arial"/>
              <a:buNone/>
            </a:pPr>
            <a:r>
              <a:rPr lang="en-GB" sz="1600" dirty="0"/>
              <a:t>Water Detection Tool</a:t>
            </a:r>
          </a:p>
          <a:p>
            <a:pPr marL="0" indent="0" algn="ctr">
              <a:buFont typeface="Arial"/>
              <a:buNone/>
            </a:pPr>
            <a:r>
              <a:rPr lang="en-GB" sz="1600" dirty="0"/>
              <a:t>Data Cube User Interface</a:t>
            </a:r>
          </a:p>
        </p:txBody>
      </p:sp>
      <p:sp>
        <p:nvSpPr>
          <p:cNvPr id="12" name="Content Placeholder 2"/>
          <p:cNvSpPr txBox="1">
            <a:spLocks/>
          </p:cNvSpPr>
          <p:nvPr/>
        </p:nvSpPr>
        <p:spPr>
          <a:xfrm>
            <a:off x="4863665" y="5151830"/>
            <a:ext cx="4137585" cy="1325169"/>
          </a:xfrm>
          <a:prstGeom prst="rect">
            <a:avLst/>
          </a:prstGeom>
          <a:solidFill>
            <a:schemeClr val="accent6">
              <a:lumMod val="20000"/>
              <a:lumOff val="80000"/>
            </a:schemeClr>
          </a:solidFill>
          <a:ln>
            <a:solidFill>
              <a:schemeClr val="tx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a:t>* Counts water / non-water QA flags</a:t>
            </a:r>
          </a:p>
          <a:p>
            <a:pPr marL="0" indent="0">
              <a:buNone/>
            </a:pPr>
            <a:r>
              <a:rPr lang="en-GB" sz="1600" dirty="0"/>
              <a:t>* Able to see Landsat-7 “SLC banding”</a:t>
            </a:r>
          </a:p>
          <a:p>
            <a:pPr marL="0" indent="0">
              <a:buNone/>
            </a:pPr>
            <a:r>
              <a:rPr lang="en-GB" sz="1600" dirty="0"/>
              <a:t>* Blue = Often water, Yellow = Infrequent</a:t>
            </a:r>
          </a:p>
          <a:p>
            <a:pPr marL="0" indent="0">
              <a:buNone/>
            </a:pPr>
            <a:r>
              <a:rPr lang="en-GB" sz="1600" dirty="0"/>
              <a:t>* Able to assess drought/flood risk extent</a:t>
            </a:r>
          </a:p>
        </p:txBody>
      </p:sp>
    </p:spTree>
    <p:extLst>
      <p:ext uri="{BB962C8B-B14F-4D97-AF65-F5344CB8AC3E}">
        <p14:creationId xmlns:p14="http://schemas.microsoft.com/office/powerpoint/2010/main" val="2695473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57400" y="284202"/>
            <a:ext cx="5486400"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Change Detection Tools</a:t>
            </a:r>
            <a:endParaRPr lang="pt-BR" sz="3600" b="1" dirty="0">
              <a:latin typeface="Proxima Nova Regular"/>
              <a:ea typeface="Proxima Nova Regular"/>
              <a:cs typeface="Proxima Nova Regular"/>
            </a:endParaRPr>
          </a:p>
        </p:txBody>
      </p:sp>
      <p:sp>
        <p:nvSpPr>
          <p:cNvPr id="17410" name="Content Placeholder 2"/>
          <p:cNvSpPr>
            <a:spLocks noGrp="1"/>
          </p:cNvSpPr>
          <p:nvPr>
            <p:ph idx="1"/>
          </p:nvPr>
        </p:nvSpPr>
        <p:spPr>
          <a:xfrm>
            <a:off x="304800" y="1219200"/>
            <a:ext cx="8807120" cy="990600"/>
          </a:xfrm>
        </p:spPr>
        <p:txBody>
          <a:bodyPr/>
          <a:lstStyle/>
          <a:p>
            <a:pPr marL="0" indent="0" algn="r">
              <a:buNone/>
            </a:pPr>
            <a:r>
              <a:rPr lang="en-GB" sz="1800" dirty="0"/>
              <a:t>Considering plans to implement a land </a:t>
            </a:r>
            <a:r>
              <a:rPr lang="en-GB" sz="1800" b="1" dirty="0"/>
              <a:t>Change Detection tool</a:t>
            </a:r>
            <a:r>
              <a:rPr lang="en-GB" sz="1800" dirty="0"/>
              <a:t>. </a:t>
            </a:r>
            <a:br>
              <a:rPr lang="en-GB" sz="1800" dirty="0"/>
            </a:br>
            <a:r>
              <a:rPr lang="en-GB" sz="1800" dirty="0"/>
              <a:t>Breaks For Additive Seasonal and Trend (</a:t>
            </a:r>
            <a:r>
              <a:rPr lang="en-GB" sz="1800" dirty="0">
                <a:solidFill>
                  <a:srgbClr val="FF0000"/>
                </a:solidFill>
              </a:rPr>
              <a:t>BFAST</a:t>
            </a:r>
            <a:r>
              <a:rPr lang="en-GB" sz="1800" dirty="0"/>
              <a:t>) is being used by FAO and Colombia for change detection analyses. An example of BFAST is below-right. </a:t>
            </a:r>
          </a:p>
          <a:p>
            <a:pPr marL="0" indent="0" algn="r">
              <a:buNone/>
            </a:pPr>
            <a:endParaRPr lang="en-GB" sz="1800" dirty="0"/>
          </a:p>
          <a:p>
            <a:pPr marL="171450" indent="-171450" algn="r"/>
            <a:endParaRPr lang="en-GB" sz="1800" dirty="0"/>
          </a:p>
        </p:txBody>
      </p:sp>
      <p:pic>
        <p:nvPicPr>
          <p:cNvPr id="2" name="Picture 1"/>
          <p:cNvPicPr>
            <a:picLocks noChangeAspect="1"/>
          </p:cNvPicPr>
          <p:nvPr/>
        </p:nvPicPr>
        <p:blipFill>
          <a:blip r:embed="rId3"/>
          <a:stretch>
            <a:fillRect/>
          </a:stretch>
        </p:blipFill>
        <p:spPr>
          <a:xfrm>
            <a:off x="5410200" y="2209800"/>
            <a:ext cx="3594567" cy="4281902"/>
          </a:xfrm>
          <a:prstGeom prst="rect">
            <a:avLst/>
          </a:prstGeom>
        </p:spPr>
      </p:pic>
      <p:sp>
        <p:nvSpPr>
          <p:cNvPr id="9" name="Content Placeholder 2"/>
          <p:cNvSpPr txBox="1">
            <a:spLocks/>
          </p:cNvSpPr>
          <p:nvPr/>
        </p:nvSpPr>
        <p:spPr>
          <a:xfrm>
            <a:off x="228600" y="4953000"/>
            <a:ext cx="5181600" cy="1524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GB" sz="1800" dirty="0"/>
              <a:t>Rapid analyses of dense time series will utilize the power of the Data Cube. Developing a concept to plot pixel-level time series for any band or index to support change detection validation. Strongly desired by Colombia.</a:t>
            </a: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4114800" cy="2667000"/>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00286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306227" y="228600"/>
            <a:ext cx="4018373" cy="615553"/>
          </a:xfrm>
          <a:ln w="12700">
            <a:miter lim="400000"/>
          </a:ln>
        </p:spPr>
        <p:txBody>
          <a:bodyPr wrap="square" lIns="0" tIns="0" rIns="0" bIns="0">
            <a:spAutoFit/>
          </a:bodyPr>
          <a:lstStyle/>
          <a:p>
            <a:pPr algn="l"/>
            <a:r>
              <a:rPr lang="en-US" sz="4000" b="1">
                <a:latin typeface="Proxima Nova Regular"/>
                <a:ea typeface="Proxima Nova Regular"/>
                <a:cs typeface="Proxima Nova Regular"/>
              </a:rPr>
              <a:t>Grid Projections</a:t>
            </a:r>
            <a:endParaRPr lang="pt-BR" sz="4000" b="1" dirty="0">
              <a:latin typeface="Proxima Nova Regular"/>
              <a:ea typeface="Proxima Nova Regular"/>
              <a:cs typeface="Proxima Nova Regular"/>
            </a:endParaRPr>
          </a:p>
        </p:txBody>
      </p:sp>
      <p:sp>
        <p:nvSpPr>
          <p:cNvPr id="17410" name="Content Placeholder 2"/>
          <p:cNvSpPr>
            <a:spLocks noGrp="1"/>
          </p:cNvSpPr>
          <p:nvPr>
            <p:ph idx="1"/>
          </p:nvPr>
        </p:nvSpPr>
        <p:spPr>
          <a:xfrm>
            <a:off x="129972" y="1310350"/>
            <a:ext cx="8836159" cy="1966250"/>
          </a:xfrm>
        </p:spPr>
        <p:txBody>
          <a:bodyPr/>
          <a:lstStyle/>
          <a:p>
            <a:pPr marL="171450" indent="-171450"/>
            <a:r>
              <a:rPr lang="en-GB" sz="1600" dirty="0"/>
              <a:t>Brian reviewed the latest draft of the OGC Open Geospatial Consortium (OGC) </a:t>
            </a:r>
            <a:r>
              <a:rPr lang="en-GB" sz="1600" b="1" dirty="0"/>
              <a:t>Discrete Global Grid System (DGGS)</a:t>
            </a:r>
            <a:r>
              <a:rPr lang="en-GB" sz="1600" dirty="0"/>
              <a:t> Core Standard – draft 9/30/15</a:t>
            </a:r>
          </a:p>
          <a:p>
            <a:pPr marL="171450" indent="-171450"/>
            <a:r>
              <a:rPr lang="en-GB" sz="1600" dirty="0"/>
              <a:t>Key </a:t>
            </a:r>
            <a:r>
              <a:rPr lang="en-GB" sz="1600" b="1" dirty="0"/>
              <a:t>requirements for DGGS </a:t>
            </a:r>
            <a:r>
              <a:rPr lang="en-GB" sz="1600" dirty="0"/>
              <a:t>include: global coverage, no overlap of cells, tessellations for changing spatial resolution, </a:t>
            </a:r>
            <a:r>
              <a:rPr lang="en-GB" sz="1600" dirty="0">
                <a:solidFill>
                  <a:srgbClr val="FF0000"/>
                </a:solidFill>
              </a:rPr>
              <a:t>equal area cells</a:t>
            </a:r>
            <a:r>
              <a:rPr lang="en-GB" sz="1600" dirty="0"/>
              <a:t>, cell reference is the centroid.</a:t>
            </a:r>
          </a:p>
          <a:p>
            <a:pPr marL="171450" indent="-171450"/>
            <a:r>
              <a:rPr lang="en-GB" sz="1600" b="1" dirty="0"/>
              <a:t>UTM Projection</a:t>
            </a:r>
            <a:r>
              <a:rPr lang="en-GB" sz="1600" dirty="0"/>
              <a:t>: Universal Transverse Mercator (UTM) used for Landsat, MODIS Level-3 CMG products, and Sentinel-2. Conformal map projections preserve angles and approximate shapes but distort distance and area. Not a valid DGGS. </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953000"/>
            <a:ext cx="2590800" cy="182880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162963"/>
            <a:ext cx="2489641" cy="1790037"/>
          </a:xfrm>
          <a:prstGeom prst="rect">
            <a:avLst/>
          </a:prstGeom>
          <a:noFill/>
          <a:ln>
            <a:noFill/>
          </a:ln>
        </p:spPr>
      </p:pic>
      <p:sp>
        <p:nvSpPr>
          <p:cNvPr id="9" name="Content Placeholder 2"/>
          <p:cNvSpPr txBox="1">
            <a:spLocks/>
          </p:cNvSpPr>
          <p:nvPr/>
        </p:nvSpPr>
        <p:spPr>
          <a:xfrm>
            <a:off x="108218" y="3429000"/>
            <a:ext cx="5911582" cy="285670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GB" sz="1600" b="1" dirty="0">
                <a:solidFill>
                  <a:srgbClr val="0000FF"/>
                </a:solidFill>
                <a:latin typeface="Arial"/>
                <a:cs typeface="Arial"/>
              </a:rPr>
              <a:t>Albers Projection</a:t>
            </a:r>
            <a:r>
              <a:rPr lang="en-GB" sz="1600" dirty="0">
                <a:latin typeface="Arial"/>
                <a:cs typeface="Arial"/>
              </a:rPr>
              <a:t>: Equal area conic projection. Used for Landsat WELD products and planned for USGS CONUS Data Cube. Although scale and shape are not preserved, distortion is minimal between the standard parallels (typically 20-deg and 50-deg latitudes).</a:t>
            </a:r>
          </a:p>
          <a:p>
            <a:pPr marL="171450" indent="-171450"/>
            <a:r>
              <a:rPr lang="en-GB" sz="1600" b="1" dirty="0">
                <a:solidFill>
                  <a:srgbClr val="0000FF"/>
                </a:solidFill>
                <a:latin typeface="Arial"/>
                <a:cs typeface="Arial"/>
              </a:rPr>
              <a:t>Sinusoidal Projection</a:t>
            </a:r>
            <a:r>
              <a:rPr lang="en-GB" sz="1600" dirty="0">
                <a:latin typeface="Arial"/>
                <a:cs typeface="Arial"/>
              </a:rPr>
              <a:t>: Equal area projection is a pseudocylindrical map projection. Used by some MODIS products. Distortion is lowest throughout the region of the map close to those lines (equator and prime meridian). </a:t>
            </a:r>
          </a:p>
          <a:p>
            <a:pPr marL="171450" indent="-171450"/>
            <a:r>
              <a:rPr lang="en-GB" sz="1600" b="1" dirty="0">
                <a:solidFill>
                  <a:schemeClr val="tx1">
                    <a:lumMod val="50000"/>
                  </a:schemeClr>
                </a:solidFill>
                <a:latin typeface="Arial"/>
                <a:cs typeface="Arial"/>
              </a:rPr>
              <a:t>Lambert Azimuthal Projection</a:t>
            </a:r>
            <a:r>
              <a:rPr lang="en-GB" sz="1600" dirty="0">
                <a:solidFill>
                  <a:schemeClr val="tx1">
                    <a:lumMod val="50000"/>
                  </a:schemeClr>
                </a:solidFill>
                <a:latin typeface="Arial"/>
                <a:cs typeface="Arial"/>
              </a:rPr>
              <a:t>:</a:t>
            </a:r>
            <a:r>
              <a:rPr lang="en-GB" sz="1600" dirty="0">
                <a:latin typeface="Arial"/>
                <a:cs typeface="Arial"/>
              </a:rPr>
              <a:t> Equal area projection is a mapping from a sphere to a disk. Commonly used as a map projection in cartography. Do not know any space data usage.</a:t>
            </a:r>
          </a:p>
          <a:p>
            <a:pPr marL="171450" indent="-171450"/>
            <a:endParaRPr lang="en-GB" sz="1600" dirty="0">
              <a:latin typeface="Arial"/>
              <a:cs typeface="Arial"/>
            </a:endParaRPr>
          </a:p>
        </p:txBody>
      </p:sp>
    </p:spTree>
    <p:extLst>
      <p:ext uri="{BB962C8B-B14F-4D97-AF65-F5344CB8AC3E}">
        <p14:creationId xmlns:p14="http://schemas.microsoft.com/office/powerpoint/2010/main" val="6922482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57400" y="304800"/>
            <a:ext cx="5486400" cy="492443"/>
          </a:xfrm>
          <a:ln w="12700">
            <a:miter lim="400000"/>
          </a:ln>
        </p:spPr>
        <p:txBody>
          <a:bodyPr wrap="square" lIns="0" tIns="0" rIns="0" bIns="0">
            <a:spAutoFit/>
          </a:bodyPr>
          <a:lstStyle/>
          <a:p>
            <a:pPr algn="l"/>
            <a:r>
              <a:rPr lang="en-US" b="1">
                <a:latin typeface="Proxima Nova Regular"/>
                <a:ea typeface="Proxima Nova Regular"/>
                <a:cs typeface="Proxima Nova Regular"/>
              </a:rPr>
              <a:t>Analysis Ready Data (ARD) </a:t>
            </a:r>
            <a:endParaRPr lang="pt-BR" b="1" dirty="0">
              <a:latin typeface="Proxima Nova Regular"/>
              <a:ea typeface="Proxima Nova Regular"/>
              <a:cs typeface="Proxima Nova Regular"/>
            </a:endParaRPr>
          </a:p>
        </p:txBody>
      </p:sp>
      <p:sp>
        <p:nvSpPr>
          <p:cNvPr id="17410" name="Content Placeholder 2"/>
          <p:cNvSpPr>
            <a:spLocks noGrp="1"/>
          </p:cNvSpPr>
          <p:nvPr>
            <p:ph idx="1"/>
          </p:nvPr>
        </p:nvSpPr>
        <p:spPr>
          <a:xfrm>
            <a:off x="129973" y="1371600"/>
            <a:ext cx="6219762" cy="2364037"/>
          </a:xfrm>
        </p:spPr>
        <p:txBody>
          <a:bodyPr/>
          <a:lstStyle/>
          <a:p>
            <a:pPr marL="171450" indent="-171450"/>
            <a:r>
              <a:rPr lang="en-GB" sz="1800" dirty="0">
                <a:latin typeface="Arial"/>
                <a:cs typeface="Arial"/>
              </a:rPr>
              <a:t>The Data Cube vision depends on CEOS Space Agencies systematically supplying analysis-ready data (ARD) products that are easily ingested into Data Cubes with little country effort.</a:t>
            </a:r>
          </a:p>
          <a:p>
            <a:pPr marL="171450" indent="-171450"/>
            <a:r>
              <a:rPr lang="en-GB" sz="1800" dirty="0">
                <a:latin typeface="Arial"/>
                <a:cs typeface="Arial"/>
              </a:rPr>
              <a:t>To date, such systematic ARD is available for Landsat, but not for the core Sentinel missions.  How do we move toward systematic ARD provisions?</a:t>
            </a:r>
          </a:p>
        </p:txBody>
      </p:sp>
      <p:pic>
        <p:nvPicPr>
          <p:cNvPr id="2" name="Picture 1"/>
          <p:cNvPicPr>
            <a:picLocks noChangeAspect="1"/>
          </p:cNvPicPr>
          <p:nvPr/>
        </p:nvPicPr>
        <p:blipFill>
          <a:blip r:embed="rId3"/>
          <a:stretch>
            <a:fillRect/>
          </a:stretch>
        </p:blipFill>
        <p:spPr>
          <a:xfrm>
            <a:off x="6172200" y="1295400"/>
            <a:ext cx="2868880" cy="2151660"/>
          </a:xfrm>
          <a:prstGeom prst="rect">
            <a:avLst/>
          </a:prstGeom>
        </p:spPr>
      </p:pic>
      <p:sp>
        <p:nvSpPr>
          <p:cNvPr id="10" name="Content Placeholder 2"/>
          <p:cNvSpPr txBox="1">
            <a:spLocks/>
          </p:cNvSpPr>
          <p:nvPr/>
        </p:nvSpPr>
        <p:spPr>
          <a:xfrm>
            <a:off x="116877" y="3581400"/>
            <a:ext cx="9011821" cy="27777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GB" sz="1800" dirty="0">
                <a:latin typeface="Arial"/>
                <a:cs typeface="Arial"/>
              </a:rPr>
              <a:t>The SEO has investigated Sentinel-1A processing and found there are too many options and details for standard users. We are seeking a single script that will create </a:t>
            </a:r>
            <a:r>
              <a:rPr lang="en-GB" sz="1800" dirty="0">
                <a:solidFill>
                  <a:srgbClr val="002569"/>
                </a:solidFill>
                <a:latin typeface="Arial"/>
                <a:ea typeface="Arial Bold"/>
                <a:cs typeface="Arial"/>
                <a:sym typeface="Arial Bold"/>
              </a:rPr>
              <a:t>standard</a:t>
            </a:r>
            <a:r>
              <a:rPr lang="en-GB" sz="1800" dirty="0">
                <a:latin typeface="Arial"/>
                <a:cs typeface="Arial"/>
              </a:rPr>
              <a:t> ARD products for users, rather than a user interface. Google Earth Engine just announced they are processing Ground Range Detection (GRD) scenes. Should we take the same approach for CEOS Data Cubes?</a:t>
            </a:r>
          </a:p>
          <a:p>
            <a:pPr marL="171450" indent="-171450"/>
            <a:r>
              <a:rPr lang="en-GB" sz="1800" dirty="0">
                <a:latin typeface="Arial"/>
                <a:cs typeface="Arial"/>
              </a:rPr>
              <a:t>The SEO has also investigated Sentinel-2A processing. Atmospheric correction algorithms do not appear to be decided (Germany or France). USGS would like the processing to be similar to Landsat for synergy of datasets. Amazon Web Services (AWS) is now hosting the data on S3.  What do we do about SR products?</a:t>
            </a:r>
          </a:p>
          <a:p>
            <a:pPr marL="171450" indent="-171450"/>
            <a:endParaRPr lang="en-GB" sz="1800" dirty="0"/>
          </a:p>
          <a:p>
            <a:pPr marL="171450" indent="-171450"/>
            <a:endParaRPr lang="en-GB" sz="1800" dirty="0"/>
          </a:p>
          <a:p>
            <a:pPr marL="171450" indent="-171450"/>
            <a:endParaRPr lang="en-GB" sz="1800" dirty="0"/>
          </a:p>
        </p:txBody>
      </p:sp>
    </p:spTree>
    <p:extLst>
      <p:ext uri="{BB962C8B-B14F-4D97-AF65-F5344CB8AC3E}">
        <p14:creationId xmlns:p14="http://schemas.microsoft.com/office/powerpoint/2010/main" val="42659842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914400"/>
          </a:xfrm>
        </p:spPr>
        <p:txBody>
          <a:bodyPr/>
          <a:lstStyle/>
          <a:p>
            <a:pPr algn="ctr"/>
            <a:r>
              <a:rPr lang="en-US" sz="2800" b="1" dirty="0" smtClean="0"/>
              <a:t>CEOS Ad Hoc Working Group </a:t>
            </a:r>
            <a:br>
              <a:rPr lang="en-US" sz="2800" b="1" dirty="0" smtClean="0"/>
            </a:br>
            <a:r>
              <a:rPr lang="en-US" sz="2800" b="1" dirty="0" smtClean="0"/>
              <a:t>for GEOGLAM</a:t>
            </a:r>
            <a:endParaRPr lang="en-US" sz="2800" b="1" dirty="0"/>
          </a:p>
        </p:txBody>
      </p:sp>
      <p:sp>
        <p:nvSpPr>
          <p:cNvPr id="3" name="Content Placeholder 2"/>
          <p:cNvSpPr>
            <a:spLocks noGrp="1"/>
          </p:cNvSpPr>
          <p:nvPr>
            <p:ph idx="1"/>
          </p:nvPr>
        </p:nvSpPr>
        <p:spPr>
          <a:xfrm>
            <a:off x="152400" y="1295400"/>
            <a:ext cx="8839200" cy="5410200"/>
          </a:xfrm>
        </p:spPr>
        <p:txBody>
          <a:bodyPr/>
          <a:lstStyle/>
          <a:p>
            <a:pPr marL="166688" indent="-166688">
              <a:spcBef>
                <a:spcPts val="0"/>
              </a:spcBef>
              <a:spcAft>
                <a:spcPts val="200"/>
              </a:spcAft>
            </a:pPr>
            <a:r>
              <a:rPr lang="en-US" sz="2200" dirty="0" smtClean="0">
                <a:latin typeface="Arial" panose="020B0604020202020204" pitchFamily="34" charset="0"/>
                <a:ea typeface="Tahoma" panose="020B0604030504040204" pitchFamily="34" charset="0"/>
                <a:cs typeface="Arial" panose="020B0604020202020204" pitchFamily="34" charset="0"/>
              </a:rPr>
              <a:t>GEOGLAM is a community of agriculture data users with an intent to improve coordination among many activities.</a:t>
            </a:r>
          </a:p>
          <a:p>
            <a:pPr marL="166688" indent="-166688">
              <a:spcBef>
                <a:spcPts val="0"/>
              </a:spcBef>
              <a:spcAft>
                <a:spcPts val="200"/>
              </a:spcAft>
            </a:pPr>
            <a:r>
              <a:rPr lang="en-US" sz="2200" dirty="0" smtClean="0">
                <a:latin typeface="Arial" panose="020B0604020202020204" pitchFamily="34" charset="0"/>
                <a:ea typeface="Tahoma" panose="020B0604030504040204" pitchFamily="34" charset="0"/>
                <a:cs typeface="Arial" panose="020B0604020202020204" pitchFamily="34" charset="0"/>
              </a:rPr>
              <a:t>The CEOS Ad Hoc Working Group for </a:t>
            </a:r>
            <a:r>
              <a:rPr lang="en-US" sz="2200" dirty="0">
                <a:latin typeface="Arial" panose="020B0604020202020204" pitchFamily="34" charset="0"/>
                <a:ea typeface="Tahoma" panose="020B0604030504040204" pitchFamily="34" charset="0"/>
                <a:cs typeface="Arial" panose="020B0604020202020204" pitchFamily="34" charset="0"/>
              </a:rPr>
              <a:t>GEOGLAM aims to coordinate and organize </a:t>
            </a:r>
            <a:r>
              <a:rPr lang="en-US" sz="2200" dirty="0" smtClean="0">
                <a:latin typeface="Arial" panose="020B0604020202020204" pitchFamily="34" charset="0"/>
                <a:ea typeface="Tahoma" panose="020B0604030504040204" pitchFamily="34" charset="0"/>
                <a:cs typeface="Arial" panose="020B0604020202020204" pitchFamily="34" charset="0"/>
              </a:rPr>
              <a:t>data requirements and data access.</a:t>
            </a:r>
          </a:p>
          <a:p>
            <a:pPr marL="166688" indent="-166688">
              <a:spcBef>
                <a:spcPts val="0"/>
              </a:spcBef>
              <a:spcAft>
                <a:spcPts val="200"/>
              </a:spcAft>
            </a:pPr>
            <a:r>
              <a:rPr lang="en-US" sz="2200" dirty="0" smtClean="0">
                <a:latin typeface="Arial" panose="020B0604020202020204" pitchFamily="34" charset="0"/>
                <a:ea typeface="Tahoma" panose="020B0604030504040204" pitchFamily="34" charset="0"/>
                <a:cs typeface="Arial" panose="020B0604020202020204" pitchFamily="34" charset="0"/>
              </a:rPr>
              <a:t>Coordinating </a:t>
            </a:r>
            <a:r>
              <a:rPr lang="en-US" sz="2200" dirty="0">
                <a:latin typeface="Arial" panose="020B0604020202020204" pitchFamily="34" charset="0"/>
                <a:ea typeface="Tahoma" panose="020B0604030504040204" pitchFamily="34" charset="0"/>
                <a:cs typeface="Arial" panose="020B0604020202020204" pitchFamily="34" charset="0"/>
              </a:rPr>
              <a:t>EO data </a:t>
            </a:r>
            <a:r>
              <a:rPr lang="en-US" sz="2200" dirty="0" smtClean="0">
                <a:latin typeface="Arial" panose="020B0604020202020204" pitchFamily="34" charset="0"/>
                <a:ea typeface="Tahoma" panose="020B0604030504040204" pitchFamily="34" charset="0"/>
                <a:cs typeface="Arial" panose="020B0604020202020204" pitchFamily="34" charset="0"/>
              </a:rPr>
              <a:t>for R&amp;D including cloud-based data services tools for JECAM (starting in 2016) and Asia-</a:t>
            </a:r>
            <a:r>
              <a:rPr lang="en-US" sz="2200" dirty="0" err="1" smtClean="0">
                <a:latin typeface="Arial" panose="020B0604020202020204" pitchFamily="34" charset="0"/>
                <a:ea typeface="Tahoma" panose="020B0604030504040204" pitchFamily="34" charset="0"/>
                <a:cs typeface="Arial" panose="020B0604020202020204" pitchFamily="34" charset="0"/>
              </a:rPr>
              <a:t>RiCE (ending in 2016).</a:t>
            </a:r>
            <a:endParaRPr lang="en-US" sz="2200" dirty="0" smtClean="0">
              <a:latin typeface="Arial" panose="020B0604020202020204" pitchFamily="34" charset="0"/>
              <a:ea typeface="Tahoma" panose="020B0604030504040204" pitchFamily="34" charset="0"/>
              <a:cs typeface="Arial" panose="020B0604020202020204" pitchFamily="34" charset="0"/>
            </a:endParaRPr>
          </a:p>
          <a:p>
            <a:pPr marL="166688" indent="-166688">
              <a:spcBef>
                <a:spcPts val="0"/>
              </a:spcBef>
              <a:spcAft>
                <a:spcPts val="200"/>
              </a:spcAft>
            </a:pPr>
            <a:r>
              <a:rPr lang="en-US" sz="2200" dirty="0">
                <a:latin typeface="Arial" panose="020B0604020202020204" pitchFamily="34" charset="0"/>
                <a:ea typeface="Tahoma" panose="020B0604030504040204" pitchFamily="34" charset="0"/>
                <a:cs typeface="Arial" panose="020B0604020202020204" pitchFamily="34" charset="0"/>
              </a:rPr>
              <a:t>Adding features to the COVE tool to support systems analyses for archive assessments of past agriculture data. Improved baseline crop masks and calendars with 3-5 year updates.</a:t>
            </a:r>
            <a:endParaRPr lang="en-US" sz="2200" dirty="0" smtClean="0">
              <a:latin typeface="Arial" panose="020B0604020202020204" pitchFamily="34" charset="0"/>
              <a:ea typeface="Tahoma" panose="020B0604030504040204" pitchFamily="34" charset="0"/>
              <a:cs typeface="Arial" panose="020B0604020202020204" pitchFamily="34" charset="0"/>
            </a:endParaRPr>
          </a:p>
          <a:p>
            <a:pPr marL="166688" indent="-166688">
              <a:spcBef>
                <a:spcPts val="0"/>
              </a:spcBef>
              <a:spcAft>
                <a:spcPts val="200"/>
              </a:spcAft>
            </a:pPr>
            <a:r>
              <a:rPr lang="en-US" sz="2200" dirty="0" smtClean="0">
                <a:latin typeface="Arial" panose="020B0604020202020204" pitchFamily="34" charset="0"/>
                <a:ea typeface="Tahoma" panose="020B0604030504040204" pitchFamily="34" charset="0"/>
                <a:cs typeface="Arial" panose="020B0604020202020204" pitchFamily="34" charset="0"/>
              </a:rPr>
              <a:t>Evaluating current, specific data needs &amp; user readiness via survey. </a:t>
            </a:r>
          </a:p>
          <a:p>
            <a:pPr marL="166688" indent="-166688">
              <a:spcBef>
                <a:spcPts val="0"/>
              </a:spcBef>
              <a:spcAft>
                <a:spcPts val="200"/>
              </a:spcAft>
            </a:pPr>
            <a:r>
              <a:rPr lang="en-US" sz="2200" dirty="0" smtClean="0">
                <a:latin typeface="Arial" panose="020B0604020202020204" pitchFamily="34" charset="0"/>
                <a:ea typeface="Tahoma" panose="020B0604030504040204" pitchFamily="34" charset="0"/>
                <a:cs typeface="Arial" panose="020B0604020202020204" pitchFamily="34" charset="0"/>
              </a:rPr>
              <a:t>Facilitating access to rapidly-processed archival data </a:t>
            </a:r>
          </a:p>
          <a:p>
            <a:pPr marL="166688" indent="-166688">
              <a:spcBef>
                <a:spcPts val="0"/>
              </a:spcBef>
              <a:spcAft>
                <a:spcPts val="200"/>
              </a:spcAft>
            </a:pPr>
            <a:r>
              <a:rPr lang="en-US" sz="2200" dirty="0" smtClean="0">
                <a:latin typeface="Arial" panose="020B0604020202020204" pitchFamily="34" charset="0"/>
                <a:ea typeface="Tahoma" panose="020B0604030504040204" pitchFamily="34" charset="0"/>
                <a:cs typeface="Arial" panose="020B0604020202020204" pitchFamily="34" charset="0"/>
              </a:rPr>
              <a:t>Confronting data utilization barriers, e.g. by promoting ARD and Data Cube testing</a:t>
            </a:r>
          </a:p>
          <a:p>
            <a:pPr marL="166688" indent="-166688">
              <a:spcBef>
                <a:spcPts val="0"/>
              </a:spcBef>
              <a:spcAft>
                <a:spcPts val="200"/>
              </a:spcAft>
            </a:pPr>
            <a:r>
              <a:rPr lang="en-US" sz="2200" dirty="0">
                <a:latin typeface="Arial" panose="020B0604020202020204" pitchFamily="34" charset="0"/>
                <a:ea typeface="Tahoma" panose="020B0604030504040204" pitchFamily="34" charset="0"/>
                <a:cs typeface="Arial" panose="020B0604020202020204" pitchFamily="34" charset="0"/>
              </a:rPr>
              <a:t>Future transition of Ad Hoc Team to LSI-VC with GEOGLAM Secretariat presence in LSI-VC. </a:t>
            </a:r>
            <a:r>
              <a:rPr lang="en-US" sz="2200" dirty="0">
                <a:solidFill>
                  <a:srgbClr val="FF0000"/>
                </a:solidFill>
                <a:latin typeface="Arial" panose="020B0604020202020204" pitchFamily="34" charset="0"/>
                <a:ea typeface="Tahoma" panose="020B0604030504040204" pitchFamily="34" charset="0"/>
                <a:cs typeface="Arial" panose="020B0604020202020204" pitchFamily="34" charset="0"/>
              </a:rPr>
              <a:t>Several years away ...</a:t>
            </a:r>
          </a:p>
          <a:p>
            <a:pPr marL="166688" indent="-166688">
              <a:spcBef>
                <a:spcPts val="0"/>
              </a:spcBef>
              <a:spcAft>
                <a:spcPts val="200"/>
              </a:spcAft>
            </a:pPr>
            <a:endParaRPr lang="en-US" sz="2200" dirty="0" smtClean="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055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41431" y="304800"/>
            <a:ext cx="5326170"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Spatial Alignment Issue</a:t>
            </a:r>
            <a:endParaRPr lang="pt-BR" sz="3600" b="1" dirty="0">
              <a:latin typeface="Proxima Nova Regular"/>
              <a:ea typeface="Proxima Nova Regular"/>
              <a:cs typeface="Proxima Nova Regular"/>
            </a:endParaRPr>
          </a:p>
        </p:txBody>
      </p:sp>
      <p:sp>
        <p:nvSpPr>
          <p:cNvPr id="17410" name="Content Placeholder 2"/>
          <p:cNvSpPr>
            <a:spLocks noGrp="1"/>
          </p:cNvSpPr>
          <p:nvPr>
            <p:ph idx="1"/>
          </p:nvPr>
        </p:nvSpPr>
        <p:spPr>
          <a:xfrm>
            <a:off x="257108" y="1556285"/>
            <a:ext cx="5223425" cy="896079"/>
          </a:xfrm>
        </p:spPr>
        <p:txBody>
          <a:bodyPr/>
          <a:lstStyle/>
          <a:p>
            <a:pPr marL="0" indent="0">
              <a:buNone/>
            </a:pPr>
            <a:r>
              <a:rPr lang="en-GB" sz="2400" dirty="0"/>
              <a:t>Western Kenya, County of Baringo</a:t>
            </a:r>
          </a:p>
          <a:p>
            <a:pPr marL="0" indent="0">
              <a:buNone/>
            </a:pPr>
            <a:r>
              <a:rPr lang="en-GB" sz="2400" dirty="0"/>
              <a:t>Lake Baringo National Park</a:t>
            </a:r>
          </a:p>
        </p:txBody>
      </p:sp>
      <p:pic>
        <p:nvPicPr>
          <p:cNvPr id="2" name="Picture 1"/>
          <p:cNvPicPr>
            <a:picLocks noChangeAspect="1"/>
          </p:cNvPicPr>
          <p:nvPr/>
        </p:nvPicPr>
        <p:blipFill>
          <a:blip r:embed="rId3"/>
          <a:stretch>
            <a:fillRect/>
          </a:stretch>
        </p:blipFill>
        <p:spPr>
          <a:xfrm>
            <a:off x="5860725" y="1387834"/>
            <a:ext cx="3140525" cy="3548074"/>
          </a:xfrm>
          <a:prstGeom prst="rect">
            <a:avLst/>
          </a:prstGeom>
        </p:spPr>
      </p:pic>
      <p:sp>
        <p:nvSpPr>
          <p:cNvPr id="11" name="Content Placeholder 2"/>
          <p:cNvSpPr txBox="1">
            <a:spLocks/>
          </p:cNvSpPr>
          <p:nvPr/>
        </p:nvSpPr>
        <p:spPr>
          <a:xfrm>
            <a:off x="4805146" y="3731209"/>
            <a:ext cx="3805454" cy="996552"/>
          </a:xfrm>
          <a:prstGeom prst="rect">
            <a:avLst/>
          </a:prstGeom>
          <a:solidFill>
            <a:schemeClr val="accent6">
              <a:lumMod val="20000"/>
              <a:lumOff val="80000"/>
            </a:schemeClr>
          </a:solidFill>
          <a:ln>
            <a:solidFill>
              <a:schemeClr val="tx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a:t>Landsat-7, Year 2000</a:t>
            </a:r>
          </a:p>
          <a:p>
            <a:pPr marL="0" indent="0">
              <a:buFont typeface="Arial"/>
              <a:buNone/>
            </a:pPr>
            <a:r>
              <a:rPr lang="en-GB" sz="1600" dirty="0"/>
              <a:t>“</a:t>
            </a:r>
            <a:r>
              <a:rPr lang="en-GB" sz="1600" b="1" dirty="0"/>
              <a:t>Shadowing</a:t>
            </a:r>
            <a:r>
              <a:rPr lang="en-GB" sz="1600" dirty="0"/>
              <a:t>” effect is caused by pixel misalignment in Landsat SR product</a:t>
            </a:r>
          </a:p>
        </p:txBody>
      </p:sp>
      <p:sp>
        <p:nvSpPr>
          <p:cNvPr id="12" name="Content Placeholder 2"/>
          <p:cNvSpPr txBox="1">
            <a:spLocks/>
          </p:cNvSpPr>
          <p:nvPr/>
        </p:nvSpPr>
        <p:spPr>
          <a:xfrm>
            <a:off x="4680904" y="4953001"/>
            <a:ext cx="4306541" cy="1447800"/>
          </a:xfrm>
          <a:prstGeom prst="rect">
            <a:avLst/>
          </a:prstGeom>
          <a:solidFill>
            <a:schemeClr val="accent6">
              <a:lumMod val="20000"/>
              <a:lumOff val="80000"/>
            </a:schemeClr>
          </a:solidFill>
          <a:ln>
            <a:solidFill>
              <a:schemeClr val="tx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5100" indent="-165100">
              <a:buNone/>
            </a:pPr>
            <a:r>
              <a:rPr lang="en-GB" sz="1600" dirty="0"/>
              <a:t>* Results from the Water Detection Tool using the Kenya Data Cube</a:t>
            </a:r>
          </a:p>
          <a:p>
            <a:pPr marL="171450" indent="-171450">
              <a:buNone/>
            </a:pPr>
            <a:r>
              <a:rPr lang="en-GB" sz="1600" dirty="0"/>
              <a:t>* Blue = Often water, Yellow/Green = Infrequent water</a:t>
            </a:r>
          </a:p>
          <a:p>
            <a:pPr marL="165100" indent="-165100">
              <a:buNone/>
            </a:pPr>
            <a:r>
              <a:rPr lang="en-GB" sz="1600" dirty="0"/>
              <a:t>* This issue is still under investigation</a:t>
            </a:r>
          </a:p>
        </p:txBody>
      </p:sp>
      <p:pic>
        <p:nvPicPr>
          <p:cNvPr id="3" name="Picture 2"/>
          <p:cNvPicPr>
            <a:picLocks noChangeAspect="1"/>
          </p:cNvPicPr>
          <p:nvPr/>
        </p:nvPicPr>
        <p:blipFill>
          <a:blip r:embed="rId4"/>
          <a:stretch>
            <a:fillRect/>
          </a:stretch>
        </p:blipFill>
        <p:spPr>
          <a:xfrm>
            <a:off x="130998" y="2792777"/>
            <a:ext cx="2618843" cy="3546011"/>
          </a:xfrm>
          <a:prstGeom prst="rect">
            <a:avLst/>
          </a:prstGeom>
        </p:spPr>
      </p:pic>
      <p:pic>
        <p:nvPicPr>
          <p:cNvPr id="6" name="Picture 5" descr="shadow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8866" y="2806583"/>
            <a:ext cx="1590750" cy="3250878"/>
          </a:xfrm>
          <a:prstGeom prst="rect">
            <a:avLst/>
          </a:prstGeom>
        </p:spPr>
      </p:pic>
    </p:spTree>
    <p:extLst>
      <p:ext uri="{BB962C8B-B14F-4D97-AF65-F5344CB8AC3E}">
        <p14:creationId xmlns:p14="http://schemas.microsoft.com/office/powerpoint/2010/main" val="15675593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09800" y="228600"/>
            <a:ext cx="5562600" cy="553998"/>
          </a:xfrm>
          <a:ln w="12700">
            <a:miter lim="400000"/>
          </a:ln>
        </p:spPr>
        <p:txBody>
          <a:bodyPr wrap="square" lIns="0" tIns="0" rIns="0" bIns="0">
            <a:spAutoFit/>
          </a:bodyPr>
          <a:lstStyle/>
          <a:p>
            <a:pPr algn="l"/>
            <a:r>
              <a:rPr lang="en-US" sz="3600" b="1">
                <a:latin typeface="Proxima Nova Regular"/>
                <a:ea typeface="Proxima Nova Regular"/>
                <a:cs typeface="Proxima Nova Regular"/>
              </a:rPr>
              <a:t>Landsat “Collections” </a:t>
            </a:r>
            <a:endParaRPr lang="pt-BR" sz="3600" b="1" dirty="0">
              <a:latin typeface="Proxima Nova Regular"/>
              <a:ea typeface="Proxima Nova Regular"/>
              <a:cs typeface="Proxima Nova Regular"/>
            </a:endParaRPr>
          </a:p>
        </p:txBody>
      </p:sp>
      <p:sp>
        <p:nvSpPr>
          <p:cNvPr id="17410" name="Content Placeholder 2"/>
          <p:cNvSpPr>
            <a:spLocks noGrp="1"/>
          </p:cNvSpPr>
          <p:nvPr>
            <p:ph idx="1"/>
          </p:nvPr>
        </p:nvSpPr>
        <p:spPr>
          <a:xfrm>
            <a:off x="152400" y="1295400"/>
            <a:ext cx="8883458" cy="5334000"/>
          </a:xfrm>
        </p:spPr>
        <p:txBody>
          <a:bodyPr/>
          <a:lstStyle/>
          <a:p>
            <a:pPr marL="171450" indent="-171450"/>
            <a:r>
              <a:rPr lang="en-GB" sz="1900" dirty="0"/>
              <a:t>At the January 2016 Landsat Science Team Meeting, USGS presented plans for new “collections” in the Landsat archive. Tier-1 collections will meet requirements of geodetic accuracy (&lt;11.9 meters, ~1/3 pixel, RMS georectification error) to allow time series stacking. </a:t>
            </a:r>
          </a:p>
          <a:p>
            <a:pPr marL="171450" indent="-171450"/>
            <a:r>
              <a:rPr lang="en-GB" sz="1900" dirty="0"/>
              <a:t>This approach should reduce issues with spatial alignment of data in Data Cubes.</a:t>
            </a:r>
          </a:p>
          <a:p>
            <a:pPr marL="171450" indent="-171450"/>
            <a:r>
              <a:rPr lang="en-GB" sz="1900" dirty="0"/>
              <a:t>Landsat 4-7 will begin moving to “collections” in May 2016. L8 will not get started until October 2016 due to delays caused by the TIRS encoder anomaly. </a:t>
            </a:r>
          </a:p>
          <a:p>
            <a:pPr marL="171450" indent="-171450"/>
            <a:r>
              <a:rPr lang="en-GB" sz="1900" dirty="0"/>
              <a:t>Reviewed 47826 scenes over Colombia and 17376 scenes over Kenya from Landsat 5/7/8 to determine whether the georegistration was &lt;11.9 meters.</a:t>
            </a:r>
          </a:p>
          <a:p>
            <a:pPr marL="171450" indent="-171450"/>
            <a:r>
              <a:rPr lang="en-GB" sz="1900" dirty="0">
                <a:solidFill>
                  <a:srgbClr val="FF0000"/>
                </a:solidFill>
              </a:rPr>
              <a:t>~95% </a:t>
            </a:r>
            <a:r>
              <a:rPr lang="en-GB" sz="1900" dirty="0"/>
              <a:t>of the scenes met the &lt;11.9 meter georegistration threshold. </a:t>
            </a:r>
            <a:r>
              <a:rPr lang="en-GB" sz="1900" dirty="0">
                <a:solidFill>
                  <a:srgbClr val="FF0000"/>
                </a:solidFill>
              </a:rPr>
              <a:t>There is a loss of 1670 scenes for Colombia and 336 scenes for Kenya.  </a:t>
            </a:r>
            <a:r>
              <a:rPr lang="en-GB" sz="1900" dirty="0"/>
              <a:t>Many of these were in the Data Cube prototypes, so reingestion is required to remove those scenes.</a:t>
            </a:r>
          </a:p>
          <a:p>
            <a:pPr marL="171450" indent="-171450"/>
            <a:r>
              <a:rPr lang="en-GB" sz="1900" dirty="0"/>
              <a:t>There were a large number of unprocessed (PR) files in the archive. 15035 for Colombia and 2071 for Kenya. We will ask USGS to process those scenes. </a:t>
            </a:r>
          </a:p>
          <a:p>
            <a:pPr marL="171450" indent="-171450"/>
            <a:endParaRPr lang="en-GB" sz="1900" dirty="0" smtClean="0"/>
          </a:p>
        </p:txBody>
      </p:sp>
    </p:spTree>
    <p:extLst>
      <p:ext uri="{BB962C8B-B14F-4D97-AF65-F5344CB8AC3E}">
        <p14:creationId xmlns:p14="http://schemas.microsoft.com/office/powerpoint/2010/main" val="1144031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057400" y="284202"/>
            <a:ext cx="5257800"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What is the CEOS SEO?</a:t>
            </a:r>
            <a:endParaRPr sz="3600" b="1" dirty="0">
              <a:solidFill>
                <a:srgbClr val="FFFFFF"/>
              </a:solidFill>
              <a:latin typeface="Proxima Nova Regular"/>
              <a:ea typeface="Proxima Nova Regular"/>
              <a:cs typeface="Proxima Nova Regular"/>
              <a:sym typeface="Proxima Nova Regular"/>
            </a:endParaRPr>
          </a:p>
        </p:txBody>
      </p:sp>
      <p:sp>
        <p:nvSpPr>
          <p:cNvPr id="6" name="Content Placeholder 2"/>
          <p:cNvSpPr txBox="1">
            <a:spLocks/>
          </p:cNvSpPr>
          <p:nvPr/>
        </p:nvSpPr>
        <p:spPr bwMode="auto">
          <a:xfrm>
            <a:off x="228600" y="1371600"/>
            <a:ext cx="8650288" cy="512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6">
                    <a:lumMod val="75000"/>
                  </a:schemeClr>
                </a:solidFill>
                <a:latin typeface="Arial"/>
                <a:cs typeface="Arial"/>
              </a:rPr>
              <a:t>SEO = Systems Engineering Office</a:t>
            </a:r>
          </a:p>
          <a:p>
            <a:pPr eaLnBrk="1" hangingPunct="1"/>
            <a:r>
              <a:rPr lang="en-US" sz="2000" b="1" dirty="0">
                <a:solidFill>
                  <a:schemeClr val="accent6">
                    <a:lumMod val="75000"/>
                  </a:schemeClr>
                </a:solidFill>
                <a:latin typeface="Arial"/>
                <a:cs typeface="Arial"/>
              </a:rPr>
              <a:t>Funded by NASA-HQ, located at NASA Langley (Hampton, Virginia)</a:t>
            </a:r>
          </a:p>
          <a:p>
            <a:pPr eaLnBrk="1" hangingPunct="1"/>
            <a:endParaRPr lang="en-US" sz="1800" b="1" dirty="0">
              <a:latin typeface="Arial"/>
              <a:cs typeface="Arial"/>
            </a:endParaRPr>
          </a:p>
          <a:p>
            <a:pPr eaLnBrk="1" hangingPunct="1"/>
            <a:r>
              <a:rPr lang="en-US" sz="1800" b="1" dirty="0">
                <a:latin typeface="Arial"/>
                <a:cs typeface="Arial"/>
              </a:rPr>
              <a:t>Technical Functions</a:t>
            </a:r>
          </a:p>
          <a:p>
            <a:pPr eaLnBrk="1" hangingPunct="1">
              <a:buFont typeface="Arial" charset="0"/>
              <a:buChar char="•"/>
            </a:pPr>
            <a:r>
              <a:rPr lang="en-US" sz="1800" b="1" dirty="0">
                <a:latin typeface="Arial"/>
                <a:cs typeface="Arial"/>
              </a:rPr>
              <a:t>Systems Engineering Tool Development: </a:t>
            </a:r>
            <a:r>
              <a:rPr lang="en-US" sz="1800" dirty="0">
                <a:latin typeface="Arial"/>
                <a:cs typeface="Arial"/>
              </a:rPr>
              <a:t>COVE tool, Data Cube user interface tools </a:t>
            </a:r>
            <a:r>
              <a:rPr lang="en-US" sz="1800" dirty="0">
                <a:solidFill>
                  <a:srgbClr val="FF0000"/>
                </a:solidFill>
                <a:latin typeface="Arial"/>
                <a:cs typeface="Arial"/>
              </a:rPr>
              <a:t>(unique, free and open)</a:t>
            </a:r>
          </a:p>
          <a:p>
            <a:pPr eaLnBrk="1" hangingPunct="1">
              <a:buFont typeface="Arial" charset="0"/>
              <a:buChar char="•"/>
            </a:pPr>
            <a:r>
              <a:rPr lang="en-US" sz="1800" b="1" dirty="0">
                <a:latin typeface="Arial"/>
                <a:cs typeface="Arial"/>
              </a:rPr>
              <a:t>Space Data Coordination</a:t>
            </a:r>
            <a:r>
              <a:rPr lang="en-US" sz="1800" dirty="0">
                <a:latin typeface="Arial"/>
                <a:cs typeface="Arial"/>
              </a:rPr>
              <a:t> - GEOGLAM (Agriculture and Food Security) and GFOI (Carbon/Deforestation)</a:t>
            </a:r>
          </a:p>
          <a:p>
            <a:pPr eaLnBrk="1" hangingPunct="1">
              <a:buFont typeface="Arial" charset="0"/>
              <a:buChar char="•"/>
            </a:pPr>
            <a:r>
              <a:rPr lang="en-US" sz="1800" b="1" dirty="0">
                <a:latin typeface="Arial"/>
                <a:cs typeface="Arial"/>
              </a:rPr>
              <a:t>Special Projects </a:t>
            </a:r>
            <a:r>
              <a:rPr lang="en-US" sz="1800" dirty="0">
                <a:latin typeface="Arial"/>
                <a:cs typeface="Arial"/>
              </a:rPr>
              <a:t>– Country Coverage Reports, Data Services Pilot Projects, Data Policy Portal, Gap Analyses</a:t>
            </a:r>
          </a:p>
          <a:p>
            <a:pPr eaLnBrk="1" hangingPunct="1">
              <a:buFont typeface="Arial" charset="0"/>
              <a:buChar char="•"/>
            </a:pPr>
            <a:r>
              <a:rPr lang="en-US" sz="1800" b="1" dirty="0">
                <a:latin typeface="Arial"/>
                <a:cs typeface="Arial"/>
              </a:rPr>
              <a:t>MIM</a:t>
            </a:r>
            <a:r>
              <a:rPr lang="en-US" sz="1800" dirty="0">
                <a:latin typeface="Arial"/>
                <a:cs typeface="Arial"/>
              </a:rPr>
              <a:t> (Missions, Instruments, Measurements) Database ... with ESA</a:t>
            </a:r>
          </a:p>
          <a:p>
            <a:pPr eaLnBrk="1" hangingPunct="1"/>
            <a:endParaRPr lang="en-US" sz="1800" b="1" dirty="0">
              <a:latin typeface="Arial"/>
              <a:cs typeface="Arial"/>
            </a:endParaRPr>
          </a:p>
          <a:p>
            <a:pPr eaLnBrk="1" hangingPunct="1"/>
            <a:r>
              <a:rPr lang="en-US" sz="1800" b="1" dirty="0">
                <a:latin typeface="Arial"/>
                <a:cs typeface="Arial"/>
              </a:rPr>
              <a:t>Management Functions </a:t>
            </a:r>
            <a:endParaRPr lang="en-US" sz="1800" dirty="0">
              <a:solidFill>
                <a:srgbClr val="0000FF"/>
              </a:solidFill>
              <a:latin typeface="Arial"/>
              <a:cs typeface="Arial"/>
            </a:endParaRPr>
          </a:p>
          <a:p>
            <a:pPr eaLnBrk="1" hangingPunct="1">
              <a:buFont typeface="Arial" charset="0"/>
              <a:buChar char="•"/>
            </a:pPr>
            <a:r>
              <a:rPr lang="en-US" sz="1800" dirty="0">
                <a:latin typeface="Arial"/>
                <a:cs typeface="Arial"/>
              </a:rPr>
              <a:t>CEOS Websites, Mailing Lists, Document Management System, and </a:t>
            </a:r>
            <a:br>
              <a:rPr lang="en-US" sz="1800" dirty="0">
                <a:latin typeface="Arial"/>
                <a:cs typeface="Arial"/>
              </a:rPr>
            </a:br>
            <a:r>
              <a:rPr lang="en-US" sz="1800" dirty="0">
                <a:latin typeface="Arial"/>
                <a:cs typeface="Arial"/>
              </a:rPr>
              <a:t>Devlierables Tracking Database </a:t>
            </a:r>
          </a:p>
          <a:p>
            <a:pPr eaLnBrk="1" hangingPunct="1">
              <a:buFont typeface="Arial" charset="0"/>
              <a:buChar char="•"/>
            </a:pPr>
            <a:r>
              <a:rPr lang="en-US" sz="1800" dirty="0">
                <a:latin typeface="Arial"/>
                <a:cs typeface="Arial"/>
              </a:rPr>
              <a:t>Education Outreach (GEO and IGARSS) </a:t>
            </a:r>
          </a:p>
          <a:p>
            <a:pPr eaLnBrk="1" hangingPunct="1">
              <a:buFont typeface="Arial" charset="0"/>
              <a:buChar char="•"/>
            </a:pPr>
            <a:r>
              <a:rPr lang="en-US" sz="1800" dirty="0">
                <a:latin typeface="Arial"/>
                <a:cs typeface="Arial"/>
              </a:rPr>
              <a:t>Training and Capacity Building (SilvaCarbon, Working Group on Capacity Building)</a:t>
            </a:r>
          </a:p>
        </p:txBody>
      </p:sp>
    </p:spTree>
    <p:extLst>
      <p:ext uri="{BB962C8B-B14F-4D97-AF65-F5344CB8AC3E}">
        <p14:creationId xmlns:p14="http://schemas.microsoft.com/office/powerpoint/2010/main" val="2766825550"/>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446338" y="206514"/>
            <a:ext cx="4868862" cy="707886"/>
          </a:xfrm>
        </p:spPr>
        <p:txBody>
          <a:bodyPr wrap="square">
            <a:spAutoFit/>
          </a:bodyPr>
          <a:lstStyle/>
          <a:p>
            <a:pPr algn="l" eaLnBrk="1" hangingPunct="1"/>
            <a:r>
              <a:rPr lang="en-US" sz="4000" b="1" dirty="0">
                <a:latin typeface="Tahoma" charset="0"/>
                <a:ea typeface="ＭＳ Ｐゴシック" charset="0"/>
                <a:cs typeface="ＭＳ Ｐゴシック" charset="0"/>
              </a:rPr>
              <a:t>What is COVE ?</a:t>
            </a:r>
            <a:endParaRPr lang="en-US" sz="44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6200" y="1293813"/>
            <a:ext cx="5486400" cy="5259387"/>
          </a:xfrm>
        </p:spPr>
        <p:txBody>
          <a:bodyPr/>
          <a:lstStyle/>
          <a:p>
            <a:pPr marL="171450" indent="-171450">
              <a:buFont typeface="Wingdings" charset="2"/>
              <a:buChar char="§"/>
            </a:pPr>
            <a:r>
              <a:rPr lang="en-US" sz="1900" dirty="0">
                <a:solidFill>
                  <a:schemeClr val="tx1"/>
                </a:solidFill>
                <a:latin typeface="Calibri" charset="0"/>
                <a:ea typeface="ＭＳ Ｐゴシック" charset="0"/>
                <a:cs typeface="Calibri" charset="0"/>
              </a:rPr>
              <a:t>The CEOS Visualization Environment (COVE) is a browser-based suite of tools for searching, analyzing and visualizing actual and potential satellite sensor coverage.</a:t>
            </a:r>
          </a:p>
          <a:p>
            <a:pPr marL="171450" indent="-171450">
              <a:buFont typeface="Wingdings" charset="2"/>
              <a:buChar char="§"/>
            </a:pPr>
            <a:r>
              <a:rPr lang="en-US" sz="1900" dirty="0">
                <a:solidFill>
                  <a:schemeClr val="tx1"/>
                </a:solidFill>
                <a:latin typeface="Calibri" charset="0"/>
                <a:ea typeface="ＭＳ Ｐゴシック" charset="0"/>
                <a:cs typeface="Calibri" charset="0"/>
              </a:rPr>
              <a:t>COVE is </a:t>
            </a:r>
            <a:r>
              <a:rPr lang="en-US" sz="1900" dirty="0">
                <a:solidFill>
                  <a:srgbClr val="FF0000"/>
                </a:solidFill>
                <a:latin typeface="Calibri" charset="0"/>
                <a:ea typeface="ＭＳ Ｐゴシック" charset="0"/>
                <a:cs typeface="Calibri" charset="0"/>
              </a:rPr>
              <a:t>FREE and OPEN </a:t>
            </a:r>
            <a:r>
              <a:rPr lang="en-US" sz="1900" dirty="0">
                <a:solidFill>
                  <a:schemeClr val="tx1"/>
                </a:solidFill>
                <a:latin typeface="Calibri" charset="0"/>
                <a:ea typeface="ＭＳ Ｐゴシック" charset="0"/>
                <a:cs typeface="Calibri" charset="0"/>
              </a:rPr>
              <a:t>for anyone to use!</a:t>
            </a:r>
            <a:endParaRPr lang="en-US" sz="1900" b="0" dirty="0">
              <a:solidFill>
                <a:schemeClr val="tx1"/>
              </a:solidFill>
              <a:latin typeface="Calibri" charset="0"/>
              <a:ea typeface="ＭＳ Ｐゴシック" charset="0"/>
              <a:cs typeface="Calibri" charset="0"/>
            </a:endParaRPr>
          </a:p>
          <a:p>
            <a:pPr marL="171450" indent="-171450">
              <a:buFont typeface="Wingdings" charset="2"/>
              <a:buChar char="§"/>
            </a:pPr>
            <a:r>
              <a:rPr lang="en-US" sz="1900" b="0" dirty="0">
                <a:solidFill>
                  <a:schemeClr val="tx1"/>
                </a:solidFill>
                <a:latin typeface="Calibri" charset="0"/>
                <a:ea typeface="ＭＳ Ｐゴシック" charset="0"/>
                <a:cs typeface="Calibri" charset="0"/>
              </a:rPr>
              <a:t>COVE includes 260 missions, 705 mission-instrument combinations. </a:t>
            </a:r>
          </a:p>
          <a:p>
            <a:pPr marL="171450" indent="-171450">
              <a:buFont typeface="Wingdings" charset="2"/>
              <a:buChar char="§"/>
            </a:pPr>
            <a:r>
              <a:rPr lang="en-US" sz="1900" dirty="0">
                <a:solidFill>
                  <a:schemeClr val="tx1"/>
                </a:solidFill>
                <a:latin typeface="Calibri" charset="0"/>
                <a:ea typeface="ＭＳ Ｐゴシック" charset="0"/>
                <a:cs typeface="Calibri" charset="0"/>
              </a:rPr>
              <a:t>COVE is linked to several mission archives to get metadata and browse images for past acquired data: Landsat, SPOT, Pleaides, Radarsat-2, ALOS-1, TerraSAR-X. </a:t>
            </a:r>
          </a:p>
          <a:p>
            <a:pPr marL="171450" indent="-171450">
              <a:buFont typeface="Wingdings" charset="2"/>
              <a:buChar char="§"/>
            </a:pPr>
            <a:r>
              <a:rPr lang="en-US" sz="1900" dirty="0">
                <a:solidFill>
                  <a:schemeClr val="tx1"/>
                </a:solidFill>
                <a:latin typeface="Calibri" charset="0"/>
                <a:ea typeface="ＭＳ Ｐゴシック" charset="0"/>
                <a:cs typeface="Calibri" charset="0"/>
              </a:rPr>
              <a:t>There is a large international user base ... </a:t>
            </a:r>
            <a:br>
              <a:rPr lang="en-US" sz="1900" dirty="0">
                <a:solidFill>
                  <a:schemeClr val="tx1"/>
                </a:solidFill>
                <a:latin typeface="Calibri" charset="0"/>
                <a:ea typeface="ＭＳ Ｐゴシック" charset="0"/>
                <a:cs typeface="Calibri" charset="0"/>
              </a:rPr>
            </a:br>
            <a:r>
              <a:rPr lang="en-US" sz="1900" dirty="0">
                <a:solidFill>
                  <a:schemeClr val="tx1"/>
                </a:solidFill>
                <a:latin typeface="Calibri" charset="0"/>
                <a:ea typeface="ＭＳ Ｐゴシック" charset="0"/>
                <a:cs typeface="Calibri" charset="0"/>
              </a:rPr>
              <a:t>5800+ unique users in 2015. </a:t>
            </a:r>
          </a:p>
          <a:p>
            <a:pPr marL="171450" indent="-171450">
              <a:buFont typeface="Wingdings" charset="2"/>
              <a:buChar char="§"/>
            </a:pPr>
            <a:r>
              <a:rPr lang="en-US" sz="1900" dirty="0">
                <a:solidFill>
                  <a:schemeClr val="tx1"/>
                </a:solidFill>
                <a:latin typeface="Calibri" charset="0"/>
                <a:ea typeface="ＭＳ Ｐゴシック" charset="0"/>
                <a:cs typeface="Calibri" charset="0"/>
              </a:rPr>
              <a:t>The NASA SEO maintains COVE is constantly assessing inquiries from the user community to add new missions, instruments, mode and features to the tool for expanded capability.</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3" name="Picture 2"/>
          <p:cNvPicPr>
            <a:picLocks noChangeAspect="1"/>
          </p:cNvPicPr>
          <p:nvPr/>
        </p:nvPicPr>
        <p:blipFill>
          <a:blip r:embed="rId3"/>
          <a:stretch>
            <a:fillRect/>
          </a:stretch>
        </p:blipFill>
        <p:spPr>
          <a:xfrm>
            <a:off x="5867400" y="1295400"/>
            <a:ext cx="3060700" cy="1549400"/>
          </a:xfrm>
          <a:prstGeom prst="rect">
            <a:avLst/>
          </a:prstGeom>
        </p:spPr>
      </p:pic>
      <p:sp>
        <p:nvSpPr>
          <p:cNvPr id="10" name="Content Placeholder 2"/>
          <p:cNvSpPr txBox="1">
            <a:spLocks/>
          </p:cNvSpPr>
          <p:nvPr/>
        </p:nvSpPr>
        <p:spPr>
          <a:xfrm>
            <a:off x="5715000" y="3505200"/>
            <a:ext cx="3352800" cy="33528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800" dirty="0">
                <a:solidFill>
                  <a:schemeClr val="tx1"/>
                </a:solidFill>
                <a:latin typeface="Calibri" charset="0"/>
                <a:ea typeface="ＭＳ Ｐゴシック" charset="0"/>
                <a:cs typeface="Calibri" charset="0"/>
              </a:rPr>
              <a:t>The </a:t>
            </a:r>
            <a:r>
              <a:rPr lang="en-US" sz="1800" b="1" dirty="0">
                <a:solidFill>
                  <a:schemeClr val="tx1"/>
                </a:solidFill>
                <a:latin typeface="Calibri" charset="0"/>
                <a:ea typeface="ＭＳ Ｐゴシック" charset="0"/>
                <a:cs typeface="Calibri" charset="0"/>
              </a:rPr>
              <a:t>COVE suite </a:t>
            </a:r>
            <a:r>
              <a:rPr lang="en-US" sz="1800" dirty="0">
                <a:solidFill>
                  <a:schemeClr val="tx1"/>
                </a:solidFill>
                <a:latin typeface="Calibri" charset="0"/>
                <a:ea typeface="ＭＳ Ｐゴシック" charset="0"/>
                <a:cs typeface="Calibri" charset="0"/>
              </a:rPr>
              <a:t>of tools includes:</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COVE</a:t>
            </a:r>
            <a:r>
              <a:rPr lang="en-US" sz="1800" dirty="0">
                <a:solidFill>
                  <a:schemeClr val="tx1"/>
                </a:solidFill>
                <a:latin typeface="Calibri" charset="0"/>
                <a:ea typeface="ＭＳ Ｐゴシック" charset="0"/>
                <a:cs typeface="Calibri" charset="0"/>
              </a:rPr>
              <a:t> – The main tool for global visualizations</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Rapid Acquisition Tool </a:t>
            </a:r>
            <a:r>
              <a:rPr lang="en-US" sz="1800" dirty="0">
                <a:solidFill>
                  <a:schemeClr val="tx1"/>
                </a:solidFill>
                <a:latin typeface="Calibri" charset="0"/>
                <a:ea typeface="ＭＳ Ｐゴシック" charset="0"/>
                <a:cs typeface="Calibri" charset="0"/>
              </a:rPr>
              <a:t>– A tabular tool for analyses</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Coverage Analyzer </a:t>
            </a:r>
            <a:r>
              <a:rPr lang="en-US" sz="1800" dirty="0">
                <a:solidFill>
                  <a:schemeClr val="tx1"/>
                </a:solidFill>
                <a:latin typeface="Calibri" charset="0"/>
                <a:ea typeface="ＭＳ Ｐゴシック" charset="0"/>
                <a:cs typeface="Calibri" charset="0"/>
              </a:rPr>
              <a:t>- A tool for long-term coverage analysis</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Mission and Instrument Browser – </a:t>
            </a:r>
            <a:r>
              <a:rPr lang="en-US" sz="1800" dirty="0">
                <a:solidFill>
                  <a:schemeClr val="tx1"/>
                </a:solidFill>
                <a:latin typeface="Calibri" charset="0"/>
                <a:ea typeface="ＭＳ Ｐゴシック" charset="0"/>
                <a:cs typeface="Calibri" charset="0"/>
              </a:rPr>
              <a:t>Details on the COVE mission database</a:t>
            </a:r>
          </a:p>
          <a:p>
            <a:pPr marL="171450" indent="-171450">
              <a:buFont typeface="Wingdings" charset="2"/>
              <a:buChar char="§"/>
            </a:pPr>
            <a:endParaRPr lang="en-US" sz="1800" dirty="0">
              <a:solidFill>
                <a:schemeClr val="tx1"/>
              </a:solidFill>
              <a:latin typeface="Calibri" charset="0"/>
              <a:ea typeface="ＭＳ Ｐゴシック" charset="0"/>
              <a:cs typeface="Calibri" charset="0"/>
            </a:endParaRPr>
          </a:p>
        </p:txBody>
      </p:sp>
      <p:sp>
        <p:nvSpPr>
          <p:cNvPr id="7" name="TextBox 7"/>
          <p:cNvSpPr txBox="1">
            <a:spLocks noChangeArrowheads="1"/>
          </p:cNvSpPr>
          <p:nvPr/>
        </p:nvSpPr>
        <p:spPr bwMode="auto">
          <a:xfrm>
            <a:off x="5867400" y="2890837"/>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FF0000"/>
                </a:solidFill>
                <a:latin typeface="Tahoma" charset="0"/>
                <a:cs typeface="Tahoma" charset="0"/>
              </a:rPr>
              <a:t>www.ceos-cove.org</a:t>
            </a:r>
          </a:p>
        </p:txBody>
      </p:sp>
    </p:spTree>
    <p:extLst>
      <p:ext uri="{BB962C8B-B14F-4D97-AF65-F5344CB8AC3E}">
        <p14:creationId xmlns:p14="http://schemas.microsoft.com/office/powerpoint/2010/main" val="396482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41538" y="206514"/>
            <a:ext cx="5402262" cy="646331"/>
          </a:xfrm>
        </p:spPr>
        <p:txBody>
          <a:bodyPr wrap="square">
            <a:spAutoFit/>
          </a:bodyPr>
          <a:lstStyle/>
          <a:p>
            <a:pPr algn="l" eaLnBrk="1" hangingPunct="1"/>
            <a:r>
              <a:rPr lang="en-US" sz="3600" b="1" dirty="0">
                <a:latin typeface="Tahoma" charset="0"/>
                <a:ea typeface="ＭＳ Ｐゴシック" charset="0"/>
                <a:cs typeface="ＭＳ Ｐゴシック" charset="0"/>
              </a:rPr>
              <a:t>Recent COVE Updates</a:t>
            </a:r>
            <a:endParaRPr lang="en-US" sz="40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6200" y="1293813"/>
            <a:ext cx="4267200" cy="5259387"/>
          </a:xfrm>
        </p:spPr>
        <p:txBody>
          <a:bodyPr/>
          <a:lstStyle/>
          <a:p>
            <a:pPr marL="177800" indent="-177800">
              <a:buFont typeface="Wingdings" charset="2"/>
              <a:buChar char="§"/>
            </a:pPr>
            <a:r>
              <a:rPr lang="en-US" sz="2000" b="1" dirty="0">
                <a:solidFill>
                  <a:schemeClr val="tx1"/>
                </a:solidFill>
                <a:latin typeface="Calibri" charset="0"/>
                <a:ea typeface="ＭＳ Ｐゴシック" charset="0"/>
                <a:cs typeface="Calibri" charset="0"/>
              </a:rPr>
              <a:t>January 2016</a:t>
            </a:r>
            <a:r>
              <a:rPr lang="en-US" sz="2000" dirty="0">
                <a:solidFill>
                  <a:schemeClr val="tx1"/>
                </a:solidFill>
                <a:latin typeface="Calibri" charset="0"/>
                <a:ea typeface="ＭＳ Ｐゴシック" charset="0"/>
                <a:cs typeface="Calibri" charset="0"/>
              </a:rPr>
              <a:t>: Changed </a:t>
            </a:r>
            <a:r>
              <a:rPr lang="en-US" sz="2000" b="0" dirty="0">
                <a:solidFill>
                  <a:schemeClr val="tx1"/>
                </a:solidFill>
                <a:latin typeface="Calibri" charset="0"/>
                <a:ea typeface="ＭＳ Ｐゴシック" charset="0"/>
                <a:cs typeface="Calibri" charset="0"/>
              </a:rPr>
              <a:t>from Google Earth </a:t>
            </a:r>
            <a:r>
              <a:rPr lang="en-US" sz="2000" dirty="0">
                <a:solidFill>
                  <a:schemeClr val="tx1"/>
                </a:solidFill>
                <a:latin typeface="Calibri" charset="0"/>
                <a:ea typeface="ＭＳ Ｐゴシック" charset="0"/>
                <a:cs typeface="Calibri" charset="0"/>
              </a:rPr>
              <a:t>to </a:t>
            </a:r>
            <a:r>
              <a:rPr lang="en-US" sz="2000" u="sng" dirty="0">
                <a:solidFill>
                  <a:schemeClr val="tx1"/>
                </a:solidFill>
                <a:latin typeface="Calibri" charset="0"/>
                <a:ea typeface="ＭＳ Ｐゴシック" charset="0"/>
                <a:cs typeface="Calibri" charset="0"/>
              </a:rPr>
              <a:t>Cesium</a:t>
            </a:r>
            <a:r>
              <a:rPr lang="en-US" sz="2000" dirty="0">
                <a:solidFill>
                  <a:schemeClr val="tx1"/>
                </a:solidFill>
                <a:latin typeface="Calibri" charset="0"/>
                <a:ea typeface="ＭＳ Ｐゴシック" charset="0"/>
                <a:cs typeface="Calibri" charset="0"/>
              </a:rPr>
              <a:t> for globe interface</a:t>
            </a:r>
            <a:endParaRPr lang="en-US" sz="2000" b="0" dirty="0">
              <a:solidFill>
                <a:schemeClr val="tx1"/>
              </a:solidFill>
              <a:latin typeface="Calibri" charset="0"/>
              <a:ea typeface="ＭＳ Ｐゴシック" charset="0"/>
              <a:cs typeface="Calibri" charset="0"/>
            </a:endParaRPr>
          </a:p>
          <a:p>
            <a:pPr marL="171450" indent="-171450">
              <a:buFont typeface="Wingdings" charset="2"/>
              <a:buChar char="§"/>
            </a:pPr>
            <a:r>
              <a:rPr lang="en-US" sz="2000" b="1" dirty="0">
                <a:solidFill>
                  <a:schemeClr val="tx1"/>
                </a:solidFill>
                <a:latin typeface="Calibri" charset="0"/>
                <a:ea typeface="ＭＳ Ｐゴシック" charset="0"/>
                <a:cs typeface="Calibri" charset="0"/>
              </a:rPr>
              <a:t>New Missions</a:t>
            </a:r>
            <a:r>
              <a:rPr lang="en-US" sz="2000" dirty="0">
                <a:solidFill>
                  <a:schemeClr val="tx1"/>
                </a:solidFill>
                <a:latin typeface="Calibri" charset="0"/>
                <a:ea typeface="ＭＳ Ｐゴシック" charset="0"/>
                <a:cs typeface="Calibri" charset="0"/>
              </a:rPr>
              <a:t>: Sentinel-1A/2A, CBERS-4, RCM 1-3 (notional), FY-3C, PROBA-V, TET-1.</a:t>
            </a:r>
            <a:endParaRPr lang="en-US" sz="2000" b="0" dirty="0">
              <a:solidFill>
                <a:schemeClr val="tx1"/>
              </a:solidFill>
              <a:latin typeface="Calibri" charset="0"/>
              <a:ea typeface="ＭＳ Ｐゴシック" charset="0"/>
              <a:cs typeface="Calibri" charset="0"/>
            </a:endParaRPr>
          </a:p>
          <a:p>
            <a:pPr marL="169863" indent="-169863" eaLnBrk="1" hangingPunct="1">
              <a:buFont typeface="Wingdings" charset="0"/>
              <a:buChar char="§"/>
            </a:pPr>
            <a:r>
              <a:rPr lang="en-US" sz="2000" b="1" dirty="0">
                <a:solidFill>
                  <a:schemeClr val="tx1"/>
                </a:solidFill>
                <a:latin typeface="Calibri" charset="0"/>
                <a:ea typeface="ＭＳ Ｐゴシック" charset="0"/>
                <a:cs typeface="Calibri" charset="0"/>
              </a:rPr>
              <a:t>New Overlays</a:t>
            </a:r>
            <a:r>
              <a:rPr lang="en-US" sz="2000" b="0" dirty="0">
                <a:solidFill>
                  <a:schemeClr val="tx1"/>
                </a:solidFill>
                <a:latin typeface="Calibri" charset="0"/>
                <a:ea typeface="ＭＳ Ｐゴシック" charset="0"/>
                <a:cs typeface="Calibri" charset="0"/>
              </a:rPr>
              <a:t>: Landsat/Sentinel constellation revisit performance, </a:t>
            </a:r>
            <a:r>
              <a:rPr lang="en-US" sz="2000" u="sng" dirty="0">
                <a:solidFill>
                  <a:schemeClr val="tx1"/>
                </a:solidFill>
                <a:latin typeface="Calibri" charset="0"/>
                <a:ea typeface="ＭＳ Ｐゴシック" charset="0"/>
                <a:cs typeface="Calibri" charset="0"/>
              </a:rPr>
              <a:t>Global Phenology </a:t>
            </a:r>
            <a:r>
              <a:rPr lang="en-US" sz="2000" b="0" dirty="0">
                <a:solidFill>
                  <a:schemeClr val="tx1"/>
                </a:solidFill>
                <a:latin typeface="Calibri" charset="0"/>
                <a:ea typeface="ＭＳ Ｐゴシック" charset="0"/>
                <a:cs typeface="Calibri" charset="0"/>
              </a:rPr>
              <a:t>(2001/2014 monthly NDVI Min/Max)</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New Analysis Tools: </a:t>
            </a:r>
            <a:r>
              <a:rPr lang="en-US" sz="2000" u="sng" dirty="0">
                <a:solidFill>
                  <a:schemeClr val="tx1"/>
                </a:solidFill>
                <a:latin typeface="Calibri" charset="0"/>
                <a:ea typeface="ＭＳ Ｐゴシック" charset="0"/>
                <a:cs typeface="Calibri" charset="0"/>
              </a:rPr>
              <a:t>Custom Mission Tool</a:t>
            </a:r>
            <a:r>
              <a:rPr lang="en-US" sz="2000" dirty="0">
                <a:solidFill>
                  <a:schemeClr val="tx1"/>
                </a:solidFill>
                <a:latin typeface="Calibri" charset="0"/>
                <a:ea typeface="ＭＳ Ｐゴシック" charset="0"/>
                <a:cs typeface="Calibri" charset="0"/>
              </a:rPr>
              <a:t> allows the creation of a notional mission for analyses.</a:t>
            </a:r>
            <a:r>
              <a:rPr lang="en-US" sz="2000" b="1" dirty="0">
                <a:solidFill>
                  <a:schemeClr val="tx1"/>
                </a:solidFill>
                <a:latin typeface="Calibri" charset="0"/>
                <a:ea typeface="ＭＳ Ｐゴシック" charset="0"/>
                <a:cs typeface="Calibri" charset="0"/>
              </a:rPr>
              <a:t> </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New Archive Link: </a:t>
            </a:r>
            <a:r>
              <a:rPr lang="en-US" sz="2000" b="1" dirty="0">
                <a:solidFill>
                  <a:srgbClr val="FF0000"/>
                </a:solidFill>
                <a:latin typeface="Calibri" charset="0"/>
                <a:ea typeface="ＭＳ Ｐゴシック" charset="0"/>
                <a:cs typeface="Calibri" charset="0"/>
              </a:rPr>
              <a:t>Sentinel-1A !!!!</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Future Archive Links</a:t>
            </a:r>
            <a:r>
              <a:rPr lang="en-US" sz="2000" dirty="0">
                <a:solidFill>
                  <a:schemeClr val="tx1"/>
                </a:solidFill>
                <a:latin typeface="Calibri" charset="0"/>
                <a:ea typeface="ＭＳ Ｐゴシック" charset="0"/>
                <a:cs typeface="Calibri" charset="0"/>
              </a:rPr>
              <a:t>: Sentinel-2A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(end 2016).</a:t>
            </a:r>
          </a:p>
          <a:p>
            <a:pPr marL="169863" indent="-169863" eaLnBrk="1" hangingPunct="1">
              <a:buFont typeface="Wingdings" charset="0"/>
              <a:buChar char="§"/>
            </a:pPr>
            <a:endParaRPr lang="en-US" sz="2000" b="0" dirty="0">
              <a:solidFill>
                <a:schemeClr val="tx1"/>
              </a:solidFill>
              <a:latin typeface="Calibri" charset="0"/>
              <a:ea typeface="ＭＳ Ｐゴシック" charset="0"/>
              <a:cs typeface="Calibri"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3" name="Picture 2"/>
          <p:cNvPicPr>
            <a:picLocks noChangeAspect="1"/>
          </p:cNvPicPr>
          <p:nvPr/>
        </p:nvPicPr>
        <p:blipFill>
          <a:blip r:embed="rId3"/>
          <a:stretch>
            <a:fillRect/>
          </a:stretch>
        </p:blipFill>
        <p:spPr>
          <a:xfrm>
            <a:off x="4372712" y="1295400"/>
            <a:ext cx="4674330" cy="3429000"/>
          </a:xfrm>
          <a:prstGeom prst="rect">
            <a:avLst/>
          </a:prstGeom>
        </p:spPr>
      </p:pic>
      <p:sp>
        <p:nvSpPr>
          <p:cNvPr id="4" name="TextBox 3"/>
          <p:cNvSpPr txBox="1"/>
          <p:nvPr/>
        </p:nvSpPr>
        <p:spPr>
          <a:xfrm>
            <a:off x="4800600" y="4848763"/>
            <a:ext cx="3962400" cy="1631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a:ln>
                  <a:noFill/>
                </a:ln>
                <a:solidFill>
                  <a:srgbClr val="002569"/>
                </a:solidFill>
                <a:effectLst/>
                <a:uFillTx/>
                <a:latin typeface="Calibri"/>
                <a:cs typeface="Calibri"/>
              </a:rPr>
              <a:t>Example of COVE connection to the</a:t>
            </a:r>
            <a:br>
              <a:rPr kumimoji="0" lang="en-US" sz="2000" b="0" i="0" u="none" strike="noStrike" cap="none" spc="0" normalizeH="0" baseline="0">
                <a:ln>
                  <a:noFill/>
                </a:ln>
                <a:solidFill>
                  <a:srgbClr val="002569"/>
                </a:solidFill>
                <a:effectLst/>
                <a:uFillTx/>
                <a:latin typeface="Calibri"/>
                <a:cs typeface="Calibri"/>
              </a:rPr>
            </a:br>
            <a:r>
              <a:rPr kumimoji="0" lang="en-US" sz="2000" b="0" i="0" u="none" strike="noStrike" cap="none" spc="0" normalizeH="0" baseline="0">
                <a:ln>
                  <a:noFill/>
                </a:ln>
                <a:solidFill>
                  <a:srgbClr val="002569"/>
                </a:solidFill>
                <a:effectLst/>
                <a:uFillTx/>
                <a:latin typeface="Calibri"/>
                <a:cs typeface="Calibri"/>
              </a:rPr>
              <a:t>Sentinel-1A data archive.</a:t>
            </a:r>
            <a:r>
              <a:rPr kumimoji="0" lang="en-US" sz="2000" b="0" i="0" u="none" strike="noStrike" cap="none" spc="0" normalizeH="0">
                <a:ln>
                  <a:noFill/>
                </a:ln>
                <a:solidFill>
                  <a:srgbClr val="002569"/>
                </a:solidFill>
                <a:effectLst/>
                <a:uFillTx/>
                <a:latin typeface="Calibri"/>
                <a:cs typeface="Calibri"/>
              </a:rPr>
              <a:t> COVE now</a:t>
            </a:r>
            <a:br>
              <a:rPr kumimoji="0" lang="en-US" sz="2000" b="0" i="0" u="none" strike="noStrike" cap="none" spc="0" normalizeH="0">
                <a:ln>
                  <a:noFill/>
                </a:ln>
                <a:solidFill>
                  <a:srgbClr val="002569"/>
                </a:solidFill>
                <a:effectLst/>
                <a:uFillTx/>
                <a:latin typeface="Calibri"/>
                <a:cs typeface="Calibri"/>
              </a:rPr>
            </a:br>
            <a:r>
              <a:rPr kumimoji="0" lang="en-US" sz="2000" b="0" i="0" u="none" strike="noStrike" cap="none" spc="0" normalizeH="0">
                <a:ln>
                  <a:noFill/>
                </a:ln>
                <a:solidFill>
                  <a:srgbClr val="002569"/>
                </a:solidFill>
                <a:effectLst/>
                <a:uFillTx/>
                <a:latin typeface="Calibri"/>
                <a:cs typeface="Calibri"/>
              </a:rPr>
              <a:t>shows actual acquired data locations,</a:t>
            </a:r>
            <a:br>
              <a:rPr kumimoji="0" lang="en-US" sz="2000" b="0" i="0" u="none" strike="noStrike" cap="none" spc="0" normalizeH="0">
                <a:ln>
                  <a:noFill/>
                </a:ln>
                <a:solidFill>
                  <a:srgbClr val="002569"/>
                </a:solidFill>
                <a:effectLst/>
                <a:uFillTx/>
                <a:latin typeface="Calibri"/>
                <a:cs typeface="Calibri"/>
              </a:rPr>
            </a:br>
            <a:r>
              <a:rPr kumimoji="0" lang="en-US" sz="2000" b="0" i="0" u="none" strike="noStrike" cap="none" spc="0" normalizeH="0">
                <a:ln>
                  <a:noFill/>
                </a:ln>
                <a:solidFill>
                  <a:srgbClr val="002569"/>
                </a:solidFill>
                <a:effectLst/>
                <a:uFillTx/>
                <a:latin typeface="Calibri"/>
                <a:cs typeface="Calibri"/>
              </a:rPr>
              <a:t>quick-look images, and links</a:t>
            </a:r>
            <a:r>
              <a:rPr lang="en-US" sz="2000">
                <a:latin typeface="Calibri"/>
                <a:cs typeface="Calibri"/>
              </a:rPr>
              <a:t> to order the data.</a:t>
            </a:r>
            <a:endParaRPr kumimoji="0" lang="en-US" sz="2000" b="0" i="0" u="none" strike="noStrike" cap="none" spc="0" normalizeH="0">
              <a:ln>
                <a:noFill/>
              </a:ln>
              <a:solidFill>
                <a:srgbClr val="002569"/>
              </a:solidFill>
              <a:effectLst/>
              <a:uFillTx/>
              <a:latin typeface="Calibri"/>
              <a:cs typeface="Calibri"/>
            </a:endParaRPr>
          </a:p>
        </p:txBody>
      </p:sp>
    </p:spTree>
    <p:extLst>
      <p:ext uri="{BB962C8B-B14F-4D97-AF65-F5344CB8AC3E}">
        <p14:creationId xmlns:p14="http://schemas.microsoft.com/office/powerpoint/2010/main" val="1260074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228600"/>
            <a:ext cx="6837773"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Landsat Country Reports</a:t>
            </a:r>
            <a:endParaRPr lang="pt-BR" sz="3600" b="1" dirty="0">
              <a:latin typeface="Proxima Nova Regular"/>
              <a:ea typeface="Proxima Nova Regular"/>
              <a:cs typeface="Proxima Nova Regular"/>
            </a:endParaRPr>
          </a:p>
        </p:txBody>
      </p:sp>
      <p:sp>
        <p:nvSpPr>
          <p:cNvPr id="17410" name="Content Placeholder 2"/>
          <p:cNvSpPr>
            <a:spLocks noGrp="1"/>
          </p:cNvSpPr>
          <p:nvPr>
            <p:ph idx="1"/>
          </p:nvPr>
        </p:nvSpPr>
        <p:spPr>
          <a:xfrm>
            <a:off x="142010" y="1307380"/>
            <a:ext cx="5723279" cy="5398220"/>
          </a:xfrm>
        </p:spPr>
        <p:txBody>
          <a:bodyPr/>
          <a:lstStyle/>
          <a:p>
            <a:pPr marL="228600" indent="-228600"/>
            <a:r>
              <a:rPr lang="en-GB" sz="2000" dirty="0"/>
              <a:t>The CEOS Systems Engineering Office (SEO) has prepared detailed historic Landsat coverage reports for 70 GFOI countries.</a:t>
            </a:r>
          </a:p>
          <a:p>
            <a:pPr marL="228600" indent="-228600"/>
            <a:r>
              <a:rPr lang="en-GB" sz="2000" dirty="0"/>
              <a:t>The SEO created these reports using automated scripts connected to the Landsat archive. All Landsat scenes (missions 5,7,8) from 1990 through 2015 were included. </a:t>
            </a:r>
          </a:p>
          <a:p>
            <a:pPr marL="228600" indent="-228600"/>
            <a:r>
              <a:rPr lang="en-GB" sz="2000" dirty="0"/>
              <a:t>These reports (PDF and EXCEL format) are here:  </a:t>
            </a:r>
            <a:r>
              <a:rPr lang="en-GB" sz="1800" b="1" dirty="0">
                <a:solidFill>
                  <a:srgbClr val="FF0000"/>
                </a:solidFill>
              </a:rPr>
              <a:t>http://tinyurl.com/GFOIcountryreports </a:t>
            </a:r>
            <a:endParaRPr lang="en-GB" sz="1800" b="1" dirty="0" smtClean="0">
              <a:solidFill>
                <a:srgbClr val="FF0000"/>
              </a:solidFill>
            </a:endParaRPr>
          </a:p>
          <a:p>
            <a:pPr marL="228600" indent="-228600"/>
            <a:r>
              <a:rPr lang="en-GB" sz="2000" dirty="0"/>
              <a:t>The reports include summary graphs, tables, and other detailed data for every acquired scene (mission, path/row, cloud%, processing level).</a:t>
            </a:r>
          </a:p>
          <a:p>
            <a:pPr marL="228600" indent="-228600"/>
            <a:r>
              <a:rPr lang="en-GB" sz="2000" dirty="0" smtClean="0"/>
              <a:t>These reports will be valuable for countries to assess available scenes and cloud cover for future data ordering.</a:t>
            </a:r>
          </a:p>
        </p:txBody>
      </p:sp>
      <p:pic>
        <p:nvPicPr>
          <p:cNvPr id="2" name="Picture 1"/>
          <p:cNvPicPr>
            <a:picLocks noChangeAspect="1"/>
          </p:cNvPicPr>
          <p:nvPr/>
        </p:nvPicPr>
        <p:blipFill>
          <a:blip r:embed="rId3"/>
          <a:stretch>
            <a:fillRect/>
          </a:stretch>
        </p:blipFill>
        <p:spPr>
          <a:xfrm>
            <a:off x="5861454" y="1752600"/>
            <a:ext cx="3053946" cy="2256493"/>
          </a:xfrm>
          <a:prstGeom prst="rect">
            <a:avLst/>
          </a:prstGeom>
        </p:spPr>
      </p:pic>
      <p:pic>
        <p:nvPicPr>
          <p:cNvPr id="3" name="Picture 2"/>
          <p:cNvPicPr>
            <a:picLocks noChangeAspect="1"/>
          </p:cNvPicPr>
          <p:nvPr/>
        </p:nvPicPr>
        <p:blipFill>
          <a:blip r:embed="rId4"/>
          <a:stretch>
            <a:fillRect/>
          </a:stretch>
        </p:blipFill>
        <p:spPr>
          <a:xfrm>
            <a:off x="5867400" y="4244226"/>
            <a:ext cx="3053946" cy="2232774"/>
          </a:xfrm>
          <a:prstGeom prst="rect">
            <a:avLst/>
          </a:prstGeom>
        </p:spPr>
      </p:pic>
    </p:spTree>
    <p:extLst>
      <p:ext uri="{BB962C8B-B14F-4D97-AF65-F5344CB8AC3E}">
        <p14:creationId xmlns:p14="http://schemas.microsoft.com/office/powerpoint/2010/main" val="268061759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253424"/>
            <a:ext cx="5486400" cy="584776"/>
          </a:xfrm>
        </p:spPr>
        <p:txBody>
          <a:bodyPr wrap="square">
            <a:spAutoFit/>
          </a:bodyPr>
          <a:lstStyle/>
          <a:p>
            <a:pPr algn="l" eaLnBrk="1" hangingPunct="1"/>
            <a:r>
              <a:rPr lang="en-US" b="1" dirty="0">
                <a:latin typeface="Tahoma" charset="0"/>
                <a:ea typeface="ＭＳ Ｐゴシック" charset="0"/>
                <a:cs typeface="ＭＳ Ｐゴシック" charset="0"/>
              </a:rPr>
              <a:t>The Data Cube Vision </a:t>
            </a:r>
            <a:endParaRPr lang="en-US" sz="36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228600" y="1370013"/>
            <a:ext cx="5486400" cy="5259387"/>
          </a:xfrm>
        </p:spPr>
        <p:txBody>
          <a:bodyPr/>
          <a:lstStyle/>
          <a:p>
            <a:pPr marL="177800" indent="-177800">
              <a:buSzPct val="120000"/>
              <a:buFont typeface="Wingdings" charset="2"/>
              <a:buChar char="§"/>
            </a:pPr>
            <a:r>
              <a:rPr lang="en-US" sz="2000" dirty="0">
                <a:solidFill>
                  <a:schemeClr val="tx1"/>
                </a:solidFill>
                <a:latin typeface="Calibri" charset="0"/>
                <a:ea typeface="ＭＳ Ｐゴシック" charset="0"/>
                <a:cs typeface="Calibri" charset="0"/>
              </a:rPr>
              <a:t>The CEOS </a:t>
            </a:r>
            <a:r>
              <a:rPr lang="en-US" sz="2000" b="1" dirty="0">
                <a:solidFill>
                  <a:srgbClr val="FF0000"/>
                </a:solidFill>
                <a:latin typeface="Calibri" charset="0"/>
                <a:ea typeface="ＭＳ Ｐゴシック" charset="0"/>
                <a:cs typeface="Calibri" charset="0"/>
              </a:rPr>
              <a:t>Data Cube </a:t>
            </a:r>
            <a:r>
              <a:rPr lang="en-US" sz="2000" dirty="0">
                <a:solidFill>
                  <a:schemeClr val="tx1"/>
                </a:solidFill>
                <a:latin typeface="Calibri" charset="0"/>
                <a:ea typeface="ＭＳ Ｐゴシック" charset="0"/>
                <a:cs typeface="Calibri" charset="0"/>
              </a:rPr>
              <a:t>infrastructure will become a highly utilized free and open source software toolset for creating local, regional or national pixel-based time-series of multiple datasets that are spatially aligned according to user needs (spatial region, time period, data layers, grid projection). </a:t>
            </a:r>
          </a:p>
          <a:p>
            <a:pPr marL="177800" indent="-177800">
              <a:buSzPct val="120000"/>
              <a:buFont typeface="Wingdings" charset="2"/>
              <a:buChar char="§"/>
            </a:pPr>
            <a:r>
              <a:rPr lang="en-US" sz="2000" dirty="0">
                <a:solidFill>
                  <a:schemeClr val="tx1"/>
                </a:solidFill>
                <a:latin typeface="Calibri" charset="0"/>
                <a:ea typeface="ＭＳ Ｐゴシック" charset="0"/>
                <a:cs typeface="Calibri" charset="0"/>
              </a:rPr>
              <a:t>Users will connect free/open user interface tools to the Data Cube for common analyses (cloud-free mosaics, change detection, time series statistics) or utilize Advance Programming Interface (API) connections to develop their own interface tools.</a:t>
            </a:r>
          </a:p>
          <a:p>
            <a:pPr marL="177800" indent="-177800">
              <a:buSzPct val="120000"/>
              <a:buFont typeface="Wingdings" charset="2"/>
              <a:buChar char="§"/>
            </a:pPr>
            <a:r>
              <a:rPr lang="en-US" sz="2000" dirty="0">
                <a:solidFill>
                  <a:schemeClr val="tx1"/>
                </a:solidFill>
                <a:latin typeface="Calibri" charset="0"/>
                <a:ea typeface="ＭＳ Ｐゴシック" charset="0"/>
                <a:cs typeface="Calibri" charset="0"/>
              </a:rPr>
              <a:t>Space Agencies will systematically supply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analysis- ready data products that are easily ingested into Data Cubes.</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4" name="Picture 3"/>
          <p:cNvPicPr>
            <a:picLocks noChangeAspect="1"/>
          </p:cNvPicPr>
          <p:nvPr/>
        </p:nvPicPr>
        <p:blipFill>
          <a:blip r:embed="rId3"/>
          <a:stretch>
            <a:fillRect/>
          </a:stretch>
        </p:blipFill>
        <p:spPr>
          <a:xfrm>
            <a:off x="5791200" y="1371599"/>
            <a:ext cx="3200400" cy="2534371"/>
          </a:xfrm>
          <a:prstGeom prst="rect">
            <a:avLst/>
          </a:prstGeom>
        </p:spPr>
      </p:pic>
      <p:pic>
        <p:nvPicPr>
          <p:cNvPr id="5" name="Picture 4"/>
          <p:cNvPicPr>
            <a:picLocks noChangeAspect="1"/>
          </p:cNvPicPr>
          <p:nvPr/>
        </p:nvPicPr>
        <p:blipFill>
          <a:blip r:embed="rId4"/>
          <a:stretch>
            <a:fillRect/>
          </a:stretch>
        </p:blipFill>
        <p:spPr>
          <a:xfrm>
            <a:off x="5867400" y="4038600"/>
            <a:ext cx="3048000" cy="2519826"/>
          </a:xfrm>
          <a:prstGeom prst="rect">
            <a:avLst/>
          </a:prstGeom>
        </p:spPr>
      </p:pic>
    </p:spTree>
    <p:extLst>
      <p:ext uri="{BB962C8B-B14F-4D97-AF65-F5344CB8AC3E}">
        <p14:creationId xmlns:p14="http://schemas.microsoft.com/office/powerpoint/2010/main" val="140144258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bwMode="auto">
          <a:xfrm flipV="1">
            <a:off x="1438374" y="2022889"/>
            <a:ext cx="0" cy="3793550"/>
          </a:xfrm>
          <a:prstGeom prst="straightConnector1">
            <a:avLst/>
          </a:prstGeom>
          <a:ln w="50800">
            <a:solidFill>
              <a:schemeClr val="tx1">
                <a:lumMod val="50000"/>
              </a:schemeClr>
            </a:solidFill>
            <a:headEnd type="arrow" w="sm" len="med"/>
            <a:tailEnd type="arrow" w="sm" len="med"/>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a:xfrm>
            <a:off x="2057400" y="228600"/>
            <a:ext cx="6592054"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Data Cube Architecture</a:t>
            </a:r>
          </a:p>
        </p:txBody>
      </p:sp>
      <p:sp>
        <p:nvSpPr>
          <p:cNvPr id="5" name="Content Placeholder 2"/>
          <p:cNvSpPr txBox="1">
            <a:spLocks/>
          </p:cNvSpPr>
          <p:nvPr/>
        </p:nvSpPr>
        <p:spPr bwMode="auto">
          <a:xfrm>
            <a:off x="2769117" y="1427998"/>
            <a:ext cx="6185159" cy="10668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Working with CEOS Space Agencies to develop plans for sustained provision of Analysis Ready Data (ARD).</a:t>
            </a:r>
          </a:p>
          <a:p>
            <a:pPr marL="285750" indent="-285750" algn="l" defTabSz="914400">
              <a:spcBef>
                <a:spcPct val="20000"/>
              </a:spcBef>
              <a:buFont typeface="Arial"/>
              <a:buChar char="•"/>
            </a:pPr>
            <a:r>
              <a:rPr lang="en-US" sz="2000" dirty="0">
                <a:solidFill>
                  <a:srgbClr val="002569"/>
                </a:solidFill>
                <a:latin typeface="Calibri" charset="0"/>
                <a:cs typeface="Calibri" charset="0"/>
              </a:rPr>
              <a:t>Sentinel-1A and Sentinel-2A are the highest priority.</a:t>
            </a:r>
          </a:p>
        </p:txBody>
      </p:sp>
      <p:pic>
        <p:nvPicPr>
          <p:cNvPr id="8" name="Picture 7"/>
          <p:cNvPicPr>
            <a:picLocks noChangeAspect="1"/>
          </p:cNvPicPr>
          <p:nvPr/>
        </p:nvPicPr>
        <p:blipFill rotWithShape="1">
          <a:blip r:embed="rId3"/>
          <a:srcRect l="7778"/>
          <a:stretch/>
        </p:blipFill>
        <p:spPr>
          <a:xfrm>
            <a:off x="752574" y="3129822"/>
            <a:ext cx="1382058" cy="1483069"/>
          </a:xfrm>
          <a:prstGeom prst="rect">
            <a:avLst/>
          </a:prstGeom>
        </p:spPr>
      </p:pic>
      <p:sp>
        <p:nvSpPr>
          <p:cNvPr id="14" name="Rectangle 13"/>
          <p:cNvSpPr/>
          <p:nvPr/>
        </p:nvSpPr>
        <p:spPr>
          <a:xfrm>
            <a:off x="404961" y="5849831"/>
            <a:ext cx="2057400" cy="627169"/>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i="1" dirty="0">
                <a:solidFill>
                  <a:schemeClr val="tx1">
                    <a:lumMod val="50000"/>
                  </a:schemeClr>
                </a:solidFill>
                <a:latin typeface="Calibri"/>
                <a:cs typeface="Calibri"/>
              </a:rPr>
              <a:t>User Interface</a:t>
            </a:r>
          </a:p>
        </p:txBody>
      </p:sp>
      <p:sp>
        <p:nvSpPr>
          <p:cNvPr id="22" name="TextBox 21"/>
          <p:cNvSpPr txBox="1"/>
          <p:nvPr/>
        </p:nvSpPr>
        <p:spPr>
          <a:xfrm>
            <a:off x="766845" y="4521054"/>
            <a:ext cx="1361959" cy="400108"/>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b="1" dirty="0"/>
              <a:t>Data </a:t>
            </a:r>
            <a:r>
              <a:rPr lang="en-US" sz="2000" b="1" dirty="0">
                <a:latin typeface="Calibri"/>
                <a:cs typeface="Calibri"/>
              </a:rPr>
              <a:t>Cubes</a:t>
            </a:r>
          </a:p>
        </p:txBody>
      </p:sp>
      <p:sp>
        <p:nvSpPr>
          <p:cNvPr id="23" name="Rectangle 22"/>
          <p:cNvSpPr/>
          <p:nvPr/>
        </p:nvSpPr>
        <p:spPr>
          <a:xfrm>
            <a:off x="443333" y="1473038"/>
            <a:ext cx="1909441" cy="878036"/>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1" fontAlgn="auto" hangingPunct="1">
              <a:spcBef>
                <a:spcPts val="0"/>
              </a:spcBef>
              <a:spcAft>
                <a:spcPts val="0"/>
              </a:spcAft>
            </a:pPr>
            <a:r>
              <a:rPr lang="en-US" sz="2000" b="1" i="1" dirty="0">
                <a:solidFill>
                  <a:schemeClr val="tx1">
                    <a:lumMod val="50000"/>
                  </a:schemeClr>
                </a:solidFill>
                <a:latin typeface="Calibri"/>
                <a:cs typeface="Calibri"/>
              </a:rPr>
              <a:t>Analysis-Ready Data Products</a:t>
            </a:r>
          </a:p>
        </p:txBody>
      </p:sp>
      <p:sp>
        <p:nvSpPr>
          <p:cNvPr id="26" name="Content Placeholder 2"/>
          <p:cNvSpPr txBox="1">
            <a:spLocks/>
          </p:cNvSpPr>
          <p:nvPr/>
        </p:nvSpPr>
        <p:spPr bwMode="auto">
          <a:xfrm>
            <a:off x="2769118" y="4706426"/>
            <a:ext cx="6248400" cy="1654215"/>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Developing and testing prototype user interfaces for custom mosaic creation, time-series statistics, change detection (water, land, vegetation).</a:t>
            </a:r>
          </a:p>
          <a:p>
            <a:pPr marL="285750" indent="-285750" algn="l" defTabSz="914400">
              <a:spcBef>
                <a:spcPct val="20000"/>
              </a:spcBef>
              <a:buFont typeface="Arial"/>
              <a:buChar char="•"/>
            </a:pPr>
            <a:r>
              <a:rPr lang="en-US" sz="2000" dirty="0">
                <a:solidFill>
                  <a:srgbClr val="002569"/>
                </a:solidFill>
                <a:latin typeface="Calibri" charset="0"/>
                <a:cs typeface="Calibri" charset="0"/>
              </a:rPr>
              <a:t>Developing Advanced Programming Interfaces (APIs) for users to create their own user interfaces</a:t>
            </a:r>
          </a:p>
        </p:txBody>
      </p:sp>
      <p:sp>
        <p:nvSpPr>
          <p:cNvPr id="27" name="Content Placeholder 2"/>
          <p:cNvSpPr txBox="1">
            <a:spLocks/>
          </p:cNvSpPr>
          <p:nvPr/>
        </p:nvSpPr>
        <p:spPr bwMode="auto">
          <a:xfrm>
            <a:off x="2782077" y="2987131"/>
            <a:ext cx="6248400" cy="141867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Testing prototype Data Cubes for </a:t>
            </a:r>
            <a:r>
              <a:rPr lang="en-US" sz="2000" b="1" dirty="0">
                <a:solidFill>
                  <a:srgbClr val="002569"/>
                </a:solidFill>
                <a:latin typeface="Calibri" charset="0"/>
                <a:cs typeface="Calibri" charset="0"/>
              </a:rPr>
              <a:t>Kenya and Colombia</a:t>
            </a:r>
            <a:r>
              <a:rPr lang="en-US" sz="2000" dirty="0">
                <a:solidFill>
                  <a:srgbClr val="002569"/>
                </a:solidFill>
                <a:latin typeface="Calibri" charset="0"/>
                <a:cs typeface="Calibri" charset="0"/>
              </a:rPr>
              <a:t>. </a:t>
            </a:r>
            <a:br>
              <a:rPr lang="en-US" sz="2000" dirty="0">
                <a:solidFill>
                  <a:srgbClr val="002569"/>
                </a:solidFill>
                <a:latin typeface="Calibri" charset="0"/>
                <a:cs typeface="Calibri" charset="0"/>
              </a:rPr>
            </a:br>
            <a:r>
              <a:rPr lang="en-US" sz="2000" dirty="0">
                <a:solidFill>
                  <a:srgbClr val="002569"/>
                </a:solidFill>
                <a:latin typeface="Calibri" charset="0"/>
                <a:cs typeface="Calibri" charset="0"/>
              </a:rPr>
              <a:t>Testing local, regional hub and cloud deployment.</a:t>
            </a:r>
          </a:p>
          <a:p>
            <a:pPr marL="285750" indent="-285750" algn="l" defTabSz="914400">
              <a:spcBef>
                <a:spcPct val="20000"/>
              </a:spcBef>
              <a:buFont typeface="Arial"/>
              <a:buChar char="•"/>
            </a:pPr>
            <a:r>
              <a:rPr lang="en-US" sz="2000" dirty="0">
                <a:solidFill>
                  <a:srgbClr val="002569"/>
                </a:solidFill>
                <a:latin typeface="Calibri" charset="0"/>
                <a:cs typeface="Calibri" charset="0"/>
              </a:rPr>
              <a:t>Developing ingestors to add more datasets: SRTM, ALOS Mosiacs, MODIS, SPOT-5, Sentinel-1A/2A.</a:t>
            </a:r>
          </a:p>
        </p:txBody>
      </p:sp>
      <p:sp>
        <p:nvSpPr>
          <p:cNvPr id="3" name="TextBox 2"/>
          <p:cNvSpPr txBox="1"/>
          <p:nvPr/>
        </p:nvSpPr>
        <p:spPr>
          <a:xfrm>
            <a:off x="371574" y="5054438"/>
            <a:ext cx="524691"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lvl1pPr marL="0" marR="0" indent="0" algn="l" rtl="0" fontAlgn="auto" latinLnBrk="1" hangingPunct="0">
              <a:lnSpc>
                <a:spcPct val="100000"/>
              </a:lnSpc>
              <a:spcBef>
                <a:spcPts val="0"/>
              </a:spcBef>
              <a:spcAft>
                <a:spcPts val="0"/>
              </a:spcAft>
              <a:buClrTx/>
              <a:buSzTx/>
              <a:buFontTx/>
              <a:buNone/>
              <a:tabLst/>
              <a:defRPr sz="2400" b="1">
                <a:latin typeface="Calibri"/>
                <a:cs typeface="Calibri"/>
              </a:defRPr>
            </a:lvl1pPr>
          </a:lstStyle>
          <a:p>
            <a:r>
              <a:rPr lang="en-US"/>
              <a:t>API</a:t>
            </a:r>
          </a:p>
        </p:txBody>
      </p:sp>
      <p:sp>
        <p:nvSpPr>
          <p:cNvPr id="12" name="TextBox 11"/>
          <p:cNvSpPr txBox="1"/>
          <p:nvPr/>
        </p:nvSpPr>
        <p:spPr>
          <a:xfrm>
            <a:off x="142974" y="2687775"/>
            <a:ext cx="116954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b="1">
                <a:latin typeface="Calibri"/>
                <a:cs typeface="Calibri"/>
              </a:rPr>
              <a:t>Ingestor</a:t>
            </a:r>
            <a:endParaRPr kumimoji="0" lang="en-US" sz="2400" b="1" i="0" u="none" strike="noStrike" cap="none" spc="0" normalizeH="0" baseline="0">
              <a:ln>
                <a:noFill/>
              </a:ln>
              <a:solidFill>
                <a:srgbClr val="002569"/>
              </a:solidFill>
              <a:effectLst/>
              <a:uFillTx/>
              <a:latin typeface="Calibri"/>
              <a:cs typeface="Calibri"/>
            </a:endParaRPr>
          </a:p>
        </p:txBody>
      </p:sp>
    </p:spTree>
    <p:extLst>
      <p:ext uri="{BB962C8B-B14F-4D97-AF65-F5344CB8AC3E}">
        <p14:creationId xmlns:p14="http://schemas.microsoft.com/office/powerpoint/2010/main" val="38791299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09800" y="228600"/>
            <a:ext cx="4752976" cy="553998"/>
          </a:xfrm>
          <a:ln w="12700">
            <a:miter lim="400000"/>
          </a:ln>
        </p:spPr>
        <p:txBody>
          <a:bodyPr wrap="square" lIns="0" tIns="0" rIns="0" bIns="0">
            <a:spAutoFit/>
          </a:bodyPr>
          <a:lstStyle/>
          <a:p>
            <a:pPr algn="l"/>
            <a:r>
              <a:rPr lang="en-US" sz="3600" b="1">
                <a:latin typeface="Proxima Nova Regular"/>
                <a:ea typeface="Proxima Nova Regular"/>
                <a:cs typeface="Proxima Nova Regular"/>
              </a:rPr>
              <a:t>Kenya Pilot Project</a:t>
            </a:r>
            <a:endParaRPr lang="pt-BR" sz="3600" b="1" dirty="0">
              <a:latin typeface="Proxima Nova Regular"/>
              <a:ea typeface="Proxima Nova Regular"/>
              <a:cs typeface="Proxima Nova Regular"/>
            </a:endParaRPr>
          </a:p>
        </p:txBody>
      </p:sp>
      <p:sp>
        <p:nvSpPr>
          <p:cNvPr id="6" name="Rectangle 3"/>
          <p:cNvSpPr txBox="1">
            <a:spLocks noChangeArrowheads="1"/>
          </p:cNvSpPr>
          <p:nvPr/>
        </p:nvSpPr>
        <p:spPr bwMode="auto">
          <a:xfrm>
            <a:off x="76200" y="1295400"/>
            <a:ext cx="6036307" cy="4876923"/>
          </a:xfrm>
          <a:prstGeom prst="rect">
            <a:avLst/>
          </a:prstGeom>
          <a:noFill/>
          <a:ln w="9525">
            <a:noFill/>
            <a:miter lim="800000"/>
            <a:headEnd/>
            <a:tailEnd/>
          </a:ln>
          <a:effectLst/>
        </p:spPr>
        <p:txBody>
          <a:bodyPr/>
          <a:lstStyle/>
          <a:p>
            <a:pPr marL="285750" lvl="1" indent="-166688">
              <a:spcBef>
                <a:spcPct val="20000"/>
              </a:spcBef>
              <a:buClr>
                <a:srgbClr val="3B812F"/>
              </a:buClr>
              <a:buSzPct val="100000"/>
              <a:buFont typeface="Arial"/>
              <a:buChar char="•"/>
              <a:defRPr/>
            </a:pPr>
            <a:r>
              <a:rPr lang="en-US" sz="2000" kern="0" dirty="0">
                <a:solidFill>
                  <a:srgbClr val="002569"/>
                </a:solidFill>
                <a:latin typeface="Calibri"/>
                <a:cs typeface="Calibri"/>
              </a:rPr>
              <a:t>The project is led by NASA-SEO and supported by the Australian Government (DOTE) and the Clinton Foundation (CCI and SLEEK).</a:t>
            </a:r>
          </a:p>
          <a:p>
            <a:pPr marL="285750" lvl="1" indent="-166688">
              <a:spcBef>
                <a:spcPct val="20000"/>
              </a:spcBef>
              <a:buClr>
                <a:srgbClr val="3B812F"/>
              </a:buClr>
              <a:buSzPct val="100000"/>
              <a:buFont typeface="Arial"/>
              <a:buChar char="•"/>
              <a:defRPr/>
            </a:pPr>
            <a:r>
              <a:rPr lang="en-US" sz="2000" dirty="0">
                <a:latin typeface="Calibri"/>
                <a:cs typeface="Calibri"/>
              </a:rPr>
              <a:t>Two operating versions of the Kenya Data Cube:</a:t>
            </a:r>
            <a:br>
              <a:rPr lang="en-US" sz="2000" dirty="0">
                <a:latin typeface="Calibri"/>
                <a:cs typeface="Calibri"/>
              </a:rPr>
            </a:br>
            <a:r>
              <a:rPr lang="en-US" sz="2000" dirty="0">
                <a:latin typeface="Calibri"/>
                <a:cs typeface="Calibri"/>
              </a:rPr>
              <a:t>Amazon Cloud and a local SEO computer. Considering options for the SERVIR-Africa Hub.</a:t>
            </a:r>
          </a:p>
          <a:p>
            <a:pPr marL="285750" lvl="1" indent="-166688">
              <a:spcBef>
                <a:spcPct val="20000"/>
              </a:spcBef>
              <a:buClr>
                <a:srgbClr val="3B812F"/>
              </a:buClr>
              <a:buSzPct val="100000"/>
              <a:buFont typeface="Arial"/>
              <a:buChar char="•"/>
              <a:defRPr/>
            </a:pPr>
            <a:r>
              <a:rPr lang="en-US" sz="2000" dirty="0">
                <a:latin typeface="Calibri"/>
                <a:cs typeface="Calibri"/>
              </a:rPr>
              <a:t>11.5 TB of Landsat data (7500+ scenes back to year 2000). Pixel information from 42 path-row regions were extracted and reformatted into a cube.  </a:t>
            </a:r>
          </a:p>
          <a:p>
            <a:pPr marL="285750" lvl="1" indent="-166688">
              <a:spcBef>
                <a:spcPct val="20000"/>
              </a:spcBef>
              <a:buClr>
                <a:srgbClr val="3B812F"/>
              </a:buClr>
              <a:buSzPct val="100000"/>
              <a:buFont typeface="Arial"/>
              <a:buChar char="•"/>
              <a:defRPr/>
            </a:pPr>
            <a:r>
              <a:rPr lang="en-US" sz="2000" dirty="0">
                <a:latin typeface="Calibri"/>
                <a:cs typeface="Calibri"/>
              </a:rPr>
              <a:t>The cube contains 68 time-series tiles (1-deg square) with 933 million pixels.</a:t>
            </a:r>
          </a:p>
          <a:p>
            <a:pPr marL="285750" lvl="1" indent="-166688">
              <a:spcBef>
                <a:spcPct val="20000"/>
              </a:spcBef>
              <a:buClr>
                <a:srgbClr val="3B812F"/>
              </a:buClr>
              <a:buSzPct val="100000"/>
              <a:buFont typeface="Arial"/>
              <a:buChar char="•"/>
              <a:defRPr/>
            </a:pPr>
            <a:r>
              <a:rPr lang="en-US" sz="2000" kern="0" dirty="0">
                <a:solidFill>
                  <a:srgbClr val="002569"/>
                </a:solidFill>
                <a:latin typeface="Calibri"/>
                <a:cs typeface="Calibri"/>
              </a:rPr>
              <a:t>The Kenya team is still utilizing scene-based methods to develop historic forest maps. Future testing of Data Cube concepts is likely in mid-2016.</a:t>
            </a:r>
          </a:p>
        </p:txBody>
      </p:sp>
      <p:pic>
        <p:nvPicPr>
          <p:cNvPr id="7" name="Picture 2" descr="http://arts.gov.au/sites/default/files/images/austgov-sta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336510"/>
            <a:ext cx="1676400" cy="9306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cienceblogs.com/startswithabang/files/2013/04/nasa_logo.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1884" y="3379317"/>
            <a:ext cx="1005030" cy="8510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LEEK Logo.jpg.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179" y="4472380"/>
            <a:ext cx="1866900" cy="1318820"/>
          </a:xfrm>
          <a:prstGeom prst="rect">
            <a:avLst/>
          </a:prstGeom>
        </p:spPr>
      </p:pic>
      <p:pic>
        <p:nvPicPr>
          <p:cNvPr id="3" name="Picture 2"/>
          <p:cNvPicPr>
            <a:picLocks noChangeAspect="1"/>
          </p:cNvPicPr>
          <p:nvPr/>
        </p:nvPicPr>
        <p:blipFill>
          <a:blip r:embed="rId6"/>
          <a:stretch>
            <a:fillRect/>
          </a:stretch>
        </p:blipFill>
        <p:spPr>
          <a:xfrm>
            <a:off x="6291598" y="1384518"/>
            <a:ext cx="2638231" cy="1752030"/>
          </a:xfrm>
          <a:prstGeom prst="rect">
            <a:avLst/>
          </a:prstGeom>
        </p:spPr>
      </p:pic>
    </p:spTree>
    <p:extLst>
      <p:ext uri="{BB962C8B-B14F-4D97-AF65-F5344CB8AC3E}">
        <p14:creationId xmlns:p14="http://schemas.microsoft.com/office/powerpoint/2010/main" val="352006062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09800" y="228600"/>
            <a:ext cx="5486400" cy="553998"/>
          </a:xfrm>
          <a:ln w="12700">
            <a:miter lim="400000"/>
          </a:ln>
        </p:spPr>
        <p:txBody>
          <a:bodyPr wrap="square" lIns="0" tIns="0" rIns="0" bIns="0">
            <a:spAutoFit/>
          </a:bodyPr>
          <a:lstStyle/>
          <a:p>
            <a:pPr algn="l"/>
            <a:r>
              <a:rPr lang="en-US" sz="3600" b="1">
                <a:latin typeface="Proxima Nova Regular"/>
                <a:ea typeface="Proxima Nova Regular"/>
                <a:cs typeface="Proxima Nova Regular"/>
              </a:rPr>
              <a:t>Colombia Pilot Project</a:t>
            </a:r>
            <a:endParaRPr lang="pt-BR" sz="3600" b="1" dirty="0">
              <a:latin typeface="Proxima Nova Regular"/>
              <a:ea typeface="Proxima Nova Regular"/>
              <a:cs typeface="Proxima Nova Regular"/>
            </a:endParaRPr>
          </a:p>
        </p:txBody>
      </p:sp>
      <p:pic>
        <p:nvPicPr>
          <p:cNvPr id="6" name="Picture 4" descr="http://scienceblogs.com/startswithabang/files/2013/04/nasa_log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475" y="3648996"/>
            <a:ext cx="1358354" cy="1150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138813" y="1447800"/>
            <a:ext cx="2882900" cy="1799182"/>
          </a:xfrm>
          <a:prstGeom prst="rect">
            <a:avLst/>
          </a:prstGeom>
        </p:spPr>
      </p:pic>
      <p:pic>
        <p:nvPicPr>
          <p:cNvPr id="8" name="Picture 7"/>
          <p:cNvPicPr>
            <a:picLocks noChangeAspect="1"/>
          </p:cNvPicPr>
          <p:nvPr/>
        </p:nvPicPr>
        <p:blipFill>
          <a:blip r:embed="rId5"/>
          <a:stretch>
            <a:fillRect/>
          </a:stretch>
        </p:blipFill>
        <p:spPr>
          <a:xfrm>
            <a:off x="6187014" y="3521861"/>
            <a:ext cx="1380443" cy="1334428"/>
          </a:xfrm>
          <a:prstGeom prst="rect">
            <a:avLst/>
          </a:prstGeom>
        </p:spPr>
      </p:pic>
      <p:sp>
        <p:nvSpPr>
          <p:cNvPr id="9" name="Rectangle 3"/>
          <p:cNvSpPr txBox="1">
            <a:spLocks noChangeArrowheads="1"/>
          </p:cNvSpPr>
          <p:nvPr/>
        </p:nvSpPr>
        <p:spPr bwMode="auto">
          <a:xfrm>
            <a:off x="76200" y="1371600"/>
            <a:ext cx="6053889" cy="4959465"/>
          </a:xfrm>
          <a:prstGeom prst="rect">
            <a:avLst/>
          </a:prstGeom>
          <a:noFill/>
          <a:ln w="9525">
            <a:noFill/>
            <a:miter lim="800000"/>
            <a:headEnd/>
            <a:tailEnd/>
          </a:ln>
          <a:effectLst/>
        </p:spPr>
        <p:txBody>
          <a:bodyPr/>
          <a:lstStyle/>
          <a:p>
            <a:pPr marL="285750" lvl="1" indent="-166688">
              <a:spcBef>
                <a:spcPct val="20000"/>
              </a:spcBef>
              <a:buClr>
                <a:srgbClr val="3B812F"/>
              </a:buClr>
              <a:buSzPct val="100000"/>
              <a:buFont typeface="Arial"/>
              <a:buChar char="•"/>
              <a:defRPr/>
            </a:pPr>
            <a:r>
              <a:rPr lang="en-US" kern="0" dirty="0">
                <a:solidFill>
                  <a:srgbClr val="002569"/>
                </a:solidFill>
                <a:cs typeface="Calibri"/>
              </a:rPr>
              <a:t>The project is led by NASA-SEO and the Colombian Government. </a:t>
            </a:r>
            <a:r>
              <a:rPr lang="en-US" kern="0" dirty="0">
                <a:solidFill>
                  <a:srgbClr val="002569"/>
                </a:solidFill>
                <a:latin typeface="Calibri"/>
                <a:cs typeface="Calibri"/>
              </a:rPr>
              <a:t>Supported by CSIRO (Australia, CEOS Chair Team) and IDEAM (</a:t>
            </a:r>
            <a:r>
              <a:rPr lang="en-US" dirty="0">
                <a:latin typeface="Calibri"/>
                <a:cs typeface="Calibri"/>
              </a:rPr>
              <a:t>Institute of Hydrology, Meteorology and Environmental Studies).</a:t>
            </a:r>
            <a:endParaRPr lang="en-US" kern="0" dirty="0">
              <a:solidFill>
                <a:srgbClr val="002569"/>
              </a:solidFill>
              <a:latin typeface="Calibri"/>
              <a:cs typeface="Calibri"/>
            </a:endParaRPr>
          </a:p>
          <a:p>
            <a:pPr marL="285750" lvl="1" indent="-166688">
              <a:spcBef>
                <a:spcPct val="20000"/>
              </a:spcBef>
              <a:buClr>
                <a:srgbClr val="3B812F"/>
              </a:buClr>
              <a:buSzPct val="100000"/>
              <a:buFont typeface="Arial"/>
              <a:buChar char="•"/>
              <a:defRPr/>
            </a:pPr>
            <a:r>
              <a:rPr lang="en-US" dirty="0">
                <a:latin typeface="Calibri"/>
                <a:cs typeface="Calibri"/>
              </a:rPr>
              <a:t>A mini-cube (4 Landsat path-row regions) was delivered in Oct 2015. Includes all historic Landsat data back to 2000. Contains 20 time-series tiles (1-deg square). </a:t>
            </a:r>
            <a:br>
              <a:rPr lang="en-US" dirty="0">
                <a:latin typeface="Calibri"/>
                <a:cs typeface="Calibri"/>
              </a:rPr>
            </a:br>
            <a:r>
              <a:rPr lang="en-US" dirty="0">
                <a:latin typeface="Calibri"/>
                <a:cs typeface="Calibri"/>
              </a:rPr>
              <a:t>Total area = 246,020 km</a:t>
            </a:r>
            <a:r>
              <a:rPr lang="en-US" baseline="30000" dirty="0">
                <a:latin typeface="Calibri"/>
                <a:cs typeface="Calibri"/>
              </a:rPr>
              <a:t>2</a:t>
            </a:r>
            <a:r>
              <a:rPr lang="en-US" dirty="0">
                <a:latin typeface="Calibri"/>
                <a:cs typeface="Calibri"/>
              </a:rPr>
              <a:t>, 273 million pixels.</a:t>
            </a:r>
          </a:p>
          <a:p>
            <a:pPr marL="285750" lvl="1" indent="-166688">
              <a:spcBef>
                <a:spcPct val="20000"/>
              </a:spcBef>
              <a:buClr>
                <a:srgbClr val="3B812F"/>
              </a:buClr>
              <a:buSzPct val="100000"/>
              <a:buFont typeface="Arial"/>
              <a:buChar char="•"/>
              <a:defRPr/>
            </a:pPr>
            <a:r>
              <a:rPr lang="en-US" dirty="0">
                <a:latin typeface="Calibri"/>
                <a:cs typeface="Calibri"/>
              </a:rPr>
              <a:t>The Colombia government presented the Data Cube concept to the Ministry in late 2015 and was approved to implement the Data Cube architecture for national scale applications in 2016. </a:t>
            </a:r>
          </a:p>
          <a:p>
            <a:pPr marL="285750" lvl="1" indent="-166688">
              <a:spcBef>
                <a:spcPct val="20000"/>
              </a:spcBef>
              <a:buClr>
                <a:srgbClr val="3B812F"/>
              </a:buClr>
              <a:buSzPct val="100000"/>
              <a:buFont typeface="Arial"/>
              <a:buChar char="•"/>
              <a:defRPr/>
            </a:pPr>
            <a:r>
              <a:rPr lang="en-US" dirty="0">
                <a:latin typeface="Calibri"/>
                <a:cs typeface="Calibri"/>
              </a:rPr>
              <a:t>The Colombia team is working closely with the NASA-SEO team to expand their Data Cube to the full country. They are also very interested in user interface tools to produce custom mosaics, detect change, and conduct time series analyses (land and water). Conducted a team telecon on Feb 17.</a:t>
            </a:r>
            <a:endParaRPr lang="en-US" kern="0" dirty="0">
              <a:solidFill>
                <a:srgbClr val="002569"/>
              </a:solidFill>
              <a:latin typeface="Calibri"/>
              <a:cs typeface="Calibri"/>
            </a:endParaRPr>
          </a:p>
        </p:txBody>
      </p:sp>
      <p:pic>
        <p:nvPicPr>
          <p:cNvPr id="3" name="Picture 2"/>
          <p:cNvPicPr>
            <a:picLocks noChangeAspect="1"/>
          </p:cNvPicPr>
          <p:nvPr/>
        </p:nvPicPr>
        <p:blipFill>
          <a:blip r:embed="rId6"/>
          <a:stretch>
            <a:fillRect/>
          </a:stretch>
        </p:blipFill>
        <p:spPr>
          <a:xfrm>
            <a:off x="6992676" y="4928894"/>
            <a:ext cx="1254403" cy="1254403"/>
          </a:xfrm>
          <a:prstGeom prst="rect">
            <a:avLst/>
          </a:prstGeom>
        </p:spPr>
      </p:pic>
    </p:spTree>
    <p:extLst>
      <p:ext uri="{BB962C8B-B14F-4D97-AF65-F5344CB8AC3E}">
        <p14:creationId xmlns:p14="http://schemas.microsoft.com/office/powerpoint/2010/main" val="17073277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8471</TotalTime>
  <Words>1941</Words>
  <Application>Microsoft Macintosh PowerPoint</Application>
  <PresentationFormat>On-screen Show (4:3)</PresentationFormat>
  <Paragraphs>143</Paragraphs>
  <Slides>17</Slides>
  <Notes>15</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Default</vt:lpstr>
      <vt:lpstr>GA White Pages</vt:lpstr>
      <vt:lpstr>GA Blue Pages</vt:lpstr>
      <vt:lpstr>1_Default</vt:lpstr>
      <vt:lpstr>2_Default</vt:lpstr>
      <vt:lpstr>PowerPoint Presentation</vt:lpstr>
      <vt:lpstr>PowerPoint Presentation</vt:lpstr>
      <vt:lpstr>What is COVE ?</vt:lpstr>
      <vt:lpstr>Recent COVE Updates</vt:lpstr>
      <vt:lpstr>Landsat Country Reports</vt:lpstr>
      <vt:lpstr>The Data Cube Vision </vt:lpstr>
      <vt:lpstr>Data Cube Architecture</vt:lpstr>
      <vt:lpstr>Kenya Pilot Project</vt:lpstr>
      <vt:lpstr>Colombia Pilot Project</vt:lpstr>
      <vt:lpstr>Custom Mosaic Tool</vt:lpstr>
      <vt:lpstr>Water Detection Tool</vt:lpstr>
      <vt:lpstr>Change Detection Tools</vt:lpstr>
      <vt:lpstr>Grid Projections</vt:lpstr>
      <vt:lpstr>Analysis Ready Data (ARD) </vt:lpstr>
      <vt:lpstr>CEOS Ad Hoc Working Group  for GEOGLAM</vt:lpstr>
      <vt:lpstr>Spatial Alignment Issue</vt:lpstr>
      <vt:lpstr>Landsat “Collections”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391</cp:revision>
  <cp:lastPrinted>2015-10-27T20:57:44Z</cp:lastPrinted>
  <dcterms:modified xsi:type="dcterms:W3CDTF">2016-02-22T08:45:20Z</dcterms:modified>
</cp:coreProperties>
</file>