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g9QOnuz7b6iSv/f2S/oLI9J7dR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5: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6: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7: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6.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0"/>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0"/>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0"/>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1"/>
          <p:cNvSpPr txBox="1"/>
          <p:nvPr/>
        </p:nvSpPr>
        <p:spPr>
          <a:xfrm>
            <a:off x="-24384" y="6562799"/>
            <a:ext cx="4925568"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LSI-VC 12, 8-9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3" name="Google Shape;33;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5" name="Google Shape;35;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7" name="Google Shape;37;p1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LSI-VC 12, 8-9 September 2022</a:t>
            </a:r>
            <a:endParaRPr b="0" i="0" sz="1400" u="none" cap="none" strike="noStrike">
              <a:solidFill>
                <a:srgbClr val="000000"/>
              </a:solidFill>
              <a:latin typeface="Arial"/>
              <a:ea typeface="Arial"/>
              <a:cs typeface="Arial"/>
              <a:sym typeface="Arial"/>
            </a:endParaRPr>
          </a:p>
        </p:txBody>
      </p:sp>
      <p:sp>
        <p:nvSpPr>
          <p:cNvPr id="38" name="Google Shape;38;p12"/>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13"/>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 name="Google Shape;47;p13"/>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 name="Google Shape;48;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LSI-VC 12, 8-9 September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4"/>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4"/>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LSI-VC</a:t>
            </a:r>
            <a:r>
              <a:rPr b="1" i="0" lang="en-GB" sz="1400" u="none" cap="none" strike="noStrike">
                <a:solidFill>
                  <a:schemeClr val="accent1"/>
                </a:solidFill>
                <a:latin typeface="Arial"/>
                <a:ea typeface="Arial"/>
                <a:cs typeface="Arial"/>
                <a:sym typeface="Arial"/>
              </a:rPr>
              <a:t> 12, 8-9 September</a:t>
            </a:r>
            <a:r>
              <a:rPr b="1" i="0" lang="en-GB" sz="1400" u="none" cap="none" strike="noStrike">
                <a:solidFill>
                  <a:schemeClr val="accent1"/>
                </a:solidFill>
                <a:latin typeface="Arial"/>
                <a:ea typeface="Arial"/>
                <a:cs typeface="Arial"/>
                <a:sym typeface="Arial"/>
              </a:rPr>
              <a:t>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475405" y="2527253"/>
            <a:ext cx="6157185" cy="8309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4800"/>
              <a:t>CARD4L Assessments</a:t>
            </a:r>
            <a:endParaRPr sz="4800"/>
          </a:p>
        </p:txBody>
      </p:sp>
      <p:sp>
        <p:nvSpPr>
          <p:cNvPr id="67" name="Google Shape;67;p1"/>
          <p:cNvSpPr/>
          <p:nvPr/>
        </p:nvSpPr>
        <p:spPr>
          <a:xfrm>
            <a:off x="7973786" y="4822371"/>
            <a:ext cx="3836513" cy="1953985"/>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Medhavy Thankappan</a:t>
            </a:r>
            <a:endParaRPr/>
          </a:p>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Geoscience Australia</a:t>
            </a:r>
            <a:endParaRPr b="0" i="0" sz="12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LSI-VC 12</a:t>
            </a:r>
            <a:endParaRPr b="0" i="0" sz="12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000"/>
              <a:buFont typeface="Arial"/>
              <a:buNone/>
            </a:pPr>
            <a:r>
              <a:rPr b="1" i="0" lang="en-GB" sz="2000" u="none" cap="none" strike="noStrike">
                <a:solidFill>
                  <a:schemeClr val="accent1"/>
                </a:solidFill>
                <a:latin typeface="Arial"/>
                <a:ea typeface="Arial"/>
                <a:cs typeface="Arial"/>
                <a:sym typeface="Arial"/>
              </a:rPr>
              <a:t>Frascati, 8-9 September 2022</a:t>
            </a:r>
            <a:endParaRPr b="1" i="0" sz="20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idx="1" type="body"/>
          </p:nvPr>
        </p:nvSpPr>
        <p:spPr>
          <a:xfrm>
            <a:off x="237671" y="1475447"/>
            <a:ext cx="6255657" cy="4218213"/>
          </a:xfrm>
          <a:prstGeom prst="rect">
            <a:avLst/>
          </a:prstGeom>
          <a:noFill/>
          <a:ln>
            <a:noFill/>
          </a:ln>
        </p:spPr>
        <p:txBody>
          <a:bodyPr anchorCtr="0" anchor="ctr" bIns="91425" lIns="91425" spcFirstLastPara="1" rIns="91425" wrap="square" tIns="91425">
            <a:noAutofit/>
          </a:bodyPr>
          <a:lstStyle/>
          <a:p>
            <a:pPr indent="-374650" lvl="0" marL="457200" marR="0" rtl="0" algn="l">
              <a:lnSpc>
                <a:spcPct val="100000"/>
              </a:lnSpc>
              <a:spcBef>
                <a:spcPts val="1200"/>
              </a:spcBef>
              <a:spcAft>
                <a:spcPts val="0"/>
              </a:spcAft>
              <a:buClr>
                <a:srgbClr val="000000"/>
              </a:buClr>
              <a:buSzPts val="2300"/>
              <a:buFont typeface="Noto Sans Symbols"/>
              <a:buChar char="❖"/>
            </a:pPr>
            <a:r>
              <a:rPr b="0" i="0" lang="en-GB" sz="1800" u="none" cap="none" strike="noStrike">
                <a:solidFill>
                  <a:srgbClr val="000000"/>
                </a:solidFill>
                <a:latin typeface="Arial"/>
                <a:ea typeface="Arial"/>
                <a:cs typeface="Arial"/>
                <a:sym typeface="Arial"/>
              </a:rPr>
              <a:t>Identified as a core component of the CEOS-ARD Governance Framework.</a:t>
            </a:r>
            <a:endParaRPr b="0" i="0" sz="18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Noto Sans Symbols"/>
              <a:buChar char="❖"/>
            </a:pPr>
            <a:r>
              <a:rPr b="0" i="0" lang="en-GB" sz="1800" u="none" cap="none" strike="noStrike">
                <a:solidFill>
                  <a:srgbClr val="000000"/>
                </a:solidFill>
                <a:latin typeface="Arial"/>
                <a:ea typeface="Arial"/>
                <a:cs typeface="Arial"/>
                <a:sym typeface="Arial"/>
              </a:rPr>
              <a:t>Act as a forum for all matters related to CEOS-ARD.</a:t>
            </a:r>
            <a:endParaRPr b="0" i="0" sz="18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Noto Sans Symbols"/>
              <a:buChar char="❖"/>
            </a:pPr>
            <a:r>
              <a:rPr b="0" i="0" lang="en-GB" sz="1800" u="none" cap="none" strike="noStrike">
                <a:solidFill>
                  <a:srgbClr val="000000"/>
                </a:solidFill>
                <a:latin typeface="Arial"/>
                <a:ea typeface="Arial"/>
                <a:cs typeface="Arial"/>
                <a:sym typeface="Arial"/>
              </a:rPr>
              <a:t>Representatives from the CEOS Virtual Constellations are integral to the effort going forward, as these are the CEOS entities with the technical expertise to recommend, develop and maintain Product Family Specifications.</a:t>
            </a:r>
            <a:endParaRPr b="0" i="0" sz="1800" u="none" cap="none" strike="noStrike">
              <a:solidFill>
                <a:srgbClr val="000000"/>
              </a:solidFill>
              <a:latin typeface="Arial"/>
              <a:ea typeface="Arial"/>
              <a:cs typeface="Arial"/>
              <a:sym typeface="Arial"/>
            </a:endParaRPr>
          </a:p>
          <a:p>
            <a:pPr indent="-374650" lvl="0" marL="457200" marR="0" rtl="0" algn="l">
              <a:lnSpc>
                <a:spcPct val="100000"/>
              </a:lnSpc>
              <a:spcBef>
                <a:spcPts val="1200"/>
              </a:spcBef>
              <a:spcAft>
                <a:spcPts val="0"/>
              </a:spcAft>
              <a:buClr>
                <a:srgbClr val="000000"/>
              </a:buClr>
              <a:buSzPts val="2300"/>
              <a:buFont typeface="Noto Sans Symbols"/>
              <a:buChar char="❖"/>
            </a:pPr>
            <a:r>
              <a:rPr b="0" i="0" lang="en-GB" sz="1800" u="none" cap="none" strike="noStrike">
                <a:solidFill>
                  <a:srgbClr val="000000"/>
                </a:solidFill>
                <a:latin typeface="Arial"/>
                <a:ea typeface="Arial"/>
                <a:cs typeface="Arial"/>
                <a:sym typeface="Arial"/>
              </a:rPr>
              <a:t>Provide strong coordination across CEOS and promote CEOS-ARD in a unified way</a:t>
            </a:r>
            <a:endParaRPr/>
          </a:p>
          <a:p>
            <a:pPr indent="-374650" lvl="0" marL="457200" marR="0" rtl="0" algn="l">
              <a:lnSpc>
                <a:spcPct val="100000"/>
              </a:lnSpc>
              <a:spcBef>
                <a:spcPts val="1200"/>
              </a:spcBef>
              <a:spcAft>
                <a:spcPts val="0"/>
              </a:spcAft>
              <a:buClr>
                <a:srgbClr val="000000"/>
              </a:buClr>
              <a:buSzPts val="2300"/>
              <a:buFont typeface="Noto Sans Symbols"/>
              <a:buChar char="❖"/>
            </a:pPr>
            <a:r>
              <a:rPr b="0" i="0" lang="en-GB" sz="1800" u="none" cap="none" strike="noStrike">
                <a:solidFill>
                  <a:srgbClr val="000000"/>
                </a:solidFill>
                <a:latin typeface="Arial"/>
                <a:ea typeface="Arial"/>
                <a:cs typeface="Arial"/>
                <a:sym typeface="Arial"/>
              </a:rPr>
              <a:t>CEOS-ARD Oversight Group Terms of Reference (</a:t>
            </a:r>
            <a:r>
              <a:rPr b="0" i="1" lang="en-GB" sz="1800" u="none" cap="none" strike="noStrike">
                <a:solidFill>
                  <a:srgbClr val="000000"/>
                </a:solidFill>
                <a:latin typeface="Arial"/>
                <a:ea typeface="Arial"/>
                <a:cs typeface="Arial"/>
                <a:sym typeface="Arial"/>
              </a:rPr>
              <a:t>Endorsed at SIT-37</a:t>
            </a:r>
            <a:r>
              <a:rPr b="0" i="0" lang="en-GB"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228600" lvl="0" marL="457200" marR="0" rtl="0" algn="l">
              <a:lnSpc>
                <a:spcPct val="100000"/>
              </a:lnSpc>
              <a:spcBef>
                <a:spcPts val="1200"/>
              </a:spcBef>
              <a:spcAft>
                <a:spcPts val="0"/>
              </a:spcAft>
              <a:buClr>
                <a:srgbClr val="000000"/>
              </a:buClr>
              <a:buSzPts val="2300"/>
              <a:buFont typeface="Noto Sans Symbols"/>
              <a:buNone/>
            </a:pPr>
            <a:r>
              <a:t/>
            </a:r>
            <a:endParaRPr b="0" i="0" sz="1800" u="none" cap="none" strike="noStrike">
              <a:solidFill>
                <a:srgbClr val="000000"/>
              </a:solidFill>
              <a:latin typeface="Arial"/>
              <a:ea typeface="Arial"/>
              <a:cs typeface="Arial"/>
              <a:sym typeface="Arial"/>
            </a:endParaRPr>
          </a:p>
        </p:txBody>
      </p:sp>
      <p:sp>
        <p:nvSpPr>
          <p:cNvPr id="73" name="Google Shape;73;p2"/>
          <p:cNvSpPr txBox="1"/>
          <p:nvPr>
            <p:ph type="title"/>
          </p:nvPr>
        </p:nvSpPr>
        <p:spPr>
          <a:xfrm>
            <a:off x="237671" y="195049"/>
            <a:ext cx="94191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a:t>CEOS-ARD Oversight Group</a:t>
            </a:r>
            <a:endParaRPr/>
          </a:p>
        </p:txBody>
      </p:sp>
      <p:sp>
        <p:nvSpPr>
          <p:cNvPr id="74" name="Google Shape;74;p2"/>
          <p:cNvSpPr txBox="1"/>
          <p:nvPr/>
        </p:nvSpPr>
        <p:spPr>
          <a:xfrm>
            <a:off x="6379029" y="1030022"/>
            <a:ext cx="5753097" cy="5109061"/>
          </a:xfrm>
          <a:prstGeom prst="rect">
            <a:avLst/>
          </a:prstGeom>
          <a:noFill/>
          <a:ln>
            <a:noFill/>
          </a:ln>
        </p:spPr>
        <p:txBody>
          <a:bodyPr anchorCtr="0" anchor="t" bIns="91425" lIns="91425" spcFirstLastPara="1" rIns="91425" wrap="square" tIns="91425">
            <a:spAutoFit/>
          </a:bodyPr>
          <a:lstStyle/>
          <a:p>
            <a:pPr indent="0" lvl="0" marL="514350" marR="0" rtl="0" algn="just">
              <a:lnSpc>
                <a:spcPct val="100000"/>
              </a:lnSpc>
              <a:spcBef>
                <a:spcPts val="0"/>
              </a:spcBef>
              <a:spcAft>
                <a:spcPts val="0"/>
              </a:spcAft>
              <a:buClr>
                <a:srgbClr val="000000"/>
              </a:buClr>
              <a:buSzPts val="2000"/>
              <a:buFont typeface="Arial"/>
              <a:buNone/>
            </a:pPr>
            <a:r>
              <a:rPr b="1" i="1" lang="en-GB" sz="2000" u="none" cap="none" strike="noStrike">
                <a:solidFill>
                  <a:schemeClr val="dk1"/>
                </a:solidFill>
                <a:latin typeface="Calibri"/>
                <a:ea typeface="Calibri"/>
                <a:cs typeface="Calibri"/>
                <a:sym typeface="Calibri"/>
              </a:rPr>
              <a:t>Members</a:t>
            </a:r>
            <a:endParaRPr/>
          </a:p>
          <a:p>
            <a:pPr indent="0" lvl="0" marL="514350" marR="0" rtl="0" algn="just">
              <a:lnSpc>
                <a:spcPct val="100000"/>
              </a:lnSpc>
              <a:spcBef>
                <a:spcPts val="0"/>
              </a:spcBef>
              <a:spcAft>
                <a:spcPts val="0"/>
              </a:spcAft>
              <a:buClr>
                <a:srgbClr val="000000"/>
              </a:buClr>
              <a:buSzPts val="2000"/>
              <a:buFont typeface="Arial"/>
              <a:buNone/>
            </a:pPr>
            <a:r>
              <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Ferran Gascon (Lead)		SIT Chair Team</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Andreia Siqueira		LSI-VC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Steve Labahn		LSI-VC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Peter Strobl			LSI-VC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Maycira Costa		OCR-VC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Mark Higgins		OST-VC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Raj Kumar Sharma		OSVW-VC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Chris Kidd			P-VC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Matthew Steventon		Secretariat</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Ed Armstrong		SST-VC</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Medhavy Thankappan	WGCV</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Philippe Goryl		WGCV</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Makoto Natsuisaka		WGISS</a:t>
            </a:r>
            <a:endParaRPr b="0" i="1" sz="2000" u="none" cap="none" strike="noStrike">
              <a:solidFill>
                <a:schemeClr val="dk1"/>
              </a:solidFill>
              <a:latin typeface="Calibri"/>
              <a:ea typeface="Calibri"/>
              <a:cs typeface="Calibri"/>
              <a:sym typeface="Calibri"/>
            </a:endParaRPr>
          </a:p>
          <a:p>
            <a:pPr indent="0" lvl="0" marL="514350" marR="0" rtl="0" algn="just">
              <a:lnSpc>
                <a:spcPct val="100000"/>
              </a:lnSpc>
              <a:spcBef>
                <a:spcPts val="0"/>
              </a:spcBef>
              <a:spcAft>
                <a:spcPts val="0"/>
              </a:spcAft>
              <a:buClr>
                <a:srgbClr val="000000"/>
              </a:buClr>
              <a:buSzPts val="2000"/>
              <a:buFont typeface="Arial"/>
              <a:buNone/>
            </a:pPr>
            <a:r>
              <a:rPr b="0" i="1" lang="en-GB" sz="2000" u="none" cap="none" strike="noStrike">
                <a:solidFill>
                  <a:schemeClr val="dk1"/>
                </a:solidFill>
                <a:latin typeface="Calibri"/>
                <a:ea typeface="Calibri"/>
                <a:cs typeface="Calibri"/>
                <a:sym typeface="Calibri"/>
              </a:rPr>
              <a:t>Jorge Del Rio Vera		WGCapD</a:t>
            </a:r>
            <a:endParaRPr b="0" i="1" sz="2000" u="none" cap="none" strike="noStrike">
              <a:solidFill>
                <a:schemeClr val="dk1"/>
              </a:solidFill>
              <a:latin typeface="Calibri"/>
              <a:ea typeface="Calibri"/>
              <a:cs typeface="Calibri"/>
              <a:sym typeface="Calibri"/>
            </a:endParaRPr>
          </a:p>
        </p:txBody>
      </p:sp>
      <p:sp>
        <p:nvSpPr>
          <p:cNvPr id="75" name="Google Shape;75;p2"/>
          <p:cNvSpPr txBox="1"/>
          <p:nvPr/>
        </p:nvSpPr>
        <p:spPr>
          <a:xfrm>
            <a:off x="6760027" y="6009513"/>
            <a:ext cx="4860472" cy="46163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70C0"/>
                </a:solidFill>
                <a:latin typeface="Calibri"/>
                <a:ea typeface="Calibri"/>
                <a:cs typeface="Calibri"/>
                <a:sym typeface="Calibri"/>
              </a:rPr>
              <a:t>Mailing list: ard-oversight-group@lists.ceos.org</a:t>
            </a:r>
            <a:endParaRPr b="1" i="0" sz="1800" u="none" cap="none" strike="noStrike">
              <a:solidFill>
                <a:srgbClr val="0070C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idx="1" type="body"/>
          </p:nvPr>
        </p:nvSpPr>
        <p:spPr>
          <a:xfrm>
            <a:off x="307819" y="1048725"/>
            <a:ext cx="11571497" cy="2626241"/>
          </a:xfrm>
          <a:prstGeom prst="rect">
            <a:avLst/>
          </a:prstGeom>
          <a:noFill/>
          <a:ln>
            <a:noFill/>
          </a:ln>
        </p:spPr>
        <p:txBody>
          <a:bodyPr anchorCtr="0" anchor="t" bIns="91425" lIns="91425" spcFirstLastPara="1" rIns="91425" wrap="square" tIns="91425">
            <a:noAutofit/>
          </a:bodyPr>
          <a:lstStyle/>
          <a:p>
            <a:pPr indent="-368300" lvl="0" marL="457200" rtl="0" algn="l">
              <a:lnSpc>
                <a:spcPct val="90000"/>
              </a:lnSpc>
              <a:spcBef>
                <a:spcPts val="0"/>
              </a:spcBef>
              <a:spcAft>
                <a:spcPts val="0"/>
              </a:spcAft>
              <a:buSzPts val="2200"/>
              <a:buFont typeface="Noto Sans Symbols"/>
              <a:buChar char="❖"/>
            </a:pPr>
            <a:r>
              <a:rPr lang="en-GB" sz="1400"/>
              <a:t>CARD4L Review Panels are only used for ‘Target’ level submissions (agreed at WGCV-49)</a:t>
            </a:r>
            <a:endParaRPr/>
          </a:p>
          <a:p>
            <a:pPr indent="-368300" lvl="0" marL="457200" rtl="0" algn="l">
              <a:lnSpc>
                <a:spcPct val="90000"/>
              </a:lnSpc>
              <a:spcBef>
                <a:spcPts val="0"/>
              </a:spcBef>
              <a:spcAft>
                <a:spcPts val="0"/>
              </a:spcAft>
              <a:buSzPts val="2200"/>
              <a:buFont typeface="Noto Sans Symbols"/>
              <a:buChar char="❖"/>
            </a:pPr>
            <a:r>
              <a:rPr lang="en-GB" sz="1400"/>
              <a:t>CARD4L peer review guidelines: suggested total of five members on the Review Panel</a:t>
            </a:r>
            <a:endParaRPr/>
          </a:p>
          <a:p>
            <a:pPr indent="-368300" lvl="1" marL="914400" rtl="0" algn="l">
              <a:lnSpc>
                <a:spcPct val="90000"/>
              </a:lnSpc>
              <a:spcBef>
                <a:spcPts val="0"/>
              </a:spcBef>
              <a:spcAft>
                <a:spcPts val="0"/>
              </a:spcAft>
              <a:buSzPts val="2200"/>
              <a:buFont typeface="Courier New"/>
              <a:buChar char="o"/>
            </a:pPr>
            <a:r>
              <a:rPr lang="en-GB" sz="1100"/>
              <a:t>One WGCV member</a:t>
            </a:r>
            <a:endParaRPr/>
          </a:p>
          <a:p>
            <a:pPr indent="-368300" lvl="1" marL="914400" rtl="0" algn="l">
              <a:lnSpc>
                <a:spcPct val="90000"/>
              </a:lnSpc>
              <a:spcBef>
                <a:spcPts val="0"/>
              </a:spcBef>
              <a:spcAft>
                <a:spcPts val="0"/>
              </a:spcAft>
              <a:buSzPts val="2200"/>
              <a:buFont typeface="Courier New"/>
              <a:buChar char="o"/>
            </a:pPr>
            <a:r>
              <a:rPr lang="en-GB" sz="1100"/>
              <a:t>Three members who are either WGCV members or sub-group members nominated by their Chairs</a:t>
            </a:r>
            <a:endParaRPr/>
          </a:p>
          <a:p>
            <a:pPr indent="-368300" lvl="1" marL="914400" rtl="0" algn="l">
              <a:lnSpc>
                <a:spcPct val="90000"/>
              </a:lnSpc>
              <a:spcBef>
                <a:spcPts val="0"/>
              </a:spcBef>
              <a:spcAft>
                <a:spcPts val="0"/>
              </a:spcAft>
              <a:buSzPts val="2200"/>
              <a:buFont typeface="Courier New"/>
              <a:buChar char="o"/>
            </a:pPr>
            <a:r>
              <a:rPr lang="en-GB" sz="1100"/>
              <a:t>Not more than one member from a given sub-group</a:t>
            </a:r>
            <a:endParaRPr/>
          </a:p>
          <a:p>
            <a:pPr indent="-368300" lvl="1" marL="914400" rtl="0" algn="l">
              <a:lnSpc>
                <a:spcPct val="90000"/>
              </a:lnSpc>
              <a:spcBef>
                <a:spcPts val="0"/>
              </a:spcBef>
              <a:spcAft>
                <a:spcPts val="0"/>
              </a:spcAft>
              <a:buSzPts val="2200"/>
              <a:buFont typeface="Courier New"/>
              <a:buChar char="o"/>
            </a:pPr>
            <a:r>
              <a:rPr lang="en-GB" sz="1100"/>
              <a:t>Two-year terms for all members</a:t>
            </a:r>
            <a:endParaRPr/>
          </a:p>
          <a:p>
            <a:pPr indent="-368300" lvl="0" marL="457200" rtl="0" algn="l">
              <a:lnSpc>
                <a:spcPct val="90000"/>
              </a:lnSpc>
              <a:spcBef>
                <a:spcPts val="0"/>
              </a:spcBef>
              <a:spcAft>
                <a:spcPts val="0"/>
              </a:spcAft>
              <a:buSzPts val="2200"/>
              <a:buFont typeface="Noto Sans Symbols"/>
              <a:buChar char="❖"/>
            </a:pPr>
            <a:r>
              <a:rPr lang="en-GB" sz="1400"/>
              <a:t>Threshold level CARD4L submissions evaluated through one-on-one interactions between data provider and PoCs for WGCV and LSI-VC</a:t>
            </a:r>
            <a:endParaRPr/>
          </a:p>
          <a:p>
            <a:pPr indent="-368300" lvl="0" marL="457200" rtl="0" algn="l">
              <a:lnSpc>
                <a:spcPct val="90000"/>
              </a:lnSpc>
              <a:spcBef>
                <a:spcPts val="0"/>
              </a:spcBef>
              <a:spcAft>
                <a:spcPts val="0"/>
              </a:spcAft>
              <a:buSzPts val="2200"/>
              <a:buFont typeface="Noto Sans Symbols"/>
              <a:buChar char="❖"/>
            </a:pPr>
            <a:r>
              <a:rPr lang="en-GB" sz="1400"/>
              <a:t>Need a Review Panel to cover the SAR domain (seeking self-nominations)</a:t>
            </a:r>
            <a:endParaRPr/>
          </a:p>
          <a:p>
            <a:pPr indent="0" lvl="0" marL="88900" rtl="0" algn="l">
              <a:lnSpc>
                <a:spcPct val="90000"/>
              </a:lnSpc>
              <a:spcBef>
                <a:spcPts val="0"/>
              </a:spcBef>
              <a:spcAft>
                <a:spcPts val="0"/>
              </a:spcAft>
              <a:buSzPts val="2200"/>
              <a:buNone/>
            </a:pPr>
            <a:r>
              <a:t/>
            </a:r>
            <a:endParaRPr sz="1400"/>
          </a:p>
        </p:txBody>
      </p:sp>
      <p:sp>
        <p:nvSpPr>
          <p:cNvPr id="81" name="Google Shape;81;p3"/>
          <p:cNvSpPr/>
          <p:nvPr/>
        </p:nvSpPr>
        <p:spPr>
          <a:xfrm>
            <a:off x="446315" y="4273781"/>
            <a:ext cx="3357155" cy="2103120"/>
          </a:xfrm>
          <a:prstGeom prst="rect">
            <a:avLst/>
          </a:prstGeom>
          <a:solidFill>
            <a:srgbClr val="E5C1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 name="Google Shape;82;p3"/>
          <p:cNvSpPr txBox="1"/>
          <p:nvPr/>
        </p:nvSpPr>
        <p:spPr>
          <a:xfrm>
            <a:off x="704472" y="3813035"/>
            <a:ext cx="28408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Landsat CARD4L Review Panel</a:t>
            </a:r>
            <a:endParaRPr/>
          </a:p>
        </p:txBody>
      </p:sp>
      <p:sp>
        <p:nvSpPr>
          <p:cNvPr id="83" name="Google Shape;83;p3"/>
          <p:cNvSpPr txBox="1"/>
          <p:nvPr/>
        </p:nvSpPr>
        <p:spPr>
          <a:xfrm>
            <a:off x="802444" y="4773035"/>
            <a:ext cx="195438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Nigel Fox</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Valentina Boccia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Darren Ghent</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Jeffrey Czapla-Myers</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Medhavy Thankappan</a:t>
            </a:r>
            <a:endParaRPr/>
          </a:p>
        </p:txBody>
      </p:sp>
      <p:sp>
        <p:nvSpPr>
          <p:cNvPr id="84" name="Google Shape;84;p3"/>
          <p:cNvSpPr/>
          <p:nvPr/>
        </p:nvSpPr>
        <p:spPr>
          <a:xfrm>
            <a:off x="4237800" y="4273781"/>
            <a:ext cx="3357155" cy="2103120"/>
          </a:xfrm>
          <a:prstGeom prst="rect">
            <a:avLst/>
          </a:prstGeom>
          <a:solidFill>
            <a:srgbClr val="E5C1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 name="Google Shape;85;p3"/>
          <p:cNvSpPr txBox="1"/>
          <p:nvPr/>
        </p:nvSpPr>
        <p:spPr>
          <a:xfrm>
            <a:off x="4410998" y="3820485"/>
            <a:ext cx="301076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Sentinel-2 CARD4L Review Panel</a:t>
            </a:r>
            <a:endParaRPr/>
          </a:p>
        </p:txBody>
      </p:sp>
      <p:sp>
        <p:nvSpPr>
          <p:cNvPr id="86" name="Google Shape;86;p3"/>
          <p:cNvSpPr txBox="1"/>
          <p:nvPr/>
        </p:nvSpPr>
        <p:spPr>
          <a:xfrm>
            <a:off x="4411000" y="4778524"/>
            <a:ext cx="195438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Nigel Fox</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Cody Anderson</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Darren Ghent</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Fernando Camacho</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Medhavy Thankappan</a:t>
            </a:r>
            <a:endParaRPr/>
          </a:p>
        </p:txBody>
      </p:sp>
      <p:sp>
        <p:nvSpPr>
          <p:cNvPr id="87" name="Google Shape;87;p3"/>
          <p:cNvSpPr txBox="1"/>
          <p:nvPr>
            <p:ph type="title"/>
          </p:nvPr>
        </p:nvSpPr>
        <p:spPr>
          <a:xfrm>
            <a:off x="307819" y="190933"/>
            <a:ext cx="7733200" cy="7813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CARD4L Review Process</a:t>
            </a:r>
            <a:endParaRPr/>
          </a:p>
        </p:txBody>
      </p:sp>
      <p:sp>
        <p:nvSpPr>
          <p:cNvPr id="88" name="Google Shape;88;p3"/>
          <p:cNvSpPr/>
          <p:nvPr/>
        </p:nvSpPr>
        <p:spPr>
          <a:xfrm>
            <a:off x="8037788" y="4273781"/>
            <a:ext cx="3357155" cy="2103120"/>
          </a:xfrm>
          <a:prstGeom prst="rect">
            <a:avLst/>
          </a:prstGeom>
          <a:solidFill>
            <a:srgbClr val="E5C1C2"/>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3"/>
          <p:cNvSpPr txBox="1"/>
          <p:nvPr/>
        </p:nvSpPr>
        <p:spPr>
          <a:xfrm>
            <a:off x="8129468" y="3829976"/>
            <a:ext cx="33505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Hyperspectral CARD4L Review Panel</a:t>
            </a:r>
            <a:endParaRPr/>
          </a:p>
        </p:txBody>
      </p:sp>
      <p:sp>
        <p:nvSpPr>
          <p:cNvPr id="90" name="Google Shape;90;p3"/>
          <p:cNvSpPr txBox="1"/>
          <p:nvPr/>
        </p:nvSpPr>
        <p:spPr>
          <a:xfrm>
            <a:off x="8302666" y="4789411"/>
            <a:ext cx="1954381"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Nigel Fox</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Kurt Thome</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Cindy Ong</a:t>
            </a:r>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Hirokuza Yamamoto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Medhavy Thankappan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4"/>
          <p:cNvSpPr txBox="1"/>
          <p:nvPr>
            <p:ph type="title"/>
          </p:nvPr>
        </p:nvSpPr>
        <p:spPr>
          <a:xfrm>
            <a:off x="497176" y="170496"/>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CARD4L Assessments (complete)</a:t>
            </a:r>
            <a:endParaRPr/>
          </a:p>
        </p:txBody>
      </p:sp>
      <p:pic>
        <p:nvPicPr>
          <p:cNvPr id="96" name="Google Shape;96;p4"/>
          <p:cNvPicPr preferRelativeResize="0"/>
          <p:nvPr/>
        </p:nvPicPr>
        <p:blipFill rotWithShape="1">
          <a:blip r:embed="rId3">
            <a:alphaModFix/>
          </a:blip>
          <a:srcRect b="0" l="0" r="0" t="0"/>
          <a:stretch/>
        </p:blipFill>
        <p:spPr>
          <a:xfrm>
            <a:off x="450882" y="3509345"/>
            <a:ext cx="488053" cy="401441"/>
          </a:xfrm>
          <a:prstGeom prst="rect">
            <a:avLst/>
          </a:prstGeom>
          <a:noFill/>
          <a:ln>
            <a:noFill/>
          </a:ln>
        </p:spPr>
      </p:pic>
      <p:pic>
        <p:nvPicPr>
          <p:cNvPr id="97" name="Google Shape;97;p4"/>
          <p:cNvPicPr preferRelativeResize="0"/>
          <p:nvPr/>
        </p:nvPicPr>
        <p:blipFill rotWithShape="1">
          <a:blip r:embed="rId3">
            <a:alphaModFix/>
          </a:blip>
          <a:srcRect b="0" l="0" r="0" t="0"/>
          <a:stretch/>
        </p:blipFill>
        <p:spPr>
          <a:xfrm>
            <a:off x="431181" y="4177485"/>
            <a:ext cx="488053" cy="401441"/>
          </a:xfrm>
          <a:prstGeom prst="rect">
            <a:avLst/>
          </a:prstGeom>
          <a:noFill/>
          <a:ln>
            <a:noFill/>
          </a:ln>
        </p:spPr>
      </p:pic>
      <p:sp>
        <p:nvSpPr>
          <p:cNvPr id="98" name="Google Shape;98;p4"/>
          <p:cNvSpPr/>
          <p:nvPr/>
        </p:nvSpPr>
        <p:spPr>
          <a:xfrm>
            <a:off x="1238250" y="5584370"/>
            <a:ext cx="190500" cy="185057"/>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9" name="Google Shape;99;p4"/>
          <p:cNvPicPr preferRelativeResize="0"/>
          <p:nvPr/>
        </p:nvPicPr>
        <p:blipFill rotWithShape="1">
          <a:blip r:embed="rId4">
            <a:alphaModFix/>
          </a:blip>
          <a:srcRect b="0" l="0" r="0" t="0"/>
          <a:stretch/>
        </p:blipFill>
        <p:spPr>
          <a:xfrm>
            <a:off x="1129559" y="1217669"/>
            <a:ext cx="9821529" cy="4786411"/>
          </a:xfrm>
          <a:prstGeom prst="rect">
            <a:avLst/>
          </a:prstGeom>
          <a:noFill/>
          <a:ln>
            <a:noFill/>
          </a:ln>
        </p:spPr>
      </p:pic>
      <p:sp>
        <p:nvSpPr>
          <p:cNvPr id="100" name="Google Shape;100;p4"/>
          <p:cNvSpPr/>
          <p:nvPr/>
        </p:nvSpPr>
        <p:spPr>
          <a:xfrm>
            <a:off x="1034247" y="3331029"/>
            <a:ext cx="9916841" cy="2673051"/>
          </a:xfrm>
          <a:prstGeom prst="rect">
            <a:avLst/>
          </a:prstGeom>
          <a:no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1" name="Google Shape;101;p4"/>
          <p:cNvPicPr preferRelativeResize="0"/>
          <p:nvPr/>
        </p:nvPicPr>
        <p:blipFill rotWithShape="1">
          <a:blip r:embed="rId3">
            <a:alphaModFix/>
          </a:blip>
          <a:srcRect b="0" l="0" r="0" t="0"/>
          <a:stretch/>
        </p:blipFill>
        <p:spPr>
          <a:xfrm>
            <a:off x="431182" y="4889169"/>
            <a:ext cx="488053" cy="401441"/>
          </a:xfrm>
          <a:prstGeom prst="rect">
            <a:avLst/>
          </a:prstGeom>
          <a:noFill/>
          <a:ln>
            <a:noFill/>
          </a:ln>
        </p:spPr>
      </p:pic>
      <p:pic>
        <p:nvPicPr>
          <p:cNvPr id="102" name="Google Shape;102;p4"/>
          <p:cNvPicPr preferRelativeResize="0"/>
          <p:nvPr/>
        </p:nvPicPr>
        <p:blipFill rotWithShape="1">
          <a:blip r:embed="rId3">
            <a:alphaModFix/>
          </a:blip>
          <a:srcRect b="0" l="0" r="0" t="0"/>
          <a:stretch/>
        </p:blipFill>
        <p:spPr>
          <a:xfrm>
            <a:off x="431182" y="5519208"/>
            <a:ext cx="488053" cy="4014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title"/>
          </p:nvPr>
        </p:nvSpPr>
        <p:spPr>
          <a:xfrm>
            <a:off x="371992" y="170507"/>
            <a:ext cx="98433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CARD4L Assessments (in progress)</a:t>
            </a:r>
            <a:endParaRPr/>
          </a:p>
        </p:txBody>
      </p:sp>
      <p:pic>
        <p:nvPicPr>
          <p:cNvPr id="108" name="Google Shape;108;p5"/>
          <p:cNvPicPr preferRelativeResize="0"/>
          <p:nvPr/>
        </p:nvPicPr>
        <p:blipFill rotWithShape="1">
          <a:blip r:embed="rId3">
            <a:alphaModFix/>
          </a:blip>
          <a:srcRect b="0" l="0" r="0" t="0"/>
          <a:stretch/>
        </p:blipFill>
        <p:spPr>
          <a:xfrm>
            <a:off x="778328" y="1764029"/>
            <a:ext cx="10499272" cy="2853880"/>
          </a:xfrm>
          <a:prstGeom prst="rect">
            <a:avLst/>
          </a:prstGeom>
          <a:noFill/>
          <a:ln>
            <a:noFill/>
          </a:ln>
        </p:spPr>
      </p:pic>
      <p:sp>
        <p:nvSpPr>
          <p:cNvPr id="109" name="Google Shape;109;p5"/>
          <p:cNvSpPr/>
          <p:nvPr/>
        </p:nvSpPr>
        <p:spPr>
          <a:xfrm>
            <a:off x="778328" y="2922816"/>
            <a:ext cx="10450286" cy="56605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5"/>
          <p:cNvSpPr/>
          <p:nvPr/>
        </p:nvSpPr>
        <p:spPr>
          <a:xfrm>
            <a:off x="410936" y="3098440"/>
            <a:ext cx="190500" cy="185057"/>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5"/>
          <p:cNvSpPr/>
          <p:nvPr/>
        </p:nvSpPr>
        <p:spPr>
          <a:xfrm>
            <a:off x="404132" y="2580524"/>
            <a:ext cx="190500" cy="185057"/>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 name="Google Shape;112;p5"/>
          <p:cNvSpPr/>
          <p:nvPr/>
        </p:nvSpPr>
        <p:spPr>
          <a:xfrm>
            <a:off x="427264" y="3656508"/>
            <a:ext cx="190500" cy="185057"/>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5"/>
          <p:cNvSpPr/>
          <p:nvPr/>
        </p:nvSpPr>
        <p:spPr>
          <a:xfrm>
            <a:off x="432707" y="4168577"/>
            <a:ext cx="190500" cy="185057"/>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5"/>
          <p:cNvSpPr/>
          <p:nvPr/>
        </p:nvSpPr>
        <p:spPr>
          <a:xfrm>
            <a:off x="6278336" y="5247274"/>
            <a:ext cx="190500" cy="185057"/>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5" name="Google Shape;115;p5"/>
          <p:cNvSpPr/>
          <p:nvPr/>
        </p:nvSpPr>
        <p:spPr>
          <a:xfrm>
            <a:off x="1760765" y="5247273"/>
            <a:ext cx="190500" cy="185057"/>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5"/>
          <p:cNvSpPr/>
          <p:nvPr/>
        </p:nvSpPr>
        <p:spPr>
          <a:xfrm>
            <a:off x="2053459" y="5185912"/>
            <a:ext cx="25330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Recently submitted for review</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6581916" y="5185911"/>
            <a:ext cx="39052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Review pending clarification from data provider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225034" y="159622"/>
            <a:ext cx="98433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Turnaround and Support</a:t>
            </a:r>
            <a:endParaRPr/>
          </a:p>
        </p:txBody>
      </p:sp>
      <p:sp>
        <p:nvSpPr>
          <p:cNvPr id="123" name="Google Shape;123;p6"/>
          <p:cNvSpPr/>
          <p:nvPr/>
        </p:nvSpPr>
        <p:spPr>
          <a:xfrm>
            <a:off x="340356" y="1489854"/>
            <a:ext cx="11641328" cy="452431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Steady stream of CARD4L submissions coming through now</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Expected gains yet to be realised from streamlining CARD4L evaluation process  </a:t>
            </a:r>
            <a:endParaRPr b="0" i="0" sz="2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WGCV PoC - role change at GA, extended leave since June</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No redundancy or back-up identified for WGCV PoC</a:t>
            </a:r>
            <a:endParaRPr b="0" i="0" sz="2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Recruitment for assistance with CARD4L evaluations in progress at GA</a:t>
            </a:r>
            <a:endParaRPr/>
          </a:p>
          <a:p>
            <a:pPr indent="-190500" lvl="0" marL="342900" marR="0" rtl="0" algn="l">
              <a:lnSpc>
                <a:spcPct val="100000"/>
              </a:lnSpc>
              <a:spcBef>
                <a:spcPts val="0"/>
              </a:spcBef>
              <a:spcAft>
                <a:spcPts val="0"/>
              </a:spcAft>
              <a:buClr>
                <a:srgbClr val="00000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GB" sz="2400" u="none" cap="none" strike="noStrike">
                <a:solidFill>
                  <a:srgbClr val="000000"/>
                </a:solidFill>
                <a:latin typeface="Arial"/>
                <a:ea typeface="Arial"/>
                <a:cs typeface="Arial"/>
                <a:sym typeface="Arial"/>
              </a:rPr>
              <a:t>Seeking back-up for WGCV PoC at WGCV-51 Plenary next month</a:t>
            </a:r>
            <a:endParaRPr/>
          </a:p>
          <a:p>
            <a:pPr indent="0" lvl="0" marL="0" marR="0" rtl="0" algn="l">
              <a:lnSpc>
                <a:spcPct val="100000"/>
              </a:lnSpc>
              <a:spcBef>
                <a:spcPts val="0"/>
              </a:spcBef>
              <a:spcAft>
                <a:spcPts val="0"/>
              </a:spcAft>
              <a:buNone/>
            </a:pPr>
            <a:r>
              <a:rPr b="0" i="0" lang="en-GB"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371992" y="170507"/>
            <a:ext cx="98433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Discussion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469964" y="2407508"/>
            <a:ext cx="4809607" cy="11575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Thank you</a:t>
            </a:r>
            <a:endParaRPr sz="7500"/>
          </a:p>
        </p:txBody>
      </p:sp>
      <p:sp>
        <p:nvSpPr>
          <p:cNvPr id="134" name="Google Shape;134;p8"/>
          <p:cNvSpPr txBox="1"/>
          <p:nvPr/>
        </p:nvSpPr>
        <p:spPr>
          <a:xfrm>
            <a:off x="287114" y="3708459"/>
            <a:ext cx="5807726" cy="591396"/>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Noto Sans Symbols"/>
              <a:buNone/>
            </a:pPr>
            <a:r>
              <a:rPr b="0" i="0" lang="en-GB" sz="2800" u="none" cap="none" strike="noStrike">
                <a:solidFill>
                  <a:schemeClr val="lt1"/>
                </a:solidFill>
                <a:latin typeface="Arial"/>
                <a:ea typeface="Arial"/>
                <a:cs typeface="Arial"/>
                <a:sym typeface="Arial"/>
              </a:rPr>
              <a:t>medhavy.thankappan@ga.gov.au</a:t>
            </a:r>
            <a:endParaRPr b="0" i="0" sz="28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Medhavy Thankappan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0x010100EFA21667C929994E9BEB133DF720CF2C</vt:lpwstr>
  </property>
</Properties>
</file>