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5" r:id="rId4"/>
    <p:sldMasterId id="2147483666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38f78ca21b_0_13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38f78ca21b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38f78ca21b_0_19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38f78ca21b_0_1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38f78ca21b_0_20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38f78ca21b_0_2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jpg"/><Relationship Id="rId3" Type="http://schemas.openxmlformats.org/officeDocument/2006/relationships/image" Target="../media/image7.jpg"/><Relationship Id="rId4" Type="http://schemas.openxmlformats.org/officeDocument/2006/relationships/image" Target="../media/image6.jpg"/><Relationship Id="rId5" Type="http://schemas.openxmlformats.org/officeDocument/2006/relationships/image" Target="../media/image1.png"/><Relationship Id="rId6" Type="http://schemas.openxmlformats.org/officeDocument/2006/relationships/image" Target="../media/image5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0" y="1"/>
            <a:ext cx="9144000" cy="777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2" name="Google Shape;52;p13"/>
          <p:cNvPicPr preferRelativeResize="0"/>
          <p:nvPr/>
        </p:nvPicPr>
        <p:blipFill rotWithShape="1">
          <a:blip r:embed="rId2">
            <a:alphaModFix amt="34000"/>
          </a:blip>
          <a:srcRect b="35419" l="51341" r="-2842" t="39268"/>
          <a:stretch/>
        </p:blipFill>
        <p:spPr>
          <a:xfrm flipH="1">
            <a:off x="6978317" y="0"/>
            <a:ext cx="2165683" cy="778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43775" y="83742"/>
            <a:ext cx="1520924" cy="60257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54" name="Google Shape;54;p13"/>
          <p:cNvSpPr/>
          <p:nvPr/>
        </p:nvSpPr>
        <p:spPr>
          <a:xfrm>
            <a:off x="-1333" y="4930953"/>
            <a:ext cx="9145500" cy="212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/>
          <p:nvPr/>
        </p:nvSpPr>
        <p:spPr>
          <a:xfrm flipH="1" rot="10800000">
            <a:off x="-3378" y="4905272"/>
            <a:ext cx="9147300" cy="44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7699248" y="4930953"/>
            <a:ext cx="14442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i="0" lang="en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1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-18288" y="4922099"/>
            <a:ext cx="3694200" cy="5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SIT-</a:t>
            </a:r>
            <a:r>
              <a:rPr b="1" lang="en" sz="1100">
                <a:solidFill>
                  <a:schemeClr val="accent1"/>
                </a:solidFill>
              </a:rPr>
              <a:t>TW</a:t>
            </a:r>
            <a:r>
              <a:rPr b="1" i="0" lang="en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1" lang="en" sz="1100">
                <a:solidFill>
                  <a:schemeClr val="accent1"/>
                </a:solidFill>
              </a:rPr>
              <a:t>13-15 September 2022</a:t>
            </a:r>
            <a:endParaRPr b="1" sz="1100">
              <a:solidFill>
                <a:schemeClr val="accent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1" sz="1100">
              <a:solidFill>
                <a:schemeClr val="accent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accent1"/>
              </a:solidFill>
            </a:endParaRPr>
          </a:p>
        </p:txBody>
      </p:sp>
      <p:sp>
        <p:nvSpPr>
          <p:cNvPr id="58" name="Google Shape;58;p13"/>
          <p:cNvSpPr txBox="1"/>
          <p:nvPr>
            <p:ph idx="1" type="body"/>
          </p:nvPr>
        </p:nvSpPr>
        <p:spPr>
          <a:xfrm>
            <a:off x="243175" y="1168900"/>
            <a:ext cx="8621700" cy="34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❖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ourier New"/>
              <a:buChar char="o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3850" lvl="5" marL="2743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3850" lvl="6" marL="32004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3850" lvl="7" marL="36576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3850" lvl="8" marL="4114800" marR="0" rtl="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Google Shape;59;p13"/>
          <p:cNvSpPr txBox="1"/>
          <p:nvPr>
            <p:ph type="title"/>
          </p:nvPr>
        </p:nvSpPr>
        <p:spPr>
          <a:xfrm>
            <a:off x="132036" y="131954"/>
            <a:ext cx="7040400" cy="584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476313" y="1699297"/>
            <a:ext cx="6216117" cy="206753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5"/>
          <p:cNvPicPr preferRelativeResize="0"/>
          <p:nvPr/>
        </p:nvPicPr>
        <p:blipFill rotWithShape="1">
          <a:blip r:embed="rId3">
            <a:alphaModFix/>
          </a:blip>
          <a:srcRect b="-110" l="0" r="0" t="0"/>
          <a:stretch/>
        </p:blipFill>
        <p:spPr>
          <a:xfrm flipH="1" rot="10800000">
            <a:off x="2118210" y="3618186"/>
            <a:ext cx="4043667" cy="152857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nature&#10;&#10;Description automatically generated" id="69" name="Google Shape;69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58008" y="-1"/>
            <a:ext cx="2785992" cy="2015112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/>
          <p:nvPr/>
        </p:nvSpPr>
        <p:spPr>
          <a:xfrm flipH="1">
            <a:off x="4092296" y="1476329"/>
            <a:ext cx="5063603" cy="3675839"/>
          </a:xfrm>
          <a:custGeom>
            <a:rect b="b" l="l" r="r" t="t"/>
            <a:pathLst>
              <a:path extrusionOk="0" h="4901119" w="6751471">
                <a:moveTo>
                  <a:pt x="0" y="4901119"/>
                </a:moveTo>
                <a:cubicBezTo>
                  <a:pt x="794" y="3261063"/>
                  <a:pt x="1588" y="1640056"/>
                  <a:pt x="2382" y="0"/>
                </a:cubicBezTo>
                <a:lnTo>
                  <a:pt x="6751471" y="4901119"/>
                </a:lnTo>
                <a:lnTo>
                  <a:pt x="0" y="49011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rotWithShape="0" algn="br" dir="13500000" dist="38100">
              <a:srgbClr val="000000">
                <a:alpha val="4000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5"/>
          <p:cNvSpPr/>
          <p:nvPr/>
        </p:nvSpPr>
        <p:spPr>
          <a:xfrm flipH="1">
            <a:off x="-6599" y="-10906"/>
            <a:ext cx="9152384" cy="5161407"/>
          </a:xfrm>
          <a:custGeom>
            <a:rect b="b" l="l" r="r" t="t"/>
            <a:pathLst>
              <a:path extrusionOk="0" h="6836301" w="14761910">
                <a:moveTo>
                  <a:pt x="11356917" y="6833935"/>
                </a:moveTo>
                <a:lnTo>
                  <a:pt x="0" y="12611"/>
                </a:lnTo>
                <a:lnTo>
                  <a:pt x="14761631" y="0"/>
                </a:lnTo>
                <a:cubicBezTo>
                  <a:pt x="14763636" y="1138989"/>
                  <a:pt x="14754117" y="2277978"/>
                  <a:pt x="14756122" y="3416967"/>
                </a:cubicBezTo>
                <a:cubicBezTo>
                  <a:pt x="14754955" y="4555956"/>
                  <a:pt x="14759552" y="5697312"/>
                  <a:pt x="14758385" y="6836301"/>
                </a:cubicBezTo>
                <a:lnTo>
                  <a:pt x="11356917" y="683393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rotWithShape="0" algn="t" dir="2700000" dist="38100">
              <a:srgbClr val="000000">
                <a:alpha val="4000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2" name="Google Shape;72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3823" y="3983624"/>
            <a:ext cx="2054172" cy="1131386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pic>
        <p:nvPicPr>
          <p:cNvPr id="73" name="Google Shape;73;p15"/>
          <p:cNvPicPr preferRelativeResize="0"/>
          <p:nvPr/>
        </p:nvPicPr>
        <p:blipFill rotWithShape="1">
          <a:blip r:embed="rId6">
            <a:alphaModFix amt="34000"/>
          </a:blip>
          <a:srcRect b="-8775" l="32581" r="8553" t="2403"/>
          <a:stretch/>
        </p:blipFill>
        <p:spPr>
          <a:xfrm rot="5400000">
            <a:off x="4300773" y="-762121"/>
            <a:ext cx="4091400" cy="5610600"/>
          </a:xfrm>
          <a:prstGeom prst="rtTriangle">
            <a:avLst/>
          </a:prstGeom>
          <a:noFill/>
          <a:ln>
            <a:noFill/>
          </a:ln>
        </p:spPr>
      </p:pic>
      <p:pic>
        <p:nvPicPr>
          <p:cNvPr id="74" name="Google Shape;74;p15"/>
          <p:cNvPicPr preferRelativeResize="0"/>
          <p:nvPr/>
        </p:nvPicPr>
        <p:blipFill rotWithShape="1">
          <a:blip r:embed="rId6">
            <a:alphaModFix amt="34000"/>
          </a:blip>
          <a:srcRect b="676" l="54016" r="11354" t="36080"/>
          <a:stretch/>
        </p:blipFill>
        <p:spPr>
          <a:xfrm rot="-5400000">
            <a:off x="4344520" y="3615007"/>
            <a:ext cx="1289700" cy="1775100"/>
          </a:xfrm>
          <a:prstGeom prst="rtTriangle">
            <a:avLst/>
          </a:prstGeom>
          <a:noFill/>
          <a:ln>
            <a:noFill/>
          </a:ln>
        </p:spPr>
      </p:pic>
      <p:sp>
        <p:nvSpPr>
          <p:cNvPr id="75" name="Google Shape;75;p15"/>
          <p:cNvSpPr txBox="1"/>
          <p:nvPr>
            <p:ph type="title"/>
          </p:nvPr>
        </p:nvSpPr>
        <p:spPr>
          <a:xfrm>
            <a:off x="132035" y="131953"/>
            <a:ext cx="4617900" cy="29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b="0" i="0" sz="6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/>
          <p:nvPr/>
        </p:nvSpPr>
        <p:spPr>
          <a:xfrm>
            <a:off x="0" y="1"/>
            <a:ext cx="9144000" cy="777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8" name="Google Shape;78;p16"/>
          <p:cNvPicPr preferRelativeResize="0"/>
          <p:nvPr/>
        </p:nvPicPr>
        <p:blipFill rotWithShape="1">
          <a:blip r:embed="rId2">
            <a:alphaModFix amt="34000"/>
          </a:blip>
          <a:srcRect b="35419" l="51341" r="-2842" t="39268"/>
          <a:stretch/>
        </p:blipFill>
        <p:spPr>
          <a:xfrm flipH="1">
            <a:off x="6978317" y="0"/>
            <a:ext cx="2165683" cy="778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43775" y="83742"/>
            <a:ext cx="1520924" cy="60257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80" name="Google Shape;80;p16"/>
          <p:cNvSpPr/>
          <p:nvPr/>
        </p:nvSpPr>
        <p:spPr>
          <a:xfrm>
            <a:off x="-1333" y="4930953"/>
            <a:ext cx="9145500" cy="212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6"/>
          <p:cNvSpPr/>
          <p:nvPr/>
        </p:nvSpPr>
        <p:spPr>
          <a:xfrm flipH="1" rot="10800000">
            <a:off x="-3378" y="4905272"/>
            <a:ext cx="9147300" cy="44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6"/>
          <p:cNvSpPr txBox="1"/>
          <p:nvPr/>
        </p:nvSpPr>
        <p:spPr>
          <a:xfrm>
            <a:off x="7699248" y="4930953"/>
            <a:ext cx="14442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i="0" lang="en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1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6"/>
          <p:cNvSpPr txBox="1"/>
          <p:nvPr/>
        </p:nvSpPr>
        <p:spPr>
          <a:xfrm>
            <a:off x="-18288" y="4922099"/>
            <a:ext cx="3694200" cy="5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SIT-</a:t>
            </a:r>
            <a:r>
              <a:rPr b="1" lang="en" sz="1100">
                <a:solidFill>
                  <a:schemeClr val="accent1"/>
                </a:solidFill>
              </a:rPr>
              <a:t>TW</a:t>
            </a:r>
            <a:r>
              <a:rPr b="1" i="0" lang="en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1" lang="en" sz="1100">
                <a:solidFill>
                  <a:schemeClr val="accent1"/>
                </a:solidFill>
              </a:rPr>
              <a:t>13-15 September 2022</a:t>
            </a:r>
            <a:endParaRPr b="1" sz="1100">
              <a:solidFill>
                <a:schemeClr val="accent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1" sz="1100">
              <a:solidFill>
                <a:schemeClr val="accent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accent1"/>
              </a:solidFill>
            </a:endParaRPr>
          </a:p>
        </p:txBody>
      </p:sp>
      <p:sp>
        <p:nvSpPr>
          <p:cNvPr id="84" name="Google Shape;84;p16"/>
          <p:cNvSpPr txBox="1"/>
          <p:nvPr>
            <p:ph idx="1" type="body"/>
          </p:nvPr>
        </p:nvSpPr>
        <p:spPr>
          <a:xfrm>
            <a:off x="243175" y="1168900"/>
            <a:ext cx="8621700" cy="34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❖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ourier New"/>
              <a:buChar char="o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385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385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385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385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Google Shape;85;p16"/>
          <p:cNvSpPr txBox="1"/>
          <p:nvPr>
            <p:ph type="title"/>
          </p:nvPr>
        </p:nvSpPr>
        <p:spPr>
          <a:xfrm>
            <a:off x="132036" y="131954"/>
            <a:ext cx="7040400" cy="584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/>
          <p:nvPr/>
        </p:nvSpPr>
        <p:spPr>
          <a:xfrm>
            <a:off x="0" y="1"/>
            <a:ext cx="9144000" cy="777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8" name="Google Shape;88;p17"/>
          <p:cNvPicPr preferRelativeResize="0"/>
          <p:nvPr/>
        </p:nvPicPr>
        <p:blipFill rotWithShape="1">
          <a:blip r:embed="rId2">
            <a:alphaModFix amt="34000"/>
          </a:blip>
          <a:srcRect b="35419" l="51341" r="-2842" t="39268"/>
          <a:stretch/>
        </p:blipFill>
        <p:spPr>
          <a:xfrm flipH="1">
            <a:off x="6978317" y="0"/>
            <a:ext cx="2165683" cy="778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43775" y="83742"/>
            <a:ext cx="1520924" cy="60257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90" name="Google Shape;90;p17"/>
          <p:cNvSpPr/>
          <p:nvPr/>
        </p:nvSpPr>
        <p:spPr>
          <a:xfrm>
            <a:off x="-1333" y="4930953"/>
            <a:ext cx="9145500" cy="212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7"/>
          <p:cNvSpPr/>
          <p:nvPr/>
        </p:nvSpPr>
        <p:spPr>
          <a:xfrm flipH="1" rot="10800000">
            <a:off x="-3378" y="4905272"/>
            <a:ext cx="9147300" cy="44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289974" y="1084442"/>
            <a:ext cx="4131600" cy="358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❖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ourier New"/>
              <a:buChar char="o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385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385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385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385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3" name="Google Shape;93;p17"/>
          <p:cNvSpPr txBox="1"/>
          <p:nvPr>
            <p:ph idx="2" type="body"/>
          </p:nvPr>
        </p:nvSpPr>
        <p:spPr>
          <a:xfrm>
            <a:off x="4722271" y="1084442"/>
            <a:ext cx="4131600" cy="358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❖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ourier New"/>
              <a:buChar char="o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385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385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385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385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4" name="Google Shape;94;p17"/>
          <p:cNvSpPr txBox="1"/>
          <p:nvPr/>
        </p:nvSpPr>
        <p:spPr>
          <a:xfrm>
            <a:off x="7699248" y="4930953"/>
            <a:ext cx="14442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lang="en" sz="11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sz="11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7"/>
          <p:cNvSpPr txBox="1"/>
          <p:nvPr>
            <p:ph type="title"/>
          </p:nvPr>
        </p:nvSpPr>
        <p:spPr>
          <a:xfrm>
            <a:off x="132036" y="131954"/>
            <a:ext cx="7040400" cy="584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96" name="Google Shape;96;p17"/>
          <p:cNvSpPr txBox="1"/>
          <p:nvPr/>
        </p:nvSpPr>
        <p:spPr>
          <a:xfrm>
            <a:off x="-18288" y="4922099"/>
            <a:ext cx="36942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" sz="1100">
                <a:solidFill>
                  <a:schemeClr val="accent1"/>
                </a:solidFill>
              </a:rPr>
              <a:t>SIT-TW, 13-15 September 2022</a:t>
            </a:r>
            <a:endParaRPr sz="110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/>
          <p:nvPr/>
        </p:nvSpPr>
        <p:spPr>
          <a:xfrm>
            <a:off x="0" y="1"/>
            <a:ext cx="9144000" cy="777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9" name="Google Shape;99;p18"/>
          <p:cNvPicPr preferRelativeResize="0"/>
          <p:nvPr/>
        </p:nvPicPr>
        <p:blipFill rotWithShape="1">
          <a:blip r:embed="rId2">
            <a:alphaModFix amt="34000"/>
          </a:blip>
          <a:srcRect b="35419" l="51341" r="-2842" t="39268"/>
          <a:stretch/>
        </p:blipFill>
        <p:spPr>
          <a:xfrm flipH="1">
            <a:off x="6978317" y="0"/>
            <a:ext cx="2165683" cy="778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43775" y="83742"/>
            <a:ext cx="1520924" cy="60257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101" name="Google Shape;101;p18"/>
          <p:cNvSpPr/>
          <p:nvPr/>
        </p:nvSpPr>
        <p:spPr>
          <a:xfrm>
            <a:off x="-1333" y="4930953"/>
            <a:ext cx="9145500" cy="212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8"/>
          <p:cNvSpPr/>
          <p:nvPr/>
        </p:nvSpPr>
        <p:spPr>
          <a:xfrm flipH="1" rot="10800000">
            <a:off x="-3378" y="4905272"/>
            <a:ext cx="9147300" cy="44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8"/>
          <p:cNvSpPr txBox="1"/>
          <p:nvPr/>
        </p:nvSpPr>
        <p:spPr>
          <a:xfrm>
            <a:off x="7699248" y="4930953"/>
            <a:ext cx="14442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lang="en" sz="11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sz="11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8"/>
          <p:cNvSpPr txBox="1"/>
          <p:nvPr>
            <p:ph type="title"/>
          </p:nvPr>
        </p:nvSpPr>
        <p:spPr>
          <a:xfrm>
            <a:off x="132036" y="131954"/>
            <a:ext cx="7040400" cy="584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105" name="Google Shape;105;p18"/>
          <p:cNvSpPr txBox="1"/>
          <p:nvPr/>
        </p:nvSpPr>
        <p:spPr>
          <a:xfrm>
            <a:off x="-18288" y="4922099"/>
            <a:ext cx="36942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" sz="1100">
                <a:solidFill>
                  <a:schemeClr val="accent1"/>
                </a:solidFill>
              </a:rPr>
              <a:t>SIT-TW, 13-15 September 2022</a:t>
            </a:r>
            <a:endParaRPr sz="110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/>
          <p:nvPr/>
        </p:nvSpPr>
        <p:spPr>
          <a:xfrm>
            <a:off x="0" y="1"/>
            <a:ext cx="9144000" cy="777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8" name="Google Shape;108;p19"/>
          <p:cNvPicPr preferRelativeResize="0"/>
          <p:nvPr/>
        </p:nvPicPr>
        <p:blipFill rotWithShape="1">
          <a:blip r:embed="rId2">
            <a:alphaModFix amt="34000"/>
          </a:blip>
          <a:srcRect b="35419" l="51341" r="-2842" t="39268"/>
          <a:stretch/>
        </p:blipFill>
        <p:spPr>
          <a:xfrm flipH="1">
            <a:off x="6978317" y="0"/>
            <a:ext cx="2165683" cy="778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43775" y="83742"/>
            <a:ext cx="1520924" cy="60257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110" name="Google Shape;110;p19"/>
          <p:cNvSpPr/>
          <p:nvPr/>
        </p:nvSpPr>
        <p:spPr>
          <a:xfrm>
            <a:off x="-1333" y="4930953"/>
            <a:ext cx="9145500" cy="212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9"/>
          <p:cNvSpPr/>
          <p:nvPr/>
        </p:nvSpPr>
        <p:spPr>
          <a:xfrm flipH="1" rot="10800000">
            <a:off x="-3378" y="4905272"/>
            <a:ext cx="9147300" cy="44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9"/>
          <p:cNvSpPr txBox="1"/>
          <p:nvPr>
            <p:ph idx="1" type="body"/>
          </p:nvPr>
        </p:nvSpPr>
        <p:spPr>
          <a:xfrm>
            <a:off x="3885009" y="1030389"/>
            <a:ext cx="4629300" cy="35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195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▪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Char char="o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385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2385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385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385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385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385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3" name="Google Shape;113;p19"/>
          <p:cNvSpPr txBox="1"/>
          <p:nvPr>
            <p:ph idx="2" type="body"/>
          </p:nvPr>
        </p:nvSpPr>
        <p:spPr>
          <a:xfrm>
            <a:off x="629841" y="1030389"/>
            <a:ext cx="2949000" cy="3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4" name="Google Shape;114;p19"/>
          <p:cNvSpPr txBox="1"/>
          <p:nvPr/>
        </p:nvSpPr>
        <p:spPr>
          <a:xfrm>
            <a:off x="7699248" y="4930953"/>
            <a:ext cx="14442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lang="en" sz="11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sz="11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9"/>
          <p:cNvSpPr txBox="1"/>
          <p:nvPr>
            <p:ph type="title"/>
          </p:nvPr>
        </p:nvSpPr>
        <p:spPr>
          <a:xfrm>
            <a:off x="132036" y="131954"/>
            <a:ext cx="7040400" cy="584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116" name="Google Shape;116;p19"/>
          <p:cNvSpPr txBox="1"/>
          <p:nvPr/>
        </p:nvSpPr>
        <p:spPr>
          <a:xfrm>
            <a:off x="-18288" y="4922099"/>
            <a:ext cx="36942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" sz="1100">
                <a:solidFill>
                  <a:schemeClr val="accent1"/>
                </a:solidFill>
              </a:rPr>
              <a:t>SIT-TW, 13-15 September 2022</a:t>
            </a:r>
            <a:endParaRPr sz="11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/>
          <p:nvPr/>
        </p:nvSpPr>
        <p:spPr>
          <a:xfrm>
            <a:off x="0" y="1"/>
            <a:ext cx="9144000" cy="777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 rotWithShape="1">
          <a:blip r:embed="rId1">
            <a:alphaModFix amt="34000"/>
          </a:blip>
          <a:srcRect b="35419" l="51341" r="-2842" t="39268"/>
          <a:stretch/>
        </p:blipFill>
        <p:spPr>
          <a:xfrm flipH="1">
            <a:off x="6978317" y="0"/>
            <a:ext cx="2165683" cy="778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343775" y="83742"/>
            <a:ext cx="1520924" cy="60257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64" name="Google Shape;64;p14"/>
          <p:cNvSpPr/>
          <p:nvPr/>
        </p:nvSpPr>
        <p:spPr>
          <a:xfrm>
            <a:off x="-1333" y="4930953"/>
            <a:ext cx="9145500" cy="212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4"/>
          <p:cNvSpPr/>
          <p:nvPr/>
        </p:nvSpPr>
        <p:spPr>
          <a:xfrm flipH="1" rot="10800000">
            <a:off x="-3378" y="4905272"/>
            <a:ext cx="9147300" cy="44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3"/>
    <p:sldLayoutId id="2147483661" r:id="rId4"/>
    <p:sldLayoutId id="2147483662" r:id="rId5"/>
    <p:sldLayoutId id="2147483663" r:id="rId6"/>
    <p:sldLayoutId id="214748366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ceos.org/document_management/Meetings/Plenary/34/Documents/4.2_CEOS_Analysis_Ready_Data_Involving_the_Private_Sector_V1.pdf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0"/>
          <p:cNvSpPr txBox="1"/>
          <p:nvPr>
            <p:ph idx="1" type="body"/>
          </p:nvPr>
        </p:nvSpPr>
        <p:spPr>
          <a:xfrm>
            <a:off x="243175" y="1111750"/>
            <a:ext cx="8621700" cy="34971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92100" lvl="0" marL="342900" rtl="0" algn="l">
              <a:spcBef>
                <a:spcPts val="800"/>
              </a:spcBef>
              <a:spcAft>
                <a:spcPts val="0"/>
              </a:spcAft>
              <a:buSzPts val="2000"/>
              <a:buChar char="❖"/>
            </a:pPr>
            <a:r>
              <a:rPr lang="en" sz="2000"/>
              <a:t>Increasing engagement with private sector/new space on CEOS-ARD</a:t>
            </a:r>
            <a:endParaRPr sz="2000"/>
          </a:p>
          <a:p>
            <a:pPr indent="-273050" lvl="1" marL="685800" rtl="0" algn="l">
              <a:spcBef>
                <a:spcPts val="800"/>
              </a:spcBef>
              <a:spcAft>
                <a:spcPts val="0"/>
              </a:spcAft>
              <a:buSzPts val="1700"/>
              <a:buChar char="▪"/>
            </a:pPr>
            <a:r>
              <a:rPr lang="en" sz="1700" u="sng"/>
              <a:t>Sinergise:</a:t>
            </a:r>
            <a:r>
              <a:rPr lang="en" sz="1700"/>
              <a:t> Produced the first Normalised Radar Backscatter CEOS-ARD – Sentinel-1 RTC for Digital Earth Africa</a:t>
            </a:r>
            <a:endParaRPr sz="1700"/>
          </a:p>
          <a:p>
            <a:pPr indent="-273050" lvl="1" marL="685800" rtl="0" algn="l">
              <a:spcBef>
                <a:spcPts val="800"/>
              </a:spcBef>
              <a:spcAft>
                <a:spcPts val="0"/>
              </a:spcAft>
              <a:buSzPts val="1700"/>
              <a:buChar char="▪"/>
            </a:pPr>
            <a:r>
              <a:rPr lang="en" sz="1700" u="sng"/>
              <a:t>Satellogic:</a:t>
            </a:r>
            <a:r>
              <a:rPr lang="en" sz="1700"/>
              <a:t> Presented to LSI-VC, will consider CEOS-ARD PFS, currently developing their Surface Reflectance product – potential for CEOS-ARD from outset </a:t>
            </a:r>
            <a:endParaRPr sz="1700"/>
          </a:p>
          <a:p>
            <a:pPr indent="-273050" lvl="1" marL="685800" rtl="0" algn="l">
              <a:spcBef>
                <a:spcPts val="800"/>
              </a:spcBef>
              <a:spcAft>
                <a:spcPts val="0"/>
              </a:spcAft>
              <a:buSzPts val="1700"/>
              <a:buChar char="▪"/>
            </a:pPr>
            <a:r>
              <a:rPr lang="en" sz="1700" u="sng"/>
              <a:t>Capella:</a:t>
            </a:r>
            <a:r>
              <a:rPr lang="en" sz="1700"/>
              <a:t> Free SAR imagery via the Registry of Open Data on AWS, CEOS-ARD Oversight Group engaged with them on possibility of CEOS-ARD assessment of products.</a:t>
            </a:r>
            <a:endParaRPr sz="1700"/>
          </a:p>
          <a:p>
            <a:pPr indent="-292100" lvl="0" marL="342900" rtl="0" algn="l">
              <a:spcBef>
                <a:spcPts val="800"/>
              </a:spcBef>
              <a:spcAft>
                <a:spcPts val="0"/>
              </a:spcAft>
              <a:buSzPts val="2000"/>
              <a:buChar char="❖"/>
            </a:pPr>
            <a:r>
              <a:rPr lang="en" sz="2000"/>
              <a:t>All </a:t>
            </a:r>
            <a:r>
              <a:rPr i="1" lang="en" sz="2000"/>
              <a:t>ad hoc</a:t>
            </a:r>
            <a:r>
              <a:rPr lang="en" sz="2000"/>
              <a:t>, past relationships, engagement of opportunity, etc.</a:t>
            </a:r>
            <a:endParaRPr sz="2000"/>
          </a:p>
          <a:p>
            <a:pPr indent="-292100" lvl="0" marL="342900" rtl="0" algn="l">
              <a:spcBef>
                <a:spcPts val="800"/>
              </a:spcBef>
              <a:spcAft>
                <a:spcPts val="800"/>
              </a:spcAft>
              <a:buSzPts val="2000"/>
              <a:buChar char="❖"/>
            </a:pPr>
            <a:r>
              <a:rPr lang="en" sz="2000"/>
              <a:t>Proposed update of Commercial (incl. New Space) Engagement Strategy in LSI-VC – increase engagement coordination</a:t>
            </a:r>
            <a:endParaRPr sz="2000"/>
          </a:p>
        </p:txBody>
      </p:sp>
      <p:sp>
        <p:nvSpPr>
          <p:cNvPr id="122" name="Google Shape;122;p20"/>
          <p:cNvSpPr txBox="1"/>
          <p:nvPr>
            <p:ph type="title"/>
          </p:nvPr>
        </p:nvSpPr>
        <p:spPr>
          <a:xfrm>
            <a:off x="132036" y="131954"/>
            <a:ext cx="7040400" cy="584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Commercial</a:t>
            </a:r>
            <a:r>
              <a:rPr lang="en"/>
              <a:t> Engagement so far..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1"/>
          <p:cNvSpPr txBox="1"/>
          <p:nvPr>
            <p:ph idx="1" type="body"/>
          </p:nvPr>
        </p:nvSpPr>
        <p:spPr>
          <a:xfrm>
            <a:off x="261150" y="906775"/>
            <a:ext cx="8621700" cy="34971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79400" lvl="0" marL="3429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Proposing update of past paper: </a:t>
            </a:r>
            <a:r>
              <a:rPr lang="en" sz="1800" u="sng">
                <a:solidFill>
                  <a:schemeClr val="hlink"/>
                </a:solidFill>
                <a:hlinkClick r:id="rId3"/>
              </a:rPr>
              <a:t>CEOS Analysis Ready Data – Involving the Private Sector</a:t>
            </a:r>
            <a:endParaRPr sz="1800"/>
          </a:p>
          <a:p>
            <a:pPr indent="0" lvl="0" marL="0" rtl="0" algn="ctr">
              <a:spcBef>
                <a:spcPts val="800"/>
              </a:spcBef>
              <a:spcAft>
                <a:spcPts val="0"/>
              </a:spcAft>
              <a:buNone/>
            </a:pPr>
            <a:r>
              <a:rPr b="1" i="1" lang="en" sz="1800"/>
              <a:t>Initial paper main r</a:t>
            </a:r>
            <a:r>
              <a:rPr b="1" i="1" lang="en" sz="1800"/>
              <a:t>ecommendations:</a:t>
            </a:r>
            <a:endParaRPr b="1" i="1" sz="1800"/>
          </a:p>
          <a:p>
            <a:pPr indent="-342900" lvl="0" marL="457200" rtl="0" algn="l">
              <a:spcBef>
                <a:spcPts val="800"/>
              </a:spcBef>
              <a:spcAft>
                <a:spcPts val="0"/>
              </a:spcAft>
              <a:buSzPts val="1800"/>
              <a:buChar char="-"/>
            </a:pPr>
            <a:r>
              <a:rPr i="1" lang="en" sz="1800"/>
              <a:t>Establishing mechanisms for constructive and appropriate engagement with the private sector;</a:t>
            </a:r>
            <a:endParaRPr i="1"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i="1" lang="en" sz="1800"/>
              <a:t>Avoid unnecessary barriers to participation (from industry) in the CEOS ARD discussion and processes;</a:t>
            </a:r>
            <a:endParaRPr i="1"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i="1" lang="en" sz="1800"/>
              <a:t>Provide appropriate documentation on the various aspects of the CEOS ARD initiative; </a:t>
            </a:r>
            <a:endParaRPr i="1"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i="1" lang="en" sz="1800"/>
              <a:t>Identify a CEOS ARD framework process for assessing private data products for compliance with Specifications;</a:t>
            </a:r>
            <a:endParaRPr i="1"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i="1" lang="en" sz="1800"/>
              <a:t>Move CEOS concepts into the broader standards realm to include the private sector.</a:t>
            </a:r>
            <a:endParaRPr i="1" sz="18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800"/>
              </a:spcBef>
              <a:spcAft>
                <a:spcPts val="80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28" name="Google Shape;128;p21"/>
          <p:cNvSpPr txBox="1"/>
          <p:nvPr>
            <p:ph type="title"/>
          </p:nvPr>
        </p:nvSpPr>
        <p:spPr>
          <a:xfrm>
            <a:off x="132036" y="131954"/>
            <a:ext cx="7040400" cy="584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Involving the Private Sector Paper</a:t>
            </a:r>
            <a:endParaRPr sz="3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2"/>
          <p:cNvSpPr txBox="1"/>
          <p:nvPr>
            <p:ph idx="1" type="body"/>
          </p:nvPr>
        </p:nvSpPr>
        <p:spPr>
          <a:xfrm>
            <a:off x="243175" y="1111750"/>
            <a:ext cx="8621700" cy="34971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92100" lvl="0" marL="342900" rtl="0" algn="l">
              <a:spcBef>
                <a:spcPts val="800"/>
              </a:spcBef>
              <a:spcAft>
                <a:spcPts val="0"/>
              </a:spcAft>
              <a:buSzPts val="2000"/>
              <a:buChar char="❖"/>
            </a:pPr>
            <a:r>
              <a:rPr lang="en" sz="2000"/>
              <a:t>Increased coordination on commercial engagement</a:t>
            </a:r>
            <a:endParaRPr sz="2000"/>
          </a:p>
          <a:p>
            <a:pPr indent="-292100" lvl="0" marL="342900" rtl="0" algn="l">
              <a:spcBef>
                <a:spcPts val="800"/>
              </a:spcBef>
              <a:spcAft>
                <a:spcPts val="0"/>
              </a:spcAft>
              <a:buSzPts val="2000"/>
              <a:buChar char="❖"/>
            </a:pPr>
            <a:r>
              <a:rPr lang="en" sz="2000"/>
              <a:t>Include New Space focus of the SIT Chair</a:t>
            </a:r>
            <a:endParaRPr sz="2000"/>
          </a:p>
          <a:p>
            <a:pPr indent="-292100" lvl="0" marL="342900" rtl="0" algn="l">
              <a:spcBef>
                <a:spcPts val="800"/>
              </a:spcBef>
              <a:spcAft>
                <a:spcPts val="0"/>
              </a:spcAft>
              <a:buSzPts val="2000"/>
              <a:buChar char="❖"/>
            </a:pPr>
            <a:r>
              <a:rPr lang="en" sz="2000"/>
              <a:t>Give CEOS Principals oversight of plan and potential to engage</a:t>
            </a:r>
            <a:endParaRPr sz="2000"/>
          </a:p>
          <a:p>
            <a:pPr indent="-292100" lvl="0" marL="342900" rtl="0" algn="l">
              <a:spcBef>
                <a:spcPts val="800"/>
              </a:spcBef>
              <a:spcAft>
                <a:spcPts val="0"/>
              </a:spcAft>
              <a:buSzPts val="2000"/>
              <a:buChar char="❖"/>
            </a:pPr>
            <a:r>
              <a:rPr lang="en" sz="2000"/>
              <a:t>.</a:t>
            </a:r>
            <a:endParaRPr sz="2000"/>
          </a:p>
          <a:p>
            <a:pPr indent="-292100" lvl="0" marL="342900" rtl="0" algn="l">
              <a:spcBef>
                <a:spcPts val="800"/>
              </a:spcBef>
              <a:spcAft>
                <a:spcPts val="0"/>
              </a:spcAft>
              <a:buSzPts val="2000"/>
              <a:buChar char="❖"/>
            </a:pPr>
            <a:r>
              <a:rPr lang="en" sz="2000"/>
              <a:t>.</a:t>
            </a:r>
            <a:endParaRPr sz="2000"/>
          </a:p>
          <a:p>
            <a:pPr indent="-292100" lvl="0" marL="342900" rtl="0" algn="l">
              <a:spcBef>
                <a:spcPts val="800"/>
              </a:spcBef>
              <a:spcAft>
                <a:spcPts val="800"/>
              </a:spcAft>
              <a:buSzPts val="2000"/>
              <a:buChar char="❖"/>
            </a:pPr>
            <a:r>
              <a:rPr lang="en" sz="2000"/>
              <a:t>.</a:t>
            </a:r>
            <a:endParaRPr sz="2000"/>
          </a:p>
        </p:txBody>
      </p:sp>
      <p:sp>
        <p:nvSpPr>
          <p:cNvPr id="134" name="Google Shape;134;p22"/>
          <p:cNvSpPr txBox="1"/>
          <p:nvPr>
            <p:ph type="title"/>
          </p:nvPr>
        </p:nvSpPr>
        <p:spPr>
          <a:xfrm>
            <a:off x="132036" y="131954"/>
            <a:ext cx="7040400" cy="584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Objectives of New Strategy</a:t>
            </a:r>
            <a:endParaRPr sz="3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eos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3445F"/>
      </a:accent1>
      <a:accent2>
        <a:srgbClr val="A3CB34"/>
      </a:accent2>
      <a:accent3>
        <a:srgbClr val="C1666B"/>
      </a:accent3>
      <a:accent4>
        <a:srgbClr val="DDDDDD"/>
      </a:accent4>
      <a:accent5>
        <a:srgbClr val="7BC0D7"/>
      </a:accent5>
      <a:accent6>
        <a:srgbClr val="D1462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