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80" r:id="rId3"/>
    <p:sldId id="271" r:id="rId4"/>
    <p:sldId id="276" r:id="rId5"/>
    <p:sldId id="275" r:id="rId6"/>
    <p:sldId id="277" r:id="rId7"/>
    <p:sldId id="272" r:id="rId8"/>
    <p:sldId id="273" r:id="rId9"/>
    <p:sldId id="278" r:id="rId10"/>
    <p:sldId id="274" r:id="rId11"/>
    <p:sldId id="279" r:id="rId12"/>
    <p:sldId id="282" r:id="rId13"/>
    <p:sldId id="283" r:id="rId14"/>
    <p:sldId id="28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51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4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27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57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49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91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8964df2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38964df2a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95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LSI-VC-12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LSI-VC-12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LSI-VC-12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Virtual_Constellations/LSI/Documents/Terms%20of%20Reference/LSI-VC_Terms-of-Reference_20-Dec-201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LSI-VC Vision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1002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algn="ctr">
              <a:spcBef>
                <a:spcPts val="1200"/>
              </a:spcBef>
              <a:buSzPts val="2700"/>
            </a:pPr>
            <a:r>
              <a:rPr lang="en-AU" sz="2700" i="1" dirty="0"/>
              <a:t>Respond to CEOS land surface imaging priority needs, including on observation and mission continuity, gaps and requirements, observing strategies, and other technical topics.</a:t>
            </a: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Objective #3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00182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5;p22">
            <a:extLst>
              <a:ext uri="{FF2B5EF4-FFF2-40B4-BE49-F238E27FC236}">
                <a16:creationId xmlns:a16="http://schemas.microsoft.com/office/drawing/2014/main" id="{04DB1855-AA46-2C48-88FB-FB6E93D69865}"/>
              </a:ext>
            </a:extLst>
          </p:cNvPr>
          <p:cNvSpPr txBox="1">
            <a:spLocks/>
          </p:cNvSpPr>
          <p:nvPr/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">
              <a:spcBef>
                <a:spcPts val="1200"/>
              </a:spcBef>
              <a:buSzPts val="2700"/>
            </a:pPr>
            <a:r>
              <a:rPr lang="en-AU" sz="2700" dirty="0"/>
              <a:t>Now define our work to achieve these objectives…</a:t>
            </a:r>
          </a:p>
          <a:p>
            <a:pPr marL="57150">
              <a:spcBef>
                <a:spcPts val="1200"/>
              </a:spcBef>
              <a:buSzPts val="2700"/>
            </a:pPr>
            <a:endParaRPr lang="en-AU" sz="2700" dirty="0"/>
          </a:p>
          <a:p>
            <a:pPr marL="57150">
              <a:spcBef>
                <a:spcPts val="1200"/>
              </a:spcBef>
              <a:buSzPts val="2700"/>
            </a:pPr>
            <a:r>
              <a:rPr lang="en-AU" sz="2700" dirty="0"/>
              <a:t>Keeping in mind inputs like AFOLU Roadmap, GEOGLAM EAVs, CEOS-ARD Strategy, </a:t>
            </a:r>
            <a:r>
              <a:rPr lang="en-AU" sz="2700" b="1" dirty="0"/>
              <a:t>Interoperability Framework</a:t>
            </a:r>
            <a:r>
              <a:rPr lang="en-AU" sz="2700" dirty="0"/>
              <a:t>, etc.</a:t>
            </a:r>
          </a:p>
          <a:p>
            <a:pPr marL="57150">
              <a:spcBef>
                <a:spcPts val="1200"/>
              </a:spcBef>
              <a:buSzPts val="2700"/>
            </a:pPr>
            <a:endParaRPr lang="en-AU" sz="2700" dirty="0"/>
          </a:p>
          <a:p>
            <a:pPr marL="57150">
              <a:spcBef>
                <a:spcPts val="1200"/>
              </a:spcBef>
              <a:buSzPts val="2700"/>
            </a:pPr>
            <a:r>
              <a:rPr lang="en-AU" sz="2700" b="1" u="sng" dirty="0"/>
              <a:t>Work Package 1:</a:t>
            </a:r>
            <a:r>
              <a:rPr lang="en-AU" sz="2700" b="1" dirty="0"/>
              <a:t> </a:t>
            </a:r>
            <a:r>
              <a:rPr lang="en-AU" sz="2700" dirty="0"/>
              <a:t>Responding to AFOLU Roadmap &amp; GEOGLAM EAV Requirements</a:t>
            </a:r>
          </a:p>
          <a:p>
            <a:pPr marL="57150">
              <a:spcBef>
                <a:spcPts val="1200"/>
              </a:spcBef>
              <a:buSzPts val="2700"/>
            </a:pPr>
            <a:r>
              <a:rPr lang="en-AU" sz="2700" b="1" u="sng" dirty="0"/>
              <a:t>Work Package 2:</a:t>
            </a:r>
            <a:r>
              <a:rPr lang="en-AU" sz="2700" b="1" dirty="0"/>
              <a:t> </a:t>
            </a:r>
            <a:r>
              <a:rPr lang="en-AU" sz="2700" dirty="0"/>
              <a:t>CEOS-ARD for Land (CARD4L)</a:t>
            </a:r>
          </a:p>
          <a:p>
            <a:pPr marL="57150">
              <a:spcBef>
                <a:spcPts val="1200"/>
              </a:spcBef>
              <a:buSzPts val="2700"/>
            </a:pPr>
            <a:r>
              <a:rPr lang="en-AU" sz="2700" b="1" u="sng" dirty="0"/>
              <a:t>Work Package 3:</a:t>
            </a:r>
            <a:r>
              <a:rPr lang="en-AU" sz="2700" dirty="0"/>
              <a:t> Improving LSI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50207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696F2B-9314-DD40-B5B5-49264EEB0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145"/>
            <a:ext cx="12199264" cy="59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5689-F387-3E4F-8A89-B29ABB5D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3462E-6445-C845-8CF6-C03B359B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2" y="1731359"/>
            <a:ext cx="11253651" cy="1947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BEE9B-808A-9549-952F-B06127E2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1" y="4085677"/>
            <a:ext cx="11253651" cy="19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5;p22">
            <a:extLst>
              <a:ext uri="{FF2B5EF4-FFF2-40B4-BE49-F238E27FC236}">
                <a16:creationId xmlns:a16="http://schemas.microsoft.com/office/drawing/2014/main" id="{04DB1855-AA46-2C48-88FB-FB6E93D69865}"/>
              </a:ext>
            </a:extLst>
          </p:cNvPr>
          <p:cNvSpPr txBox="1">
            <a:spLocks/>
          </p:cNvSpPr>
          <p:nvPr/>
        </p:nvSpPr>
        <p:spPr>
          <a:xfrm>
            <a:off x="101599" y="1967695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700" b="1" u="sng" dirty="0"/>
              <a:t>Decision</a:t>
            </a:r>
            <a:r>
              <a:rPr lang="en-AU" sz="2700" u="sng" dirty="0"/>
              <a:t>:</a:t>
            </a:r>
            <a:r>
              <a:rPr lang="en-AU" sz="2700" dirty="0"/>
              <a:t> Proposed Vision and Objectives make sense?</a:t>
            </a:r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700" b="1" u="sng" dirty="0"/>
              <a:t>Decision</a:t>
            </a:r>
            <a:r>
              <a:rPr lang="en-AU" sz="2700" u="sng" dirty="0"/>
              <a:t>:</a:t>
            </a:r>
            <a:r>
              <a:rPr lang="en-AU" sz="2700" dirty="0"/>
              <a:t> Work packages appropriate?</a:t>
            </a:r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700" dirty="0"/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700" dirty="0"/>
              <a:t>Hear from LSI-VC team on their own priorities and objectives</a:t>
            </a:r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700" b="1" u="sng" dirty="0"/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700" b="1" u="sng" dirty="0"/>
              <a:t>Action?</a:t>
            </a:r>
            <a:r>
              <a:rPr lang="en-AU" sz="2700" dirty="0"/>
              <a:t> Update our Terms of Reference Activity and Outcomes sections</a:t>
            </a:r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700" b="1" u="sng" dirty="0"/>
              <a:t>Action?</a:t>
            </a:r>
            <a:r>
              <a:rPr lang="en-AU" sz="2700" dirty="0"/>
              <a:t> LSI-VC team to help define work packages that align with own priorities</a:t>
            </a:r>
          </a:p>
          <a:p>
            <a:pPr marL="51435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700" dirty="0"/>
          </a:p>
          <a:p>
            <a:pPr marL="514350" lvl="1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700" dirty="0"/>
          </a:p>
        </p:txBody>
      </p:sp>
      <p:sp>
        <p:nvSpPr>
          <p:cNvPr id="4" name="Google Shape;166;p22">
            <a:extLst>
              <a:ext uri="{FF2B5EF4-FFF2-40B4-BE49-F238E27FC236}">
                <a16:creationId xmlns:a16="http://schemas.microsoft.com/office/drawing/2014/main" id="{4B93C5C5-9734-D14C-9549-2773CA8F0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Questions and Discussion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69409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925653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2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Will need to update later this year</a:t>
            </a:r>
          </a:p>
          <a:p>
            <a:pPr marL="514350" lvl="2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Sense tasks are: routine and/or unorganised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Mostly in service to the CEOS-ARD Strategy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Under-representation of forwarding-looking specific actions in other areas like </a:t>
            </a:r>
            <a:r>
              <a:rPr lang="en-AU" sz="2800" b="1" dirty="0"/>
              <a:t>interoperability</a:t>
            </a:r>
            <a:r>
              <a:rPr lang="en-AU" sz="2800" dirty="0"/>
              <a:t>, </a:t>
            </a:r>
            <a:r>
              <a:rPr lang="en-AU" sz="2800" b="1" dirty="0"/>
              <a:t>requirements</a:t>
            </a:r>
            <a:r>
              <a:rPr lang="en-AU" sz="2800" dirty="0"/>
              <a:t> ?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Broaden representation of team and </a:t>
            </a:r>
            <a:r>
              <a:rPr lang="en-AU" sz="2800"/>
              <a:t>their own priorities</a:t>
            </a:r>
            <a:endParaRPr lang="en-AU" sz="2800" dirty="0"/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CEOS Work Plan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07868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>
              <a:spcBef>
                <a:spcPts val="1200"/>
              </a:spcBef>
              <a:buSzPts val="2700"/>
            </a:pPr>
            <a:r>
              <a:rPr lang="en-AU" sz="2800" dirty="0">
                <a:hlinkClick r:id="rId3"/>
              </a:rPr>
              <a:t>LSI-VC Terms of Reference (20 December 2019)</a:t>
            </a:r>
            <a:endParaRPr lang="en-AU" sz="2800" dirty="0"/>
          </a:p>
          <a:p>
            <a:pPr marL="57150" lvl="0">
              <a:spcBef>
                <a:spcPts val="1200"/>
              </a:spcBef>
              <a:buSzPts val="2700"/>
            </a:pPr>
            <a:endParaRPr lang="en-AU" sz="2800" dirty="0"/>
          </a:p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A lot has changed!</a:t>
            </a:r>
          </a:p>
          <a:p>
            <a:pPr marL="57150" lvl="0">
              <a:spcBef>
                <a:spcPts val="1200"/>
              </a:spcBef>
              <a:buSzPts val="2700"/>
            </a:pPr>
            <a:endParaRPr lang="en-AU" sz="2800" dirty="0"/>
          </a:p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Great progress on CEOS-ARD</a:t>
            </a: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LSI-VC Terms of Reference</a:t>
            </a:r>
            <a:endParaRPr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Opportunities and Challenges:</a:t>
            </a:r>
          </a:p>
          <a:p>
            <a:pPr marL="457200" lvl="0" indent="-400050">
              <a:spcBef>
                <a:spcPts val="1200"/>
              </a:spcBef>
              <a:buSzPts val="2700"/>
              <a:buChar char="●"/>
            </a:pPr>
            <a:r>
              <a:rPr lang="en-AU" sz="2800" dirty="0"/>
              <a:t>Optimize use of LSI assets, maximize global coverage, minimize data gaps</a:t>
            </a:r>
          </a:p>
          <a:p>
            <a:pPr marL="457200" lvl="0" indent="-400050">
              <a:spcBef>
                <a:spcPts val="1200"/>
              </a:spcBef>
              <a:buSzPts val="2700"/>
              <a:buChar char="●"/>
            </a:pPr>
            <a:r>
              <a:rPr lang="en-AU" sz="2800" dirty="0"/>
              <a:t>Simplify user interaction with vast amounts of data</a:t>
            </a:r>
          </a:p>
          <a:p>
            <a:pPr marL="457200" lvl="0" indent="-400050">
              <a:spcBef>
                <a:spcPts val="1200"/>
              </a:spcBef>
              <a:buSzPts val="2700"/>
              <a:buChar char="●"/>
            </a:pPr>
            <a:r>
              <a:rPr lang="en-AU" sz="2800" dirty="0"/>
              <a:t>Support downstream user uptake of data</a:t>
            </a:r>
            <a:endParaRPr lang="en-AU" sz="2700"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Key Points – Current Terms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5809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Mission Statement: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Maximize value derived from CEOS Agency LSI assets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r>
              <a:rPr lang="en-AU" sz="2800" dirty="0"/>
              <a:t>Facilitate coordinated and optimized LSI contributions from CEOS Agencies in support of adopted CEOS priorities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High level opportunities, challenges, and mission remain relevant</a:t>
            </a:r>
          </a:p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Activities differ from practice</a:t>
            </a:r>
          </a:p>
          <a:p>
            <a:pPr marL="57150" lvl="0">
              <a:spcBef>
                <a:spcPts val="1200"/>
              </a:spcBef>
              <a:buSzPts val="2700"/>
            </a:pPr>
            <a:r>
              <a:rPr lang="en-AU" sz="2800" dirty="0"/>
              <a:t>Outcomes perhaps… unrealistic?</a:t>
            </a:r>
          </a:p>
          <a:p>
            <a:pPr marL="514350" lvl="0" indent="-457200">
              <a:spcBef>
                <a:spcPts val="1200"/>
              </a:spcBef>
              <a:buSzPts val="2700"/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Key Points – Current Terms</a:t>
            </a:r>
            <a:endParaRPr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423D4-83C3-864B-8EFB-E3C494519975}"/>
              </a:ext>
            </a:extLst>
          </p:cNvPr>
          <p:cNvSpPr txBox="1"/>
          <p:nvPr/>
        </p:nvSpPr>
        <p:spPr>
          <a:xfrm>
            <a:off x="5948853" y="5410502"/>
            <a:ext cx="43407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Harmonization of future and existing mission acquisition plans across major international land surface imaging programs based on a reliable understanding of domain-specific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760AD9-A304-9045-B0C7-ED31594B693D}"/>
              </a:ext>
            </a:extLst>
          </p:cNvPr>
          <p:cNvSpPr txBox="1"/>
          <p:nvPr/>
        </p:nvSpPr>
        <p:spPr>
          <a:xfrm>
            <a:off x="609600" y="1576551"/>
            <a:ext cx="8618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Proposing a new </a:t>
            </a:r>
            <a:r>
              <a:rPr lang="en-US" sz="2800" b="1" dirty="0"/>
              <a:t>Vision</a:t>
            </a:r>
            <a:r>
              <a:rPr lang="en-US" sz="2800" dirty="0"/>
              <a:t> and more specific </a:t>
            </a:r>
            <a:r>
              <a:rPr lang="en-US" sz="2800" b="1" dirty="0"/>
              <a:t>Objectives </a:t>
            </a:r>
            <a:r>
              <a:rPr lang="en-US" sz="2800" dirty="0"/>
              <a:t>to help us: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Clarify and organise our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Broaden the ‘umbrella’ of LSI-VC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Increase representation of all team members and their own priorities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Define our next CEOS Work Plan inputs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Better understanding of Progress / Status, Lead(s), Contributor(s), Partners &amp; Connections, etc.</a:t>
            </a:r>
          </a:p>
        </p:txBody>
      </p:sp>
    </p:spTree>
    <p:extLst>
      <p:ext uri="{BB962C8B-B14F-4D97-AF65-F5344CB8AC3E}">
        <p14:creationId xmlns:p14="http://schemas.microsoft.com/office/powerpoint/2010/main" val="401259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algn="ctr">
              <a:spcBef>
                <a:spcPts val="1200"/>
              </a:spcBef>
              <a:buSzPts val="2700"/>
            </a:pPr>
            <a:r>
              <a:rPr lang="en-AU" sz="2700" i="1" dirty="0"/>
              <a:t>Sensor agnostic land surface data from all missions, achieving a coherent single data stream that enables characterisation of change on the Earth’s surface through time.</a:t>
            </a: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LSI-VC Vision Proposal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57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1463200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algn="ctr">
              <a:spcBef>
                <a:spcPts val="1200"/>
              </a:spcBef>
              <a:buSzPts val="2700"/>
            </a:pPr>
            <a:r>
              <a:rPr lang="en-AU" sz="2700" i="1" dirty="0"/>
              <a:t>Promote uptake and ease the use of land surface imaging datasets via an efficient CEOS-ARD for Land process</a:t>
            </a: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Objective #1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57480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101599" y="969215"/>
            <a:ext cx="11197021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algn="ctr">
              <a:spcBef>
                <a:spcPts val="1200"/>
              </a:spcBef>
              <a:buSzPts val="2700"/>
            </a:pPr>
            <a:r>
              <a:rPr lang="en-AU" sz="2700" i="1" dirty="0"/>
              <a:t>Move CEOS agency and other data providers' land surface imaging datasets along the interoperability spectrum, with a view to a future of sensor agnostic land surface data from all missions.</a:t>
            </a:r>
          </a:p>
          <a:p>
            <a:pPr marL="57150" lvl="0" algn="ctr">
              <a:spcBef>
                <a:spcPts val="1200"/>
              </a:spcBef>
              <a:buSzPts val="2700"/>
            </a:pPr>
            <a:endParaRPr lang="en-AU" sz="2700" i="1"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Objective #2</a:t>
            </a:r>
            <a:endParaRPr sz="3500" dirty="0"/>
          </a:p>
        </p:txBody>
      </p:sp>
      <p:pic>
        <p:nvPicPr>
          <p:cNvPr id="4" name="Google Shape;74;p8">
            <a:extLst>
              <a:ext uri="{FF2B5EF4-FFF2-40B4-BE49-F238E27FC236}">
                <a16:creationId xmlns:a16="http://schemas.microsoft.com/office/drawing/2014/main" id="{0B398B78-5501-8545-8769-9C55CFC5E1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325" y="4548807"/>
            <a:ext cx="7787350" cy="189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40740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471</Words>
  <Application>Microsoft Macintosh PowerPoint</Application>
  <PresentationFormat>Widescreen</PresentationFormat>
  <Paragraphs>56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Noto Sans Symbols</vt:lpstr>
      <vt:lpstr>Arial</vt:lpstr>
      <vt:lpstr>Courier New</vt:lpstr>
      <vt:lpstr>ceos</vt:lpstr>
      <vt:lpstr>LSI-VC Vision</vt:lpstr>
      <vt:lpstr>CEOS Work Plan</vt:lpstr>
      <vt:lpstr>LSI-VC Terms of Reference</vt:lpstr>
      <vt:lpstr>Key Points – Current Terms</vt:lpstr>
      <vt:lpstr>Key Points – Current Terms</vt:lpstr>
      <vt:lpstr>PowerPoint Presentation</vt:lpstr>
      <vt:lpstr>LSI-VC Vision Proposal</vt:lpstr>
      <vt:lpstr>Objective #1</vt:lpstr>
      <vt:lpstr>Objective #2</vt:lpstr>
      <vt:lpstr>Objective #3</vt:lpstr>
      <vt:lpstr>PowerPoint Presentation</vt:lpstr>
      <vt:lpstr>PowerPoint Presentation</vt:lpstr>
      <vt:lpstr>PowerPoint Presentation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CEOS-ARD Supporting New Space</dc:title>
  <cp:lastModifiedBy>Matthew Steventon</cp:lastModifiedBy>
  <cp:revision>10</cp:revision>
  <dcterms:modified xsi:type="dcterms:W3CDTF">2022-09-09T04:19:00Z</dcterms:modified>
</cp:coreProperties>
</file>