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</p:sldMasterIdLst>
  <p:notesMasterIdLst>
    <p:notesMasterId r:id="rId12"/>
  </p:notesMasterIdLst>
  <p:sldIdLst>
    <p:sldId id="256" r:id="rId5"/>
    <p:sldId id="261" r:id="rId6"/>
    <p:sldId id="267" r:id="rId7"/>
    <p:sldId id="264" r:id="rId8"/>
    <p:sldId id="268" r:id="rId9"/>
    <p:sldId id="266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6" autoAdjust="0"/>
  </p:normalViewPr>
  <p:slideViewPr>
    <p:cSldViewPr snapToGrid="0">
      <p:cViewPr varScale="1">
        <p:scale>
          <a:sx n="118" d="100"/>
          <a:sy n="118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97dc3f28_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7197dc3f28_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22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67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06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0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7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3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13,</a:t>
            </a:r>
            <a:r>
              <a:rPr lang="en-GB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23-24 March</a:t>
            </a: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12, 8-9 September 2022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13, 23-24 March</a:t>
            </a:r>
            <a:r>
              <a:rPr lang="en-GB" sz="1400" b="1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</a:t>
            </a:r>
            <a:r>
              <a:rPr lang="en-GB" sz="1400" b="1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12, 8-9 September</a:t>
            </a:r>
            <a:r>
              <a:rPr lang="en-GB" sz="14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edhavy.thankappan@ga.gov.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ter.harrison@ga.gov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475405" y="2527253"/>
            <a:ext cx="6157185" cy="83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800" dirty="0" smtClean="0"/>
              <a:t>CEOS-ARD Assessments</a:t>
            </a:r>
            <a:endParaRPr sz="4800" dirty="0"/>
          </a:p>
        </p:txBody>
      </p:sp>
      <p:sp>
        <p:nvSpPr>
          <p:cNvPr id="67" name="Google Shape;67;p7"/>
          <p:cNvSpPr/>
          <p:nvPr/>
        </p:nvSpPr>
        <p:spPr>
          <a:xfrm>
            <a:off x="6852063" y="4025252"/>
            <a:ext cx="5102431" cy="283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Medhavy Thankappan 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&amp; Peter Harrison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Geoscience Australia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1"/>
                </a:solidFill>
              </a:rPr>
              <a:t>Agenda Item#:2.1</a:t>
            </a:r>
            <a:endParaRPr sz="12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13</a:t>
            </a:r>
            <a:endParaRPr sz="12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23-24 March 2023</a:t>
            </a:r>
            <a:endParaRPr sz="2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4;p58"/>
          <p:cNvSpPr txBox="1">
            <a:spLocks noGrp="1"/>
          </p:cNvSpPr>
          <p:nvPr>
            <p:ph type="body" idx="1"/>
          </p:nvPr>
        </p:nvSpPr>
        <p:spPr>
          <a:xfrm>
            <a:off x="307819" y="1048725"/>
            <a:ext cx="11571497" cy="2626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r>
              <a:rPr lang="en-AU" sz="1400" dirty="0" smtClean="0"/>
              <a:t>CEOS-ARD Review Panels are only used for ‘Target’ level submissions (agreed at WGCV-49)</a:t>
            </a:r>
          </a:p>
          <a:p>
            <a:pPr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endParaRPr lang="en-AU" sz="1400" dirty="0" smtClean="0"/>
          </a:p>
          <a:p>
            <a:pPr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r>
              <a:rPr lang="en-AU" sz="1400" dirty="0" smtClean="0"/>
              <a:t>CEOS-ARD peer review guidelines: </a:t>
            </a:r>
            <a:r>
              <a:rPr lang="en-AU" sz="1400" dirty="0"/>
              <a:t>suggested total of five members on the </a:t>
            </a:r>
            <a:r>
              <a:rPr lang="en-AU" sz="1400" dirty="0" smtClean="0"/>
              <a:t>Review Panel</a:t>
            </a:r>
          </a:p>
          <a:p>
            <a:pPr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endParaRPr lang="en-AU" sz="1400" dirty="0"/>
          </a:p>
          <a:p>
            <a:pPr lvl="1"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100" dirty="0"/>
              <a:t>One WGCV member</a:t>
            </a:r>
          </a:p>
          <a:p>
            <a:pPr lvl="1"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100" dirty="0"/>
              <a:t>Three members who are either WGCV members or sub-group members nominated by </a:t>
            </a:r>
            <a:r>
              <a:rPr lang="en-AU" sz="1100" dirty="0" smtClean="0"/>
              <a:t>their </a:t>
            </a:r>
            <a:r>
              <a:rPr lang="en-AU" sz="1100" dirty="0"/>
              <a:t>Chairs</a:t>
            </a:r>
          </a:p>
          <a:p>
            <a:pPr lvl="1"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100" dirty="0"/>
              <a:t>Not more than one member from a given sub-group</a:t>
            </a:r>
          </a:p>
          <a:p>
            <a:pPr lvl="1" indent="-3683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AU" sz="1100" dirty="0"/>
              <a:t>Two-year terms for all </a:t>
            </a:r>
            <a:r>
              <a:rPr lang="en-AU" sz="1100" dirty="0" smtClean="0"/>
              <a:t>members</a:t>
            </a:r>
          </a:p>
          <a:p>
            <a:pPr lvl="1"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endParaRPr lang="en-AU" sz="1100" dirty="0" smtClean="0"/>
          </a:p>
          <a:p>
            <a:pPr lvl="1"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endParaRPr lang="en-AU" sz="1100" dirty="0" smtClean="0"/>
          </a:p>
          <a:p>
            <a:pPr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r>
              <a:rPr lang="en-AU" sz="1400" dirty="0" smtClean="0"/>
              <a:t>Threshold level CEOS-ARD submissions evaluated through one-on-one interactions between data provider and </a:t>
            </a:r>
            <a:r>
              <a:rPr lang="en-AU" sz="1400" dirty="0" err="1" smtClean="0"/>
              <a:t>PoCs</a:t>
            </a:r>
            <a:r>
              <a:rPr lang="en-AU" sz="1400" dirty="0" smtClean="0"/>
              <a:t> for WGCV and LSI-VC</a:t>
            </a:r>
          </a:p>
          <a:p>
            <a:pPr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endParaRPr lang="en-AU" sz="1400" dirty="0"/>
          </a:p>
          <a:p>
            <a:pPr marL="88900" indent="0">
              <a:spcBef>
                <a:spcPts val="0"/>
              </a:spcBef>
              <a:buSzPts val="2200"/>
              <a:buNone/>
            </a:pPr>
            <a:endParaRPr lang="en-AU" sz="1400" dirty="0"/>
          </a:p>
          <a:p>
            <a:pPr indent="-368300">
              <a:spcBef>
                <a:spcPts val="0"/>
              </a:spcBef>
              <a:buSzPts val="2200"/>
              <a:buFont typeface="Wingdings" panose="05000000000000000000" pitchFamily="2" charset="2"/>
              <a:buChar char="v"/>
            </a:pPr>
            <a:r>
              <a:rPr lang="en-AU" sz="1400" i="1" dirty="0"/>
              <a:t>Need a Review Panel to cover the SAR domain (seeking self-nominations)</a:t>
            </a:r>
          </a:p>
          <a:p>
            <a:pPr marL="88900" indent="0">
              <a:spcBef>
                <a:spcPts val="0"/>
              </a:spcBef>
              <a:buSzPts val="2200"/>
              <a:buNone/>
            </a:pPr>
            <a:endParaRPr lang="en-AU" sz="1400" dirty="0"/>
          </a:p>
        </p:txBody>
      </p:sp>
      <p:sp>
        <p:nvSpPr>
          <p:cNvPr id="2" name="Rectangle 1"/>
          <p:cNvSpPr/>
          <p:nvPr/>
        </p:nvSpPr>
        <p:spPr>
          <a:xfrm>
            <a:off x="446315" y="4273781"/>
            <a:ext cx="3357155" cy="2103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04472" y="3813035"/>
            <a:ext cx="3111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Landsat </a:t>
            </a:r>
            <a:r>
              <a:rPr lang="en-AU" b="1" dirty="0" smtClean="0"/>
              <a:t>CEOS-ARD </a:t>
            </a:r>
            <a:r>
              <a:rPr lang="en-AU" b="1" dirty="0"/>
              <a:t>Review Panel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444" y="4773035"/>
            <a:ext cx="19543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Nigel Fox</a:t>
            </a:r>
          </a:p>
          <a:p>
            <a:r>
              <a:rPr lang="en-AU" dirty="0"/>
              <a:t>Valentina </a:t>
            </a:r>
            <a:r>
              <a:rPr lang="en-AU" dirty="0" err="1"/>
              <a:t>Boccia</a:t>
            </a:r>
            <a:endParaRPr lang="en-AU" dirty="0"/>
          </a:p>
          <a:p>
            <a:r>
              <a:rPr lang="en-AU" dirty="0"/>
              <a:t>Darren Ghent</a:t>
            </a:r>
          </a:p>
          <a:p>
            <a:r>
              <a:rPr lang="en-AU" dirty="0"/>
              <a:t>Jeffrey </a:t>
            </a:r>
            <a:r>
              <a:rPr lang="en-AU" dirty="0" err="1"/>
              <a:t>Czapla</a:t>
            </a:r>
            <a:r>
              <a:rPr lang="en-AU" dirty="0"/>
              <a:t>-Myers</a:t>
            </a:r>
          </a:p>
          <a:p>
            <a:r>
              <a:rPr lang="en-AU" dirty="0"/>
              <a:t>Medhavy Thankappan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7800" y="4273781"/>
            <a:ext cx="3357155" cy="2103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410998" y="3820485"/>
            <a:ext cx="3241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Sentinel-2 </a:t>
            </a:r>
            <a:r>
              <a:rPr lang="en-AU" b="1" dirty="0" smtClean="0"/>
              <a:t>CEOS-ARD </a:t>
            </a:r>
            <a:r>
              <a:rPr lang="en-AU" b="1" dirty="0"/>
              <a:t>Review Panel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1000" y="4778524"/>
            <a:ext cx="19543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Nigel Fox</a:t>
            </a:r>
          </a:p>
          <a:p>
            <a:r>
              <a:rPr lang="en-AU" dirty="0"/>
              <a:t>Cody Anderson</a:t>
            </a:r>
          </a:p>
          <a:p>
            <a:r>
              <a:rPr lang="en-AU" dirty="0"/>
              <a:t>Darren Ghent</a:t>
            </a:r>
          </a:p>
          <a:p>
            <a:r>
              <a:rPr lang="en-AU" dirty="0"/>
              <a:t>Fernando Camacho</a:t>
            </a:r>
          </a:p>
          <a:p>
            <a:r>
              <a:rPr lang="en-AU" dirty="0"/>
              <a:t>Medhavy Thankappan</a:t>
            </a:r>
          </a:p>
        </p:txBody>
      </p:sp>
      <p:sp>
        <p:nvSpPr>
          <p:cNvPr id="13" name="Google Shape;409;p64"/>
          <p:cNvSpPr txBox="1">
            <a:spLocks noGrp="1"/>
          </p:cNvSpPr>
          <p:nvPr>
            <p:ph type="title"/>
          </p:nvPr>
        </p:nvSpPr>
        <p:spPr>
          <a:xfrm>
            <a:off x="307819" y="190933"/>
            <a:ext cx="7733200" cy="78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 smtClean="0">
                <a:sym typeface="Helvetica Neue"/>
              </a:rPr>
              <a:t>CEOS-ARD </a:t>
            </a:r>
            <a:r>
              <a:rPr lang="en" dirty="0">
                <a:sym typeface="Helvetica Neue"/>
              </a:rPr>
              <a:t>Review Process</a:t>
            </a:r>
            <a:endParaRPr dirty="0">
              <a:sym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7788" y="4273781"/>
            <a:ext cx="3357155" cy="2103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129468" y="3829976"/>
            <a:ext cx="3531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Hyperspectral CEOS-</a:t>
            </a:r>
            <a:r>
              <a:rPr lang="en-AU" b="1" dirty="0" err="1" smtClean="0"/>
              <a:t>ARDReview</a:t>
            </a:r>
            <a:r>
              <a:rPr lang="en-AU" b="1" dirty="0" smtClean="0"/>
              <a:t> </a:t>
            </a:r>
            <a:r>
              <a:rPr lang="en-AU" b="1" dirty="0"/>
              <a:t>Panel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2666" y="4789411"/>
            <a:ext cx="19543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Nigel Fox</a:t>
            </a:r>
          </a:p>
          <a:p>
            <a:r>
              <a:rPr lang="en-AU" dirty="0" smtClean="0"/>
              <a:t>Kurt Thome</a:t>
            </a:r>
          </a:p>
          <a:p>
            <a:r>
              <a:rPr lang="en-AU" dirty="0" smtClean="0"/>
              <a:t>Cindy Ong</a:t>
            </a:r>
          </a:p>
          <a:p>
            <a:r>
              <a:rPr lang="en-AU" dirty="0" err="1" smtClean="0"/>
              <a:t>Hirokuza</a:t>
            </a:r>
            <a:r>
              <a:rPr lang="en-AU" dirty="0" smtClean="0"/>
              <a:t> Yamamoto</a:t>
            </a:r>
            <a:endParaRPr lang="en-AU" dirty="0"/>
          </a:p>
          <a:p>
            <a:r>
              <a:rPr lang="en-AU" dirty="0"/>
              <a:t>Medhavy Thankappan</a:t>
            </a:r>
          </a:p>
        </p:txBody>
      </p:sp>
    </p:spTree>
    <p:extLst>
      <p:ext uri="{BB962C8B-B14F-4D97-AF65-F5344CB8AC3E}">
        <p14:creationId xmlns:p14="http://schemas.microsoft.com/office/powerpoint/2010/main" val="13594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1992" y="170507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CEOS-ARD Assessments </a:t>
            </a:r>
            <a:r>
              <a:rPr lang="en-AU" dirty="0" smtClean="0"/>
              <a:t>(Complete</a:t>
            </a:r>
            <a:r>
              <a:rPr lang="en-AU" dirty="0"/>
              <a:t>)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36" y="1433430"/>
            <a:ext cx="488053" cy="401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99" y="1946977"/>
            <a:ext cx="488053" cy="401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35" y="2430800"/>
            <a:ext cx="488053" cy="401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98" y="4802528"/>
            <a:ext cx="488053" cy="401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127" y="1135732"/>
            <a:ext cx="6411548" cy="4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0" y="245442"/>
            <a:ext cx="1011516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 smtClean="0"/>
              <a:t>CEOS-ARD Assessments (In Progress)</a:t>
            </a:r>
            <a:endParaRPr dirty="0"/>
          </a:p>
        </p:txBody>
      </p:sp>
      <p:sp>
        <p:nvSpPr>
          <p:cNvPr id="7" name="Oval 6"/>
          <p:cNvSpPr/>
          <p:nvPr/>
        </p:nvSpPr>
        <p:spPr>
          <a:xfrm>
            <a:off x="677253" y="2613446"/>
            <a:ext cx="190500" cy="1850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82395" y="3116775"/>
            <a:ext cx="190500" cy="1850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705422" y="3639234"/>
            <a:ext cx="190500" cy="1850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3535136" y="5459309"/>
            <a:ext cx="190500" cy="1850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3536556" y="5154508"/>
            <a:ext cx="190500" cy="1850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3829250" y="5093147"/>
            <a:ext cx="2533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Recently submitted for review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3838716" y="5397946"/>
            <a:ext cx="3905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Review pending clarification from data provider</a:t>
            </a:r>
            <a:endParaRPr lang="en-AU" dirty="0"/>
          </a:p>
        </p:txBody>
      </p:sp>
      <p:sp>
        <p:nvSpPr>
          <p:cNvPr id="14" name="Oval 13"/>
          <p:cNvSpPr/>
          <p:nvPr/>
        </p:nvSpPr>
        <p:spPr>
          <a:xfrm>
            <a:off x="3543554" y="5778314"/>
            <a:ext cx="190500" cy="1850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835876" y="5696121"/>
            <a:ext cx="6088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Replica datasets under review as already meeting CEOS-ARD Compliance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1055686" y="1797326"/>
            <a:ext cx="10447045" cy="2282846"/>
            <a:chOff x="1064478" y="1489595"/>
            <a:chExt cx="10447045" cy="22828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0251"/>
            <a:stretch/>
          </p:blipFill>
          <p:spPr>
            <a:xfrm>
              <a:off x="1064478" y="1489595"/>
              <a:ext cx="10447045" cy="16844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78773"/>
            <a:stretch/>
          </p:blipFill>
          <p:spPr>
            <a:xfrm>
              <a:off x="1064478" y="3174022"/>
              <a:ext cx="10447045" cy="598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8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0" y="245442"/>
            <a:ext cx="1011516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 smtClean="0"/>
              <a:t>CEOS-ARD Assessments (Outlook)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77" y="1042254"/>
            <a:ext cx="7496800" cy="54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225034" y="159622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 smtClean="0"/>
              <a:t>For Noting / Discussion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40356" y="1489854"/>
            <a:ext cx="115034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 smtClean="0"/>
              <a:t>‘CARD4L’ replaced by ‘CEOS-ARD’ to reflect use in other domains (e.g. aquatic)</a:t>
            </a:r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/>
              <a:t>Peter Harrison is supporting CEOS-ARD evaluation at GA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 smtClean="0"/>
              <a:t>Feedback on self assessment submitted for CEOS-ARD products</a:t>
            </a:r>
          </a:p>
          <a:p>
            <a:r>
              <a:rPr lang="en-AU" sz="2400" dirty="0" smtClean="0"/>
              <a:t> </a:t>
            </a:r>
            <a:endParaRPr lang="en-AU" sz="2400" dirty="0"/>
          </a:p>
        </p:txBody>
      </p:sp>
      <p:sp>
        <p:nvSpPr>
          <p:cNvPr id="4" name="Rectangle 3"/>
          <p:cNvSpPr/>
          <p:nvPr/>
        </p:nvSpPr>
        <p:spPr>
          <a:xfrm>
            <a:off x="423565" y="4850287"/>
            <a:ext cx="7872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 smtClean="0"/>
              <a:t>Redundancy / </a:t>
            </a:r>
            <a:r>
              <a:rPr lang="en-AU" sz="2400" dirty="0"/>
              <a:t>back-up </a:t>
            </a:r>
            <a:r>
              <a:rPr lang="en-AU" sz="2400" dirty="0" smtClean="0"/>
              <a:t>to be identified </a:t>
            </a:r>
            <a:r>
              <a:rPr lang="en-AU" sz="2400" dirty="0"/>
              <a:t>for WGCV </a:t>
            </a:r>
            <a:r>
              <a:rPr lang="en-AU" sz="2400" dirty="0" err="1"/>
              <a:t>PoC</a:t>
            </a:r>
            <a:endParaRPr lang="en-AU" sz="2400" dirty="0"/>
          </a:p>
          <a:p>
            <a:r>
              <a:rPr lang="en-AU" sz="2400" dirty="0" smtClean="0"/>
              <a:t> </a:t>
            </a: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650219" y="2918438"/>
            <a:ext cx="113672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400" dirty="0" smtClean="0"/>
              <a:t>A simple LSI-VC gating process to verify submission would be helpful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400" dirty="0" smtClean="0"/>
              <a:t>Clear evidence for metadata items in submission (for quick verification)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400" dirty="0" smtClean="0"/>
              <a:t>Information overload – provide only material relevant for evaluation</a:t>
            </a:r>
            <a:endParaRPr lang="en-AU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400" dirty="0" smtClean="0"/>
              <a:t>Identifying non-PFS </a:t>
            </a:r>
            <a:r>
              <a:rPr lang="en-AU" sz="2400" dirty="0"/>
              <a:t>elements </a:t>
            </a:r>
            <a:r>
              <a:rPr lang="en-AU" sz="2400" dirty="0" smtClean="0"/>
              <a:t>included in </a:t>
            </a:r>
            <a:r>
              <a:rPr lang="en-AU" sz="2400" dirty="0"/>
              <a:t>the </a:t>
            </a:r>
            <a:r>
              <a:rPr lang="en-AU" sz="2400" dirty="0" smtClean="0"/>
              <a:t>product package (e.g. derivatives)</a:t>
            </a:r>
          </a:p>
        </p:txBody>
      </p:sp>
    </p:spTree>
    <p:extLst>
      <p:ext uri="{BB962C8B-B14F-4D97-AF65-F5344CB8AC3E}">
        <p14:creationId xmlns:p14="http://schemas.microsoft.com/office/powerpoint/2010/main" val="16899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232457" y="2443134"/>
            <a:ext cx="4809607" cy="11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 smtClean="0"/>
              <a:t>Thank you</a:t>
            </a:r>
            <a:endParaRPr sz="7500" dirty="0"/>
          </a:p>
        </p:txBody>
      </p:sp>
      <p:sp>
        <p:nvSpPr>
          <p:cNvPr id="4" name="Google Shape;93;p11"/>
          <p:cNvSpPr txBox="1">
            <a:spLocks/>
          </p:cNvSpPr>
          <p:nvPr/>
        </p:nvSpPr>
        <p:spPr>
          <a:xfrm>
            <a:off x="6384274" y="5911332"/>
            <a:ext cx="5807726" cy="94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lnSpc>
                <a:spcPct val="90000"/>
              </a:lnSpc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AU" sz="2800" dirty="0" smtClean="0">
                <a:solidFill>
                  <a:schemeClr val="bg1"/>
                </a:solidFill>
                <a:hlinkClick r:id="rId3"/>
              </a:rPr>
              <a:t>medhavy.thankappan@ga.gov.au</a:t>
            </a:r>
            <a:endParaRPr lang="en-AU" sz="2800" dirty="0" smtClean="0">
              <a:solidFill>
                <a:schemeClr val="bg1"/>
              </a:solidFill>
            </a:endParaRPr>
          </a:p>
          <a:p>
            <a:pPr marL="228600" indent="-50800">
              <a:lnSpc>
                <a:spcPct val="90000"/>
              </a:lnSpc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AU" sz="2800" dirty="0" smtClean="0">
                <a:solidFill>
                  <a:schemeClr val="bg1"/>
                </a:solidFill>
                <a:hlinkClick r:id="rId4"/>
              </a:rPr>
              <a:t>peter.harrison@ga.gov.au</a:t>
            </a:r>
            <a:r>
              <a:rPr lang="en-AU" sz="2800" dirty="0" smtClean="0">
                <a:solidFill>
                  <a:schemeClr val="bg1"/>
                </a:solidFill>
              </a:rPr>
              <a:t> 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2962A7E06EF46BC456CD126F069B1" ma:contentTypeVersion="2" ma:contentTypeDescription="Create a new document." ma:contentTypeScope="" ma:versionID="e44615b8c7c011110451c5a2bd9d11dd">
  <xsd:schema xmlns:xsd="http://www.w3.org/2001/XMLSchema" xmlns:xs="http://www.w3.org/2001/XMLSchema" xmlns:p="http://schemas.microsoft.com/office/2006/metadata/properties" xmlns:ns3="d6306e02-4538-48dd-ab42-c4f972a3302b" targetNamespace="http://schemas.microsoft.com/office/2006/metadata/properties" ma:root="true" ma:fieldsID="65eb80ebe646bafb8819232d692d852a" ns3:_="">
    <xsd:import namespace="d6306e02-4538-48dd-ab42-c4f972a330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06e02-4538-48dd-ab42-c4f972a33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87E7E-1721-4664-B181-7BE51F2F8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06e02-4538-48dd-ab42-c4f972a33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EE58CE-C19C-4F70-8136-BC14A08EF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500C1-DC3D-4E3B-BF8D-3971902F073F}">
  <ds:schemaRefs>
    <ds:schemaRef ds:uri="http://schemas.microsoft.com/office/infopath/2007/PartnerControls"/>
    <ds:schemaRef ds:uri="http://purl.org/dc/terms/"/>
    <ds:schemaRef ds:uri="d6306e02-4538-48dd-ab42-c4f972a3302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288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Courier New</vt:lpstr>
      <vt:lpstr>Helvetica Neue</vt:lpstr>
      <vt:lpstr>Noto Sans Symbols</vt:lpstr>
      <vt:lpstr>Wingdings</vt:lpstr>
      <vt:lpstr>ceos</vt:lpstr>
      <vt:lpstr>CEOS-ARD Assessments</vt:lpstr>
      <vt:lpstr>CEOS-ARD Review Process</vt:lpstr>
      <vt:lpstr>CEOS-ARD Assessments (Complete)</vt:lpstr>
      <vt:lpstr>CEOS-ARD Assessments (In Progress)</vt:lpstr>
      <vt:lpstr>CEOS-ARD Assessments (Outlook)</vt:lpstr>
      <vt:lpstr>For Noting / Discussion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 Update</dc:title>
  <dc:creator>Medhavy Thankappan</dc:creator>
  <cp:lastModifiedBy>Medhavy Thankappan</cp:lastModifiedBy>
  <cp:revision>58</cp:revision>
  <dcterms:modified xsi:type="dcterms:W3CDTF">2023-03-23T05:25:59Z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0x010100C3A2962A7E06EF46BC456CD126F069B1</vt:lpwstr>
  </property>
</Properties>
</file>