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kAwul1dMUYFD41li7ylnG6rNo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18bdc58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1d18bdc580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32624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227" y="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 flipH="1">
            <a:off x="4092296" y="1490844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 flipH="1">
            <a:off x="-38965" y="-65314"/>
            <a:ext cx="9226507" cy="5217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3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482" y="3614964"/>
            <a:ext cx="1289782" cy="1775105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6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0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0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1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2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/>
          <p:cNvPicPr preferRelativeResize="0"/>
          <p:nvPr/>
        </p:nvPicPr>
        <p:blipFill rotWithShape="1">
          <a:blip r:embed="rId1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8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hyperlink" Target="https://docs.google.com/document/d/1Q_pyAhVc4kAuR0LdLrUJBnkBMPLtkZEa/edit" TargetMode="External"/><Relationship Id="rId6" Type="http://schemas.openxmlformats.org/officeDocument/2006/relationships/hyperlink" Target="https://docs.google.com/document/d/1Q_pyAhVc4kAuR0LdLrUJBnkBMPLtkZEa/ed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WNboA9zK0hcu184ZkdbhaQqEghZmxwAM/edit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32035" y="131954"/>
            <a:ext cx="5224423" cy="2979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 sz="5625"/>
              <a:t>SAR &amp; LiDAR</a:t>
            </a:r>
            <a:endParaRPr sz="5625"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8000"/>
              <a:buNone/>
            </a:pPr>
            <a:r>
              <a:rPr i="1" lang="en-GB" sz="3000"/>
              <a:t>PFS Progress update</a:t>
            </a:r>
            <a:br>
              <a:rPr i="1" lang="en-GB" sz="3000"/>
            </a:br>
            <a:br>
              <a:rPr i="1" lang="en-GB" sz="3000"/>
            </a:br>
            <a:r>
              <a:rPr i="1" lang="en-GB" sz="1800"/>
              <a:t>AR – on behalf of the CEOS-ARD SAR Team</a:t>
            </a:r>
            <a:endParaRPr i="1" sz="3000"/>
          </a:p>
        </p:txBody>
      </p:sp>
      <p:sp>
        <p:nvSpPr>
          <p:cNvPr id="67" name="Google Shape;67;p1"/>
          <p:cNvSpPr/>
          <p:nvPr/>
        </p:nvSpPr>
        <p:spPr>
          <a:xfrm>
            <a:off x="5416714" y="3189511"/>
            <a:ext cx="3624707" cy="1953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A. Rosenqvist &amp;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T. Tadono (JAXA)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2.2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ESA/ESRIN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(Spaceborne) Lidar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476924" y="823350"/>
            <a:ext cx="54477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PFS: </a:t>
            </a:r>
            <a:r>
              <a:rPr b="1" i="0" lang="en-GB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Height</a:t>
            </a:r>
            <a:endParaRPr b="0" i="0" sz="60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Footprint (1D single-source) product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Gridded (2D multi-source) product – under discussion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 focus on spaceborne Lidar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Accommodating full waveform and photon counting systems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4780" lvl="0" marL="33575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420"/>
              <a:buFont typeface="Noto Sans Symbols"/>
              <a:buNone/>
            </a:pPr>
            <a:r>
              <a:t/>
            </a:r>
            <a:endParaRPr b="1" i="0" sz="525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ARD-Lidar team members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mission teams:</a:t>
            </a:r>
            <a:endParaRPr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GEDI, MOLI, ICESat-2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Providers:</a:t>
            </a:r>
            <a:endParaRPr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 LP-DAAC; USGS (TBD), NSDIC (TBC); ...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Science community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811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48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Schedule (easy does it...)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PSF draft: Q3/2023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V1.0: ~2024</a:t>
            </a:r>
            <a:endParaRPr/>
          </a:p>
          <a:p>
            <a:pPr indent="-11763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091" y="2832721"/>
            <a:ext cx="3940020" cy="151803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5" name="Google Shape;75;p2"/>
          <p:cNvSpPr txBox="1"/>
          <p:nvPr/>
        </p:nvSpPr>
        <p:spPr>
          <a:xfrm>
            <a:off x="5430385" y="4381747"/>
            <a:ext cx="310234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Terrain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0" i="1" lang="en-GB" sz="10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canopy top 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height from ICESat-2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(Neuenschwander et al, 2019)</a:t>
            </a:r>
            <a:endParaRPr b="0" i="1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658" y="960328"/>
            <a:ext cx="1244145" cy="124414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5614447" y="2204473"/>
            <a:ext cx="30526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Top Height </a:t>
            </a:r>
            <a:r>
              <a:rPr b="0" i="1" lang="en-GB" sz="1000" u="sng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PFS draft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(based on new CEOS-ARD PFS template)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</a:t>
            </a:r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325484"/>
            <a:ext cx="3828732" cy="2823164"/>
          </a:xfrm>
          <a:prstGeom prst="rect">
            <a:avLst/>
          </a:prstGeom>
          <a:noFill/>
          <a:ln>
            <a:noFill/>
          </a:ln>
          <a:effectLst>
            <a:outerShdw blurRad="121691" rotWithShape="0" algn="tl" dir="2700000" dist="133250">
              <a:srgbClr val="000000">
                <a:alpha val="40000"/>
              </a:srgbClr>
            </a:outerShdw>
          </a:effectLst>
        </p:spPr>
      </p:pic>
      <p:sp>
        <p:nvSpPr>
          <p:cNvPr id="84" name="Google Shape;84;p3"/>
          <p:cNvSpPr txBox="1"/>
          <p:nvPr/>
        </p:nvSpPr>
        <p:spPr>
          <a:xfrm>
            <a:off x="476924" y="857250"/>
            <a:ext cx="7923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Endorsed: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Normalised Radar Backscatter (NRB v5.5)</a:t>
            </a:r>
            <a:endParaRPr b="1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Polarimetric Radar (POL v3.5)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Ocean Radar Backscatter (ORB v1.0</a:t>
            </a:r>
            <a:r>
              <a:rPr lang="en-GB" sz="12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the pipeline:</a:t>
            </a:r>
            <a:endParaRPr b="1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Geocoded SLC (GSLC)</a:t>
            </a:r>
            <a:endParaRPr b="0" i="0" sz="1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 the back burner:</a:t>
            </a:r>
            <a:endParaRPr b="1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(INSAR)</a:t>
            </a: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uptake: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Approved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NRB compliant:</a:t>
            </a:r>
            <a:endParaRPr/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DE-Africa/Sinergise (Sentinel-1)</a:t>
            </a:r>
            <a:endParaRPr/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(ALOS-2 PALSAR-2)</a:t>
            </a:r>
            <a:endParaRPr/>
          </a:p>
          <a:p>
            <a:pPr indent="-17859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Ongoing NRB self-assessments or preps</a:t>
            </a:r>
            <a:endParaRPr/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CSIRO (NovaSAR) , ESA (S-1), DLR (S-1), CONAE (SAOCOM), ISRO (EOS-04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RISAT-1A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), 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/>
        </p:nvSpPr>
        <p:spPr>
          <a:xfrm>
            <a:off x="3019550" y="965300"/>
            <a:ext cx="60783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number of SAR PFSs (NRB, </a:t>
            </a:r>
            <a:r>
              <a:rPr b="0" i="0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ORB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GSLC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– and more to come</a:t>
            </a:r>
            <a:endParaRPr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 for users and data providers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75% commonality of parameters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parameters must match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Revisions to one affect all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 to keep track &amp; risk for inconsistencies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opportunity for harmonisation?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14" y="1226220"/>
            <a:ext cx="2700000" cy="293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319" y="3179072"/>
            <a:ext cx="2700000" cy="13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7267" y="3179073"/>
            <a:ext cx="2700000" cy="13126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</a:t>
            </a:r>
            <a:endParaRPr/>
          </a:p>
        </p:txBody>
      </p:sp>
      <p:sp>
        <p:nvSpPr>
          <p:cNvPr id="94" name="Google Shape;94;p4"/>
          <p:cNvSpPr txBox="1"/>
          <p:nvPr/>
        </p:nvSpPr>
        <p:spPr>
          <a:xfrm>
            <a:off x="269233" y="4532265"/>
            <a:ext cx="8536085" cy="27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44 of 59 parameters common across the SAR PFSs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Harmonised SAR – </a:t>
            </a:r>
            <a:r>
              <a:rPr b="0" i="0" lang="en-GB" sz="2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One PFS to Rule Them All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476924" y="975750"/>
            <a:ext cx="5628600" cy="3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Single PFS for all CEOS-ARD SAR products: 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NRB, </a:t>
            </a:r>
            <a:r>
              <a:rPr b="0" i="0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ORB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GLSC</a:t>
            </a:r>
            <a:endParaRPr b="0" i="0" sz="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Goals: 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consistent parameter names and specifications across all SAR PFSs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Simplify revisions and change tracking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Maintain PFS clarity and readability while describing multiple products 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changes to (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Threshold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specifications for endorsed PFSs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NRB 5.5, POL 3.5, ORB 1.0) remain valid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Harmonised SAR PFS draft under development: 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Google doc available for viewing 🡪</a:t>
            </a:r>
            <a:endParaRPr/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Comments welcome!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6430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5555652" y="2726423"/>
            <a:ext cx="29406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Harmonised SAR PFS</a:t>
            </a:r>
            <a:endParaRPr b="0" i="1" sz="12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5707437" y="4381746"/>
            <a:ext cx="2893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Harmonised PFS Draft </a:t>
            </a:r>
            <a:r>
              <a:rPr b="0" i="1" lang="en-GB" sz="1000" u="sng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 </a:t>
            </a:r>
            <a:endParaRPr b="0" i="1" sz="1000" u="none" cap="none" strike="noStrik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5305" y="3193746"/>
            <a:ext cx="1195616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1075" y="1138642"/>
            <a:ext cx="1249846" cy="151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125" y="910038"/>
            <a:ext cx="290375" cy="35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125" y="1519638"/>
            <a:ext cx="290375" cy="35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125" y="3729438"/>
            <a:ext cx="290375" cy="352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5"/>
          <p:cNvCxnSpPr/>
          <p:nvPr/>
        </p:nvCxnSpPr>
        <p:spPr>
          <a:xfrm>
            <a:off x="1251775" y="3823400"/>
            <a:ext cx="24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5"/>
          <p:cNvCxnSpPr/>
          <p:nvPr/>
        </p:nvCxnSpPr>
        <p:spPr>
          <a:xfrm flipH="1" rot="10800000">
            <a:off x="3767150" y="4499463"/>
            <a:ext cx="22983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Harmonised SAR – </a:t>
            </a:r>
            <a:r>
              <a:rPr b="0" i="0" lang="en-GB" sz="2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One PFS to Rule Them All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476935" y="1051944"/>
            <a:ext cx="40950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lang="en-GB" sz="16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b="1" i="0" lang="en-GB" sz="16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Metadata specifications</a:t>
            </a:r>
            <a:endParaRPr b="0" i="0" sz="7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Accompanying metadata specification under development</a:t>
            </a:r>
            <a:endParaRPr/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Consistent mapping of parameter names between PFS and metadata</a:t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69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Specs for XML format but data provider may select other metadata formats</a:t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6430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Non-mandatory (Target req.)</a:t>
            </a:r>
            <a:endParaRPr/>
          </a:p>
          <a:p>
            <a:pPr indent="-8969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56587" l="0" r="0" t="0"/>
          <a:stretch/>
        </p:blipFill>
        <p:spPr>
          <a:xfrm>
            <a:off x="4670610" y="3143250"/>
            <a:ext cx="3696629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322" y="856557"/>
            <a:ext cx="3810845" cy="242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0932" y="3703179"/>
            <a:ext cx="2368460" cy="76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925" y="986238"/>
            <a:ext cx="290375" cy="35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18bdc5804_0_10"/>
          <p:cNvSpPr txBox="1"/>
          <p:nvPr/>
        </p:nvSpPr>
        <p:spPr>
          <a:xfrm>
            <a:off x="116237" y="-1"/>
            <a:ext cx="678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SAR and LiDAR</a:t>
            </a:r>
            <a:endParaRPr/>
          </a:p>
        </p:txBody>
      </p:sp>
      <p:sp>
        <p:nvSpPr>
          <p:cNvPr id="125" name="Google Shape;125;g1d18bdc5804_0_10"/>
          <p:cNvSpPr txBox="1"/>
          <p:nvPr/>
        </p:nvSpPr>
        <p:spPr>
          <a:xfrm>
            <a:off x="636275" y="1074000"/>
            <a:ext cx="68952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128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</a:t>
            </a: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Cross-cutting issues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Improving </a:t>
            </a: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interoperability across existing (optical &amp; SAR) PFS. 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terminology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Explicit requirements (Threshold) or recommendations (Target/Goal) in PFSs for </a:t>
            </a: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formats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that can be ingested directly in common GIS SW (e.g. GeoTiff/COG).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Accompanying metadata specifications </a:t>
            </a:r>
            <a:endParaRPr>
              <a:solidFill>
                <a:schemeClr val="dk1"/>
              </a:solidFill>
            </a:endParaRPr>
          </a:p>
          <a:p>
            <a:pPr indent="-289560" lvl="1" marL="9144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Target/Goal also beyond SAR and Lidar PFSs?  </a:t>
            </a:r>
            <a:endParaRPr>
              <a:solidFill>
                <a:schemeClr val="dk1"/>
              </a:solidFill>
            </a:endParaRPr>
          </a:p>
          <a:p>
            <a:pPr indent="-289560" lvl="1" marL="91440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Additional format specs beyond XML? (e.g. .json/geojson)</a:t>
            </a:r>
            <a:endParaRPr sz="600">
              <a:solidFill>
                <a:schemeClr val="dk1"/>
              </a:solidFill>
            </a:endParaRPr>
          </a:p>
          <a:p>
            <a:pPr indent="-11763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Cloud interoperability and STAC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how to reflect in the PFSs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CEOS Interoperability Framework Coordination to address some of the above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