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Montserra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orient="horz" pos="844">
          <p15:clr>
            <a:srgbClr val="A4A3A4"/>
          </p15:clr>
        </p15:guide>
        <p15:guide id="4" orient="horz" pos="3128">
          <p15:clr>
            <a:srgbClr val="A4A3A4"/>
          </p15:clr>
        </p15:guide>
        <p15:guide id="5" pos="187">
          <p15:clr>
            <a:srgbClr val="A4A3A4"/>
          </p15:clr>
        </p15:guide>
      </p15:sldGuideLst>
    </p:ext>
    <p:ext uri="http://customooxmlschemas.google.com/">
      <go:slidesCustomData xmlns:go="http://customooxmlschemas.google.com/" r:id="rId22" roundtripDataSignature="AMtx7mgplO8HgJVnr7DwJfQQrVDQ0d62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844" orient="horz"/>
        <p:guide pos="3128" orient="horz"/>
        <p:guide pos="187"/>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Montserrat-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bold.fntdata"/><Relationship Id="rId6" Type="http://schemas.openxmlformats.org/officeDocument/2006/relationships/slide" Target="slides/slide1.xml"/><Relationship Id="rId18"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Font typeface="Arial"/>
              <a:buNone/>
            </a:pPr>
            <a:r>
              <a:rPr lang="en-US">
                <a:solidFill>
                  <a:schemeClr val="dk1"/>
                </a:solidFill>
              </a:rPr>
              <a:t>I will not speak about SAOCOM features. The constellation is operational and generating Level 1 an Level 2 products. In relation of the Level 2 products we are operationally obtaining products useful for agriculture and hydrology, starting with the soil moisture maps.</a:t>
            </a:r>
            <a:endParaRPr>
              <a:solidFill>
                <a:schemeClr val="dk1"/>
              </a:solidFill>
            </a:endParaRPr>
          </a:p>
          <a:p>
            <a:pPr indent="-171450" lvl="0" marL="171450" rtl="0" algn="l">
              <a:lnSpc>
                <a:spcPct val="100000"/>
              </a:lnSpc>
              <a:spcBef>
                <a:spcPts val="0"/>
              </a:spcBef>
              <a:spcAft>
                <a:spcPts val="0"/>
              </a:spcAft>
              <a:buSzPts val="1100"/>
              <a:buFont typeface="Arial"/>
              <a:buChar char="•"/>
            </a:pPr>
            <a:r>
              <a:rPr lang="en-US">
                <a:solidFill>
                  <a:schemeClr val="dk1"/>
                </a:solidFill>
              </a:rPr>
              <a:t>support system for decision making in agriculture, yield estimate</a:t>
            </a:r>
            <a:endParaRPr>
              <a:solidFill>
                <a:schemeClr val="dk1"/>
              </a:solidFill>
            </a:endParaRPr>
          </a:p>
          <a:p>
            <a:pPr indent="-171450" lvl="0" marL="171450" rtl="0" algn="l">
              <a:lnSpc>
                <a:spcPct val="100000"/>
              </a:lnSpc>
              <a:spcBef>
                <a:spcPts val="0"/>
              </a:spcBef>
              <a:spcAft>
                <a:spcPts val="0"/>
              </a:spcAft>
              <a:buSzPts val="1100"/>
              <a:buFont typeface="Arial"/>
              <a:buChar char="•"/>
            </a:pPr>
            <a:r>
              <a:rPr lang="en-US">
                <a:solidFill>
                  <a:schemeClr val="dk1"/>
                </a:solidFill>
              </a:rPr>
              <a:t>wheat head blight disease forecast system.</a:t>
            </a:r>
            <a:endParaRPr>
              <a:solidFill>
                <a:schemeClr val="dk1"/>
              </a:solidFill>
            </a:endParaRPr>
          </a:p>
          <a:p>
            <a:pPr indent="-171450" lvl="0" marL="171450" rtl="0" algn="l">
              <a:lnSpc>
                <a:spcPct val="100000"/>
              </a:lnSpc>
              <a:spcBef>
                <a:spcPts val="0"/>
              </a:spcBef>
              <a:spcAft>
                <a:spcPts val="0"/>
              </a:spcAft>
              <a:buSzPts val="1100"/>
              <a:buFont typeface="Arial"/>
              <a:buChar char="•"/>
            </a:pPr>
            <a:r>
              <a:rPr lang="en-US">
                <a:solidFill>
                  <a:schemeClr val="dk1"/>
                </a:solidFill>
              </a:rPr>
              <a:t>Floods forcasts, particularly flood guidance</a:t>
            </a:r>
            <a:endParaRPr>
              <a:solidFill>
                <a:schemeClr val="dk1"/>
              </a:solidFill>
            </a:endParaRPr>
          </a:p>
          <a:p>
            <a:pPr indent="-101600" lvl="0" marL="171450" rtl="0" algn="l">
              <a:lnSpc>
                <a:spcPct val="100000"/>
              </a:lnSpc>
              <a:spcBef>
                <a:spcPts val="0"/>
              </a:spcBef>
              <a:spcAft>
                <a:spcPts val="0"/>
              </a:spcAft>
              <a:buSzPts val="1100"/>
              <a:buFont typeface="Arial"/>
              <a:buNone/>
            </a:pPr>
            <a:r>
              <a:t/>
            </a:r>
            <a:endParaRPr>
              <a:solidFill>
                <a:schemeClr val="dk1"/>
              </a:solidFill>
            </a:endParaRPr>
          </a:p>
          <a:p>
            <a:pPr indent="-101600" lvl="0" marL="171450" rtl="0" algn="l">
              <a:lnSpc>
                <a:spcPct val="100000"/>
              </a:lnSpc>
              <a:spcBef>
                <a:spcPts val="0"/>
              </a:spcBef>
              <a:spcAft>
                <a:spcPts val="0"/>
              </a:spcAft>
              <a:buSzPts val="1100"/>
              <a:buFont typeface="Arial"/>
              <a:buNone/>
            </a:pPr>
            <a:r>
              <a:t/>
            </a:r>
            <a:endParaRPr>
              <a:solidFill>
                <a:schemeClr val="dk1"/>
              </a:solidFill>
            </a:endParaRPr>
          </a:p>
          <a:p>
            <a:pPr indent="-171450" lvl="0" marL="171450" rtl="0" algn="l">
              <a:lnSpc>
                <a:spcPct val="100000"/>
              </a:lnSpc>
              <a:spcBef>
                <a:spcPts val="0"/>
              </a:spcBef>
              <a:spcAft>
                <a:spcPts val="0"/>
              </a:spcAft>
              <a:buSzPts val="1100"/>
              <a:buFont typeface="Arial"/>
              <a:buChar char="•"/>
            </a:pPr>
            <a:r>
              <a:rPr lang="en-US">
                <a:solidFill>
                  <a:schemeClr val="dk1"/>
                </a:solidFill>
              </a:rPr>
              <a:t>soporte a la decisión de siembra, fertilización y riego</a:t>
            </a:r>
            <a:endParaRPr/>
          </a:p>
          <a:p>
            <a:pPr indent="-171450" lvl="0" marL="171450" rtl="0" algn="l">
              <a:lnSpc>
                <a:spcPct val="100000"/>
              </a:lnSpc>
              <a:spcBef>
                <a:spcPts val="0"/>
              </a:spcBef>
              <a:spcAft>
                <a:spcPts val="0"/>
              </a:spcAft>
              <a:buSzPts val="1100"/>
              <a:buFont typeface="Arial"/>
              <a:buChar char="•"/>
            </a:pPr>
            <a:r>
              <a:rPr lang="en-US">
                <a:solidFill>
                  <a:schemeClr val="dk1"/>
                </a:solidFill>
              </a:rPr>
              <a:t>optimización en el uso de fertilizantes</a:t>
            </a:r>
            <a:endParaRPr/>
          </a:p>
          <a:p>
            <a:pPr indent="-171450" lvl="0" marL="171450" rtl="0" algn="l">
              <a:lnSpc>
                <a:spcPct val="100000"/>
              </a:lnSpc>
              <a:spcBef>
                <a:spcPts val="0"/>
              </a:spcBef>
              <a:spcAft>
                <a:spcPts val="0"/>
              </a:spcAft>
              <a:buSzPts val="1100"/>
              <a:buFont typeface="Arial"/>
              <a:buChar char="•"/>
            </a:pPr>
            <a:r>
              <a:rPr lang="en-US">
                <a:solidFill>
                  <a:schemeClr val="dk1"/>
                </a:solidFill>
              </a:rPr>
              <a:t>estimación de rinde</a:t>
            </a:r>
            <a:endParaRPr/>
          </a:p>
          <a:p>
            <a:pPr indent="-101600" lvl="0" marL="171450" rtl="0" algn="l">
              <a:lnSpc>
                <a:spcPct val="100000"/>
              </a:lnSpc>
              <a:spcBef>
                <a:spcPts val="0"/>
              </a:spcBef>
              <a:spcAft>
                <a:spcPts val="0"/>
              </a:spcAft>
              <a:buSzPts val="1100"/>
              <a:buFont typeface="Arial"/>
              <a:buNone/>
            </a:pPr>
            <a:r>
              <a:t/>
            </a:r>
            <a:endParaRPr>
              <a:solidFill>
                <a:schemeClr val="dk1"/>
              </a:solidFill>
            </a:endParaRPr>
          </a:p>
          <a:p>
            <a:pPr indent="-171450" lvl="0" marL="171450" rtl="0" algn="l">
              <a:lnSpc>
                <a:spcPct val="100000"/>
              </a:lnSpc>
              <a:spcBef>
                <a:spcPts val="360"/>
              </a:spcBef>
              <a:spcAft>
                <a:spcPts val="0"/>
              </a:spcAft>
              <a:buSzPts val="1100"/>
              <a:buFont typeface="Arial"/>
              <a:buChar char="•"/>
            </a:pPr>
            <a:r>
              <a:rPr lang="en-US" sz="1200">
                <a:solidFill>
                  <a:schemeClr val="dk1"/>
                </a:solidFill>
                <a:latin typeface="Times New Roman"/>
                <a:ea typeface="Times New Roman"/>
                <a:cs typeface="Times New Roman"/>
                <a:sym typeface="Times New Roman"/>
              </a:rPr>
              <a:t>índice de afección de su lote</a:t>
            </a:r>
            <a:endParaRPr/>
          </a:p>
          <a:p>
            <a:pPr indent="-171450" lvl="0" marL="171450" rtl="0" algn="l">
              <a:lnSpc>
                <a:spcPct val="100000"/>
              </a:lnSpc>
              <a:spcBef>
                <a:spcPts val="360"/>
              </a:spcBef>
              <a:spcAft>
                <a:spcPts val="0"/>
              </a:spcAft>
              <a:buSzPts val="1100"/>
              <a:buFont typeface="Arial"/>
              <a:buChar char="•"/>
            </a:pPr>
            <a:r>
              <a:rPr lang="en-US" sz="1200">
                <a:solidFill>
                  <a:schemeClr val="dk1"/>
                </a:solidFill>
                <a:latin typeface="Times New Roman"/>
                <a:ea typeface="Times New Roman"/>
                <a:cs typeface="Times New Roman"/>
                <a:sym typeface="Times New Roman"/>
              </a:rPr>
              <a:t>status de fusariosis</a:t>
            </a:r>
            <a:endParaRPr sz="1200">
              <a:solidFill>
                <a:schemeClr val="dk1"/>
              </a:solidFill>
              <a:latin typeface="Times New Roman"/>
              <a:ea typeface="Times New Roman"/>
              <a:cs typeface="Times New Roman"/>
              <a:sym typeface="Times New Roman"/>
            </a:endParaRPr>
          </a:p>
          <a:p>
            <a:pPr indent="-171450" lvl="0" marL="171450" rtl="0" algn="l">
              <a:lnSpc>
                <a:spcPct val="100000"/>
              </a:lnSpc>
              <a:spcBef>
                <a:spcPts val="360"/>
              </a:spcBef>
              <a:spcAft>
                <a:spcPts val="0"/>
              </a:spcAft>
              <a:buSzPts val="1100"/>
              <a:buFont typeface="Arial"/>
              <a:buChar char="•"/>
            </a:pPr>
            <a:r>
              <a:rPr lang="en-US" sz="1200">
                <a:solidFill>
                  <a:schemeClr val="dk1"/>
                </a:solidFill>
                <a:latin typeface="Times New Roman"/>
                <a:ea typeface="Times New Roman"/>
                <a:cs typeface="Times New Roman"/>
                <a:sym typeface="Times New Roman"/>
              </a:rPr>
              <a:t>posibilidad riego</a:t>
            </a:r>
            <a:endParaRPr/>
          </a:p>
          <a:p>
            <a:pPr indent="-171450" lvl="0" marL="171450" rtl="0" algn="l">
              <a:lnSpc>
                <a:spcPct val="100000"/>
              </a:lnSpc>
              <a:spcBef>
                <a:spcPts val="360"/>
              </a:spcBef>
              <a:spcAft>
                <a:spcPts val="0"/>
              </a:spcAft>
              <a:buSzPts val="1100"/>
              <a:buFont typeface="Arial"/>
              <a:buChar char="•"/>
            </a:pPr>
            <a:r>
              <a:rPr lang="en-US" sz="1200">
                <a:solidFill>
                  <a:schemeClr val="dk1"/>
                </a:solidFill>
                <a:latin typeface="Times New Roman"/>
                <a:ea typeface="Times New Roman"/>
                <a:cs typeface="Times New Roman"/>
                <a:sym typeface="Times New Roman"/>
              </a:rPr>
              <a:t>optimización en el uso de agroquímicos</a:t>
            </a:r>
            <a:endParaRPr sz="1200">
              <a:solidFill>
                <a:schemeClr val="dk1"/>
              </a:solidFill>
              <a:latin typeface="Times New Roman"/>
              <a:ea typeface="Times New Roman"/>
              <a:cs typeface="Times New Roman"/>
              <a:sym typeface="Times New Roman"/>
            </a:endParaRPr>
          </a:p>
          <a:p>
            <a:pPr indent="-171450" lvl="0" marL="171450" rtl="0" algn="l">
              <a:lnSpc>
                <a:spcPct val="100000"/>
              </a:lnSpc>
              <a:spcBef>
                <a:spcPts val="360"/>
              </a:spcBef>
              <a:spcAft>
                <a:spcPts val="0"/>
              </a:spcAft>
              <a:buSzPts val="1100"/>
              <a:buFont typeface="Arial"/>
              <a:buChar char="•"/>
            </a:pPr>
            <a:r>
              <a:rPr lang="en-US" sz="1200">
                <a:solidFill>
                  <a:schemeClr val="dk1"/>
                </a:solidFill>
                <a:latin typeface="Times New Roman"/>
                <a:ea typeface="Times New Roman"/>
                <a:cs typeface="Times New Roman"/>
                <a:sym typeface="Times New Roman"/>
              </a:rPr>
              <a:t>estimación del progreso de la afección</a:t>
            </a:r>
            <a:endParaRPr sz="1200">
              <a:solidFill>
                <a:schemeClr val="dk1"/>
              </a:solidFill>
              <a:latin typeface="Times New Roman"/>
              <a:ea typeface="Times New Roman"/>
              <a:cs typeface="Times New Roman"/>
              <a:sym typeface="Times New Roman"/>
            </a:endParaRPr>
          </a:p>
          <a:p>
            <a:pPr indent="-101600" lvl="0" marL="17145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lang="en-US">
                <a:solidFill>
                  <a:schemeClr val="dk1"/>
                </a:solidFill>
              </a:rPr>
              <a:t>cuencas de analizadas al momento:</a:t>
            </a:r>
            <a:endParaRPr/>
          </a:p>
          <a:p>
            <a:pPr indent="-171450" lvl="0" marL="171450" rtl="0" algn="l">
              <a:lnSpc>
                <a:spcPct val="100000"/>
              </a:lnSpc>
              <a:spcBef>
                <a:spcPts val="0"/>
              </a:spcBef>
              <a:spcAft>
                <a:spcPts val="0"/>
              </a:spcAft>
              <a:buSzPts val="1100"/>
              <a:buFont typeface="Arial"/>
              <a:buChar char="•"/>
            </a:pPr>
            <a:r>
              <a:rPr lang="en-US">
                <a:solidFill>
                  <a:schemeClr val="dk1"/>
                </a:solidFill>
              </a:rPr>
              <a:t>Salado Norte</a:t>
            </a:r>
            <a:endParaRPr/>
          </a:p>
          <a:p>
            <a:pPr indent="-171450" lvl="0" marL="171450" rtl="0" algn="l">
              <a:lnSpc>
                <a:spcPct val="100000"/>
              </a:lnSpc>
              <a:spcBef>
                <a:spcPts val="0"/>
              </a:spcBef>
              <a:spcAft>
                <a:spcPts val="0"/>
              </a:spcAft>
              <a:buSzPts val="1100"/>
              <a:buFont typeface="Arial"/>
              <a:buChar char="•"/>
            </a:pPr>
            <a:r>
              <a:rPr lang="en-US">
                <a:solidFill>
                  <a:schemeClr val="dk1"/>
                </a:solidFill>
              </a:rPr>
              <a:t>Gualeguay</a:t>
            </a:r>
            <a:endParaRPr/>
          </a:p>
          <a:p>
            <a:pPr indent="-171450" lvl="0" marL="171450" rtl="0" algn="l">
              <a:lnSpc>
                <a:spcPct val="100000"/>
              </a:lnSpc>
              <a:spcBef>
                <a:spcPts val="0"/>
              </a:spcBef>
              <a:spcAft>
                <a:spcPts val="0"/>
              </a:spcAft>
              <a:buSzPts val="1100"/>
              <a:buFont typeface="Arial"/>
              <a:buChar char="•"/>
            </a:pPr>
            <a:r>
              <a:rPr lang="en-US">
                <a:solidFill>
                  <a:schemeClr val="dk1"/>
                </a:solidFill>
              </a:rPr>
              <a:t>Arrecifes</a:t>
            </a:r>
            <a:endParaRPr/>
          </a:p>
          <a:p>
            <a:pPr indent="-171450" lvl="0" marL="171450" rtl="0" algn="l">
              <a:lnSpc>
                <a:spcPct val="100000"/>
              </a:lnSpc>
              <a:spcBef>
                <a:spcPts val="0"/>
              </a:spcBef>
              <a:spcAft>
                <a:spcPts val="0"/>
              </a:spcAft>
              <a:buSzPts val="1100"/>
              <a:buFont typeface="Arial"/>
              <a:buChar char="•"/>
            </a:pPr>
            <a:r>
              <a:rPr lang="en-US">
                <a:solidFill>
                  <a:schemeClr val="dk1"/>
                </a:solidFill>
              </a:rPr>
              <a:t>Luján Matanza-Riachuelo</a:t>
            </a:r>
            <a:endParaRPr/>
          </a:p>
          <a:p>
            <a:pPr indent="-171450" lvl="0" marL="171450" rtl="0" algn="l">
              <a:lnSpc>
                <a:spcPct val="100000"/>
              </a:lnSpc>
              <a:spcBef>
                <a:spcPts val="0"/>
              </a:spcBef>
              <a:spcAft>
                <a:spcPts val="0"/>
              </a:spcAft>
              <a:buSzPts val="1100"/>
              <a:buFont typeface="Arial"/>
              <a:buChar char="•"/>
            </a:pPr>
            <a:r>
              <a:rPr lang="en-US">
                <a:solidFill>
                  <a:schemeClr val="dk1"/>
                </a:solidFill>
              </a:rPr>
              <a:t>Areco</a:t>
            </a:r>
            <a:endParaRPr/>
          </a:p>
          <a:p>
            <a:pPr indent="0" lvl="0" marL="0" rtl="0" algn="l">
              <a:lnSpc>
                <a:spcPct val="100000"/>
              </a:lnSpc>
              <a:spcBef>
                <a:spcPts val="0"/>
              </a:spcBef>
              <a:spcAft>
                <a:spcPts val="0"/>
              </a:spcAft>
              <a:buSzPts val="1100"/>
              <a:buFont typeface="Arial"/>
              <a:buNone/>
            </a:pPr>
            <a:r>
              <a:t/>
            </a:r>
            <a:endParaRPr>
              <a:solidFill>
                <a:schemeClr val="dk1"/>
              </a:solidFill>
            </a:endParaRPr>
          </a:p>
          <a:p>
            <a:pPr indent="0" lvl="0" marL="0" rtl="0" algn="l">
              <a:lnSpc>
                <a:spcPct val="100000"/>
              </a:lnSpc>
              <a:spcBef>
                <a:spcPts val="0"/>
              </a:spcBef>
              <a:spcAft>
                <a:spcPts val="0"/>
              </a:spcAft>
              <a:buSzPts val="1100"/>
              <a:buFont typeface="Arial"/>
              <a:buNone/>
            </a:pPr>
            <a:r>
              <a:rPr b="1" lang="en-US">
                <a:solidFill>
                  <a:schemeClr val="dk1"/>
                </a:solidFill>
              </a:rPr>
              <a:t>SIS:</a:t>
            </a:r>
            <a:endParaRPr/>
          </a:p>
          <a:p>
            <a:pPr indent="-182563" lvl="0" marL="182563" rtl="0" algn="just">
              <a:lnSpc>
                <a:spcPct val="200000"/>
              </a:lnSpc>
              <a:spcBef>
                <a:spcPts val="0"/>
              </a:spcBef>
              <a:spcAft>
                <a:spcPts val="0"/>
              </a:spcAft>
              <a:buSzPts val="1100"/>
              <a:buFont typeface="Noto Sans Symbols"/>
              <a:buChar char="✔"/>
            </a:pPr>
            <a:r>
              <a:rPr b="0" lang="en-US" sz="1200"/>
              <a:t>CRG: Co-registered interferometric stack</a:t>
            </a:r>
            <a:endParaRPr b="0" sz="300"/>
          </a:p>
          <a:p>
            <a:pPr indent="-182563" lvl="0" marL="182563" rtl="0" algn="just">
              <a:lnSpc>
                <a:spcPct val="200000"/>
              </a:lnSpc>
              <a:spcBef>
                <a:spcPts val="1200"/>
              </a:spcBef>
              <a:spcAft>
                <a:spcPts val="0"/>
              </a:spcAft>
              <a:buSzPts val="1100"/>
              <a:buFont typeface="Noto Sans Symbols"/>
              <a:buChar char="✔"/>
            </a:pPr>
            <a:r>
              <a:rPr b="0" lang="en-US" sz="1200"/>
              <a:t>IPH: Flat interferogram</a:t>
            </a:r>
            <a:endParaRPr b="0" sz="300"/>
          </a:p>
          <a:p>
            <a:pPr indent="-182563" lvl="0" marL="182563" rtl="0" algn="just">
              <a:lnSpc>
                <a:spcPct val="200000"/>
              </a:lnSpc>
              <a:spcBef>
                <a:spcPts val="1200"/>
              </a:spcBef>
              <a:spcAft>
                <a:spcPts val="0"/>
              </a:spcAft>
              <a:buSzPts val="1100"/>
              <a:buFont typeface="Noto Sans Symbols"/>
              <a:buChar char="✔"/>
            </a:pPr>
            <a:r>
              <a:rPr b="0" lang="en-US" sz="1200"/>
              <a:t>IPHG: Differential interferogram</a:t>
            </a:r>
            <a:endParaRPr b="0" sz="1200"/>
          </a:p>
          <a:p>
            <a:pPr indent="-182563" lvl="0" marL="182563" rtl="0" algn="just">
              <a:lnSpc>
                <a:spcPct val="200000"/>
              </a:lnSpc>
              <a:spcBef>
                <a:spcPts val="1200"/>
              </a:spcBef>
              <a:spcAft>
                <a:spcPts val="0"/>
              </a:spcAft>
              <a:buSzPts val="1100"/>
              <a:buFont typeface="Noto Sans Symbols"/>
              <a:buChar char="✔"/>
            </a:pPr>
            <a:r>
              <a:rPr b="0" lang="en-US" sz="1200"/>
              <a:t>Coherence Map</a:t>
            </a:r>
            <a:endParaRPr b="0" sz="1200"/>
          </a:p>
          <a:p>
            <a:pPr indent="0" lvl="0" marL="0" rtl="0" algn="l">
              <a:lnSpc>
                <a:spcPct val="100000"/>
              </a:lnSpc>
              <a:spcBef>
                <a:spcPts val="1200"/>
              </a:spcBef>
              <a:spcAft>
                <a:spcPts val="0"/>
              </a:spcAft>
              <a:buSzPts val="1100"/>
              <a:buFont typeface="Arial"/>
              <a:buNone/>
            </a:pPr>
            <a:r>
              <a:t/>
            </a:r>
            <a:endParaRPr>
              <a:solidFill>
                <a:schemeClr val="dk1"/>
              </a:solidFill>
            </a:endParaRPr>
          </a:p>
        </p:txBody>
      </p:sp>
      <p:sp>
        <p:nvSpPr>
          <p:cNvPr id="77" name="Google Shape;77;p2:notes"/>
          <p:cNvSpPr txBox="1"/>
          <p:nvPr>
            <p:ph idx="12" type="sldNum"/>
          </p:nvPr>
        </p:nvSpPr>
        <p:spPr>
          <a:xfrm>
            <a:off x="4010025" y="8662988"/>
            <a:ext cx="3067050" cy="4540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5.jpg"/><Relationship Id="rId4" Type="http://schemas.openxmlformats.org/officeDocument/2006/relationships/image" Target="../media/image15.jpg"/><Relationship Id="rId5" Type="http://schemas.openxmlformats.org/officeDocument/2006/relationships/image" Target="../media/image7.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4"/>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4"/>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4"/>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4"/>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4"/>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4"/>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4"/>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4"/>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4"/>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 blanco">
  <p:cSld name="1_En blanco">
    <p:spTree>
      <p:nvGrpSpPr>
        <p:cNvPr id="21" name="Shape 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4" name="Google Shape;24;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5" name="Google Shape;25;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6" name="Google Shape;26;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8" name="Google Shape;28;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9" name="Google Shape;29;p16"/>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LSI-VC-13, 23-24 March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30" name="Google Shape;30;p16"/>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1" name="Google Shape;31;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17"/>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4" name="Google Shape;34;p17"/>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5" name="Google Shape;35;p17"/>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En blanco">
  <p:cSld name="7_En blanco">
    <p:spTree>
      <p:nvGrpSpPr>
        <p:cNvPr id="36" name="Shape 3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7" name="Shape 37"/>
        <p:cNvGrpSpPr/>
        <p:nvPr/>
      </p:nvGrpSpPr>
      <p:grpSpPr>
        <a:xfrm>
          <a:off x="0" y="0"/>
          <a:ext cx="0" cy="0"/>
          <a:chOff x="0" y="0"/>
          <a:chExt cx="0" cy="0"/>
        </a:xfrm>
      </p:grpSpPr>
      <p:sp>
        <p:nvSpPr>
          <p:cNvPr id="38" name="Google Shape;38;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9" name="Google Shape;39;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0" name="Google Shape;40;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1" name="Google Shape;41;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2" name="Google Shape;42;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3" name="Google Shape;43;p19"/>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4" name="Google Shape;44;p19"/>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5" name="Google Shape;45;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6" name="Google Shape;46;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7" name="Google Shape;47;p19"/>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Montserrat"/>
                <a:ea typeface="Montserrat"/>
                <a:cs typeface="Montserrat"/>
                <a:sym typeface="Montserrat"/>
              </a:rPr>
              <a:t>LSI-VC-13, 23-24 March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8" name="Shape 48"/>
        <p:cNvGrpSpPr/>
        <p:nvPr/>
      </p:nvGrpSpPr>
      <p:grpSpPr>
        <a:xfrm>
          <a:off x="0" y="0"/>
          <a:ext cx="0" cy="0"/>
          <a:chOff x="0" y="0"/>
          <a:chExt cx="0" cy="0"/>
        </a:xfrm>
      </p:grpSpPr>
      <p:sp>
        <p:nvSpPr>
          <p:cNvPr id="49" name="Google Shape;49;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0" name="Google Shape;50;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1" name="Google Shape;51;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2" name="Google Shape;52;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3" name="Google Shape;53;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4" name="Google Shape;54;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5" name="Google Shape;55;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6" name="Google Shape;56;p20"/>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Montserrat"/>
                <a:ea typeface="Montserrat"/>
                <a:cs typeface="Montserrat"/>
                <a:sym typeface="Montserrat"/>
              </a:rPr>
              <a:t>LSI-VC-13, 23-24 March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7" name="Shape 57"/>
        <p:cNvGrpSpPr/>
        <p:nvPr/>
      </p:nvGrpSpPr>
      <p:grpSpPr>
        <a:xfrm>
          <a:off x="0" y="0"/>
          <a:ext cx="0" cy="0"/>
          <a:chOff x="0" y="0"/>
          <a:chExt cx="0" cy="0"/>
        </a:xfrm>
      </p:grpSpPr>
      <p:sp>
        <p:nvSpPr>
          <p:cNvPr id="58" name="Google Shape;58;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9" name="Google Shape;59;p2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60" name="Google Shape;60;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1" name="Google Shape;61;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2" name="Google Shape;62;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3" name="Google Shape;63;p21"/>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64" name="Google Shape;64;p21"/>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65" name="Google Shape;65;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Montserrat"/>
                <a:ea typeface="Montserrat"/>
                <a:cs typeface="Montserrat"/>
                <a:sym typeface="Montserrat"/>
              </a:rPr>
              <a:t>Slide </a:t>
            </a:r>
            <a:fld id="{00000000-1234-1234-1234-123412341234}" type="slidenum">
              <a:rPr b="1" i="0" lang="en-US"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6" name="Google Shape;66;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7" name="Google Shape;67;p21"/>
          <p:cNvSpPr txBox="1"/>
          <p:nvPr/>
        </p:nvSpPr>
        <p:spPr>
          <a:xfrm>
            <a:off x="-24384" y="6562799"/>
            <a:ext cx="4925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Montserrat"/>
                <a:ea typeface="Montserrat"/>
                <a:cs typeface="Montserrat"/>
                <a:sym typeface="Montserrat"/>
              </a:rPr>
              <a:t>LSI-VC-13, 23-24 March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8.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3"/>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3"/>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7.png"/><Relationship Id="rId11" Type="http://schemas.openxmlformats.org/officeDocument/2006/relationships/image" Target="../media/image26.png"/><Relationship Id="rId10" Type="http://schemas.openxmlformats.org/officeDocument/2006/relationships/image" Target="../media/image10.png"/><Relationship Id="rId9" Type="http://schemas.openxmlformats.org/officeDocument/2006/relationships/image" Target="../media/image24.pn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25.png"/><Relationship Id="rId8"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17.png"/><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8.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hyperlink" Target="https://www.argentina.gob.ar/ciencia/cona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catalogos.conae.gov.ar/catalogo/catalogoSat.html" TargetMode="External"/><Relationship Id="rId4" Type="http://schemas.openxmlformats.org/officeDocument/2006/relationships/image" Target="../media/image14.png"/><Relationship Id="rId5" Type="http://schemas.openxmlformats.org/officeDocument/2006/relationships/hyperlink" Target="https://www.asi.it/en/earth-science/saocom/" TargetMode="External"/><Relationship Id="rId6" Type="http://schemas.openxmlformats.org/officeDocument/2006/relationships/hyperlink" Target="mailto:u_inter@conae.gov.a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mailto:u_inter@conae.gov.ar" TargetMode="External"/><Relationship Id="rId4" Type="http://schemas.openxmlformats.org/officeDocument/2006/relationships/hyperlink" Target="mailto:u_inter@conae.gov.a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argentina.gob.ar/ciencia/conae/misiones-satelitales/ao-iniciativa-puma-esa-conae" TargetMode="External"/><Relationship Id="rId4" Type="http://schemas.openxmlformats.org/officeDocument/2006/relationships/hyperlink" Target="https://earth.esa.int/eogateway/announcement-of-opportunity/sao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
          <p:cNvSpPr txBox="1"/>
          <p:nvPr>
            <p:ph type="title"/>
          </p:nvPr>
        </p:nvSpPr>
        <p:spPr>
          <a:xfrm>
            <a:off x="187770" y="46985"/>
            <a:ext cx="7303276"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US" sz="7500"/>
              <a:t>LSI-VC-13</a:t>
            </a:r>
            <a:endParaRPr sz="7500">
              <a:latin typeface="Montserrat"/>
              <a:ea typeface="Montserrat"/>
              <a:cs typeface="Montserrat"/>
              <a:sym typeface="Montserrat"/>
            </a:endParaRPr>
          </a:p>
          <a:p>
            <a:pPr indent="0" lvl="0" marL="0" rtl="0" algn="l">
              <a:lnSpc>
                <a:spcPct val="150000"/>
              </a:lnSpc>
              <a:spcBef>
                <a:spcPts val="0"/>
              </a:spcBef>
              <a:spcAft>
                <a:spcPts val="0"/>
              </a:spcAft>
              <a:buClr>
                <a:schemeClr val="lt1"/>
              </a:buClr>
              <a:buSzPts val="8000"/>
              <a:buFont typeface="Arial"/>
              <a:buNone/>
            </a:pPr>
            <a:r>
              <a:rPr lang="en-US" sz="7500">
                <a:latin typeface="Montserrat"/>
                <a:ea typeface="Montserrat"/>
                <a:cs typeface="Montserrat"/>
                <a:sym typeface="Montserrat"/>
              </a:rPr>
              <a:t>2023</a:t>
            </a:r>
            <a:endParaRPr sz="7500">
              <a:latin typeface="Montserrat"/>
              <a:ea typeface="Montserrat"/>
              <a:cs typeface="Montserrat"/>
              <a:sym typeface="Montserrat"/>
            </a:endParaRPr>
          </a:p>
          <a:p>
            <a:pPr indent="0" lvl="0" marL="0" rtl="0" algn="l">
              <a:lnSpc>
                <a:spcPct val="115000"/>
              </a:lnSpc>
              <a:spcBef>
                <a:spcPts val="1000"/>
              </a:spcBef>
              <a:spcAft>
                <a:spcPts val="0"/>
              </a:spcAft>
              <a:buSzPts val="8000"/>
              <a:buNone/>
            </a:pPr>
            <a:r>
              <a:rPr i="1" lang="en-US" sz="4000"/>
              <a:t>CONAE´s Current Status of ARD Conversion for SAOCOM Data</a:t>
            </a:r>
            <a:endParaRPr i="1" sz="4000">
              <a:latin typeface="Montserrat"/>
              <a:ea typeface="Montserrat"/>
              <a:cs typeface="Montserrat"/>
              <a:sym typeface="Montserrat"/>
            </a:endParaRPr>
          </a:p>
        </p:txBody>
      </p:sp>
      <p:sp>
        <p:nvSpPr>
          <p:cNvPr id="73" name="Google Shape;73;p1"/>
          <p:cNvSpPr/>
          <p:nvPr/>
        </p:nvSpPr>
        <p:spPr>
          <a:xfrm>
            <a:off x="7222284" y="3718550"/>
            <a:ext cx="4840762" cy="3050793"/>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D. Dadamia &amp;</a:t>
            </a:r>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L. Frulla (CONAE)</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Agenda Item: 3.6</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LSI-VC-13 2023, ESA/ESRIN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US" sz="2200" u="none" cap="none" strike="noStrike">
                <a:solidFill>
                  <a:schemeClr val="accent1"/>
                </a:solidFill>
                <a:latin typeface="Montserrat"/>
                <a:ea typeface="Montserrat"/>
                <a:cs typeface="Montserrat"/>
                <a:sym typeface="Montserrat"/>
              </a:rPr>
              <a:t>23rd - 24th March 2023</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latin typeface="Montserrat"/>
                <a:ea typeface="Montserrat"/>
                <a:cs typeface="Montserrat"/>
                <a:sym typeface="Montserrat"/>
              </a:rPr>
              <a:t>SAOCOM CARD4L Format</a:t>
            </a:r>
            <a:r>
              <a:rPr baseline="-25000" lang="en-US" sz="2000">
                <a:latin typeface="Montserrat"/>
                <a:ea typeface="Montserrat"/>
                <a:cs typeface="Montserrat"/>
                <a:sym typeface="Montserrat"/>
              </a:rPr>
              <a:t>(1/2)</a:t>
            </a:r>
            <a:r>
              <a:rPr lang="en-US">
                <a:latin typeface="Montserrat"/>
                <a:ea typeface="Montserrat"/>
                <a:cs typeface="Montserrat"/>
                <a:sym typeface="Montserrat"/>
              </a:rPr>
              <a:t> </a:t>
            </a:r>
            <a:endParaRPr>
              <a:latin typeface="Montserrat"/>
              <a:ea typeface="Montserrat"/>
              <a:cs typeface="Montserrat"/>
              <a:sym typeface="Montserrat"/>
            </a:endParaRPr>
          </a:p>
        </p:txBody>
      </p:sp>
      <p:sp>
        <p:nvSpPr>
          <p:cNvPr id="171" name="Google Shape;171;p10"/>
          <p:cNvSpPr txBox="1"/>
          <p:nvPr/>
        </p:nvSpPr>
        <p:spPr>
          <a:xfrm>
            <a:off x="407042" y="5218124"/>
            <a:ext cx="1204696"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StripMap SAOCOM</a:t>
            </a:r>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L1A: SLC</a:t>
            </a:r>
            <a:endParaRPr/>
          </a:p>
        </p:txBody>
      </p:sp>
      <p:sp>
        <p:nvSpPr>
          <p:cNvPr id="172" name="Google Shape;172;p10"/>
          <p:cNvSpPr txBox="1"/>
          <p:nvPr/>
        </p:nvSpPr>
        <p:spPr>
          <a:xfrm>
            <a:off x="8505168" y="2810671"/>
            <a:ext cx="1644256"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SIGMA0</a:t>
            </a:r>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Corrected by Local Incidence Angle</a:t>
            </a:r>
            <a:endParaRPr/>
          </a:p>
        </p:txBody>
      </p:sp>
      <p:sp>
        <p:nvSpPr>
          <p:cNvPr id="173" name="Google Shape;173;p10"/>
          <p:cNvSpPr txBox="1"/>
          <p:nvPr/>
        </p:nvSpPr>
        <p:spPr>
          <a:xfrm>
            <a:off x="10462011" y="2936194"/>
            <a:ext cx="1422633"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GAMMA0</a:t>
            </a:r>
            <a:endParaRPr/>
          </a:p>
        </p:txBody>
      </p:sp>
      <p:sp>
        <p:nvSpPr>
          <p:cNvPr id="174" name="Google Shape;174;p10"/>
          <p:cNvSpPr txBox="1"/>
          <p:nvPr/>
        </p:nvSpPr>
        <p:spPr>
          <a:xfrm>
            <a:off x="9907274" y="5978185"/>
            <a:ext cx="58381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DEM</a:t>
            </a:r>
            <a:endParaRPr/>
          </a:p>
        </p:txBody>
      </p:sp>
      <p:sp>
        <p:nvSpPr>
          <p:cNvPr id="175" name="Google Shape;175;p10"/>
          <p:cNvSpPr txBox="1"/>
          <p:nvPr/>
        </p:nvSpPr>
        <p:spPr>
          <a:xfrm>
            <a:off x="11097892" y="5730249"/>
            <a:ext cx="885825"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Layover Shadow Mask</a:t>
            </a:r>
            <a:endParaRPr b="0" i="0" sz="1400" u="none" cap="none" strike="noStrike">
              <a:solidFill>
                <a:srgbClr val="000000"/>
              </a:solidFill>
              <a:latin typeface="Arial"/>
              <a:ea typeface="Arial"/>
              <a:cs typeface="Arial"/>
              <a:sym typeface="Arial"/>
            </a:endParaRPr>
          </a:p>
        </p:txBody>
      </p:sp>
      <p:sp>
        <p:nvSpPr>
          <p:cNvPr id="176" name="Google Shape;176;p10"/>
          <p:cNvSpPr txBox="1"/>
          <p:nvPr/>
        </p:nvSpPr>
        <p:spPr>
          <a:xfrm>
            <a:off x="8128455" y="5898240"/>
            <a:ext cx="140604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Projected Local Incidence Map</a:t>
            </a:r>
            <a:endParaRPr b="0" i="0" sz="1400" u="none" cap="none" strike="noStrike">
              <a:solidFill>
                <a:srgbClr val="000000"/>
              </a:solidFill>
              <a:latin typeface="Arial"/>
              <a:ea typeface="Arial"/>
              <a:cs typeface="Arial"/>
              <a:sym typeface="Arial"/>
            </a:endParaRPr>
          </a:p>
        </p:txBody>
      </p:sp>
      <p:pic>
        <p:nvPicPr>
          <p:cNvPr id="177" name="Google Shape;177;p10"/>
          <p:cNvPicPr preferRelativeResize="0"/>
          <p:nvPr/>
        </p:nvPicPr>
        <p:blipFill rotWithShape="1">
          <a:blip r:embed="rId3">
            <a:alphaModFix/>
          </a:blip>
          <a:srcRect b="0" l="0" r="0" t="0"/>
          <a:stretch/>
        </p:blipFill>
        <p:spPr>
          <a:xfrm>
            <a:off x="3580576" y="1569441"/>
            <a:ext cx="2867685" cy="1524592"/>
          </a:xfrm>
          <a:prstGeom prst="rect">
            <a:avLst/>
          </a:prstGeom>
          <a:noFill/>
          <a:ln>
            <a:noFill/>
          </a:ln>
        </p:spPr>
      </p:pic>
      <p:pic>
        <p:nvPicPr>
          <p:cNvPr id="178" name="Google Shape;178;p10"/>
          <p:cNvPicPr preferRelativeResize="0"/>
          <p:nvPr/>
        </p:nvPicPr>
        <p:blipFill rotWithShape="1">
          <a:blip r:embed="rId4">
            <a:alphaModFix/>
          </a:blip>
          <a:srcRect b="0" l="0" r="0" t="0"/>
          <a:stretch/>
        </p:blipFill>
        <p:spPr>
          <a:xfrm>
            <a:off x="3942857" y="3725320"/>
            <a:ext cx="2143125" cy="2143125"/>
          </a:xfrm>
          <a:prstGeom prst="rect">
            <a:avLst/>
          </a:prstGeom>
          <a:noFill/>
          <a:ln>
            <a:noFill/>
          </a:ln>
        </p:spPr>
      </p:pic>
      <p:sp>
        <p:nvSpPr>
          <p:cNvPr id="179" name="Google Shape;179;p10"/>
          <p:cNvSpPr txBox="1"/>
          <p:nvPr/>
        </p:nvSpPr>
        <p:spPr>
          <a:xfrm>
            <a:off x="4665819" y="2955127"/>
            <a:ext cx="54373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800" u="none" cap="none" strike="noStrike">
                <a:solidFill>
                  <a:srgbClr val="FF0000"/>
                </a:solidFill>
                <a:latin typeface="Arial"/>
                <a:ea typeface="Arial"/>
                <a:cs typeface="Arial"/>
                <a:sym typeface="Arial"/>
              </a:rPr>
              <a:t>+</a:t>
            </a:r>
            <a:endParaRPr/>
          </a:p>
        </p:txBody>
      </p:sp>
      <p:sp>
        <p:nvSpPr>
          <p:cNvPr id="180" name="Google Shape;180;p10"/>
          <p:cNvSpPr/>
          <p:nvPr/>
        </p:nvSpPr>
        <p:spPr>
          <a:xfrm>
            <a:off x="3382956" y="1348832"/>
            <a:ext cx="3218745" cy="4752975"/>
          </a:xfrm>
          <a:prstGeom prst="rect">
            <a:avLst/>
          </a:prstGeom>
          <a:noFill/>
          <a:ln cap="flat" cmpd="sng" w="25400">
            <a:solidFill>
              <a:srgbClr val="FF0000"/>
            </a:solidFill>
            <a:prstDash val="lg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1" name="Google Shape;181;p10"/>
          <p:cNvSpPr txBox="1"/>
          <p:nvPr/>
        </p:nvSpPr>
        <p:spPr>
          <a:xfrm>
            <a:off x="444556" y="1745797"/>
            <a:ext cx="2023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q</a:t>
            </a:r>
            <a:endParaRPr/>
          </a:p>
        </p:txBody>
      </p:sp>
      <p:sp>
        <p:nvSpPr>
          <p:cNvPr id="182" name="Google Shape;182;p10"/>
          <p:cNvSpPr txBox="1"/>
          <p:nvPr/>
        </p:nvSpPr>
        <p:spPr>
          <a:xfrm>
            <a:off x="1635845" y="2172270"/>
            <a:ext cx="22474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a:t>
            </a:r>
            <a:endParaRPr/>
          </a:p>
        </p:txBody>
      </p:sp>
      <p:sp>
        <p:nvSpPr>
          <p:cNvPr id="183" name="Google Shape;183;p10"/>
          <p:cNvSpPr/>
          <p:nvPr/>
        </p:nvSpPr>
        <p:spPr>
          <a:xfrm>
            <a:off x="8227500" y="1043707"/>
            <a:ext cx="3885208" cy="2895696"/>
          </a:xfrm>
          <a:prstGeom prst="rect">
            <a:avLst/>
          </a:prstGeom>
          <a:noFill/>
          <a:ln cap="flat" cmpd="sng" w="25400">
            <a:solidFill>
              <a:srgbClr val="0070C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4" name="Google Shape;184;p10"/>
          <p:cNvSpPr txBox="1"/>
          <p:nvPr/>
        </p:nvSpPr>
        <p:spPr>
          <a:xfrm>
            <a:off x="7331879" y="2172270"/>
            <a:ext cx="81144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Outputs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Images</a:t>
            </a:r>
            <a:endParaRPr b="0" i="0" sz="1400" u="none" cap="none" strike="noStrike">
              <a:solidFill>
                <a:srgbClr val="000000"/>
              </a:solidFill>
              <a:latin typeface="Arial"/>
              <a:ea typeface="Arial"/>
              <a:cs typeface="Arial"/>
              <a:sym typeface="Arial"/>
            </a:endParaRPr>
          </a:p>
        </p:txBody>
      </p:sp>
      <p:sp>
        <p:nvSpPr>
          <p:cNvPr id="185" name="Google Shape;185;p10"/>
          <p:cNvSpPr/>
          <p:nvPr/>
        </p:nvSpPr>
        <p:spPr>
          <a:xfrm>
            <a:off x="7904226" y="4131005"/>
            <a:ext cx="4202901" cy="2337908"/>
          </a:xfrm>
          <a:prstGeom prst="rect">
            <a:avLst/>
          </a:prstGeom>
          <a:noFill/>
          <a:ln cap="flat" cmpd="sng" w="25400">
            <a:solidFill>
              <a:srgbClr val="00B05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6" name="Google Shape;186;p10"/>
          <p:cNvSpPr txBox="1"/>
          <p:nvPr/>
        </p:nvSpPr>
        <p:spPr>
          <a:xfrm>
            <a:off x="7005900" y="5199835"/>
            <a:ext cx="912429"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Outputs</a:t>
            </a:r>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Auxiliary </a:t>
            </a:r>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Data</a:t>
            </a:r>
            <a:endParaRPr/>
          </a:p>
        </p:txBody>
      </p:sp>
      <p:sp>
        <p:nvSpPr>
          <p:cNvPr id="187" name="Google Shape;187;p10"/>
          <p:cNvSpPr/>
          <p:nvPr/>
        </p:nvSpPr>
        <p:spPr>
          <a:xfrm>
            <a:off x="-1" y="1488346"/>
            <a:ext cx="2350935" cy="4569554"/>
          </a:xfrm>
          <a:prstGeom prst="rect">
            <a:avLst/>
          </a:prstGeom>
          <a:noFill/>
          <a:ln cap="flat" cmpd="sng" w="25400">
            <a:solidFill>
              <a:srgbClr val="7030A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8" name="Google Shape;188;p10"/>
          <p:cNvSpPr txBox="1"/>
          <p:nvPr/>
        </p:nvSpPr>
        <p:spPr>
          <a:xfrm>
            <a:off x="609387" y="1112988"/>
            <a:ext cx="67197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Inputs</a:t>
            </a:r>
            <a:endParaRPr/>
          </a:p>
        </p:txBody>
      </p:sp>
      <p:sp>
        <p:nvSpPr>
          <p:cNvPr id="189" name="Google Shape;189;p10"/>
          <p:cNvSpPr/>
          <p:nvPr/>
        </p:nvSpPr>
        <p:spPr>
          <a:xfrm>
            <a:off x="2571750" y="3773123"/>
            <a:ext cx="456238" cy="236902"/>
          </a:xfrm>
          <a:prstGeom prst="right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0" name="Google Shape;190;p10"/>
          <p:cNvSpPr/>
          <p:nvPr/>
        </p:nvSpPr>
        <p:spPr>
          <a:xfrm>
            <a:off x="6890241" y="3725320"/>
            <a:ext cx="456238" cy="236902"/>
          </a:xfrm>
          <a:prstGeom prst="rightArrow">
            <a:avLst>
              <a:gd fmla="val 50000" name="adj1"/>
              <a:gd fmla="val 50000" name="adj2"/>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Fuegos artificiales en el cielo&#10;&#10;Descripción generada automáticamente con confianza media" id="191" name="Google Shape;191;p10"/>
          <p:cNvPicPr preferRelativeResize="0"/>
          <p:nvPr/>
        </p:nvPicPr>
        <p:blipFill rotWithShape="1">
          <a:blip r:embed="rId5">
            <a:alphaModFix/>
          </a:blip>
          <a:srcRect b="0" l="0" r="0" t="0"/>
          <a:stretch/>
        </p:blipFill>
        <p:spPr>
          <a:xfrm>
            <a:off x="10917325" y="4559670"/>
            <a:ext cx="1299429" cy="1285875"/>
          </a:xfrm>
          <a:prstGeom prst="rect">
            <a:avLst/>
          </a:prstGeom>
          <a:noFill/>
          <a:ln>
            <a:noFill/>
          </a:ln>
        </p:spPr>
      </p:pic>
      <p:pic>
        <p:nvPicPr>
          <p:cNvPr descr="Imagen que contiene árbol&#10;&#10;Descripción generada automáticamente" id="192" name="Google Shape;192;p10"/>
          <p:cNvPicPr preferRelativeResize="0"/>
          <p:nvPr/>
        </p:nvPicPr>
        <p:blipFill rotWithShape="1">
          <a:blip r:embed="rId6">
            <a:alphaModFix/>
          </a:blip>
          <a:srcRect b="0" l="0" r="0" t="0"/>
          <a:stretch/>
        </p:blipFill>
        <p:spPr>
          <a:xfrm>
            <a:off x="8125738" y="4600490"/>
            <a:ext cx="1584758" cy="1059221"/>
          </a:xfrm>
          <a:prstGeom prst="rect">
            <a:avLst/>
          </a:prstGeom>
          <a:noFill/>
          <a:ln>
            <a:noFill/>
          </a:ln>
        </p:spPr>
      </p:pic>
      <p:pic>
        <p:nvPicPr>
          <p:cNvPr descr="Un dibujo de una persona&#10;&#10;Descripción generada automáticamente con confianza media" id="193" name="Google Shape;193;p10"/>
          <p:cNvPicPr preferRelativeResize="0"/>
          <p:nvPr/>
        </p:nvPicPr>
        <p:blipFill rotWithShape="1">
          <a:blip r:embed="rId7">
            <a:alphaModFix/>
          </a:blip>
          <a:srcRect b="0" l="0" r="0" t="0"/>
          <a:stretch/>
        </p:blipFill>
        <p:spPr>
          <a:xfrm>
            <a:off x="9533979" y="4589470"/>
            <a:ext cx="1662197" cy="1110980"/>
          </a:xfrm>
          <a:prstGeom prst="rect">
            <a:avLst/>
          </a:prstGeom>
          <a:noFill/>
          <a:ln>
            <a:noFill/>
          </a:ln>
        </p:spPr>
      </p:pic>
      <p:pic>
        <p:nvPicPr>
          <p:cNvPr descr="Imagen en blanco y negro&#10;&#10;Descripción generada automáticamente con confianza baja" id="194" name="Google Shape;194;p10"/>
          <p:cNvPicPr preferRelativeResize="0"/>
          <p:nvPr/>
        </p:nvPicPr>
        <p:blipFill rotWithShape="1">
          <a:blip r:embed="rId8">
            <a:alphaModFix/>
          </a:blip>
          <a:srcRect b="0" l="0" r="0" t="0"/>
          <a:stretch/>
        </p:blipFill>
        <p:spPr>
          <a:xfrm>
            <a:off x="8440814" y="1341869"/>
            <a:ext cx="2025225" cy="1353621"/>
          </a:xfrm>
          <a:prstGeom prst="rect">
            <a:avLst/>
          </a:prstGeom>
          <a:noFill/>
          <a:ln>
            <a:noFill/>
          </a:ln>
        </p:spPr>
      </p:pic>
      <p:pic>
        <p:nvPicPr>
          <p:cNvPr descr="Imagen que contiene edificio, árbol, pared&#10;&#10;Descripción generada automáticamente" id="195" name="Google Shape;195;p10"/>
          <p:cNvPicPr preferRelativeResize="0"/>
          <p:nvPr/>
        </p:nvPicPr>
        <p:blipFill rotWithShape="1">
          <a:blip r:embed="rId9">
            <a:alphaModFix/>
          </a:blip>
          <a:srcRect b="0" l="0" r="0" t="0"/>
          <a:stretch/>
        </p:blipFill>
        <p:spPr>
          <a:xfrm>
            <a:off x="10199181" y="1402059"/>
            <a:ext cx="2066757" cy="1381380"/>
          </a:xfrm>
          <a:prstGeom prst="rect">
            <a:avLst/>
          </a:prstGeom>
          <a:noFill/>
          <a:ln>
            <a:noFill/>
          </a:ln>
        </p:spPr>
      </p:pic>
      <p:pic>
        <p:nvPicPr>
          <p:cNvPr descr="Imagen en blanco y negro&#10;&#10;Descripción generada automáticamente con confianza media" id="196" name="Google Shape;196;p10"/>
          <p:cNvPicPr preferRelativeResize="0"/>
          <p:nvPr/>
        </p:nvPicPr>
        <p:blipFill rotWithShape="1">
          <a:blip r:embed="rId10">
            <a:alphaModFix/>
          </a:blip>
          <a:srcRect b="0" l="37872" r="38936" t="0"/>
          <a:stretch/>
        </p:blipFill>
        <p:spPr>
          <a:xfrm>
            <a:off x="169355" y="2118770"/>
            <a:ext cx="857975" cy="2472697"/>
          </a:xfrm>
          <a:prstGeom prst="rect">
            <a:avLst/>
          </a:prstGeom>
          <a:noFill/>
          <a:ln>
            <a:noFill/>
          </a:ln>
        </p:spPr>
      </p:pic>
      <p:pic>
        <p:nvPicPr>
          <p:cNvPr descr="Imagen en blanco y negro&#10;&#10;Descripción generada automáticamente con confianza media" id="197" name="Google Shape;197;p10"/>
          <p:cNvPicPr preferRelativeResize="0"/>
          <p:nvPr/>
        </p:nvPicPr>
        <p:blipFill rotWithShape="1">
          <a:blip r:embed="rId11">
            <a:alphaModFix/>
          </a:blip>
          <a:srcRect b="3611" l="38352" r="38103" t="4861"/>
          <a:stretch/>
        </p:blipFill>
        <p:spPr>
          <a:xfrm>
            <a:off x="1238857" y="2567487"/>
            <a:ext cx="857975" cy="22293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latin typeface="Montserrat"/>
                <a:ea typeface="Montserrat"/>
                <a:cs typeface="Montserrat"/>
                <a:sym typeface="Montserrat"/>
              </a:rPr>
              <a:t>SAOCOM CARD4L Format</a:t>
            </a:r>
            <a:r>
              <a:rPr baseline="-25000" lang="en-US" sz="2000">
                <a:solidFill>
                  <a:srgbClr val="FFFFFF"/>
                </a:solidFill>
              </a:rPr>
              <a:t>(2/2)</a:t>
            </a:r>
            <a:endParaRPr>
              <a:latin typeface="Montserrat"/>
              <a:ea typeface="Montserrat"/>
              <a:cs typeface="Montserrat"/>
              <a:sym typeface="Montserrat"/>
            </a:endParaRPr>
          </a:p>
        </p:txBody>
      </p:sp>
      <p:pic>
        <p:nvPicPr>
          <p:cNvPr id="203" name="Google Shape;203;p11"/>
          <p:cNvPicPr preferRelativeResize="0"/>
          <p:nvPr/>
        </p:nvPicPr>
        <p:blipFill rotWithShape="1">
          <a:blip r:embed="rId3">
            <a:alphaModFix/>
          </a:blip>
          <a:srcRect b="0" l="0" r="0" t="0"/>
          <a:stretch/>
        </p:blipFill>
        <p:spPr>
          <a:xfrm>
            <a:off x="97045" y="1177498"/>
            <a:ext cx="3348912" cy="5128022"/>
          </a:xfrm>
          <a:prstGeom prst="rect">
            <a:avLst/>
          </a:prstGeom>
          <a:noFill/>
          <a:ln>
            <a:noFill/>
          </a:ln>
        </p:spPr>
      </p:pic>
      <p:cxnSp>
        <p:nvCxnSpPr>
          <p:cNvPr id="204" name="Google Shape;204;p11"/>
          <p:cNvCxnSpPr/>
          <p:nvPr/>
        </p:nvCxnSpPr>
        <p:spPr>
          <a:xfrm flipH="1" rot="10800000">
            <a:off x="2150262" y="3479799"/>
            <a:ext cx="1616976" cy="119726"/>
          </a:xfrm>
          <a:prstGeom prst="straightConnector1">
            <a:avLst/>
          </a:prstGeom>
          <a:noFill/>
          <a:ln cap="flat" cmpd="sng" w="9525">
            <a:solidFill>
              <a:srgbClr val="2F415D"/>
            </a:solidFill>
            <a:prstDash val="solid"/>
            <a:round/>
            <a:headEnd len="sm" w="sm" type="none"/>
            <a:tailEnd len="med" w="med" type="triangle"/>
          </a:ln>
        </p:spPr>
      </p:cxnSp>
      <p:sp>
        <p:nvSpPr>
          <p:cNvPr id="205" name="Google Shape;205;p11"/>
          <p:cNvSpPr txBox="1"/>
          <p:nvPr/>
        </p:nvSpPr>
        <p:spPr>
          <a:xfrm>
            <a:off x="3836187" y="2925397"/>
            <a:ext cx="1226451"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User select SAOCOM input folder: XEMT</a:t>
            </a:r>
            <a:endParaRPr b="0" i="0" sz="1400" u="none" cap="none" strike="noStrike">
              <a:solidFill>
                <a:srgbClr val="000000"/>
              </a:solidFill>
              <a:latin typeface="Arial"/>
              <a:ea typeface="Arial"/>
              <a:cs typeface="Arial"/>
              <a:sym typeface="Arial"/>
            </a:endParaRPr>
          </a:p>
        </p:txBody>
      </p:sp>
      <p:sp>
        <p:nvSpPr>
          <p:cNvPr id="206" name="Google Shape;206;p11"/>
          <p:cNvSpPr txBox="1"/>
          <p:nvPr/>
        </p:nvSpPr>
        <p:spPr>
          <a:xfrm>
            <a:off x="3884849" y="4005086"/>
            <a:ext cx="122645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User select SAOCOM output folder</a:t>
            </a:r>
            <a:endParaRPr b="0" i="0" sz="1400" u="none" cap="none" strike="noStrike">
              <a:solidFill>
                <a:srgbClr val="000000"/>
              </a:solidFill>
              <a:latin typeface="Arial"/>
              <a:ea typeface="Arial"/>
              <a:cs typeface="Arial"/>
              <a:sym typeface="Arial"/>
            </a:endParaRPr>
          </a:p>
        </p:txBody>
      </p:sp>
      <p:cxnSp>
        <p:nvCxnSpPr>
          <p:cNvPr id="207" name="Google Shape;207;p11"/>
          <p:cNvCxnSpPr/>
          <p:nvPr/>
        </p:nvCxnSpPr>
        <p:spPr>
          <a:xfrm flipH="1" rot="10800000">
            <a:off x="1977461" y="4315335"/>
            <a:ext cx="1858726" cy="118167"/>
          </a:xfrm>
          <a:prstGeom prst="straightConnector1">
            <a:avLst/>
          </a:prstGeom>
          <a:noFill/>
          <a:ln cap="flat" cmpd="sng" w="9525">
            <a:solidFill>
              <a:srgbClr val="2F415D"/>
            </a:solidFill>
            <a:prstDash val="solid"/>
            <a:round/>
            <a:headEnd len="sm" w="sm" type="none"/>
            <a:tailEnd len="med" w="med" type="triangle"/>
          </a:ln>
        </p:spPr>
      </p:cxnSp>
      <p:cxnSp>
        <p:nvCxnSpPr>
          <p:cNvPr id="208" name="Google Shape;208;p11"/>
          <p:cNvCxnSpPr/>
          <p:nvPr/>
        </p:nvCxnSpPr>
        <p:spPr>
          <a:xfrm>
            <a:off x="1983574" y="5186503"/>
            <a:ext cx="1950352" cy="183007"/>
          </a:xfrm>
          <a:prstGeom prst="straightConnector1">
            <a:avLst/>
          </a:prstGeom>
          <a:noFill/>
          <a:ln cap="flat" cmpd="sng" w="9525">
            <a:solidFill>
              <a:srgbClr val="2F415D"/>
            </a:solidFill>
            <a:prstDash val="solid"/>
            <a:round/>
            <a:headEnd len="sm" w="sm" type="none"/>
            <a:tailEnd len="med" w="med" type="triangle"/>
          </a:ln>
        </p:spPr>
      </p:cxnSp>
      <p:sp>
        <p:nvSpPr>
          <p:cNvPr id="209" name="Google Shape;209;p11"/>
          <p:cNvSpPr txBox="1"/>
          <p:nvPr/>
        </p:nvSpPr>
        <p:spPr>
          <a:xfrm>
            <a:off x="3933926" y="4895755"/>
            <a:ext cx="122645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Optional: User select gpt (to run (SNAP))</a:t>
            </a:r>
            <a:endParaRPr b="0" i="0" sz="1400" u="none" cap="none" strike="noStrike">
              <a:solidFill>
                <a:srgbClr val="000000"/>
              </a:solidFill>
              <a:latin typeface="Arial"/>
              <a:ea typeface="Arial"/>
              <a:cs typeface="Arial"/>
              <a:sym typeface="Arial"/>
            </a:endParaRPr>
          </a:p>
        </p:txBody>
      </p:sp>
      <p:pic>
        <p:nvPicPr>
          <p:cNvPr id="210" name="Google Shape;210;p11"/>
          <p:cNvPicPr preferRelativeResize="0"/>
          <p:nvPr/>
        </p:nvPicPr>
        <p:blipFill rotWithShape="1">
          <a:blip r:embed="rId4">
            <a:alphaModFix/>
          </a:blip>
          <a:srcRect b="0" l="0" r="0" t="0"/>
          <a:stretch/>
        </p:blipFill>
        <p:spPr>
          <a:xfrm>
            <a:off x="5391920" y="1655561"/>
            <a:ext cx="2350474" cy="1249619"/>
          </a:xfrm>
          <a:prstGeom prst="rect">
            <a:avLst/>
          </a:prstGeom>
          <a:noFill/>
          <a:ln>
            <a:noFill/>
          </a:ln>
        </p:spPr>
      </p:pic>
      <p:sp>
        <p:nvSpPr>
          <p:cNvPr id="211" name="Google Shape;211;p11"/>
          <p:cNvSpPr txBox="1"/>
          <p:nvPr/>
        </p:nvSpPr>
        <p:spPr>
          <a:xfrm>
            <a:off x="7864689" y="1655561"/>
            <a:ext cx="4230265"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We use Python to:</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Create the software that run on bash SNAP</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Generate Front End</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Process mask and build XML CARD4L format</a:t>
            </a:r>
            <a:endParaRPr/>
          </a:p>
        </p:txBody>
      </p:sp>
      <p:pic>
        <p:nvPicPr>
          <p:cNvPr id="212" name="Google Shape;212;p11"/>
          <p:cNvPicPr preferRelativeResize="0"/>
          <p:nvPr/>
        </p:nvPicPr>
        <p:blipFill rotWithShape="1">
          <a:blip r:embed="rId5">
            <a:alphaModFix/>
          </a:blip>
          <a:srcRect b="0" l="0" r="0" t="0"/>
          <a:stretch/>
        </p:blipFill>
        <p:spPr>
          <a:xfrm>
            <a:off x="5599269" y="3571534"/>
            <a:ext cx="2143125" cy="2143125"/>
          </a:xfrm>
          <a:prstGeom prst="rect">
            <a:avLst/>
          </a:prstGeom>
          <a:noFill/>
          <a:ln>
            <a:noFill/>
          </a:ln>
        </p:spPr>
      </p:pic>
      <p:sp>
        <p:nvSpPr>
          <p:cNvPr id="213" name="Google Shape;213;p11"/>
          <p:cNvSpPr txBox="1"/>
          <p:nvPr/>
        </p:nvSpPr>
        <p:spPr>
          <a:xfrm>
            <a:off x="6256497" y="2760809"/>
            <a:ext cx="41433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4800" u="none" cap="none" strike="noStrike">
                <a:solidFill>
                  <a:srgbClr val="FF0000"/>
                </a:solidFill>
                <a:latin typeface="Arial"/>
                <a:ea typeface="Arial"/>
                <a:cs typeface="Arial"/>
                <a:sym typeface="Arial"/>
              </a:rPr>
              <a:t>+</a:t>
            </a:r>
            <a:endParaRPr/>
          </a:p>
        </p:txBody>
      </p:sp>
      <p:sp>
        <p:nvSpPr>
          <p:cNvPr id="214" name="Google Shape;214;p11"/>
          <p:cNvSpPr txBox="1"/>
          <p:nvPr/>
        </p:nvSpPr>
        <p:spPr>
          <a:xfrm>
            <a:off x="7992378" y="3851197"/>
            <a:ext cx="397488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Process SAOCOM images using SNAP tools</a:t>
            </a:r>
            <a:endParaRPr/>
          </a:p>
        </p:txBody>
      </p:sp>
      <p:sp>
        <p:nvSpPr>
          <p:cNvPr id="215" name="Google Shape;215;p11"/>
          <p:cNvSpPr txBox="1"/>
          <p:nvPr/>
        </p:nvSpPr>
        <p:spPr>
          <a:xfrm>
            <a:off x="8006567" y="3543420"/>
            <a:ext cx="30424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We use SNAP to:</a:t>
            </a:r>
            <a:endParaRPr/>
          </a:p>
        </p:txBody>
      </p:sp>
      <p:pic>
        <p:nvPicPr>
          <p:cNvPr descr="Diagrama&#10;&#10;Descripción generada automáticamente" id="216" name="Google Shape;216;p11"/>
          <p:cNvPicPr preferRelativeResize="0"/>
          <p:nvPr/>
        </p:nvPicPr>
        <p:blipFill rotWithShape="1">
          <a:blip r:embed="rId6">
            <a:alphaModFix/>
          </a:blip>
          <a:srcRect b="0" l="0" r="0" t="0"/>
          <a:stretch/>
        </p:blipFill>
        <p:spPr>
          <a:xfrm>
            <a:off x="8282754" y="4273310"/>
            <a:ext cx="3394134" cy="15309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txBox="1"/>
          <p:nvPr/>
        </p:nvSpPr>
        <p:spPr>
          <a:xfrm>
            <a:off x="7141102" y="3727107"/>
            <a:ext cx="4010603" cy="2292182"/>
          </a:xfrm>
          <a:prstGeom prst="rect">
            <a:avLst/>
          </a:prstGeom>
          <a:no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800"/>
              <a:buFont typeface="Montserrat"/>
              <a:buNone/>
            </a:pPr>
            <a:r>
              <a:rPr b="0" i="0" lang="en-US" sz="4400" u="none" cap="none" strike="noStrike">
                <a:solidFill>
                  <a:srgbClr val="0070C0"/>
                </a:solidFill>
                <a:latin typeface="Montserrat"/>
                <a:ea typeface="Montserrat"/>
                <a:cs typeface="Montserrat"/>
                <a:sym typeface="Montserrat"/>
              </a:rPr>
              <a:t>Thank you !!</a:t>
            </a:r>
            <a:endParaRPr b="0" i="0" sz="4400" u="none" cap="none" strike="noStrike">
              <a:solidFill>
                <a:srgbClr val="0070C0"/>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500"/>
                                        <p:tgtEl>
                                          <p:spTgt spid="2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2"/>
          <p:cNvSpPr txBox="1"/>
          <p:nvPr/>
        </p:nvSpPr>
        <p:spPr>
          <a:xfrm>
            <a:off x="176400" y="176400"/>
            <a:ext cx="10005645"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Montserrat"/>
                <a:ea typeface="Montserrat"/>
                <a:cs typeface="Montserrat"/>
                <a:sym typeface="Montserrat"/>
              </a:rPr>
              <a:t>Level 2 and Higher Level</a:t>
            </a:r>
            <a:endParaRPr b="0" i="0" sz="4400" u="none" cap="none" strike="noStrike">
              <a:solidFill>
                <a:schemeClr val="lt1"/>
              </a:solidFill>
              <a:latin typeface="Montserrat"/>
              <a:ea typeface="Montserrat"/>
              <a:cs typeface="Montserrat"/>
              <a:sym typeface="Montserrat"/>
            </a:endParaRPr>
          </a:p>
        </p:txBody>
      </p:sp>
      <p:pic>
        <p:nvPicPr>
          <p:cNvPr id="80" name="Google Shape;80;p2"/>
          <p:cNvPicPr preferRelativeResize="0"/>
          <p:nvPr/>
        </p:nvPicPr>
        <p:blipFill rotWithShape="1">
          <a:blip r:embed="rId3">
            <a:alphaModFix/>
          </a:blip>
          <a:srcRect b="0" l="0" r="0" t="0"/>
          <a:stretch/>
        </p:blipFill>
        <p:spPr>
          <a:xfrm>
            <a:off x="2024016" y="1016508"/>
            <a:ext cx="8137133" cy="5517855"/>
          </a:xfrm>
          <a:prstGeom prst="rect">
            <a:avLst/>
          </a:prstGeom>
          <a:noFill/>
          <a:ln>
            <a:noFill/>
          </a:ln>
        </p:spPr>
      </p:pic>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grpSp>
        <p:nvGrpSpPr>
          <p:cNvPr id="85" name="Google Shape;85;p3"/>
          <p:cNvGrpSpPr/>
          <p:nvPr/>
        </p:nvGrpSpPr>
        <p:grpSpPr>
          <a:xfrm>
            <a:off x="1" y="1490469"/>
            <a:ext cx="7644385" cy="4807089"/>
            <a:chOff x="1" y="1033272"/>
            <a:chExt cx="7644385" cy="4807089"/>
          </a:xfrm>
        </p:grpSpPr>
        <p:pic>
          <p:nvPicPr>
            <p:cNvPr id="86" name="Google Shape;86;p3"/>
            <p:cNvPicPr preferRelativeResize="0"/>
            <p:nvPr/>
          </p:nvPicPr>
          <p:blipFill rotWithShape="1">
            <a:blip r:embed="rId3">
              <a:alphaModFix/>
            </a:blip>
            <a:srcRect b="4650" l="0" r="4431" t="3082"/>
            <a:stretch/>
          </p:blipFill>
          <p:spPr>
            <a:xfrm>
              <a:off x="1" y="1033272"/>
              <a:ext cx="7644384" cy="4151376"/>
            </a:xfrm>
            <a:prstGeom prst="rect">
              <a:avLst/>
            </a:prstGeom>
            <a:noFill/>
            <a:ln cap="flat" cmpd="sng" w="9525">
              <a:solidFill>
                <a:schemeClr val="dk1"/>
              </a:solidFill>
              <a:prstDash val="solid"/>
              <a:round/>
              <a:headEnd len="sm" w="sm" type="none"/>
              <a:tailEnd len="sm" w="sm" type="none"/>
            </a:ln>
          </p:spPr>
        </p:pic>
        <p:sp>
          <p:nvSpPr>
            <p:cNvPr id="87" name="Google Shape;87;p3"/>
            <p:cNvSpPr/>
            <p:nvPr/>
          </p:nvSpPr>
          <p:spPr>
            <a:xfrm>
              <a:off x="1" y="5161159"/>
              <a:ext cx="7644385" cy="679202"/>
            </a:xfrm>
            <a:prstGeom prst="rect">
              <a:avLst/>
            </a:prstGeom>
            <a:solidFill>
              <a:schemeClr val="lt1"/>
            </a:solidFill>
            <a:ln cap="flat" cmpd="sng" w="9525">
              <a:solidFill>
                <a:srgbClr val="253145"/>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88" name="Google Shape;88;p3"/>
            <p:cNvCxnSpPr/>
            <p:nvPr/>
          </p:nvCxnSpPr>
          <p:spPr>
            <a:xfrm>
              <a:off x="973394" y="4925182"/>
              <a:ext cx="0" cy="595442"/>
            </a:xfrm>
            <a:prstGeom prst="straightConnector1">
              <a:avLst/>
            </a:prstGeom>
            <a:noFill/>
            <a:ln cap="flat" cmpd="sng" w="9525">
              <a:solidFill>
                <a:srgbClr val="0000FF"/>
              </a:solidFill>
              <a:prstDash val="dashDot"/>
              <a:round/>
              <a:headEnd len="sm" w="sm" type="none"/>
              <a:tailEnd len="med" w="med" type="triangle"/>
            </a:ln>
          </p:spPr>
        </p:cxnSp>
      </p:grpSp>
      <p:sp>
        <p:nvSpPr>
          <p:cNvPr id="89" name="Google Shape;89;p3"/>
          <p:cNvSpPr txBox="1"/>
          <p:nvPr>
            <p:ph type="title"/>
          </p:nvPr>
        </p:nvSpPr>
        <p:spPr>
          <a:xfrm>
            <a:off x="176400" y="175939"/>
            <a:ext cx="952325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US"/>
              <a:t>Where to go for SAOCOM Data?</a:t>
            </a:r>
            <a:endParaRPr/>
          </a:p>
        </p:txBody>
      </p:sp>
      <p:sp>
        <p:nvSpPr>
          <p:cNvPr id="90" name="Google Shape;90;p3"/>
          <p:cNvSpPr/>
          <p:nvPr/>
        </p:nvSpPr>
        <p:spPr>
          <a:xfrm rot="1899387">
            <a:off x="1771610" y="2571445"/>
            <a:ext cx="777240" cy="283464"/>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1" name="Google Shape;91;p3"/>
          <p:cNvSpPr/>
          <p:nvPr/>
        </p:nvSpPr>
        <p:spPr>
          <a:xfrm>
            <a:off x="2464360" y="2752341"/>
            <a:ext cx="582840" cy="58284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92" name="Google Shape;92;p3"/>
          <p:cNvGrpSpPr/>
          <p:nvPr/>
        </p:nvGrpSpPr>
        <p:grpSpPr>
          <a:xfrm>
            <a:off x="3145496" y="1396720"/>
            <a:ext cx="3159052" cy="5153369"/>
            <a:chOff x="3145496" y="1396720"/>
            <a:chExt cx="3159052" cy="5153369"/>
          </a:xfrm>
        </p:grpSpPr>
        <p:pic>
          <p:nvPicPr>
            <p:cNvPr id="93" name="Google Shape;93;p3"/>
            <p:cNvPicPr preferRelativeResize="0"/>
            <p:nvPr/>
          </p:nvPicPr>
          <p:blipFill rotWithShape="1">
            <a:blip r:embed="rId4">
              <a:alphaModFix/>
            </a:blip>
            <a:srcRect b="0" l="0" r="0" t="0"/>
            <a:stretch/>
          </p:blipFill>
          <p:spPr>
            <a:xfrm>
              <a:off x="3145496" y="1396720"/>
              <a:ext cx="3159052" cy="5153369"/>
            </a:xfrm>
            <a:prstGeom prst="rect">
              <a:avLst/>
            </a:prstGeom>
            <a:noFill/>
            <a:ln cap="flat" cmpd="sng" w="9525">
              <a:solidFill>
                <a:schemeClr val="dk1"/>
              </a:solidFill>
              <a:prstDash val="solid"/>
              <a:round/>
              <a:headEnd len="sm" w="sm" type="none"/>
              <a:tailEnd len="sm" w="sm" type="none"/>
            </a:ln>
          </p:spPr>
        </p:pic>
        <p:cxnSp>
          <p:nvCxnSpPr>
            <p:cNvPr id="94" name="Google Shape;94;p3"/>
            <p:cNvCxnSpPr/>
            <p:nvPr/>
          </p:nvCxnSpPr>
          <p:spPr>
            <a:xfrm>
              <a:off x="4046276" y="3696651"/>
              <a:ext cx="3210" cy="371496"/>
            </a:xfrm>
            <a:prstGeom prst="straightConnector1">
              <a:avLst/>
            </a:prstGeom>
            <a:noFill/>
            <a:ln cap="flat" cmpd="sng" w="9525">
              <a:solidFill>
                <a:srgbClr val="0000FF"/>
              </a:solidFill>
              <a:prstDash val="dashDot"/>
              <a:round/>
              <a:headEnd len="sm" w="sm" type="none"/>
              <a:tailEnd len="med" w="med" type="triangle"/>
            </a:ln>
          </p:spPr>
        </p:cxnSp>
        <p:pic>
          <p:nvPicPr>
            <p:cNvPr id="95" name="Google Shape;95;p3"/>
            <p:cNvPicPr preferRelativeResize="0"/>
            <p:nvPr/>
          </p:nvPicPr>
          <p:blipFill rotWithShape="1">
            <a:blip r:embed="rId5">
              <a:alphaModFix/>
            </a:blip>
            <a:srcRect b="0" l="0" r="0" t="0"/>
            <a:stretch/>
          </p:blipFill>
          <p:spPr>
            <a:xfrm>
              <a:off x="3810162" y="2622569"/>
              <a:ext cx="1875321" cy="906696"/>
            </a:xfrm>
            <a:prstGeom prst="rect">
              <a:avLst/>
            </a:prstGeom>
            <a:noFill/>
            <a:ln>
              <a:noFill/>
            </a:ln>
          </p:spPr>
        </p:pic>
      </p:grpSp>
      <p:sp>
        <p:nvSpPr>
          <p:cNvPr id="96" name="Google Shape;96;p3"/>
          <p:cNvSpPr/>
          <p:nvPr/>
        </p:nvSpPr>
        <p:spPr>
          <a:xfrm>
            <a:off x="3741821" y="5690936"/>
            <a:ext cx="445169" cy="252663"/>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7" name="Google Shape;97;p3"/>
          <p:cNvPicPr preferRelativeResize="0"/>
          <p:nvPr/>
        </p:nvPicPr>
        <p:blipFill rotWithShape="1">
          <a:blip r:embed="rId6">
            <a:alphaModFix/>
          </a:blip>
          <a:srcRect b="4833" l="0" r="0" t="0"/>
          <a:stretch/>
        </p:blipFill>
        <p:spPr>
          <a:xfrm>
            <a:off x="4565181" y="1477380"/>
            <a:ext cx="6661739" cy="4972961"/>
          </a:xfrm>
          <a:prstGeom prst="rect">
            <a:avLst/>
          </a:prstGeom>
          <a:noFill/>
          <a:ln>
            <a:noFill/>
          </a:ln>
        </p:spPr>
      </p:pic>
      <p:sp>
        <p:nvSpPr>
          <p:cNvPr id="98" name="Google Shape;98;p3"/>
          <p:cNvSpPr txBox="1"/>
          <p:nvPr/>
        </p:nvSpPr>
        <p:spPr>
          <a:xfrm>
            <a:off x="0" y="940388"/>
            <a:ext cx="8018542" cy="206210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sng" cap="none" strike="noStrike">
                <a:solidFill>
                  <a:srgbClr val="000000"/>
                </a:solidFill>
                <a:latin typeface="Arial"/>
                <a:ea typeface="Arial"/>
                <a:cs typeface="Arial"/>
                <a:sym typeface="Arial"/>
                <a:hlinkClick r:id="rId7">
                  <a:extLst>
                    <a:ext uri="{A12FA001-AC4F-418D-AE19-62706E023703}">
                      <ahyp:hlinkClr val="tx"/>
                    </a:ext>
                  </a:extLst>
                </a:hlinkClick>
              </a:rPr>
              <a:t>https://www.argentina.gob.ar/ciencia/conae</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3200" u="none" cap="none" strike="noStrike">
              <a:solidFill>
                <a:srgbClr val="000000"/>
              </a:solidFill>
              <a:latin typeface="Arial"/>
              <a:ea typeface="Arial"/>
              <a:cs typeface="Arial"/>
              <a:sym typeface="Arial"/>
            </a:endParaRPr>
          </a:p>
        </p:txBody>
      </p:sp>
      <p:sp>
        <p:nvSpPr>
          <p:cNvPr id="99" name="Google Shape;99;p3"/>
          <p:cNvSpPr txBox="1"/>
          <p:nvPr/>
        </p:nvSpPr>
        <p:spPr>
          <a:xfrm>
            <a:off x="7373793" y="2359987"/>
            <a:ext cx="4669868" cy="3416320"/>
          </a:xfrm>
          <a:prstGeom prst="rect">
            <a:avLst/>
          </a:prstGeom>
          <a:solidFill>
            <a:schemeClr val="lt1"/>
          </a:solidFill>
          <a:ln cap="flat" cmpd="sng" w="190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Objectives</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Technical features</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Products</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Announcements of Opportunities</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SIASGE</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SAOCOM testing products</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Product Access</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SAOCOM Acquisition plan</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Tutorials</a:t>
            </a:r>
            <a:endParaRPr b="0" i="0" sz="2400" u="none" cap="none" strike="noStrike">
              <a:solidFill>
                <a:srgbClr val="000000"/>
              </a:solidFill>
              <a:latin typeface="Arial"/>
              <a:ea typeface="Arial"/>
              <a:cs typeface="Arial"/>
              <a:sym typeface="Arial"/>
            </a:endParaRPr>
          </a:p>
        </p:txBody>
      </p:sp>
      <p:sp>
        <p:nvSpPr>
          <p:cNvPr id="100" name="Google Shape;100;p3"/>
          <p:cNvSpPr/>
          <p:nvPr/>
        </p:nvSpPr>
        <p:spPr>
          <a:xfrm>
            <a:off x="4774132" y="2949585"/>
            <a:ext cx="1782920" cy="2515988"/>
          </a:xfrm>
          <a:prstGeom prst="rect">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1" name="Google Shape;101;p3"/>
          <p:cNvSpPr/>
          <p:nvPr/>
        </p:nvSpPr>
        <p:spPr>
          <a:xfrm>
            <a:off x="6412307" y="4068147"/>
            <a:ext cx="1071858" cy="245436"/>
          </a:xfrm>
          <a:prstGeom prst="rightArrow">
            <a:avLst>
              <a:gd fmla="val 50000" name="adj1"/>
              <a:gd fmla="val 50000" name="adj2"/>
            </a:avLst>
          </a:prstGeom>
          <a:solidFill>
            <a:srgbClr val="000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2" name="Google Shape;102;p3"/>
          <p:cNvSpPr txBox="1"/>
          <p:nvPr/>
        </p:nvSpPr>
        <p:spPr>
          <a:xfrm rot="-1529368">
            <a:off x="3547" y="2231311"/>
            <a:ext cx="2783134" cy="461665"/>
          </a:xfrm>
          <a:prstGeom prst="rect">
            <a:avLst/>
          </a:prstGeom>
          <a:solidFill>
            <a:srgbClr val="C2185B"/>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lt1"/>
                </a:solidFill>
                <a:latin typeface="Arial"/>
                <a:ea typeface="Arial"/>
                <a:cs typeface="Arial"/>
                <a:sym typeface="Arial"/>
              </a:rPr>
              <a:t>Satellite missions</a:t>
            </a:r>
            <a:endParaRPr b="1" i="0" sz="2400" u="none" cap="none" strike="noStrike">
              <a:solidFill>
                <a:schemeClr val="lt1"/>
              </a:solidFill>
              <a:latin typeface="Arial"/>
              <a:ea typeface="Arial"/>
              <a:cs typeface="Arial"/>
              <a:sym typeface="Arial"/>
            </a:endParaRPr>
          </a:p>
        </p:txBody>
      </p:sp>
      <p:sp>
        <p:nvSpPr>
          <p:cNvPr id="103" name="Google Shape;103;p3"/>
          <p:cNvSpPr/>
          <p:nvPr/>
        </p:nvSpPr>
        <p:spPr>
          <a:xfrm rot="1899387">
            <a:off x="3054299" y="5323412"/>
            <a:ext cx="777240" cy="283464"/>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4" name="Google Shape;104;p3"/>
          <p:cNvSpPr txBox="1"/>
          <p:nvPr/>
        </p:nvSpPr>
        <p:spPr>
          <a:xfrm rot="-1529368">
            <a:off x="2000404" y="4920294"/>
            <a:ext cx="1569660"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dk1"/>
                </a:solidFill>
                <a:latin typeface="Arial"/>
                <a:ea typeface="Arial"/>
                <a:cs typeface="Arial"/>
                <a:sym typeface="Arial"/>
              </a:rPr>
              <a:t>SAOCOM</a:t>
            </a:r>
            <a:endParaRPr b="1" i="0" sz="2400" u="none" cap="none" strike="noStrike">
              <a:solidFill>
                <a:schemeClr val="dk1"/>
              </a:solidFill>
              <a:latin typeface="Arial"/>
              <a:ea typeface="Arial"/>
              <a:cs typeface="Arial"/>
              <a:sym typeface="Arial"/>
            </a:endParaRPr>
          </a:p>
        </p:txBody>
      </p:sp>
      <p:sp>
        <p:nvSpPr>
          <p:cNvPr id="105" name="Google Shape;105;p3"/>
          <p:cNvSpPr/>
          <p:nvPr/>
        </p:nvSpPr>
        <p:spPr>
          <a:xfrm>
            <a:off x="7274132" y="4605014"/>
            <a:ext cx="2403268" cy="414661"/>
          </a:xfrm>
          <a:prstGeom prst="rect">
            <a:avLst/>
          </a:prstGeom>
          <a:noFill/>
          <a:ln cap="flat" cmpd="sng" w="57150">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6" name="Google Shape;106;p3"/>
          <p:cNvSpPr txBox="1"/>
          <p:nvPr/>
        </p:nvSpPr>
        <p:spPr>
          <a:xfrm>
            <a:off x="5776600" y="5849397"/>
            <a:ext cx="3035824" cy="551305"/>
          </a:xfrm>
          <a:prstGeom prst="rect">
            <a:avLst/>
          </a:prstGeom>
          <a:solidFill>
            <a:srgbClr val="92D050"/>
          </a:solid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chemeClr val="dk1"/>
              </a:buClr>
              <a:buSzPts val="2800"/>
              <a:buFont typeface="Montserrat"/>
              <a:buNone/>
            </a:pPr>
            <a:r>
              <a:rPr b="0" i="0" lang="en-US" sz="2800" u="none" cap="none" strike="noStrike">
                <a:solidFill>
                  <a:schemeClr val="dk1"/>
                </a:solidFill>
                <a:latin typeface="Montserrat"/>
                <a:ea typeface="Montserrat"/>
                <a:cs typeface="Montserrat"/>
                <a:sym typeface="Montserrat"/>
              </a:rPr>
              <a:t>ARD converter</a:t>
            </a:r>
            <a:endParaRPr b="0" i="0" sz="2800" u="none" cap="none" strike="noStrike">
              <a:solidFill>
                <a:schemeClr val="dk1"/>
              </a:solidFill>
              <a:latin typeface="Montserrat"/>
              <a:ea typeface="Montserrat"/>
              <a:cs typeface="Montserrat"/>
              <a:sym typeface="Montserrat"/>
            </a:endParaRPr>
          </a:p>
        </p:txBody>
      </p:sp>
      <p:sp>
        <p:nvSpPr>
          <p:cNvPr id="107" name="Google Shape;107;p3"/>
          <p:cNvSpPr/>
          <p:nvPr/>
        </p:nvSpPr>
        <p:spPr>
          <a:xfrm rot="-3063750">
            <a:off x="6421088" y="5310896"/>
            <a:ext cx="1296000" cy="267839"/>
          </a:xfrm>
          <a:prstGeom prst="rightArrow">
            <a:avLst>
              <a:gd fmla="val 50000" name="adj1"/>
              <a:gd fmla="val 50000" name="adj2"/>
            </a:avLst>
          </a:prstGeom>
          <a:solidFill>
            <a:srgbClr val="92D050"/>
          </a:solidFill>
          <a:ln cap="flat" cmpd="sng" w="25400">
            <a:solidFill>
              <a:srgbClr val="51651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92"/>
                                        </p:tgtEl>
                                        <p:attrNameLst>
                                          <p:attrName>style.visibility</p:attrName>
                                        </p:attrNameLst>
                                      </p:cBhvr>
                                      <p:to>
                                        <p:strVal val="visible"/>
                                      </p:to>
                                    </p:set>
                                    <p:anim calcmode="lin" valueType="num">
                                      <p:cBhvr additive="base">
                                        <p:cTn dur="500"/>
                                        <p:tgtEl>
                                          <p:spTgt spid="9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par>
                                <p:cTn fill="hold" nodeType="with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5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250"/>
                                        <p:tgtEl>
                                          <p:spTgt spid="101"/>
                                        </p:tgtEl>
                                        <p:attrNameLst>
                                          <p:attrName>ppt_w</p:attrName>
                                        </p:attrNameLst>
                                      </p:cBhvr>
                                      <p:tavLst>
                                        <p:tav fmla="" tm="0">
                                          <p:val>
                                            <p:strVal val="0"/>
                                          </p:val>
                                        </p:tav>
                                        <p:tav fmla="" tm="100000">
                                          <p:val>
                                            <p:strVal val="#ppt_w"/>
                                          </p:val>
                                        </p:tav>
                                      </p:tavLst>
                                    </p:anim>
                                    <p:anim calcmode="lin" valueType="num">
                                      <p:cBhvr additive="base">
                                        <p:cTn dur="250"/>
                                        <p:tgtEl>
                                          <p:spTgt spid="101"/>
                                        </p:tgtEl>
                                        <p:attrNameLst>
                                          <p:attrName>ppt_h</p:attrName>
                                        </p:attrNameLst>
                                      </p:cBhvr>
                                      <p:tavLst>
                                        <p:tav fmla="" tm="0">
                                          <p:val>
                                            <p:strVal val="0"/>
                                          </p:val>
                                        </p:tav>
                                        <p:tav fmla="" tm="100000">
                                          <p:val>
                                            <p:strVal val="#ppt_h"/>
                                          </p:val>
                                        </p:tav>
                                      </p:tavLst>
                                    </p:anim>
                                  </p:childTnLst>
                                </p:cTn>
                              </p:par>
                            </p:childTnLst>
                          </p:cTn>
                        </p:par>
                        <p:par>
                          <p:cTn fill="hold">
                            <p:stCondLst>
                              <p:cond delay="750"/>
                            </p:stCondLst>
                            <p:childTnLst>
                              <p:par>
                                <p:cTn fill="hold" nodeType="after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250"/>
                                        <p:tgtEl>
                                          <p:spTgt spid="99"/>
                                        </p:tgtEl>
                                        <p:attrNameLst>
                                          <p:attrName>ppt_w</p:attrName>
                                        </p:attrNameLst>
                                      </p:cBhvr>
                                      <p:tavLst>
                                        <p:tav fmla="" tm="0">
                                          <p:val>
                                            <p:strVal val="0"/>
                                          </p:val>
                                        </p:tav>
                                        <p:tav fmla="" tm="100000">
                                          <p:val>
                                            <p:strVal val="#ppt_w"/>
                                          </p:val>
                                        </p:tav>
                                      </p:tavLst>
                                    </p:anim>
                                    <p:anim calcmode="lin" valueType="num">
                                      <p:cBhvr additive="base">
                                        <p:cTn dur="250"/>
                                        <p:tgtEl>
                                          <p:spTgt spid="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txBox="1"/>
          <p:nvPr/>
        </p:nvSpPr>
        <p:spPr>
          <a:xfrm>
            <a:off x="176400" y="176400"/>
            <a:ext cx="7886700"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400" u="none" cap="none" strike="noStrike">
                <a:solidFill>
                  <a:schemeClr val="lt1"/>
                </a:solidFill>
                <a:latin typeface="Montserrat"/>
                <a:ea typeface="Montserrat"/>
                <a:cs typeface="Montserrat"/>
                <a:sym typeface="Montserrat"/>
              </a:rPr>
              <a:t>SAOCOM Data Access</a:t>
            </a:r>
            <a:endParaRPr/>
          </a:p>
        </p:txBody>
      </p:sp>
      <p:sp>
        <p:nvSpPr>
          <p:cNvPr id="113" name="Google Shape;113;p4"/>
          <p:cNvSpPr txBox="1"/>
          <p:nvPr/>
        </p:nvSpPr>
        <p:spPr>
          <a:xfrm>
            <a:off x="0" y="4926519"/>
            <a:ext cx="12192000" cy="1498259"/>
          </a:xfrm>
          <a:prstGeom prst="rect">
            <a:avLst/>
          </a:prstGeom>
          <a:noFill/>
          <a:ln>
            <a:noFill/>
          </a:ln>
        </p:spPr>
        <p:txBody>
          <a:bodyPr anchorCtr="0" anchor="t" bIns="60950" lIns="121900" spcFirstLastPara="1" rIns="121900" wrap="square" tIns="60950">
            <a:noAutofit/>
          </a:bodyPr>
          <a:lstStyle/>
          <a:p>
            <a:pPr indent="-457189" lvl="0" marL="457189" marR="0" rtl="0" algn="l">
              <a:lnSpc>
                <a:spcPct val="100000"/>
              </a:lnSpc>
              <a:spcBef>
                <a:spcPts val="0"/>
              </a:spcBef>
              <a:spcAft>
                <a:spcPts val="0"/>
              </a:spcAft>
              <a:buClr>
                <a:srgbClr val="000000"/>
              </a:buClr>
              <a:buSzPts val="3200"/>
              <a:buFont typeface="Noto Sans Symbols"/>
              <a:buChar char="⮲"/>
            </a:pPr>
            <a:r>
              <a:rPr b="0" i="0" lang="en-US" sz="3200" u="none" cap="none" strike="noStrike">
                <a:solidFill>
                  <a:srgbClr val="002060"/>
                </a:solidFill>
                <a:latin typeface="Arial"/>
                <a:ea typeface="Arial"/>
                <a:cs typeface="Arial"/>
                <a:sym typeface="Arial"/>
              </a:rPr>
              <a:t>SAOCOM Catalogue can be navigated freely to identify already existing data. Upon registration, quicklooks can be seen: </a:t>
            </a:r>
            <a:r>
              <a:rPr b="0" i="0" lang="en-US" sz="3200" u="sng" cap="none" strike="noStrike">
                <a:solidFill>
                  <a:srgbClr val="888888"/>
                </a:solidFill>
                <a:latin typeface="Arial"/>
                <a:ea typeface="Arial"/>
                <a:cs typeface="Arial"/>
                <a:sym typeface="Arial"/>
                <a:hlinkClick r:id="rId3">
                  <a:extLst>
                    <a:ext uri="{A12FA001-AC4F-418D-AE19-62706E023703}">
                      <ahyp:hlinkClr val="tx"/>
                    </a:ext>
                  </a:extLst>
                </a:hlinkClick>
              </a:rPr>
              <a:t>https://catalogos.conae.gov.ar/catalogo/catalogoSat.html</a:t>
            </a:r>
            <a:r>
              <a:rPr b="0" i="0" lang="en-US" sz="3200" u="none" cap="none" strike="noStrike">
                <a:solidFill>
                  <a:srgbClr val="888888"/>
                </a:solidFill>
                <a:latin typeface="Arial"/>
                <a:ea typeface="Arial"/>
                <a:cs typeface="Arial"/>
                <a:sym typeface="Arial"/>
              </a:rPr>
              <a:t> </a:t>
            </a:r>
            <a:endParaRPr b="0" i="0" sz="3200" u="none" cap="none" strike="noStrike">
              <a:solidFill>
                <a:srgbClr val="888888"/>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600" u="none" cap="none" strike="noStrike">
              <a:solidFill>
                <a:srgbClr val="888888"/>
              </a:solidFill>
              <a:latin typeface="Arial"/>
              <a:ea typeface="Arial"/>
              <a:cs typeface="Arial"/>
              <a:sym typeface="Arial"/>
            </a:endParaRPr>
          </a:p>
        </p:txBody>
      </p:sp>
      <p:pic>
        <p:nvPicPr>
          <p:cNvPr id="114" name="Google Shape;114;p4"/>
          <p:cNvPicPr preferRelativeResize="0"/>
          <p:nvPr/>
        </p:nvPicPr>
        <p:blipFill rotWithShape="1">
          <a:blip r:embed="rId4">
            <a:alphaModFix/>
          </a:blip>
          <a:srcRect b="0" l="0" r="0" t="0"/>
          <a:stretch/>
        </p:blipFill>
        <p:spPr>
          <a:xfrm>
            <a:off x="6096000" y="1071450"/>
            <a:ext cx="6095999" cy="3280990"/>
          </a:xfrm>
          <a:prstGeom prst="rect">
            <a:avLst/>
          </a:prstGeom>
          <a:noFill/>
          <a:ln>
            <a:noFill/>
          </a:ln>
        </p:spPr>
      </p:pic>
      <p:sp>
        <p:nvSpPr>
          <p:cNvPr id="115" name="Google Shape;115;p4"/>
          <p:cNvSpPr txBox="1"/>
          <p:nvPr/>
        </p:nvSpPr>
        <p:spPr>
          <a:xfrm>
            <a:off x="2" y="996787"/>
            <a:ext cx="6570920" cy="2862322"/>
          </a:xfrm>
          <a:prstGeom prst="rect">
            <a:avLst/>
          </a:prstGeom>
          <a:noFill/>
          <a:ln>
            <a:noFill/>
          </a:ln>
        </p:spPr>
        <p:txBody>
          <a:bodyPr anchorCtr="0" anchor="t" bIns="45700" lIns="91425" spcFirstLastPara="1" rIns="91425" wrap="square" tIns="45700">
            <a:spAutoFit/>
          </a:bodyPr>
          <a:lstStyle/>
          <a:p>
            <a:pPr indent="-376757" lvl="0" marL="376757" marR="0" rtl="0" algn="l">
              <a:lnSpc>
                <a:spcPct val="112500"/>
              </a:lnSpc>
              <a:spcBef>
                <a:spcPts val="0"/>
              </a:spcBef>
              <a:spcAft>
                <a:spcPts val="0"/>
              </a:spcAft>
              <a:buClr>
                <a:srgbClr val="000000"/>
              </a:buClr>
              <a:buSzPts val="3200"/>
              <a:buFont typeface="Noto Sans Symbols"/>
              <a:buChar char="⮲"/>
            </a:pPr>
            <a:r>
              <a:rPr b="0" i="0" lang="en-US" sz="3200" u="none" cap="none" strike="noStrike">
                <a:solidFill>
                  <a:srgbClr val="002060"/>
                </a:solidFill>
                <a:latin typeface="Arial"/>
                <a:ea typeface="Arial"/>
                <a:cs typeface="Arial"/>
                <a:sym typeface="Arial"/>
              </a:rPr>
              <a:t>From ASI-CONAE cooperation:</a:t>
            </a:r>
            <a:endParaRPr/>
          </a:p>
          <a:p>
            <a:pPr indent="-391574" lvl="2" marL="768331" marR="0" rtl="0" algn="l">
              <a:lnSpc>
                <a:spcPct val="112500"/>
              </a:lnSpc>
              <a:spcBef>
                <a:spcPts val="0"/>
              </a:spcBef>
              <a:spcAft>
                <a:spcPts val="0"/>
              </a:spcAft>
              <a:buClr>
                <a:srgbClr val="000000"/>
              </a:buClr>
              <a:buSzPts val="3200"/>
              <a:buFont typeface="Noto Sans Symbols"/>
              <a:buChar char="⮚"/>
            </a:pPr>
            <a:r>
              <a:rPr b="0" i="0" lang="en-US" sz="3200" u="none" cap="none" strike="noStrike">
                <a:solidFill>
                  <a:srgbClr val="002060"/>
                </a:solidFill>
                <a:latin typeface="Arial"/>
                <a:ea typeface="Arial"/>
                <a:cs typeface="Arial"/>
                <a:sym typeface="Arial"/>
              </a:rPr>
              <a:t>Inside ASI</a:t>
            </a:r>
            <a:r>
              <a:rPr b="0" i="0" lang="en-US" sz="3200" u="none" cap="none" strike="noStrike">
                <a:solidFill>
                  <a:srgbClr val="000000"/>
                </a:solidFill>
                <a:latin typeface="Arial"/>
                <a:ea typeface="Arial"/>
                <a:cs typeface="Arial"/>
                <a:sym typeface="Arial"/>
              </a:rPr>
              <a:t> </a:t>
            </a:r>
            <a:r>
              <a:rPr b="0" i="0" lang="en-US" sz="3200" u="none" cap="none" strike="noStrike">
                <a:solidFill>
                  <a:srgbClr val="FF0000"/>
                </a:solidFill>
                <a:latin typeface="Arial"/>
                <a:ea typeface="Arial"/>
                <a:cs typeface="Arial"/>
                <a:sym typeface="Arial"/>
              </a:rPr>
              <a:t>exclusivity </a:t>
            </a:r>
            <a:r>
              <a:rPr b="0" i="0" lang="en-US" sz="3200" u="none" cap="none" strike="noStrike">
                <a:solidFill>
                  <a:srgbClr val="002060"/>
                </a:solidFill>
                <a:latin typeface="Arial"/>
                <a:ea typeface="Arial"/>
                <a:cs typeface="Arial"/>
                <a:sym typeface="Arial"/>
              </a:rPr>
              <a:t>area:</a:t>
            </a:r>
            <a:endParaRPr b="0" i="0" sz="3200" u="none" cap="none" strike="noStrike">
              <a:solidFill>
                <a:srgbClr val="000000"/>
              </a:solidFill>
              <a:latin typeface="Arial"/>
              <a:ea typeface="Arial"/>
              <a:cs typeface="Arial"/>
              <a:sym typeface="Arial"/>
            </a:endParaRPr>
          </a:p>
          <a:p>
            <a:pPr indent="345009" lvl="2" marL="376757" marR="0" rtl="0" algn="l">
              <a:lnSpc>
                <a:spcPct val="112500"/>
              </a:lnSpc>
              <a:spcBef>
                <a:spcPts val="0"/>
              </a:spcBef>
              <a:spcAft>
                <a:spcPts val="0"/>
              </a:spcAft>
              <a:buNone/>
            </a:pPr>
            <a:r>
              <a:rPr b="0" i="0" lang="en-US" sz="3200" u="none" cap="none" strike="noStrike">
                <a:solidFill>
                  <a:srgbClr val="FF0000"/>
                </a:solidFill>
                <a:latin typeface="Arial"/>
                <a:ea typeface="Arial"/>
                <a:cs typeface="Arial"/>
                <a:sym typeface="Arial"/>
              </a:rPr>
              <a:t>30º- 80ºN latitude</a:t>
            </a:r>
            <a:endParaRPr/>
          </a:p>
          <a:p>
            <a:pPr indent="345009" lvl="2" marL="376757" marR="0" rtl="0" algn="l">
              <a:lnSpc>
                <a:spcPct val="112500"/>
              </a:lnSpc>
              <a:spcBef>
                <a:spcPts val="0"/>
              </a:spcBef>
              <a:spcAft>
                <a:spcPts val="0"/>
              </a:spcAft>
              <a:buNone/>
            </a:pPr>
            <a:r>
              <a:rPr b="0" i="0" lang="en-US" sz="3200" u="none" cap="none" strike="noStrike">
                <a:solidFill>
                  <a:srgbClr val="FF0000"/>
                </a:solidFill>
                <a:latin typeface="Arial"/>
                <a:ea typeface="Arial"/>
                <a:cs typeface="Arial"/>
                <a:sym typeface="Arial"/>
              </a:rPr>
              <a:t>10ºW-50ºE longitude</a:t>
            </a:r>
            <a:endParaRPr/>
          </a:p>
          <a:p>
            <a:pPr indent="0" lvl="2" marL="712788" marR="0" rtl="0" algn="l">
              <a:lnSpc>
                <a:spcPct val="112500"/>
              </a:lnSpc>
              <a:spcBef>
                <a:spcPts val="0"/>
              </a:spcBef>
              <a:spcAft>
                <a:spcPts val="0"/>
              </a:spcAft>
              <a:buNone/>
            </a:pPr>
            <a:r>
              <a:rPr b="0" i="0" lang="en-US" sz="3200" u="sng" cap="none" strike="noStrike">
                <a:solidFill>
                  <a:srgbClr val="002060"/>
                </a:solidFill>
                <a:latin typeface="Arial"/>
                <a:ea typeface="Arial"/>
                <a:cs typeface="Arial"/>
                <a:sym typeface="Arial"/>
                <a:hlinkClick r:id="rId5">
                  <a:extLst>
                    <a:ext uri="{A12FA001-AC4F-418D-AE19-62706E023703}">
                      <ahyp:hlinkClr val="tx"/>
                    </a:ext>
                  </a:extLst>
                </a:hlinkClick>
              </a:rPr>
              <a:t>https://www.asi.it/en/earth-science/saocom/</a:t>
            </a:r>
            <a:endParaRPr b="0" i="0" sz="3200" u="none" cap="none" strike="noStrike">
              <a:solidFill>
                <a:srgbClr val="002060"/>
              </a:solidFill>
              <a:latin typeface="Arial"/>
              <a:ea typeface="Arial"/>
              <a:cs typeface="Arial"/>
              <a:sym typeface="Arial"/>
            </a:endParaRPr>
          </a:p>
        </p:txBody>
      </p:sp>
      <p:sp>
        <p:nvSpPr>
          <p:cNvPr id="116" name="Google Shape;116;p4"/>
          <p:cNvSpPr txBox="1"/>
          <p:nvPr/>
        </p:nvSpPr>
        <p:spPr>
          <a:xfrm>
            <a:off x="0" y="3756912"/>
            <a:ext cx="6570920" cy="1015663"/>
          </a:xfrm>
          <a:prstGeom prst="rect">
            <a:avLst/>
          </a:prstGeom>
          <a:noFill/>
          <a:ln>
            <a:noFill/>
          </a:ln>
        </p:spPr>
        <p:txBody>
          <a:bodyPr anchorCtr="0" anchor="t" bIns="45700" lIns="91425" spcFirstLastPara="1" rIns="91425" wrap="square" tIns="45700">
            <a:spAutoFit/>
          </a:bodyPr>
          <a:lstStyle/>
          <a:p>
            <a:pPr indent="-359824" lvl="2" marL="721766" marR="0" rtl="0" algn="l">
              <a:lnSpc>
                <a:spcPct val="112500"/>
              </a:lnSpc>
              <a:spcBef>
                <a:spcPts val="0"/>
              </a:spcBef>
              <a:spcAft>
                <a:spcPts val="0"/>
              </a:spcAft>
              <a:buClr>
                <a:srgbClr val="000000"/>
              </a:buClr>
              <a:buSzPts val="3200"/>
              <a:buFont typeface="Noto Sans Symbols"/>
              <a:buChar char="⮚"/>
            </a:pPr>
            <a:r>
              <a:rPr b="0" i="0" lang="en-US" sz="3200" u="none" cap="none" strike="noStrike">
                <a:solidFill>
                  <a:srgbClr val="002060"/>
                </a:solidFill>
                <a:latin typeface="Arial"/>
                <a:ea typeface="Arial"/>
                <a:cs typeface="Arial"/>
                <a:sym typeface="Arial"/>
              </a:rPr>
              <a:t>Outside ASI</a:t>
            </a:r>
            <a:r>
              <a:rPr b="0" i="0" lang="en-US" sz="3200" u="none" cap="none" strike="noStrike">
                <a:solidFill>
                  <a:srgbClr val="000000"/>
                </a:solidFill>
                <a:latin typeface="Arial"/>
                <a:ea typeface="Arial"/>
                <a:cs typeface="Arial"/>
                <a:sym typeface="Arial"/>
              </a:rPr>
              <a:t> </a:t>
            </a:r>
            <a:r>
              <a:rPr b="0" i="0" lang="en-US" sz="3200" u="none" cap="none" strike="noStrike">
                <a:solidFill>
                  <a:srgbClr val="FF0000"/>
                </a:solidFill>
                <a:latin typeface="Arial"/>
                <a:ea typeface="Arial"/>
                <a:cs typeface="Arial"/>
                <a:sym typeface="Arial"/>
              </a:rPr>
              <a:t>exclusivity </a:t>
            </a:r>
            <a:r>
              <a:rPr b="0" i="0" lang="en-US" sz="3200" u="none" cap="none" strike="noStrike">
                <a:solidFill>
                  <a:srgbClr val="002060"/>
                </a:solidFill>
                <a:latin typeface="Arial"/>
                <a:ea typeface="Arial"/>
                <a:cs typeface="Arial"/>
                <a:sym typeface="Arial"/>
              </a:rPr>
              <a:t>area, </a:t>
            </a:r>
            <a:r>
              <a:rPr b="0" i="0" lang="en-US" sz="3200" u="sng" cap="none" strike="noStrike">
                <a:solidFill>
                  <a:srgbClr val="000000"/>
                </a:solidFill>
                <a:latin typeface="Arial"/>
                <a:ea typeface="Arial"/>
                <a:cs typeface="Arial"/>
                <a:sym typeface="Arial"/>
                <a:hlinkClick r:id="rId6">
                  <a:extLst>
                    <a:ext uri="{A12FA001-AC4F-418D-AE19-62706E023703}">
                      <ahyp:hlinkClr val="tx"/>
                    </a:ext>
                  </a:extLst>
                </a:hlinkClick>
              </a:rPr>
              <a:t>u_inter@conae.gov.ar</a:t>
            </a:r>
            <a:r>
              <a:rPr b="0" i="0" lang="en-US" sz="3200" u="none" cap="none" strike="noStrike">
                <a:solidFill>
                  <a:srgbClr val="000000"/>
                </a:solidFill>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3"/>
                                        </p:tgtEl>
                                        <p:attrNameLst>
                                          <p:attrName>style.visibility</p:attrName>
                                        </p:attrNameLst>
                                      </p:cBhvr>
                                      <p:to>
                                        <p:strVal val="visible"/>
                                      </p:to>
                                    </p:set>
                                    <p:anim calcmode="lin" valueType="num">
                                      <p:cBhvr additive="base">
                                        <p:cTn dur="500"/>
                                        <p:tgtEl>
                                          <p:spTgt spid="11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nvSpPr>
        <p:spPr>
          <a:xfrm>
            <a:off x="176400" y="176400"/>
            <a:ext cx="10185401" cy="1143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400" u="none" cap="none" strike="noStrike">
                <a:solidFill>
                  <a:schemeClr val="lt1"/>
                </a:solidFill>
                <a:latin typeface="Montserrat"/>
                <a:ea typeface="Montserrat"/>
                <a:cs typeface="Montserrat"/>
                <a:sym typeface="Montserrat"/>
              </a:rPr>
              <a:t>Steps to Request SAOCOM</a:t>
            </a:r>
            <a:endParaRPr/>
          </a:p>
        </p:txBody>
      </p:sp>
      <p:sp>
        <p:nvSpPr>
          <p:cNvPr id="122" name="Google Shape;122;p5"/>
          <p:cNvSpPr txBox="1"/>
          <p:nvPr/>
        </p:nvSpPr>
        <p:spPr>
          <a:xfrm>
            <a:off x="413924" y="917440"/>
            <a:ext cx="11221157" cy="5742487"/>
          </a:xfrm>
          <a:prstGeom prst="rect">
            <a:avLst/>
          </a:prstGeom>
          <a:noFill/>
          <a:ln>
            <a:noFill/>
          </a:ln>
        </p:spPr>
        <p:txBody>
          <a:bodyPr anchorCtr="0" anchor="t" bIns="60950" lIns="121900" spcFirstLastPara="1" rIns="121900" wrap="square" tIns="60950">
            <a:noAutofit/>
          </a:bodyPr>
          <a:lstStyle/>
          <a:p>
            <a:pPr indent="-457189" lvl="0" marL="457189" marR="0" rtl="0" algn="l">
              <a:lnSpc>
                <a:spcPct val="100000"/>
              </a:lnSpc>
              <a:spcBef>
                <a:spcPts val="0"/>
              </a:spcBef>
              <a:spcAft>
                <a:spcPts val="0"/>
              </a:spcAft>
              <a:buClr>
                <a:srgbClr val="000000"/>
              </a:buClr>
              <a:buSzPts val="3200"/>
              <a:buFont typeface="Noto Sans Symbols"/>
              <a:buChar char="⮚"/>
            </a:pPr>
            <a:r>
              <a:rPr b="0" i="0" lang="en-US" sz="3200" u="none" cap="none" strike="noStrike">
                <a:solidFill>
                  <a:srgbClr val="002060"/>
                </a:solidFill>
                <a:latin typeface="Arial"/>
                <a:ea typeface="Arial"/>
                <a:cs typeface="Arial"/>
                <a:sym typeface="Arial"/>
              </a:rPr>
              <a:t>Send letter to: </a:t>
            </a:r>
            <a:r>
              <a:rPr b="0" i="0" lang="en-US" sz="3200" u="sng" cap="none" strike="noStrike">
                <a:solidFill>
                  <a:srgbClr val="888888"/>
                </a:solidFill>
                <a:latin typeface="Arial"/>
                <a:ea typeface="Arial"/>
                <a:cs typeface="Arial"/>
                <a:sym typeface="Arial"/>
                <a:hlinkClick r:id="rId3">
                  <a:extLst>
                    <a:ext uri="{A12FA001-AC4F-418D-AE19-62706E023703}">
                      <ahyp:hlinkClr val="tx"/>
                    </a:ext>
                  </a:extLst>
                </a:hlinkClick>
              </a:rPr>
              <a:t>u_inter@conae.gov.ar</a:t>
            </a:r>
            <a:r>
              <a:rPr b="0" i="0" lang="en-US" sz="3200" u="none" cap="none" strike="noStrike">
                <a:solidFill>
                  <a:srgbClr val="888888"/>
                </a:solidFill>
                <a:latin typeface="Arial"/>
                <a:ea typeface="Arial"/>
                <a:cs typeface="Arial"/>
                <a:sym typeface="Arial"/>
              </a:rPr>
              <a:t> </a:t>
            </a:r>
            <a:endParaRPr/>
          </a:p>
          <a:p>
            <a:pPr indent="-457189" lvl="0" marL="457189" marR="0" rtl="0" algn="l">
              <a:lnSpc>
                <a:spcPct val="100000"/>
              </a:lnSpc>
              <a:spcBef>
                <a:spcPts val="800"/>
              </a:spcBef>
              <a:spcAft>
                <a:spcPts val="0"/>
              </a:spcAft>
              <a:buClr>
                <a:srgbClr val="000000"/>
              </a:buClr>
              <a:buSzPts val="3200"/>
              <a:buFont typeface="Noto Sans Symbols"/>
              <a:buChar char="⮚"/>
            </a:pPr>
            <a:r>
              <a:rPr b="0" i="0" lang="en-US" sz="3200" u="none" cap="none" strike="noStrike">
                <a:solidFill>
                  <a:srgbClr val="002060"/>
                </a:solidFill>
                <a:latin typeface="Arial"/>
                <a:ea typeface="Arial"/>
                <a:cs typeface="Arial"/>
                <a:sym typeface="Arial"/>
              </a:rPr>
              <a:t>Direct the letter  to CONAE’s CEOS Principal (Eng. Raul Kulichevsky) describing the overall project, its objectives, duration, participants, the area of interest (including, if possible, files in KML or Shapefile formats).</a:t>
            </a:r>
            <a:endParaRPr/>
          </a:p>
          <a:p>
            <a:pPr indent="-457189" lvl="0" marL="457189" marR="0" rtl="0" algn="l">
              <a:lnSpc>
                <a:spcPct val="100000"/>
              </a:lnSpc>
              <a:spcBef>
                <a:spcPts val="800"/>
              </a:spcBef>
              <a:spcAft>
                <a:spcPts val="0"/>
              </a:spcAft>
              <a:buClr>
                <a:srgbClr val="000000"/>
              </a:buClr>
              <a:buSzPts val="3200"/>
              <a:buFont typeface="Noto Sans Symbols"/>
              <a:buChar char="⮚"/>
            </a:pPr>
            <a:r>
              <a:rPr b="0" i="0" lang="en-US" sz="3200" u="none" cap="none" strike="noStrike">
                <a:solidFill>
                  <a:srgbClr val="002060"/>
                </a:solidFill>
                <a:latin typeface="Arial"/>
                <a:ea typeface="Arial"/>
                <a:cs typeface="Arial"/>
                <a:sym typeface="Arial"/>
              </a:rPr>
              <a:t>Sign the License of Use by the project participants who will work with the images.</a:t>
            </a:r>
            <a:endParaRPr/>
          </a:p>
          <a:p>
            <a:pPr indent="-457189" lvl="0" marL="457189" marR="0" rtl="0" algn="l">
              <a:lnSpc>
                <a:spcPct val="100000"/>
              </a:lnSpc>
              <a:spcBef>
                <a:spcPts val="800"/>
              </a:spcBef>
              <a:spcAft>
                <a:spcPts val="0"/>
              </a:spcAft>
              <a:buClr>
                <a:srgbClr val="000000"/>
              </a:buClr>
              <a:buSzPts val="3200"/>
              <a:buFont typeface="Noto Sans Symbols"/>
              <a:buChar char="⮚"/>
            </a:pPr>
            <a:r>
              <a:rPr b="0" i="0" lang="en-US" sz="3200" u="none" cap="none" strike="noStrike">
                <a:solidFill>
                  <a:srgbClr val="002060"/>
                </a:solidFill>
                <a:latin typeface="Arial"/>
                <a:ea typeface="Arial"/>
                <a:cs typeface="Arial"/>
                <a:sym typeface="Arial"/>
              </a:rPr>
              <a:t>Require the images to </a:t>
            </a:r>
            <a:r>
              <a:rPr b="0" i="0" lang="en-US" sz="3200" u="sng" cap="none" strike="noStrike">
                <a:solidFill>
                  <a:srgbClr val="888888"/>
                </a:solidFill>
                <a:latin typeface="Arial"/>
                <a:ea typeface="Arial"/>
                <a:cs typeface="Arial"/>
                <a:sym typeface="Arial"/>
                <a:hlinkClick r:id="rId4">
                  <a:extLst>
                    <a:ext uri="{A12FA001-AC4F-418D-AE19-62706E023703}">
                      <ahyp:hlinkClr val="tx"/>
                    </a:ext>
                  </a:extLst>
                </a:hlinkClick>
              </a:rPr>
              <a:t>u_inter@conae.gov.ar</a:t>
            </a:r>
            <a:r>
              <a:rPr b="0" i="0" lang="en-US" sz="3200" u="none" cap="none" strike="noStrike">
                <a:solidFill>
                  <a:srgbClr val="888888"/>
                </a:solidFill>
                <a:latin typeface="Arial"/>
                <a:ea typeface="Arial"/>
                <a:cs typeface="Arial"/>
                <a:sym typeface="Arial"/>
              </a:rPr>
              <a:t> </a:t>
            </a:r>
            <a:r>
              <a:rPr b="0" i="0" lang="en-US" sz="3200" u="none" cap="none" strike="noStrike">
                <a:solidFill>
                  <a:srgbClr val="002060"/>
                </a:solidFill>
                <a:latin typeface="Arial"/>
                <a:ea typeface="Arial"/>
                <a:cs typeface="Arial"/>
                <a:sym typeface="Arial"/>
              </a:rPr>
              <a:t>(archived/new).</a:t>
            </a:r>
            <a:endParaRPr/>
          </a:p>
          <a:p>
            <a:pPr indent="0" lvl="0" marL="0" marR="0" rtl="0" algn="l">
              <a:lnSpc>
                <a:spcPct val="100000"/>
              </a:lnSpc>
              <a:spcBef>
                <a:spcPts val="300"/>
              </a:spcBef>
              <a:spcAft>
                <a:spcPts val="0"/>
              </a:spcAft>
              <a:buNone/>
            </a:pPr>
            <a:r>
              <a:t/>
            </a:r>
            <a:endParaRPr b="0" i="0" sz="1200" u="none" cap="none" strike="noStrike">
              <a:solidFill>
                <a:srgbClr val="002060"/>
              </a:solidFill>
              <a:latin typeface="Arial"/>
              <a:ea typeface="Arial"/>
              <a:cs typeface="Arial"/>
              <a:sym typeface="Arial"/>
            </a:endParaRPr>
          </a:p>
          <a:p>
            <a:pPr indent="0" lvl="0" marL="0" marR="0" rtl="0" algn="l">
              <a:lnSpc>
                <a:spcPct val="100000"/>
              </a:lnSpc>
              <a:spcBef>
                <a:spcPts val="300"/>
              </a:spcBef>
              <a:spcAft>
                <a:spcPts val="0"/>
              </a:spcAft>
              <a:buNone/>
            </a:pPr>
            <a:r>
              <a:rPr b="0" i="0" lang="en-US" sz="3200" u="none" cap="none" strike="noStrike">
                <a:solidFill>
                  <a:srgbClr val="002060"/>
                </a:solidFill>
                <a:latin typeface="Arial"/>
                <a:ea typeface="Arial"/>
                <a:cs typeface="Arial"/>
                <a:sym typeface="Arial"/>
              </a:rPr>
              <a:t>Data will be transferred through FTP</a:t>
            </a:r>
            <a:endParaRPr/>
          </a:p>
          <a:p>
            <a:pPr indent="0" lvl="0" marL="0" marR="0" rtl="0" algn="l">
              <a:lnSpc>
                <a:spcPct val="100000"/>
              </a:lnSpc>
              <a:spcBef>
                <a:spcPts val="800"/>
              </a:spcBef>
              <a:spcAft>
                <a:spcPts val="0"/>
              </a:spcAft>
              <a:buNone/>
            </a:pPr>
            <a:r>
              <a:t/>
            </a:r>
            <a:endParaRPr b="0" i="0" sz="3200" u="none" cap="none" strike="noStrike">
              <a:solidFill>
                <a:srgbClr val="888888"/>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p:nvPr/>
        </p:nvSpPr>
        <p:spPr>
          <a:xfrm>
            <a:off x="0" y="66585"/>
            <a:ext cx="9350188" cy="580539"/>
          </a:xfrm>
          <a:prstGeom prst="rect">
            <a:avLst/>
          </a:prstGeom>
          <a:noFill/>
          <a:ln>
            <a:noFill/>
          </a:ln>
        </p:spPr>
        <p:txBody>
          <a:bodyPr anchorCtr="0" anchor="t" bIns="45700" lIns="176400" spcFirstLastPara="1" rIns="176400"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b="0" i="0" lang="en-US" sz="4400" u="none" cap="none" strike="noStrike">
                <a:solidFill>
                  <a:schemeClr val="lt1"/>
                </a:solidFill>
                <a:latin typeface="Montserrat"/>
                <a:ea typeface="Montserrat"/>
                <a:cs typeface="Montserrat"/>
                <a:sym typeface="Montserrat"/>
              </a:rPr>
              <a:t>One Click Possibility </a:t>
            </a:r>
            <a:endParaRPr b="0" i="0" sz="4400" u="none" cap="none" strike="noStrike">
              <a:solidFill>
                <a:schemeClr val="lt1"/>
              </a:solidFill>
              <a:latin typeface="Montserrat"/>
              <a:ea typeface="Montserrat"/>
              <a:cs typeface="Montserrat"/>
              <a:sym typeface="Montserrat"/>
            </a:endParaRPr>
          </a:p>
        </p:txBody>
      </p:sp>
      <p:pic>
        <p:nvPicPr>
          <p:cNvPr id="128" name="Google Shape;128;p6"/>
          <p:cNvPicPr preferRelativeResize="0"/>
          <p:nvPr/>
        </p:nvPicPr>
        <p:blipFill rotWithShape="1">
          <a:blip r:embed="rId3">
            <a:alphaModFix/>
          </a:blip>
          <a:srcRect b="0" l="0" r="0" t="0"/>
          <a:stretch/>
        </p:blipFill>
        <p:spPr>
          <a:xfrm>
            <a:off x="1674524" y="1007806"/>
            <a:ext cx="8781085" cy="56508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7"/>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b="1" lang="en-US"/>
              <a:t>AO for SAOCOM ESA/CONAE</a:t>
            </a:r>
            <a:r>
              <a:rPr baseline="-25000" lang="en-US" sz="2000">
                <a:solidFill>
                  <a:srgbClr val="FFFFFF"/>
                </a:solidFill>
              </a:rPr>
              <a:t>(1/2)</a:t>
            </a:r>
            <a:endParaRPr>
              <a:latin typeface="Montserrat"/>
              <a:ea typeface="Montserrat"/>
              <a:cs typeface="Montserrat"/>
              <a:sym typeface="Montserrat"/>
            </a:endParaRPr>
          </a:p>
        </p:txBody>
      </p:sp>
      <p:sp>
        <p:nvSpPr>
          <p:cNvPr id="134" name="Google Shape;134;p7"/>
          <p:cNvSpPr txBox="1"/>
          <p:nvPr>
            <p:ph idx="1" type="body"/>
          </p:nvPr>
        </p:nvSpPr>
        <p:spPr>
          <a:xfrm>
            <a:off x="83297" y="1692326"/>
            <a:ext cx="12216304" cy="8292332"/>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1000"/>
              </a:spcBef>
              <a:spcAft>
                <a:spcPts val="0"/>
              </a:spcAft>
              <a:buSzPts val="2800"/>
              <a:buFont typeface="Noto Sans Symbols"/>
              <a:buChar char="⮚"/>
            </a:pPr>
            <a:r>
              <a:rPr lang="en-US" u="sng">
                <a:solidFill>
                  <a:schemeClr val="hlink"/>
                </a:solidFill>
                <a:hlinkClick r:id="rId3"/>
              </a:rPr>
              <a:t>https://www.argentina.gob.ar/ciencia/conae/misiones-satelitales/ao-iniciativa-puma-esa-conae</a:t>
            </a:r>
            <a:endParaRPr/>
          </a:p>
          <a:p>
            <a:pPr indent="-406400" lvl="0" marL="457200" rtl="0" algn="l">
              <a:lnSpc>
                <a:spcPct val="115000"/>
              </a:lnSpc>
              <a:spcBef>
                <a:spcPts val="1000"/>
              </a:spcBef>
              <a:spcAft>
                <a:spcPts val="0"/>
              </a:spcAft>
              <a:buSzPts val="2800"/>
              <a:buFont typeface="Noto Sans Symbols"/>
              <a:buChar char="⮚"/>
            </a:pPr>
            <a:r>
              <a:rPr lang="en-US" u="sng">
                <a:solidFill>
                  <a:schemeClr val="hlink"/>
                </a:solidFill>
                <a:hlinkClick r:id="rId4"/>
              </a:rPr>
              <a:t>https://earth.esa.int/eogateway/announcement-of-opportunity/saocom</a:t>
            </a:r>
            <a:endParaRPr b="1"/>
          </a:p>
        </p:txBody>
      </p:sp>
      <p:sp>
        <p:nvSpPr>
          <p:cNvPr id="135" name="Google Shape;135;p7"/>
          <p:cNvSpPr txBox="1"/>
          <p:nvPr/>
        </p:nvSpPr>
        <p:spPr>
          <a:xfrm>
            <a:off x="-24305" y="1034023"/>
            <a:ext cx="12240609" cy="830997"/>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Announcement of Opportunity for SAOCOM ESA/CONAE: </a:t>
            </a:r>
            <a:r>
              <a:rPr b="1" i="0" lang="en-US" sz="2400" u="sng" cap="none" strike="noStrike">
                <a:solidFill>
                  <a:srgbClr val="000000"/>
                </a:solidFill>
                <a:latin typeface="Arial"/>
                <a:ea typeface="Arial"/>
                <a:cs typeface="Arial"/>
                <a:sym typeface="Arial"/>
              </a:rPr>
              <a:t>P</a:t>
            </a:r>
            <a:r>
              <a:rPr b="1" i="0" lang="en-US" sz="2400" u="none" cap="none" strike="noStrike">
                <a:solidFill>
                  <a:srgbClr val="000000"/>
                </a:solidFill>
                <a:latin typeface="Arial"/>
                <a:ea typeface="Arial"/>
                <a:cs typeface="Arial"/>
                <a:sym typeface="Arial"/>
              </a:rPr>
              <a:t>romotion of </a:t>
            </a:r>
            <a:r>
              <a:rPr b="1" i="0" lang="en-US" sz="2400" u="sng" cap="none" strike="noStrike">
                <a:solidFill>
                  <a:srgbClr val="000000"/>
                </a:solidFill>
                <a:latin typeface="Arial"/>
                <a:ea typeface="Arial"/>
                <a:cs typeface="Arial"/>
                <a:sym typeface="Arial"/>
              </a:rPr>
              <a:t>U</a:t>
            </a:r>
            <a:r>
              <a:rPr b="1" i="0" lang="en-US" sz="2400" u="none" cap="none" strike="noStrike">
                <a:solidFill>
                  <a:srgbClr val="000000"/>
                </a:solidFill>
                <a:latin typeface="Arial"/>
                <a:ea typeface="Arial"/>
                <a:cs typeface="Arial"/>
                <a:sym typeface="Arial"/>
              </a:rPr>
              <a:t>tilization and </a:t>
            </a:r>
            <a:r>
              <a:rPr b="1" i="0" lang="en-US" sz="2400" u="sng" cap="none" strike="noStrike">
                <a:solidFill>
                  <a:srgbClr val="000000"/>
                </a:solidFill>
                <a:latin typeface="Arial"/>
                <a:ea typeface="Arial"/>
                <a:cs typeface="Arial"/>
                <a:sym typeface="Arial"/>
              </a:rPr>
              <a:t>M</a:t>
            </a:r>
            <a:r>
              <a:rPr b="1" i="0" lang="en-US" sz="2400" u="none" cap="none" strike="noStrike">
                <a:solidFill>
                  <a:srgbClr val="000000"/>
                </a:solidFill>
                <a:latin typeface="Arial"/>
                <a:ea typeface="Arial"/>
                <a:cs typeface="Arial"/>
                <a:sym typeface="Arial"/>
              </a:rPr>
              <a:t>ission </a:t>
            </a:r>
            <a:r>
              <a:rPr b="1" i="0" lang="en-US" sz="2400" u="sng" cap="none" strike="noStrike">
                <a:solidFill>
                  <a:srgbClr val="000000"/>
                </a:solidFill>
                <a:latin typeface="Arial"/>
                <a:ea typeface="Arial"/>
                <a:cs typeface="Arial"/>
                <a:sym typeface="Arial"/>
              </a:rPr>
              <a:t>A</a:t>
            </a:r>
            <a:r>
              <a:rPr b="1" i="0" lang="en-US" sz="2400" u="none" cap="none" strike="noStrike">
                <a:solidFill>
                  <a:srgbClr val="000000"/>
                </a:solidFill>
                <a:latin typeface="Arial"/>
                <a:ea typeface="Arial"/>
                <a:cs typeface="Arial"/>
                <a:sym typeface="Arial"/>
              </a:rPr>
              <a:t>pplications and </a:t>
            </a:r>
            <a:r>
              <a:rPr b="1" i="0" lang="en-US" sz="2400" u="sng" cap="none" strike="noStrike">
                <a:solidFill>
                  <a:srgbClr val="000000"/>
                </a:solidFill>
                <a:latin typeface="Arial"/>
                <a:ea typeface="Arial"/>
                <a:cs typeface="Arial"/>
                <a:sym typeface="Arial"/>
              </a:rPr>
              <a:t>S</a:t>
            </a:r>
            <a:r>
              <a:rPr b="1" i="0" lang="en-US" sz="2400" u="none" cap="none" strike="noStrike">
                <a:solidFill>
                  <a:srgbClr val="000000"/>
                </a:solidFill>
                <a:latin typeface="Arial"/>
                <a:ea typeface="Arial"/>
                <a:cs typeface="Arial"/>
                <a:sym typeface="Arial"/>
              </a:rPr>
              <a:t>cience  (PUMAS)</a:t>
            </a:r>
            <a:endParaRPr/>
          </a:p>
        </p:txBody>
      </p:sp>
      <p:sp>
        <p:nvSpPr>
          <p:cNvPr id="136" name="Google Shape;136;p7"/>
          <p:cNvSpPr txBox="1"/>
          <p:nvPr/>
        </p:nvSpPr>
        <p:spPr>
          <a:xfrm>
            <a:off x="0" y="4021395"/>
            <a:ext cx="12415823" cy="2684205"/>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0"/>
              </a:spcBef>
              <a:spcAft>
                <a:spcPts val="0"/>
              </a:spcAft>
              <a:buClr>
                <a:schemeClr val="dk1"/>
              </a:buClr>
              <a:buSzPts val="2800"/>
              <a:buFont typeface="Montserrat"/>
              <a:buChar char="❖"/>
            </a:pPr>
            <a:r>
              <a:rPr b="0" i="0" lang="en-US" sz="2800" u="none" cap="none" strike="noStrike">
                <a:solidFill>
                  <a:schemeClr val="dk1"/>
                </a:solidFill>
                <a:latin typeface="Montserrat"/>
                <a:ea typeface="Montserrat"/>
                <a:cs typeface="Montserrat"/>
                <a:sym typeface="Montserrat"/>
              </a:rPr>
              <a:t>Initiative under Earthnet's Third Party Missions Programme</a:t>
            </a:r>
            <a:endParaRPr b="0" i="0" sz="2800" u="none" cap="none" strike="noStrike">
              <a:solidFill>
                <a:schemeClr val="dk1"/>
              </a:solidFill>
              <a:latin typeface="Montserrat"/>
              <a:ea typeface="Montserrat"/>
              <a:cs typeface="Montserrat"/>
              <a:sym typeface="Montserrat"/>
            </a:endParaRPr>
          </a:p>
          <a:p>
            <a:pPr indent="-406400" lvl="0" marL="457200" marR="0" rtl="0" algn="l">
              <a:lnSpc>
                <a:spcPct val="115000"/>
              </a:lnSpc>
              <a:spcBef>
                <a:spcPts val="1000"/>
              </a:spcBef>
              <a:spcAft>
                <a:spcPts val="0"/>
              </a:spcAft>
              <a:buClr>
                <a:schemeClr val="dk1"/>
              </a:buClr>
              <a:buSzPts val="2800"/>
              <a:buFont typeface="Montserrat"/>
              <a:buChar char="❖"/>
            </a:pPr>
            <a:r>
              <a:rPr b="0" i="0" lang="en-US" sz="2800" u="none" cap="none" strike="noStrike">
                <a:solidFill>
                  <a:schemeClr val="dk1"/>
                </a:solidFill>
                <a:latin typeface="Montserrat"/>
                <a:ea typeface="Montserrat"/>
                <a:cs typeface="Montserrat"/>
                <a:sym typeface="Montserrat"/>
              </a:rPr>
              <a:t>For science and application developments (EO)</a:t>
            </a:r>
            <a:endParaRPr/>
          </a:p>
          <a:p>
            <a:pPr indent="-406400" lvl="0" marL="457200" marR="0" rtl="0" algn="l">
              <a:lnSpc>
                <a:spcPct val="115000"/>
              </a:lnSpc>
              <a:spcBef>
                <a:spcPts val="1000"/>
              </a:spcBef>
              <a:spcAft>
                <a:spcPts val="0"/>
              </a:spcAft>
              <a:buClr>
                <a:schemeClr val="dk1"/>
              </a:buClr>
              <a:buSzPts val="2800"/>
              <a:buFont typeface="Montserrat"/>
              <a:buChar char="❖"/>
            </a:pPr>
            <a:r>
              <a:rPr b="0" i="0" lang="en-US" sz="2800" u="none" cap="none" strike="noStrike">
                <a:solidFill>
                  <a:schemeClr val="dk1"/>
                </a:solidFill>
                <a:latin typeface="Montserrat"/>
                <a:ea typeface="Montserrat"/>
                <a:cs typeface="Montserrat"/>
                <a:sym typeface="Montserrat"/>
              </a:rPr>
              <a:t>The call will close on 31 july 2023</a:t>
            </a:r>
            <a:endParaRPr/>
          </a:p>
          <a:p>
            <a:pPr indent="-406400" lvl="0" marL="457200" marR="0" rtl="0" algn="l">
              <a:lnSpc>
                <a:spcPct val="115000"/>
              </a:lnSpc>
              <a:spcBef>
                <a:spcPts val="1000"/>
              </a:spcBef>
              <a:spcAft>
                <a:spcPts val="0"/>
              </a:spcAft>
              <a:buClr>
                <a:schemeClr val="dk1"/>
              </a:buClr>
              <a:buSzPts val="2800"/>
              <a:buFont typeface="Montserrat"/>
              <a:buChar char="❖"/>
            </a:pPr>
            <a:r>
              <a:rPr b="0" i="0" lang="en-US" sz="2800" u="none" cap="none" strike="noStrike">
                <a:solidFill>
                  <a:schemeClr val="dk1"/>
                </a:solidFill>
                <a:latin typeface="Montserrat"/>
                <a:ea typeface="Montserrat"/>
                <a:cs typeface="Montserrat"/>
                <a:sym typeface="Montserrat"/>
              </a:rPr>
              <a:t>The 2</a:t>
            </a:r>
            <a:r>
              <a:rPr b="0" baseline="30000" i="0" lang="en-US" sz="2800" u="none" cap="none" strike="noStrike">
                <a:solidFill>
                  <a:schemeClr val="dk1"/>
                </a:solidFill>
                <a:latin typeface="Montserrat"/>
                <a:ea typeface="Montserrat"/>
                <a:cs typeface="Montserrat"/>
                <a:sym typeface="Montserrat"/>
              </a:rPr>
              <a:t>nd</a:t>
            </a:r>
            <a:r>
              <a:rPr b="0" i="0" lang="en-US" sz="2800" u="none" cap="none" strike="noStrike">
                <a:solidFill>
                  <a:schemeClr val="dk1"/>
                </a:solidFill>
                <a:latin typeface="Montserrat"/>
                <a:ea typeface="Montserrat"/>
                <a:cs typeface="Montserrat"/>
                <a:sym typeface="Montserrat"/>
              </a:rPr>
              <a:t> ~ september/2023</a:t>
            </a:r>
            <a:endParaRPr b="0" i="0" sz="2800" u="none" cap="none" strike="noStrike">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500"/>
                                        <p:tgtEl>
                                          <p:spTgt spid="13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txBox="1"/>
          <p:nvPr/>
        </p:nvSpPr>
        <p:spPr>
          <a:xfrm>
            <a:off x="0" y="1220050"/>
            <a:ext cx="12127424" cy="5069471"/>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0" i="0" lang="en-US" sz="2800" u="none" cap="none" strike="noStrike">
                <a:solidFill>
                  <a:schemeClr val="dk1"/>
                </a:solidFill>
                <a:latin typeface="Montserrat"/>
                <a:ea typeface="Montserrat"/>
                <a:cs typeface="Montserrat"/>
                <a:sym typeface="Montserrat"/>
              </a:rPr>
              <a:t>The call is open </a:t>
            </a:r>
            <a:endParaRPr/>
          </a:p>
          <a:p>
            <a:pPr indent="-228600" lvl="0" marL="457200" marR="0" rtl="0" algn="l">
              <a:lnSpc>
                <a:spcPct val="115000"/>
              </a:lnSpc>
              <a:spcBef>
                <a:spcPts val="1000"/>
              </a:spcBef>
              <a:spcAft>
                <a:spcPts val="0"/>
              </a:spcAft>
              <a:buClr>
                <a:schemeClr val="dk1"/>
              </a:buClr>
              <a:buSzPts val="2800"/>
              <a:buFont typeface="Montserrat"/>
              <a:buNone/>
            </a:pPr>
            <a:r>
              <a:t/>
            </a:r>
            <a:endParaRPr b="0" i="0" sz="2800" u="none" cap="none" strike="noStrike">
              <a:solidFill>
                <a:schemeClr val="dk1"/>
              </a:solidFill>
              <a:latin typeface="Montserrat"/>
              <a:ea typeface="Montserrat"/>
              <a:cs typeface="Montserrat"/>
              <a:sym typeface="Montserrat"/>
            </a:endParaRPr>
          </a:p>
          <a:p>
            <a:pPr indent="-406400" lvl="0" marL="457200" marR="0" rtl="0" algn="l">
              <a:lnSpc>
                <a:spcPct val="115000"/>
              </a:lnSpc>
              <a:spcBef>
                <a:spcPts val="1800"/>
              </a:spcBef>
              <a:spcAft>
                <a:spcPts val="0"/>
              </a:spcAft>
              <a:buClr>
                <a:schemeClr val="dk1"/>
              </a:buClr>
              <a:buSzPts val="2800"/>
              <a:buFont typeface="Montserrat"/>
              <a:buChar char="❖"/>
            </a:pPr>
            <a:r>
              <a:rPr b="0" i="0" lang="en-US" sz="2800" u="none" cap="none" strike="noStrike">
                <a:solidFill>
                  <a:schemeClr val="dk1"/>
                </a:solidFill>
                <a:latin typeface="Montserrat"/>
                <a:ea typeface="Montserrat"/>
                <a:cs typeface="Montserrat"/>
                <a:sym typeface="Montserrat"/>
              </a:rPr>
              <a:t>Project Proposals evaluated by ESA and CONAE</a:t>
            </a:r>
            <a:endParaRPr/>
          </a:p>
          <a:p>
            <a:pPr indent="-406400" lvl="0" marL="457200" marR="0" rtl="0" algn="l">
              <a:lnSpc>
                <a:spcPct val="115000"/>
              </a:lnSpc>
              <a:spcBef>
                <a:spcPts val="1800"/>
              </a:spcBef>
              <a:spcAft>
                <a:spcPts val="0"/>
              </a:spcAft>
              <a:buClr>
                <a:schemeClr val="dk1"/>
              </a:buClr>
              <a:buSzPts val="2800"/>
              <a:buFont typeface="Montserrat"/>
              <a:buChar char="❖"/>
            </a:pPr>
            <a:r>
              <a:rPr b="0" i="0" lang="en-US" sz="2800" u="none" cap="none" strike="noStrike">
                <a:solidFill>
                  <a:schemeClr val="dk1"/>
                </a:solidFill>
                <a:latin typeface="Montserrat"/>
                <a:ea typeface="Montserrat"/>
                <a:cs typeface="Montserrat"/>
                <a:sym typeface="Montserrat"/>
              </a:rPr>
              <a:t>Data available: ESA (EO), Copernicus and SAOCOM</a:t>
            </a:r>
            <a:endParaRPr/>
          </a:p>
        </p:txBody>
      </p:sp>
      <p:sp>
        <p:nvSpPr>
          <p:cNvPr id="142" name="Google Shape;142;p8"/>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b="1" lang="en-US"/>
              <a:t>AO for SAOCOM ESA/CONAE</a:t>
            </a:r>
            <a:r>
              <a:rPr baseline="-25000" lang="en-US" sz="2000">
                <a:solidFill>
                  <a:srgbClr val="FFFFFF"/>
                </a:solidFill>
              </a:rPr>
              <a:t>(2/2)</a:t>
            </a:r>
            <a:endParaRPr>
              <a:latin typeface="Montserrat"/>
              <a:ea typeface="Montserrat"/>
              <a:cs typeface="Montserrat"/>
              <a:sym typeface="Montserrat"/>
            </a:endParaRPr>
          </a:p>
        </p:txBody>
      </p:sp>
      <p:sp>
        <p:nvSpPr>
          <p:cNvPr id="143" name="Google Shape;143;p8"/>
          <p:cNvSpPr txBox="1"/>
          <p:nvPr/>
        </p:nvSpPr>
        <p:spPr>
          <a:xfrm>
            <a:off x="0" y="4948421"/>
            <a:ext cx="12303912" cy="7560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0" i="0" lang="en-US" sz="2800" u="none" cap="none" strike="noStrike">
                <a:solidFill>
                  <a:schemeClr val="dk1"/>
                </a:solidFill>
                <a:latin typeface="Montserrat"/>
                <a:ea typeface="Montserrat"/>
                <a:cs typeface="Montserrat"/>
                <a:sym typeface="Montserrat"/>
              </a:rPr>
              <a:t>Region available: out of the ASI AoE</a:t>
            </a:r>
            <a:endParaRPr b="0" i="0" sz="2800" u="none" cap="none" strike="noStrike">
              <a:solidFill>
                <a:schemeClr val="dk1"/>
              </a:solidFill>
              <a:latin typeface="Montserrat"/>
              <a:ea typeface="Montserrat"/>
              <a:cs typeface="Montserrat"/>
              <a:sym typeface="Montserrat"/>
            </a:endParaRPr>
          </a:p>
        </p:txBody>
      </p:sp>
      <p:grpSp>
        <p:nvGrpSpPr>
          <p:cNvPr id="144" name="Google Shape;144;p8"/>
          <p:cNvGrpSpPr/>
          <p:nvPr/>
        </p:nvGrpSpPr>
        <p:grpSpPr>
          <a:xfrm>
            <a:off x="-11204" y="3985998"/>
            <a:ext cx="11615623" cy="1150048"/>
            <a:chOff x="-11204" y="4572499"/>
            <a:chExt cx="11615623" cy="1150048"/>
          </a:xfrm>
        </p:grpSpPr>
        <p:sp>
          <p:nvSpPr>
            <p:cNvPr id="145" name="Google Shape;145;p8"/>
            <p:cNvSpPr txBox="1"/>
            <p:nvPr/>
          </p:nvSpPr>
          <p:spPr>
            <a:xfrm>
              <a:off x="6017846" y="5020687"/>
              <a:ext cx="5586573" cy="701860"/>
            </a:xfrm>
            <a:prstGeom prst="rect">
              <a:avLst/>
            </a:prstGeom>
            <a:noFill/>
            <a:ln>
              <a:noFill/>
            </a:ln>
          </p:spPr>
          <p:txBody>
            <a:bodyPr anchorCtr="0" anchor="t" bIns="45700" lIns="91425" spcFirstLastPara="1" rIns="91425" wrap="square" tIns="45700">
              <a:noAutofit/>
            </a:bodyPr>
            <a:lstStyle/>
            <a:p>
              <a:pPr indent="-177800" lvl="0" marL="88900" marR="0" rtl="0" algn="l">
                <a:lnSpc>
                  <a:spcPct val="115000"/>
                </a:lnSpc>
                <a:spcBef>
                  <a:spcPts val="1000"/>
                </a:spcBef>
                <a:spcAft>
                  <a:spcPts val="0"/>
                </a:spcAft>
                <a:buClr>
                  <a:schemeClr val="dk1"/>
                </a:buClr>
                <a:buSzPts val="2800"/>
                <a:buFont typeface="Noto Sans Symbols"/>
                <a:buChar char="✔"/>
              </a:pPr>
              <a:r>
                <a:rPr b="0" i="0" lang="en-US" sz="2800" u="none" cap="none" strike="noStrike">
                  <a:solidFill>
                    <a:schemeClr val="dk1"/>
                  </a:solidFill>
                  <a:latin typeface="Montserrat"/>
                  <a:ea typeface="Montserrat"/>
                  <a:cs typeface="Montserrat"/>
                  <a:sym typeface="Montserrat"/>
                </a:rPr>
                <a:t>acquisition (case by case)</a:t>
              </a:r>
              <a:endParaRPr/>
            </a:p>
          </p:txBody>
        </p:sp>
        <p:grpSp>
          <p:nvGrpSpPr>
            <p:cNvPr id="146" name="Google Shape;146;p8"/>
            <p:cNvGrpSpPr/>
            <p:nvPr/>
          </p:nvGrpSpPr>
          <p:grpSpPr>
            <a:xfrm>
              <a:off x="-11204" y="4619624"/>
              <a:ext cx="5967929" cy="767577"/>
              <a:chOff x="-11204" y="4434903"/>
              <a:chExt cx="5967929" cy="767577"/>
            </a:xfrm>
          </p:grpSpPr>
          <p:sp>
            <p:nvSpPr>
              <p:cNvPr id="147" name="Google Shape;147;p8"/>
              <p:cNvSpPr txBox="1"/>
              <p:nvPr/>
            </p:nvSpPr>
            <p:spPr>
              <a:xfrm>
                <a:off x="-11204" y="4434903"/>
                <a:ext cx="5967929" cy="70186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0" i="0" lang="en-US" sz="2800" u="none" cap="none" strike="noStrike">
                    <a:solidFill>
                      <a:schemeClr val="dk1"/>
                    </a:solidFill>
                    <a:latin typeface="Montserrat"/>
                    <a:ea typeface="Montserrat"/>
                    <a:cs typeface="Montserrat"/>
                    <a:sym typeface="Montserrat"/>
                  </a:rPr>
                  <a:t>Quota    40 SAOCOM images</a:t>
                </a:r>
                <a:endParaRPr/>
              </a:p>
            </p:txBody>
          </p:sp>
          <p:grpSp>
            <p:nvGrpSpPr>
              <p:cNvPr id="148" name="Google Shape;148;p8"/>
              <p:cNvGrpSpPr/>
              <p:nvPr/>
            </p:nvGrpSpPr>
            <p:grpSpPr>
              <a:xfrm>
                <a:off x="1572951" y="4474544"/>
                <a:ext cx="594804" cy="727936"/>
                <a:chOff x="11162300" y="1519565"/>
                <a:chExt cx="594804" cy="727936"/>
              </a:xfrm>
            </p:grpSpPr>
            <p:sp>
              <p:nvSpPr>
                <p:cNvPr id="149" name="Google Shape;149;p8"/>
                <p:cNvSpPr txBox="1"/>
                <p:nvPr/>
              </p:nvSpPr>
              <p:spPr>
                <a:xfrm rot="-1688753">
                  <a:off x="11262372" y="1581714"/>
                  <a:ext cx="39466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a:t>
                  </a:r>
                  <a:endParaRPr b="0" i="0" sz="2800" u="none" cap="none" strike="noStrike">
                    <a:solidFill>
                      <a:srgbClr val="000000"/>
                    </a:solidFill>
                    <a:latin typeface="Arial"/>
                    <a:ea typeface="Arial"/>
                    <a:cs typeface="Arial"/>
                    <a:sym typeface="Arial"/>
                  </a:endParaRPr>
                </a:p>
              </p:txBody>
            </p:sp>
            <p:sp>
              <p:nvSpPr>
                <p:cNvPr id="150" name="Google Shape;150;p8"/>
                <p:cNvSpPr txBox="1"/>
                <p:nvPr/>
              </p:nvSpPr>
              <p:spPr>
                <a:xfrm>
                  <a:off x="11277120" y="1724281"/>
                  <a:ext cx="39466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&lt;</a:t>
                  </a:r>
                  <a:endParaRPr b="0" i="0" sz="2800" u="none" cap="none" strike="noStrike">
                    <a:solidFill>
                      <a:srgbClr val="000000"/>
                    </a:solidFill>
                    <a:latin typeface="Arial"/>
                    <a:ea typeface="Arial"/>
                    <a:cs typeface="Arial"/>
                    <a:sym typeface="Arial"/>
                  </a:endParaRPr>
                </a:p>
              </p:txBody>
            </p:sp>
          </p:grpSp>
        </p:grpSp>
        <p:sp>
          <p:nvSpPr>
            <p:cNvPr id="151" name="Google Shape;151;p8"/>
            <p:cNvSpPr/>
            <p:nvPr/>
          </p:nvSpPr>
          <p:spPr>
            <a:xfrm>
              <a:off x="5834965" y="4950527"/>
              <a:ext cx="465154" cy="115200"/>
            </a:xfrm>
            <a:prstGeom prst="rightArrow">
              <a:avLst>
                <a:gd fmla="val 50000" name="adj1"/>
                <a:gd fmla="val 50000" name="adj2"/>
              </a:avLst>
            </a:prstGeom>
            <a:solidFill>
              <a:srgbClr val="000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2" name="Google Shape;152;p8"/>
            <p:cNvSpPr txBox="1"/>
            <p:nvPr/>
          </p:nvSpPr>
          <p:spPr>
            <a:xfrm>
              <a:off x="6269102" y="4572499"/>
              <a:ext cx="4634123" cy="701860"/>
            </a:xfrm>
            <a:prstGeom prst="rect">
              <a:avLst/>
            </a:prstGeom>
            <a:noFill/>
            <a:ln>
              <a:noFill/>
            </a:ln>
          </p:spPr>
          <p:txBody>
            <a:bodyPr anchorCtr="0" anchor="t" bIns="45700" lIns="91425" spcFirstLastPara="1" rIns="91425" wrap="square" tIns="45700">
              <a:noAutofit/>
            </a:bodyPr>
            <a:lstStyle/>
            <a:p>
              <a:pPr indent="-217488" lvl="0" marL="268288" marR="0" rtl="0" algn="l">
                <a:lnSpc>
                  <a:spcPct val="115000"/>
                </a:lnSpc>
                <a:spcBef>
                  <a:spcPts val="1000"/>
                </a:spcBef>
                <a:spcAft>
                  <a:spcPts val="0"/>
                </a:spcAft>
                <a:buClr>
                  <a:schemeClr val="dk1"/>
                </a:buClr>
                <a:buSzPts val="2800"/>
                <a:buFont typeface="Noto Sans Symbols"/>
                <a:buChar char="✔"/>
              </a:pPr>
              <a:r>
                <a:rPr b="0" i="0" lang="en-US" sz="2800" u="none" cap="none" strike="noStrike">
                  <a:solidFill>
                    <a:schemeClr val="dk1"/>
                  </a:solidFill>
                  <a:latin typeface="Montserrat"/>
                  <a:ea typeface="Montserrat"/>
                  <a:cs typeface="Montserrat"/>
                  <a:sym typeface="Montserrat"/>
                </a:rPr>
                <a:t>archive (mainly)</a:t>
              </a:r>
              <a:endParaRPr/>
            </a:p>
          </p:txBody>
        </p:sp>
        <p:sp>
          <p:nvSpPr>
            <p:cNvPr id="153" name="Google Shape;153;p8"/>
            <p:cNvSpPr/>
            <p:nvPr/>
          </p:nvSpPr>
          <p:spPr>
            <a:xfrm rot="1888391">
              <a:off x="5786807" y="5112915"/>
              <a:ext cx="465154" cy="115202"/>
            </a:xfrm>
            <a:prstGeom prst="rightArrow">
              <a:avLst>
                <a:gd fmla="val 50000" name="adj1"/>
                <a:gd fmla="val 50000" name="adj2"/>
              </a:avLst>
            </a:prstGeom>
            <a:solidFill>
              <a:srgbClr val="000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grpSp>
        <p:nvGrpSpPr>
          <p:cNvPr id="154" name="Google Shape;154;p8"/>
          <p:cNvGrpSpPr/>
          <p:nvPr/>
        </p:nvGrpSpPr>
        <p:grpSpPr>
          <a:xfrm>
            <a:off x="3384517" y="1611468"/>
            <a:ext cx="553800" cy="463792"/>
            <a:chOff x="3349348" y="1189440"/>
            <a:chExt cx="553800" cy="463792"/>
          </a:xfrm>
        </p:grpSpPr>
        <p:sp>
          <p:nvSpPr>
            <p:cNvPr id="155" name="Google Shape;155;p8"/>
            <p:cNvSpPr/>
            <p:nvPr/>
          </p:nvSpPr>
          <p:spPr>
            <a:xfrm>
              <a:off x="3399148" y="1189440"/>
              <a:ext cx="504000" cy="115200"/>
            </a:xfrm>
            <a:prstGeom prst="rightArrow">
              <a:avLst>
                <a:gd fmla="val 50000" name="adj1"/>
                <a:gd fmla="val 50000" name="adj2"/>
              </a:avLst>
            </a:prstGeom>
            <a:solidFill>
              <a:srgbClr val="000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6" name="Google Shape;156;p8"/>
            <p:cNvSpPr/>
            <p:nvPr/>
          </p:nvSpPr>
          <p:spPr>
            <a:xfrm rot="2393376">
              <a:off x="3323454" y="1378281"/>
              <a:ext cx="540000" cy="115202"/>
            </a:xfrm>
            <a:prstGeom prst="rightArrow">
              <a:avLst>
                <a:gd fmla="val 50000" name="adj1"/>
                <a:gd fmla="val 50000" name="adj2"/>
              </a:avLst>
            </a:prstGeom>
            <a:solidFill>
              <a:srgbClr val="000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57" name="Google Shape;157;p8"/>
          <p:cNvSpPr txBox="1"/>
          <p:nvPr/>
        </p:nvSpPr>
        <p:spPr>
          <a:xfrm>
            <a:off x="3878332" y="1235298"/>
            <a:ext cx="5710866" cy="701860"/>
          </a:xfrm>
          <a:prstGeom prst="rect">
            <a:avLst/>
          </a:prstGeom>
          <a:noFill/>
          <a:ln>
            <a:noFill/>
          </a:ln>
        </p:spPr>
        <p:txBody>
          <a:bodyPr anchorCtr="0" anchor="t" bIns="45700" lIns="91425" spcFirstLastPara="1" rIns="91425" wrap="square" tIns="45700">
            <a:noAutofit/>
          </a:bodyPr>
          <a:lstStyle/>
          <a:p>
            <a:pPr indent="-177800" lvl="0" marL="85725" marR="0" rtl="0" algn="l">
              <a:lnSpc>
                <a:spcPct val="115000"/>
              </a:lnSpc>
              <a:spcBef>
                <a:spcPts val="1000"/>
              </a:spcBef>
              <a:spcAft>
                <a:spcPts val="0"/>
              </a:spcAft>
              <a:buClr>
                <a:schemeClr val="dk1"/>
              </a:buClr>
              <a:buSzPts val="2800"/>
              <a:buFont typeface="Noto Sans Symbols"/>
              <a:buChar char="✔"/>
            </a:pPr>
            <a:r>
              <a:rPr b="0" i="0" lang="en-US" sz="2800" u="none" cap="none" strike="noStrike">
                <a:solidFill>
                  <a:schemeClr val="dk1"/>
                </a:solidFill>
                <a:latin typeface="Montserrat"/>
                <a:ea typeface="Montserrat"/>
                <a:cs typeface="Montserrat"/>
                <a:sym typeface="Montserrat"/>
              </a:rPr>
              <a:t>users of ESA Member States</a:t>
            </a:r>
            <a:endParaRPr/>
          </a:p>
        </p:txBody>
      </p:sp>
      <p:sp>
        <p:nvSpPr>
          <p:cNvPr id="158" name="Google Shape;158;p8"/>
          <p:cNvSpPr txBox="1"/>
          <p:nvPr/>
        </p:nvSpPr>
        <p:spPr>
          <a:xfrm>
            <a:off x="1586637" y="1790944"/>
            <a:ext cx="10540787" cy="701860"/>
          </a:xfrm>
          <a:prstGeom prst="rect">
            <a:avLst/>
          </a:prstGeom>
          <a:noFill/>
          <a:ln>
            <a:noFill/>
          </a:ln>
        </p:spPr>
        <p:txBody>
          <a:bodyPr anchorCtr="0" anchor="t" bIns="45700" lIns="91425" spcFirstLastPara="1" rIns="91425" wrap="square" tIns="45700">
            <a:noAutofit/>
          </a:bodyPr>
          <a:lstStyle/>
          <a:p>
            <a:pPr indent="-177800" lvl="0" marL="85725" marR="0" rtl="0" algn="l">
              <a:lnSpc>
                <a:spcPct val="115000"/>
              </a:lnSpc>
              <a:spcBef>
                <a:spcPts val="1000"/>
              </a:spcBef>
              <a:spcAft>
                <a:spcPts val="0"/>
              </a:spcAft>
              <a:buClr>
                <a:schemeClr val="dk1"/>
              </a:buClr>
              <a:buSzPts val="2800"/>
              <a:buFont typeface="Noto Sans Symbols"/>
              <a:buChar char="✔"/>
            </a:pPr>
            <a:r>
              <a:rPr b="0" i="0" lang="en-US" sz="2800" u="none" cap="none" strike="noStrike">
                <a:solidFill>
                  <a:schemeClr val="dk1"/>
                </a:solidFill>
                <a:latin typeface="Montserrat"/>
                <a:ea typeface="Montserrat"/>
                <a:cs typeface="Montserrat"/>
                <a:sym typeface="Montserrat"/>
              </a:rPr>
              <a:t>joint users teams of ESA Member States and Argentina</a:t>
            </a:r>
            <a:endParaRPr/>
          </a:p>
          <a:p>
            <a:pPr indent="0" lvl="0" marL="85725" marR="0" rtl="0" algn="l">
              <a:lnSpc>
                <a:spcPct val="115000"/>
              </a:lnSpc>
              <a:spcBef>
                <a:spcPts val="1000"/>
              </a:spcBef>
              <a:spcAft>
                <a:spcPts val="0"/>
              </a:spcAft>
              <a:buClr>
                <a:schemeClr val="dk1"/>
              </a:buClr>
              <a:buSzPts val="2800"/>
              <a:buFont typeface="Noto Sans Symbols"/>
              <a:buNone/>
            </a:pPr>
            <a:r>
              <a:t/>
            </a:r>
            <a:endParaRPr b="0" i="0" sz="2800" u="none" cap="none" strike="noStrike">
              <a:solidFill>
                <a:schemeClr val="dk1"/>
              </a:solidFill>
              <a:latin typeface="Montserrat"/>
              <a:ea typeface="Montserrat"/>
              <a:cs typeface="Montserrat"/>
              <a:sym typeface="Montserrat"/>
            </a:endParaRPr>
          </a:p>
        </p:txBody>
      </p:sp>
      <p:sp>
        <p:nvSpPr>
          <p:cNvPr id="159" name="Google Shape;159;p8"/>
          <p:cNvSpPr txBox="1"/>
          <p:nvPr/>
        </p:nvSpPr>
        <p:spPr>
          <a:xfrm>
            <a:off x="-582" y="5589306"/>
            <a:ext cx="10176213" cy="551305"/>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0" i="0" lang="en-US" sz="2800" u="none" cap="none" strike="noStrike">
                <a:solidFill>
                  <a:schemeClr val="dk1"/>
                </a:solidFill>
                <a:latin typeface="Montserrat"/>
                <a:ea typeface="Montserrat"/>
                <a:cs typeface="Montserrat"/>
                <a:sym typeface="Montserrat"/>
              </a:rPr>
              <a:t>A  report will be required to summarise the results</a:t>
            </a:r>
            <a:endParaRPr b="0" i="0" sz="2800" u="none" cap="none" strike="noStrike">
              <a:solidFill>
                <a:schemeClr val="dk1"/>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9"/>
                                        </p:tgtEl>
                                        <p:attrNameLst>
                                          <p:attrName>style.visibility</p:attrName>
                                        </p:attrNameLst>
                                      </p:cBhvr>
                                      <p:to>
                                        <p:strVal val="visible"/>
                                      </p:to>
                                    </p:set>
                                    <p:anim calcmode="lin" valueType="num">
                                      <p:cBhvr additive="base">
                                        <p:cTn dur="500"/>
                                        <p:tgtEl>
                                          <p:spTgt spid="15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9"/>
          <p:cNvSpPr txBox="1"/>
          <p:nvPr/>
        </p:nvSpPr>
        <p:spPr>
          <a:xfrm>
            <a:off x="621032" y="2385325"/>
            <a:ext cx="10949936" cy="2292182"/>
          </a:xfrm>
          <a:prstGeom prst="rect">
            <a:avLst/>
          </a:prstGeom>
          <a:noFill/>
          <a:ln>
            <a:noFill/>
          </a:ln>
        </p:spPr>
        <p:txBody>
          <a:bodyPr anchorCtr="0" anchor="t" bIns="45700" lIns="91425" spcFirstLastPara="1" rIns="91425" wrap="square" tIns="45700">
            <a:noAutofit/>
          </a:bodyPr>
          <a:lstStyle/>
          <a:p>
            <a:pPr indent="0" lvl="0" marL="50800" marR="0" rtl="0" algn="l">
              <a:lnSpc>
                <a:spcPct val="115000"/>
              </a:lnSpc>
              <a:spcBef>
                <a:spcPts val="1000"/>
              </a:spcBef>
              <a:spcAft>
                <a:spcPts val="0"/>
              </a:spcAft>
              <a:buClr>
                <a:schemeClr val="dk1"/>
              </a:buClr>
              <a:buSzPts val="2800"/>
              <a:buFont typeface="Montserrat"/>
              <a:buNone/>
            </a:pPr>
            <a:r>
              <a:rPr b="0" i="0" lang="en-US" sz="4400" u="none" cap="none" strike="noStrike">
                <a:solidFill>
                  <a:srgbClr val="0070C0"/>
                </a:solidFill>
                <a:latin typeface="Montserrat"/>
                <a:ea typeface="Montserrat"/>
                <a:cs typeface="Montserrat"/>
                <a:sym typeface="Montserrat"/>
              </a:rPr>
              <a:t>ABOUT THE ARD SAOCOM</a:t>
            </a:r>
            <a:endParaRPr/>
          </a:p>
          <a:p>
            <a:pPr indent="0" lvl="0" marL="50800" marR="0" rtl="0" algn="l">
              <a:lnSpc>
                <a:spcPct val="115000"/>
              </a:lnSpc>
              <a:spcBef>
                <a:spcPts val="1000"/>
              </a:spcBef>
              <a:spcAft>
                <a:spcPts val="0"/>
              </a:spcAft>
              <a:buClr>
                <a:schemeClr val="dk1"/>
              </a:buClr>
              <a:buSzPts val="2800"/>
              <a:buFont typeface="Montserrat"/>
              <a:buNone/>
            </a:pPr>
            <a:r>
              <a:rPr b="0" i="0" lang="en-US" sz="4400" u="none" cap="none" strike="noStrike">
                <a:solidFill>
                  <a:srgbClr val="0070C0"/>
                </a:solidFill>
                <a:latin typeface="Montserrat"/>
                <a:ea typeface="Montserrat"/>
                <a:cs typeface="Montserrat"/>
                <a:sym typeface="Montserrat"/>
              </a:rPr>
              <a:t>LEVEL 1 PRODUCTS CONVERSION … </a:t>
            </a:r>
            <a:endParaRPr b="0" i="0" sz="4400" u="none" cap="none" strike="noStrike">
              <a:solidFill>
                <a:srgbClr val="0070C0"/>
              </a:solidFill>
              <a:latin typeface="Montserrat"/>
              <a:ea typeface="Montserrat"/>
              <a:cs typeface="Montserrat"/>
              <a:sym typeface="Montserrat"/>
            </a:endParaRPr>
          </a:p>
        </p:txBody>
      </p:sp>
      <p:sp>
        <p:nvSpPr>
          <p:cNvPr id="165" name="Google Shape;165;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coreProperties>
</file>