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is7mCuzZ+XvZLpGErIxmtGRE1X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03fc7b7b5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7" name="Google Shape;77;g203fc7b7b5c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03fc7b7b5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3" name="Google Shape;83;g203fc7b7b5c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03fc7b7b5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g203fc7b7b5c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03fc7b7b5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g203fc7b7b5c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03fc7b7b5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" name="Google Shape;101;g203fc7b7b5c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2.png"/><Relationship Id="rId6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5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5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5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5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5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6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7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8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9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4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rive.google.com/file/d/16EL0CAfK3SicitQr8QkfTjj16eLKNRxX/view?usp=share_link" TargetMode="External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47" y="175938"/>
            <a:ext cx="890394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CEOS New Space Task Team (NSTT)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>
                <a:latin typeface="Montserrat"/>
                <a:ea typeface="Montserrat"/>
                <a:cs typeface="Montserrat"/>
                <a:sym typeface="Montserrat"/>
              </a:rPr>
              <a:t>IEEE Paper Recap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Steve Labahn, USGS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#: 4.1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 2023, ESA/ESRIN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23rd - 24th March 2023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/>
        </p:nvSpPr>
        <p:spPr>
          <a:xfrm>
            <a:off x="357102" y="1290852"/>
            <a:ext cx="7676100" cy="51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Definition of New Space - Expert Survey Results and Key Technology Trends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; IEEE Journal on Miniaturization for Air and Space Systems, Vol. 2, No. 1, March 2021; Alessandro Golkar, Senior Member, IEEE, and Alejandro Salado, Senior Member, IEEE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Presents expert survey results aimed at defining the concept of New Space (~20 respondents)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 academia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1 government institution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13 space industry startups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 space investment community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Key distinguishing traits (vs. ‘Traditional’ Commercial Space)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Customer focus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New product development approaches (Agile)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New business models (private vs. institutional investors)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New Space Definition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4" name="Google Shape;74;p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3475" y="1387082"/>
            <a:ext cx="3819196" cy="4923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03fc7b7b5c_0_40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New Space Definition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0" name="Google Shape;80;g203fc7b7b5c_0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8375" y="1148600"/>
            <a:ext cx="5475250" cy="528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03fc7b7b5c_0_2"/>
          <p:cNvSpPr txBox="1"/>
          <p:nvPr/>
        </p:nvSpPr>
        <p:spPr>
          <a:xfrm>
            <a:off x="357099" y="1290840"/>
            <a:ext cx="11835000" cy="39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Companies started to develop space missions primarily driven by economic profit, with significant funding coming from private capital sources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Definition to point to when addressing New Space is important to avoid buzzwording effects (e.g., ARD)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Important for research community, as they can reach out to our definition to support research that aims at understanding the </a:t>
            </a:r>
            <a:r>
              <a:rPr b="1" i="1" lang="en-GB" sz="16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strengths and weaknesses of New Space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to </a:t>
            </a:r>
            <a:r>
              <a:rPr b="1" lang="en-GB" sz="16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1" i="1" lang="en-GB" sz="16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mprove engineering practices of New Space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and perhaps to </a:t>
            </a:r>
            <a:r>
              <a:rPr b="1" i="1" lang="en-GB" sz="16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transfer some New Space practices into traditional space</a:t>
            </a:r>
            <a:endParaRPr b="1" i="1" sz="16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Use of unconventional system development approaches could have been enabled by the </a:t>
            </a:r>
            <a:r>
              <a:rPr b="1" i="1" lang="en-GB" sz="16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increase in private funding sources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the </a:t>
            </a:r>
            <a:r>
              <a:rPr b="1" i="1" lang="en-GB" sz="16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expectations of users/customers coming from outside of the space sector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and a </a:t>
            </a:r>
            <a:r>
              <a:rPr b="1" i="1" lang="en-GB" sz="16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generational change</a:t>
            </a:r>
            <a:endParaRPr b="1" i="1" sz="16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g203fc7b7b5c_0_2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New Space Definition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03fc7b7b5c_0_17"/>
          <p:cNvSpPr txBox="1"/>
          <p:nvPr/>
        </p:nvSpPr>
        <p:spPr>
          <a:xfrm>
            <a:off x="357099" y="1290840"/>
            <a:ext cx="11835000" cy="51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Future opportunities in New Space emerging by four technology macro-trends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rabicPeriod"/>
            </a:pPr>
            <a:r>
              <a:rPr b="1" lang="en-GB" sz="160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Autonomy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(autonomous spacecraft or autonomous ground station operations, e.g., StarLink)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rabicPeriod"/>
            </a:pPr>
            <a:r>
              <a:rPr b="1" lang="en-GB" sz="160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Ongoing miniaturization of technology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(instrumentation and satellite technology, propelled by the infusion of modern miniaturized digital technology into space systems, e.g., CubeSat)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rabicPeriod"/>
            </a:pPr>
            <a:r>
              <a:rPr b="1" lang="en-GB" sz="160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Emergence of platforms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(e.g., Ground Station as a Service (GSaaS), in-space cloud computing services)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rabicPeriod"/>
            </a:pPr>
            <a:r>
              <a:rPr b="1" lang="en-GB" sz="160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Crowd approaches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to space product design and lifecycle management (crowdfunding, co-creation, co-design, and co-manufacturing - trends at very early stages)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Federated satellite systems have the potential to represent instances of platforms, enabling </a:t>
            </a:r>
            <a:r>
              <a:rPr b="1" i="1" lang="en-GB" sz="16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marketplaces of digital resources in orbit</a:t>
            </a:r>
            <a:endParaRPr b="1" i="1" sz="16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Platforms allow for </a:t>
            </a:r>
            <a:r>
              <a:rPr b="1" i="1" lang="en-GB" sz="16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sharing of resources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which result in an overall efficiency improvement of space assets utilization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Implementation of platform approaches in orbit brings new sets of challenges, such as in </a:t>
            </a:r>
            <a:r>
              <a:rPr b="1" i="1" lang="en-GB" sz="16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orbit coordination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i="1" lang="en-GB" sz="16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data privacy and security</a:t>
            </a:r>
            <a:endParaRPr b="1" i="1" sz="16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g203fc7b7b5c_0_17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New Space Definition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03fc7b7b5c_0_25"/>
          <p:cNvSpPr txBox="1"/>
          <p:nvPr/>
        </p:nvSpPr>
        <p:spPr>
          <a:xfrm>
            <a:off x="357099" y="1290840"/>
            <a:ext cx="11835000" cy="3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Traditional space missions have societal and national benefits as their primary stakeholder needs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Employ highly sophisticated technology, custom components, respond to the highest quality, and comply to normative standards in terms of design, procurement, manufacturing, and so on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Missions are developed according to rigid systems engineering processes, and tight configuration management control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 launch costs have been historically very high, the capital expenditures involved in a mission, compounded to the public nature of the funding, made it such to favor the emergence of a highly risk-averse environment, and very conservative design approaches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Technical performance historically prevailed over the economic efficiency in mission design</a:t>
            </a:r>
            <a:endParaRPr i="1" sz="16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g203fc7b7b5c_0_25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New Space Definition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03fc7b7b5c_0_31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New Space Definition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4" name="Google Shape;104;g203fc7b7b5c_0_31"/>
          <p:cNvGrpSpPr/>
          <p:nvPr/>
        </p:nvGrpSpPr>
        <p:grpSpPr>
          <a:xfrm>
            <a:off x="946006" y="1237400"/>
            <a:ext cx="10299987" cy="5166429"/>
            <a:chOff x="640850" y="1237400"/>
            <a:chExt cx="10299987" cy="5166429"/>
          </a:xfrm>
        </p:grpSpPr>
        <p:grpSp>
          <p:nvGrpSpPr>
            <p:cNvPr id="105" name="Google Shape;105;g203fc7b7b5c_0_31"/>
            <p:cNvGrpSpPr/>
            <p:nvPr/>
          </p:nvGrpSpPr>
          <p:grpSpPr>
            <a:xfrm>
              <a:off x="640850" y="1237400"/>
              <a:ext cx="5035849" cy="5166429"/>
              <a:chOff x="4984250" y="1085000"/>
              <a:chExt cx="5035849" cy="5166429"/>
            </a:xfrm>
          </p:grpSpPr>
          <p:pic>
            <p:nvPicPr>
              <p:cNvPr id="106" name="Google Shape;106;g203fc7b7b5c_0_31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984250" y="1085000"/>
                <a:ext cx="5035849" cy="425335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7" name="Google Shape;107;g203fc7b7b5c_0_31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984250" y="5262150"/>
                <a:ext cx="5035849" cy="98927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8" name="Google Shape;108;g203fc7b7b5c_0_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031377" y="1237400"/>
              <a:ext cx="4909461" cy="516642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