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nkANwdWXcjF3KDR2HOrtfrGID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4: NASA, ESA, and JAXA have created a tri-agency dashboard that combines their resources, technical knowledge and expertise to strengthen our global understanding of the changing environment and its economic effects (image credit: NASA)"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33000">
                <a:srgbClr val="000000">
                  <a:alpha val="63921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>
            <p:ph type="ctr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400"/>
              <a:t>The Committee on Earth Observation Satellites (CEOS) AFOLU Roadmap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477975" y="4872926"/>
            <a:ext cx="40233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/>
              <a:t>Ben Poulter (NASA GSFC), </a:t>
            </a:r>
            <a:br>
              <a:rPr b="1" lang="en-US" sz="2000"/>
            </a:br>
            <a:r>
              <a:rPr b="1" lang="en-US" sz="2000"/>
              <a:t>Frank Martin Seifert (ESA), </a:t>
            </a:r>
            <a:br>
              <a:rPr b="1" lang="en-US" sz="2000"/>
            </a:br>
            <a:r>
              <a:rPr b="1" lang="en-US" sz="2000"/>
              <a:t>Osamu Ochiai (JAXA), </a:t>
            </a:r>
            <a:br>
              <a:rPr b="1" lang="en-US" sz="2000"/>
            </a:br>
            <a:r>
              <a:rPr b="1" lang="en-US" sz="2000"/>
              <a:t>Stephen Ward (JAXA), </a:t>
            </a:r>
            <a:br>
              <a:rPr b="1" lang="en-US" sz="2000"/>
            </a:br>
            <a:r>
              <a:rPr b="1" lang="en-US" sz="2000"/>
              <a:t>Stephen Briggs (ESA)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1184496" y="6580991"/>
            <a:ext cx="98616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Credit: NASA</a:t>
            </a:r>
            <a:endParaRPr/>
          </a:p>
        </p:txBody>
      </p:sp>
      <p:sp>
        <p:nvSpPr>
          <p:cNvPr id="108" name="Google Shape;108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109" name="Google Shape;109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145823" y="-217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Next steps</a:t>
            </a:r>
            <a:endParaRPr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4389120" y="1745683"/>
            <a:ext cx="7591743" cy="4895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AFOLU side event at CEOS SIT 39 to integrate agency comments on draft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Define set of ‘actions’ to implement the Roadmap recommendations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Present AFOLU Roadmap for endorsement of the CEOS Plenary (2023)</a:t>
            </a:r>
            <a:endParaRPr/>
          </a:p>
        </p:txBody>
      </p:sp>
      <p:sp>
        <p:nvSpPr>
          <p:cNvPr id="195" name="Google Shape;19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Index of /document_management/Communications/CEOS-Logos" id="196" name="Google Shape;19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23" y="923987"/>
            <a:ext cx="4096687" cy="5797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163286" y="136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Thank you - &amp; QR link to more information</a:t>
            </a:r>
            <a:endParaRPr/>
          </a:p>
        </p:txBody>
      </p:sp>
      <p:pic>
        <p:nvPicPr>
          <p:cNvPr descr="A screenshot of a website&#10;&#10;Description automatically generated with low confidence" id="204" name="Google Shape;20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65" y="1153886"/>
            <a:ext cx="12200465" cy="5704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on a white background&#10;&#10;Description automatically generated with medium confidence"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486" y="1422400"/>
            <a:ext cx="1993900" cy="20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dex of /document_management/Communications/CEOS-Logos" id="207" name="Google Shape;20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4" name="Google Shape;214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Extra materials</a:t>
            </a:r>
            <a:endParaRPr/>
          </a:p>
        </p:txBody>
      </p:sp>
      <p:sp>
        <p:nvSpPr>
          <p:cNvPr id="215" name="Google Shape;2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dex of /document_management/Communications/CEOS-Logos"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224" name="Google Shape;22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744" y="1320375"/>
            <a:ext cx="9771628" cy="540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 of /document_management/Communications/CEOS-Logos" id="226" name="Google Shape;2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/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Land Cover Working Group</a:t>
            </a:r>
            <a:endParaRPr/>
          </a:p>
        </p:txBody>
      </p:sp>
      <p:sp>
        <p:nvSpPr>
          <p:cNvPr id="232" name="Google Shape;2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233" name="Google Shape;23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dex of /document_management/Communications/CEOS-Logos" id="234" name="Google Shape;2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Forests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Agriculture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Mangroves and wetlands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 txBox="1"/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Biomass Harmonization Working Group</a:t>
            </a:r>
            <a:endParaRPr/>
          </a:p>
        </p:txBody>
      </p:sp>
      <p:pic>
        <p:nvPicPr>
          <p:cNvPr descr="A map of the world&#10;&#10;Description automatically generated with low confidence" id="241" name="Google Shape;24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9256" y="1825625"/>
            <a:ext cx="851348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243" name="Google Shape;2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dex of /document_management/Communications/CEOS-Logos" id="244" name="Google Shape;2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Capacity Building Working Group</a:t>
            </a:r>
            <a:endParaRPr/>
          </a:p>
        </p:txBody>
      </p:sp>
      <p:sp>
        <p:nvSpPr>
          <p:cNvPr id="250" name="Google Shape;25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251" name="Google Shape;25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ndex of /document_management/Communications/CEOS-Logos"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>
            <p:ph type="title"/>
          </p:nvPr>
        </p:nvSpPr>
        <p:spPr>
          <a:xfrm>
            <a:off x="211137" y="3855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CEOS AFOLU Roadmap: Acknowledgements</a:t>
            </a:r>
            <a:endParaRPr/>
          </a:p>
        </p:txBody>
      </p:sp>
      <p:sp>
        <p:nvSpPr>
          <p:cNvPr id="115" name="Google Shape;115;p2"/>
          <p:cNvSpPr txBox="1"/>
          <p:nvPr>
            <p:ph idx="1" type="body"/>
          </p:nvPr>
        </p:nvSpPr>
        <p:spPr>
          <a:xfrm>
            <a:off x="4441371" y="1963171"/>
            <a:ext cx="74240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Benjamin Poulter (NASA Goddard Space Flight Center),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Osamu Ochiai (JAXA), Frank</a:t>
            </a:r>
            <a:r>
              <a:rPr lang="en-US" sz="2000"/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Martin S</a:t>
            </a:r>
            <a:r>
              <a:rPr lang="en-US" sz="2000"/>
              <a:t>ei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fert (ESA),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Clement Albergel (ESA),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Stephen Briggs (ESA),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Mark Dowell (EC-JRC),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Laura Duncanson (University of Maryland), Sven Gilliams (VITO),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Nancy Harris (WRI), Martin Herold (GFZ),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Neha Hunka (University of Maryland), Heather Friendship-Kay (Aberystwyth University),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Ian Jarvis (GeoGlam),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Richard Lucas (Aberystwyth University), Yasjka Meijer (ESA), Joana Melo (EC-JRC), Shaun Quegan (University of Sheffield), Ake Rosenquist (JAXA),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u="none" strike="noStrike">
                <a:latin typeface="Calibri"/>
                <a:ea typeface="Calibri"/>
                <a:cs typeface="Calibri"/>
                <a:sym typeface="Calibri"/>
              </a:rPr>
              <a:t>Lindsey Sloat (WRI), Terry Sohl (USGS), Daniela Requena Suarez (GFZ/WUR/GFOI), Stephen Ward (JAXA), Alyssa Whitcraft (University of Maryland), Silvia Wilson (USGS)</a:t>
            </a:r>
            <a:endParaRPr/>
          </a:p>
        </p:txBody>
      </p:sp>
      <p:sp>
        <p:nvSpPr>
          <p:cNvPr id="116" name="Google Shape;1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83" y="1184843"/>
            <a:ext cx="3753788" cy="53122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 of /document_management/Communications/CEOS-Logos" id="118" name="Google Shape;11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/>
          <p:nvPr>
            <p:ph type="title"/>
          </p:nvPr>
        </p:nvSpPr>
        <p:spPr>
          <a:xfrm>
            <a:off x="217714" y="365125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CEOS Strategy to Support the Global Stocktake</a:t>
            </a:r>
            <a:endParaRPr b="1"/>
          </a:p>
        </p:txBody>
      </p:sp>
      <p:pic>
        <p:nvPicPr>
          <p:cNvPr descr="COVID-19: Space Agencies Collaboration"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8712" y="4479471"/>
            <a:ext cx="3973287" cy="2369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 SVS | NASA, ESA, JAXA Release Global View of COVID-19 Impacts"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0784" y="2244498"/>
            <a:ext cx="3971216" cy="2234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 SVS | NASA Earth Science Division Missions"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8714" y="9525"/>
            <a:ext cx="3973286" cy="223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0" y="1690688"/>
            <a:ext cx="8196900" cy="4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2021, the CEOS Strategy document to support the Global Stocktake was approved to: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remote sensing observations related to atmospheric greenhouse gas (GHG) concentrations, land use and land cover change, and biomass emission factors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the UNFCCC to identify areas where remote sensing data can be integrated within the IPCC Guidelines for National GHG Inventories</a:t>
            </a:r>
            <a:endParaRPr/>
          </a:p>
          <a:p>
            <a:pPr indent="-158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‘Measurement and Verification Systems (MVS)’ through top-down GHG approaches with bottom-up activity and emission data inventories </a:t>
            </a:r>
            <a:endParaRPr/>
          </a:p>
        </p:txBody>
      </p:sp>
      <p:sp>
        <p:nvSpPr>
          <p:cNvPr id="129" name="Google Shape;12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sp>
        <p:nvSpPr>
          <p:cNvPr id="130" name="Google Shape;13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641009"/>
            <a:ext cx="11518900" cy="6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>
            <p:ph type="title"/>
          </p:nvPr>
        </p:nvSpPr>
        <p:spPr>
          <a:xfrm>
            <a:off x="156876" y="701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Earth Observations in support of Global Stocktake(s)</a:t>
            </a:r>
            <a:endParaRPr/>
          </a:p>
        </p:txBody>
      </p:sp>
      <p:sp>
        <p:nvSpPr>
          <p:cNvPr id="137" name="Google Shape;13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Index of /document_management/Communications/CEOS-Logos" id="138" name="Google Shape;13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9492343" y="6035824"/>
            <a:ext cx="2613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https://www.climate-chance.org/en/comprehend/blog-observatory-global-africa/cop28-first-global-stocktake-what-to-expect-paris-agreement/</a:t>
            </a:r>
            <a:endParaRPr/>
          </a:p>
        </p:txBody>
      </p:sp>
      <p:sp>
        <p:nvSpPr>
          <p:cNvPr id="140" name="Google Shape;14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type="title"/>
          </p:nvPr>
        </p:nvSpPr>
        <p:spPr>
          <a:xfrm>
            <a:off x="108857" y="136525"/>
            <a:ext cx="1029788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Opportunities for use of Earth Observations in NIR, BUR, REDD+, and ETF</a:t>
            </a:r>
            <a:endParaRPr/>
          </a:p>
        </p:txBody>
      </p: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A map of the world with different colored circles&#10;&#10;Description automatically generated with low confidence" id="147" name="Google Shape;14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157" y="1529198"/>
            <a:ext cx="11745686" cy="53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"/>
          <p:cNvSpPr txBox="1"/>
          <p:nvPr/>
        </p:nvSpPr>
        <p:spPr>
          <a:xfrm>
            <a:off x="10080172" y="6536809"/>
            <a:ext cx="15399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Melo et al., 2023, ERL</a:t>
            </a:r>
            <a:endParaRPr/>
          </a:p>
        </p:txBody>
      </p:sp>
      <p:pic>
        <p:nvPicPr>
          <p:cNvPr descr="Index of /document_management/Communications/CEOS-Logos"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108857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Role of Earth Observations in GST</a:t>
            </a:r>
            <a:endParaRPr/>
          </a:p>
        </p:txBody>
      </p:sp>
      <p:sp>
        <p:nvSpPr>
          <p:cNvPr id="156" name="Google Shape;15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A picture containing text, line, diagram, plot&#10;&#10;Description automatically generated" id="157" name="Google Shape;15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945773"/>
            <a:ext cx="9938657" cy="59122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"/>
          <p:cNvSpPr txBox="1"/>
          <p:nvPr/>
        </p:nvSpPr>
        <p:spPr>
          <a:xfrm>
            <a:off x="10916523" y="6581001"/>
            <a:ext cx="131074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Ochiai et al., 2023</a:t>
            </a:r>
            <a:endParaRPr/>
          </a:p>
        </p:txBody>
      </p:sp>
      <p:pic>
        <p:nvPicPr>
          <p:cNvPr descr="Index of /document_management/Communications/CEOS-Logos"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0" y="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The CEOS AFOLU Roadmap</a:t>
            </a:r>
            <a:endParaRPr/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4506685" y="1367405"/>
            <a:ext cx="7206343" cy="5131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</a:pPr>
            <a:r>
              <a:rPr lang="en-US" sz="3500" u="sng"/>
              <a:t>Table of Contents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Overview of IPCC methodologies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Stock change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Gain loss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EO for Activity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Land cover change working group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EO for Emissions Factors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Biomass harmonization working group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Capacity Building and Stakeholder Engagement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Integrated Monitoring and Verification System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Recommendations</a:t>
            </a:r>
            <a:endParaRPr/>
          </a:p>
        </p:txBody>
      </p:sp>
      <p:sp>
        <p:nvSpPr>
          <p:cNvPr id="167" name="Google Shape;16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23" y="923987"/>
            <a:ext cx="4096687" cy="5797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ex of /document_management/Communications/CEOS-Logos" id="169" name="Google Shape;1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Key Recommendations (1/2)</a:t>
            </a:r>
            <a:endParaRPr/>
          </a:p>
        </p:txBody>
      </p:sp>
      <p:sp>
        <p:nvSpPr>
          <p:cNvPr id="176" name="Google Shape;176;p8"/>
          <p:cNvSpPr txBox="1"/>
          <p:nvPr>
            <p:ph idx="1" type="body"/>
          </p:nvPr>
        </p:nvSpPr>
        <p:spPr>
          <a:xfrm>
            <a:off x="268941" y="1542030"/>
            <a:ext cx="11711922" cy="5092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1: Ensure long-term continuity for missions providing activity data and emission factors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Highlight where Research to Operations (R2O) of satellite missions is required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2: Coordination between CEOS and the IPCC and UNFCCC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Work with IPCC Taskforce on Inventories (TFI) on use of EO data in supporting GHG Inventories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3: Enable dialog between inventory practitioners and CEOS community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and engage with stakeholders via capacity building programs, i.e., NASA SERVIR, USGS SilvaCarbon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Index of /document_management/Communications/CEOS-Logos"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>
            <p:ph type="title"/>
          </p:nvPr>
        </p:nvSpPr>
        <p:spPr>
          <a:xfrm>
            <a:off x="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Key Recommendations (2/2)</a:t>
            </a:r>
            <a:endParaRPr/>
          </a:p>
        </p:txBody>
      </p:sp>
      <p:sp>
        <p:nvSpPr>
          <p:cNvPr id="185" name="Google Shape;185;p9"/>
          <p:cNvSpPr txBox="1"/>
          <p:nvPr>
            <p:ph idx="1" type="body"/>
          </p:nvPr>
        </p:nvSpPr>
        <p:spPr>
          <a:xfrm>
            <a:off x="121024" y="1745683"/>
            <a:ext cx="11859839" cy="4895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4: Support efforts to reconcile bottom-up, top-down, and inventory estimates of GHG emissions and removals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Harmonize approaches to meet standard definitions, i.e., managed vs unmanaged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5: Systematically target activities to support IPCC land cover classes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Land cover classification systems and cross-walking to IPCC classes vs other requirements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6: New Space partnerships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Integration of high-spatial resolution optical, radar and potentially lidar missions with shorter temporal coverage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Recommendation 7: GHG+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Enable integration of TD and BU methods for MVS</a:t>
            </a:r>
            <a:endParaRPr/>
          </a:p>
        </p:txBody>
      </p:sp>
      <p:sp>
        <p:nvSpPr>
          <p:cNvPr id="186" name="Google Shape;18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CEOS LSI-VC 14 2023</a:t>
            </a:r>
            <a:endParaRPr/>
          </a:p>
        </p:txBody>
      </p:sp>
      <p:pic>
        <p:nvPicPr>
          <p:cNvPr descr="Index of /document_management/Communications/CEOS-Logos"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92801" y="216466"/>
            <a:ext cx="1488062" cy="84908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2023-06-19T20:07:51Z</dcterms:created>
  <dc:creator>Poulter, Benjamin</dc:creator>
</cp:coreProperties>
</file>