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473652-03EA-4EC0-BE96-EA209A1818ED}">
  <a:tblStyle styleId="{29473652-03EA-4EC0-BE96-EA209A1818E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Good growth </a:t>
            </a:r>
            <a:r>
              <a:rPr lang="en-GB"/>
              <a:t>since</a:t>
            </a:r>
            <a:r>
              <a:rPr lang="en-GB"/>
              <a:t> lsi-vc-13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Thanks to all for sharing and supporting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Who wants to be our 100th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Good growth across all metrics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Engagements especially important</a:t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Email sent couple of weeks ago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Great response - thank you!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Now have a couple in the bank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Any topics relating to CEOS-ARD in general are relevant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Let me know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65a62ccb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65a62ccb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Attended IGARSS in July with Dave, Brian and a couple from AMA team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Broad ceos booth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Two point where ARD was highlighted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Banner - in an ‘ask us about’ format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-GB"/>
              <a:t>Have flyer on table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Poster a good visual summary of CEOS-ARD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65a62ccb4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65a62ccb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Can have full wall graphics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Similar format as the banner - ‘ask us about’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ARD featured on left wall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Centre image is MTG-I1 first light, fitting as the event is in SA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8af059f8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8af059f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Action from LSI-VC-13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Available</a:t>
            </a:r>
            <a:r>
              <a:rPr lang="en-GB"/>
              <a:t> in the header of ard website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Zip file, includes four colours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Blue is the preferred option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To be used by ARD datasets to show their certification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Or to promote CEOS-ARD broadly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ciencedirect.com/science/article/pii/S2666017223000287" TargetMode="External"/><Relationship Id="rId4" Type="http://schemas.openxmlformats.org/officeDocument/2006/relationships/hyperlink" Target="https://www.sciencedirect.com/science/article/pii/S2666017223000287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eos.org/ard/files/CEOS-ARD%20Logo.zip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1" y="175950"/>
            <a:ext cx="85167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000"/>
              <a:t>CEOS-ARD Communications Activities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Libby Rose / Chris Barnes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12.1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- 12th October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606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@CEOSARD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606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Following steadily growing!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102 followers 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up from 55 in March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13 tweets March - Sept 2023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CEOS-ARD Twitter</a:t>
            </a:r>
            <a:endParaRPr/>
          </a:p>
        </p:txBody>
      </p:sp>
      <p:graphicFrame>
        <p:nvGraphicFramePr>
          <p:cNvPr id="74" name="Google Shape;74;p8"/>
          <p:cNvGraphicFramePr/>
          <p:nvPr/>
        </p:nvGraphicFramePr>
        <p:xfrm>
          <a:off x="2634525" y="338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{29473652-03EA-4EC0-BE96-EA209A1818ED}</a:tableStyleId>
              </a:tblPr>
              <a:tblGrid>
                <a:gridCol w="1980100"/>
                <a:gridCol w="1488800"/>
                <a:gridCol w="1965225"/>
                <a:gridCol w="1488800"/>
              </a:tblGrid>
              <a:tr h="20955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Averages</a:t>
                      </a:r>
                      <a:endParaRPr b="1" sz="17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A677"/>
                    </a:solidFill>
                  </a:tcPr>
                </a:tc>
                <a:tc hMerge="1"/>
                <a:tc hMerge="1"/>
                <a:tc hMerge="1"/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/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Mar-Sep 23</a:t>
                      </a:r>
                      <a:endParaRPr b="1" sz="17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Jun 22 - Mar 23</a:t>
                      </a:r>
                      <a:endParaRPr b="1" sz="1700">
                        <a:solidFill>
                          <a:srgbClr val="99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% increase</a:t>
                      </a:r>
                      <a:endParaRPr b="1" sz="17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Impressions</a:t>
                      </a:r>
                      <a:endParaRPr b="1" sz="15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855.38</a:t>
                      </a:r>
                      <a:endParaRPr sz="17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334.13</a:t>
                      </a:r>
                      <a:endParaRPr sz="1700">
                        <a:solidFill>
                          <a:srgbClr val="99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156.00%</a:t>
                      </a:r>
                      <a:endParaRPr b="1" sz="17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Engagements</a:t>
                      </a:r>
                      <a:endParaRPr b="1" sz="15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44.85</a:t>
                      </a:r>
                      <a:endParaRPr sz="17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16.07</a:t>
                      </a:r>
                      <a:endParaRPr sz="1700">
                        <a:solidFill>
                          <a:srgbClr val="99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179.07%</a:t>
                      </a:r>
                      <a:endParaRPr b="1" sz="17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Engagement rate</a:t>
                      </a:r>
                      <a:endParaRPr b="1" sz="15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6.13%</a:t>
                      </a:r>
                      <a:endParaRPr sz="17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4.81%</a:t>
                      </a:r>
                      <a:endParaRPr sz="1700">
                        <a:solidFill>
                          <a:srgbClr val="99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27.45%</a:t>
                      </a:r>
                      <a:endParaRPr b="1" sz="17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User Profile Clicks</a:t>
                      </a:r>
                      <a:endParaRPr b="1" sz="15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5.23</a:t>
                      </a:r>
                      <a:endParaRPr sz="17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2.87</a:t>
                      </a:r>
                      <a:endParaRPr sz="1700">
                        <a:solidFill>
                          <a:srgbClr val="99999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82.26%</a:t>
                      </a:r>
                      <a:endParaRPr b="1" sz="17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5" name="Google Shape;75;p8"/>
          <p:cNvSpPr txBox="1"/>
          <p:nvPr/>
        </p:nvSpPr>
        <p:spPr>
          <a:xfrm>
            <a:off x="94225" y="6092050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* Statistics calculated as of 2 Oct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>
            <p:ph idx="1" type="body"/>
          </p:nvPr>
        </p:nvSpPr>
        <p:spPr>
          <a:xfrm>
            <a:off x="348308" y="120228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Montserrat"/>
              <a:buChar char="❖"/>
            </a:pPr>
            <a:r>
              <a:rPr lang="en-GB" sz="2500"/>
              <a:t>Always</a:t>
            </a:r>
            <a:r>
              <a:rPr lang="en-GB" sz="2500"/>
              <a:t> looking for things to share</a:t>
            </a:r>
            <a:endParaRPr sz="25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Assessments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Data hosting, access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Applications, user stories</a:t>
            </a:r>
            <a:endParaRPr sz="21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On our radar:</a:t>
            </a:r>
            <a:endParaRPr sz="25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BiDS &amp; VH-RODA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 u="sng">
                <a:solidFill>
                  <a:schemeClr val="hlink"/>
                </a:solidFill>
                <a:hlinkClick r:id="rId3"/>
              </a:rPr>
              <a:t>Landsat &amp; DE Australia coastlines story</a:t>
            </a:r>
            <a:endParaRPr sz="10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 u="sng">
                <a:solidFill>
                  <a:schemeClr val="hlink"/>
                </a:solidFill>
                <a:hlinkClick r:id="rId4"/>
              </a:rPr>
              <a:t>Landsat Collection 2 paper</a:t>
            </a:r>
            <a:endParaRPr/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Topics?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CEOS-ARD at IGARSS 2023</a:t>
            </a:r>
            <a:endParaRPr/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3050" y="1246912"/>
            <a:ext cx="2035800" cy="470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2700" y="1089912"/>
            <a:ext cx="1860475" cy="5023274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675" y="1986036"/>
            <a:ext cx="5414150" cy="30172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1398800" y="5201400"/>
            <a:ext cx="3633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Poster (presented by Andreia)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0"/>
          <p:cNvSpPr txBox="1"/>
          <p:nvPr/>
        </p:nvSpPr>
        <p:spPr>
          <a:xfrm>
            <a:off x="9351100" y="5956150"/>
            <a:ext cx="2459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Panel of CEOS Flyer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0"/>
          <p:cNvSpPr txBox="1"/>
          <p:nvPr/>
        </p:nvSpPr>
        <p:spPr>
          <a:xfrm>
            <a:off x="6621988" y="6063050"/>
            <a:ext cx="2241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Roll-up banner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GEO Week 2023</a:t>
            </a:r>
            <a:endParaRPr/>
          </a:p>
        </p:txBody>
      </p:sp>
      <p:pic>
        <p:nvPicPr>
          <p:cNvPr id="98" name="Google Shape;9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550" y="1520713"/>
            <a:ext cx="4697426" cy="40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/>
          <p:cNvPicPr preferRelativeResize="0"/>
          <p:nvPr/>
        </p:nvPicPr>
        <p:blipFill rotWithShape="1">
          <a:blip r:embed="rId4">
            <a:alphaModFix/>
          </a:blip>
          <a:srcRect b="38641" l="5947" r="48824" t="18561"/>
          <a:stretch/>
        </p:blipFill>
        <p:spPr>
          <a:xfrm>
            <a:off x="703600" y="1623351"/>
            <a:ext cx="4960486" cy="429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/>
          <p:nvPr/>
        </p:nvSpPr>
        <p:spPr>
          <a:xfrm>
            <a:off x="6583328" y="1558525"/>
            <a:ext cx="5429100" cy="466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324225" y="3103175"/>
            <a:ext cx="5813100" cy="311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Now </a:t>
            </a:r>
            <a:r>
              <a:rPr lang="en-GB"/>
              <a:t>available</a:t>
            </a:r>
            <a:r>
              <a:rPr lang="en-GB"/>
              <a:t> online: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https://ceos.org/ard/files/CEOS-ARD%20Logo.zip</a:t>
            </a:r>
            <a:r>
              <a:rPr lang="en-GB"/>
              <a:t>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Four colours, two file sizes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Includes design file + vector format</a:t>
            </a:r>
            <a:endParaRPr/>
          </a:p>
        </p:txBody>
      </p:sp>
      <p:sp>
        <p:nvSpPr>
          <p:cNvPr id="106" name="Google Shape;106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Branding Package</a:t>
            </a:r>
            <a:endParaRPr/>
          </a:p>
        </p:txBody>
      </p:sp>
      <p:pic>
        <p:nvPicPr>
          <p:cNvPr id="107" name="Google Shape;10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9937" y="1809633"/>
            <a:ext cx="5295877" cy="416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650" y="1528450"/>
            <a:ext cx="5699275" cy="10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/>
          <p:nvPr/>
        </p:nvSpPr>
        <p:spPr>
          <a:xfrm>
            <a:off x="4647850" y="1737775"/>
            <a:ext cx="1158600" cy="594900"/>
          </a:xfrm>
          <a:prstGeom prst="ellipse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