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Montserrat"/>
      <p:regular r:id="rId18"/>
      <p:bold r:id="rId19"/>
      <p:italic r:id="rId20"/>
      <p:boldItalic r:id="rId21"/>
    </p:embeddedFont>
    <p:embeddedFont>
      <p:font typeface="Quattrocento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jSifLJKMdz/Vpij2b9va2NMq2kU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QuattrocentoSans-regular.fntdata"/><Relationship Id="rId21" Type="http://schemas.openxmlformats.org/officeDocument/2006/relationships/font" Target="fonts/Montserrat-boldItalic.fntdata"/><Relationship Id="rId24" Type="http://schemas.openxmlformats.org/officeDocument/2006/relationships/font" Target="fonts/QuattrocentoSans-italic.fntdata"/><Relationship Id="rId23" Type="http://schemas.openxmlformats.org/officeDocument/2006/relationships/font" Target="fonts/QuattrocentoSans-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customschemas.google.com/relationships/presentationmetadata" Target="metadata"/><Relationship Id="rId25" Type="http://schemas.openxmlformats.org/officeDocument/2006/relationships/font" Target="fonts/QuattrocentoSans-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 name="Google Shape;7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6.png"/><Relationship Id="rId6"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5"/>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5"/>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5"/>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5"/>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5"/>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5"/>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5"/>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5"/>
          <p:cNvPicPr preferRelativeResize="0"/>
          <p:nvPr/>
        </p:nvPicPr>
        <p:blipFill rotWithShape="1">
          <a:blip r:embed="rId6">
            <a:alphaModFix amt="34000"/>
          </a:blip>
          <a:srcRect b="671" l="54016" r="11355" t="36081"/>
          <a:stretch/>
        </p:blipFill>
        <p:spPr>
          <a:xfrm rot="-5400000">
            <a:off x="5792642" y="4819952"/>
            <a:ext cx="1719709" cy="2366806"/>
          </a:xfrm>
          <a:prstGeom prst="rtTriangle">
            <a:avLst/>
          </a:prstGeom>
          <a:noFill/>
          <a:ln>
            <a:noFill/>
          </a:ln>
        </p:spPr>
      </p:pic>
      <p:sp>
        <p:nvSpPr>
          <p:cNvPr id="20" name="Google Shape;20;p5"/>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6"/>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LSI-VC-14, 10-12 October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
        <p:nvSpPr>
          <p:cNvPr id="29" name="Google Shape;29;p6"/>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0" name="Google Shape;3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7"/>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7"/>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7"/>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8" name="Google Shape;38;p7"/>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9" name="Google Shape;39;p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0" name="Google Shape;40;p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1" name="Google Shape;41;p7"/>
          <p:cNvSpPr txBox="1"/>
          <p:nvPr/>
        </p:nvSpPr>
        <p:spPr>
          <a:xfrm>
            <a:off x="-24384" y="6562799"/>
            <a:ext cx="492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Montserrat"/>
                <a:ea typeface="Montserrat"/>
                <a:cs typeface="Montserrat"/>
                <a:sym typeface="Montserrat"/>
              </a:rPr>
              <a:t>LSI-VC-14, 10-12 October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8"/>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8"/>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9" name="Google Shape;49;p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0" name="Google Shape;50;p8"/>
          <p:cNvSpPr txBox="1"/>
          <p:nvPr/>
        </p:nvSpPr>
        <p:spPr>
          <a:xfrm>
            <a:off x="-24384" y="6562799"/>
            <a:ext cx="492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Montserrat"/>
                <a:ea typeface="Montserrat"/>
                <a:cs typeface="Montserrat"/>
                <a:sym typeface="Montserrat"/>
              </a:rPr>
              <a:t>LSI-VC-14, 10-12 October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9"/>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9"/>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8" name="Google Shape;58;p9"/>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9" name="Google Shape;59;p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0" name="Google Shape;60;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1" name="Google Shape;61;p9"/>
          <p:cNvSpPr txBox="1"/>
          <p:nvPr/>
        </p:nvSpPr>
        <p:spPr>
          <a:xfrm>
            <a:off x="-24384" y="6562799"/>
            <a:ext cx="492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Montserrat"/>
                <a:ea typeface="Montserrat"/>
                <a:cs typeface="Montserrat"/>
                <a:sym typeface="Montserrat"/>
              </a:rPr>
              <a:t>LSI-VC-13, 23-24 March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4"/>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4"/>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0.jpg"/><Relationship Id="rId6"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jpg"/><Relationship Id="rId4" Type="http://schemas.openxmlformats.org/officeDocument/2006/relationships/image" Target="../media/image15.jpg"/><Relationship Id="rId5"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jpg"/><Relationship Id="rId4" Type="http://schemas.openxmlformats.org/officeDocument/2006/relationships/image" Target="../media/image22.jpg"/><Relationship Id="rId5" Type="http://schemas.openxmlformats.org/officeDocument/2006/relationships/image" Target="../media/image20.jpg"/><Relationship Id="rId6"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drive.google.com/drive/folders/1lFsmgjlQqLkqKV7VOHLkJRhh-breb0WG" TargetMode="External"/><Relationship Id="rId4" Type="http://schemas.openxmlformats.org/officeDocument/2006/relationships/hyperlink" Target="mailto:matthew@symbioscomms.com" TargetMode="External"/><Relationship Id="rId5" Type="http://schemas.openxmlformats.org/officeDocument/2006/relationships/hyperlink" Target="https://ceos.org/meetings/lsi-vc-1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eur05.safelinks.protection.outlook.com/?url=http%3A%2F%2Fintl-sar-coord-group.space%2F&amp;data=05%7C01%7Cthibault.taillade%40esa.int%7C4f1476c80dcb477ae6a508db6cf966c5%7C9a5cacd02bef4dd7ac5c7ebe1f54f495%7C0%7C0%7C638223590648804507%7CUnknown%7CTWFpbGZsb3d8eyJWIjoiMC4wLjAwMDAiLCJQIjoiV2luMzIiLCJBTiI6Ik1haWwiLCJXVCI6Mn0%3D%7C3000%7C%7C%7C&amp;sdata=jptD38jB2TZK1DHfZpyrkz6ypvEOBcr%2Feu2c26A%2FrD0%3D&amp;reserved=0" TargetMode="External"/><Relationship Id="rId4" Type="http://schemas.openxmlformats.org/officeDocument/2006/relationships/hyperlink" Target="https://eur05.safelinks.protection.outlook.com/?url=http%3A%2F%2Fintl-sar-coord-group.space%2F&amp;data=05%7C01%7Cthibault.taillade%40esa.int%7C4f1476c80dcb477ae6a508db6cf966c5%7C9a5cacd02bef4dd7ac5c7ebe1f54f495%7C0%7C0%7C638223590648804507%7CUnknown%7CTWFpbGZsb3d8eyJWIjoiMC4wLjAwMDAiLCJQIjoiV2luMzIiLCJBTiI6Ik1haWwiLCJXVCI6Mn0%3D%7C3000%7C%7C%7C&amp;sdata=jptD38jB2TZK1DHfZpyrkz6ypvEOBcr%2Feu2c26A%2FrD0%3D&amp;reserved=0" TargetMode="External"/><Relationship Id="rId5"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title"/>
          </p:nvPr>
        </p:nvSpPr>
        <p:spPr>
          <a:xfrm>
            <a:off x="176047" y="82638"/>
            <a:ext cx="8800002" cy="3929531"/>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7500"/>
              <a:t>LSI-VC-14</a:t>
            </a:r>
            <a:endParaRPr sz="7500">
              <a:latin typeface="Montserrat"/>
              <a:ea typeface="Montserrat"/>
              <a:cs typeface="Montserrat"/>
              <a:sym typeface="Montserrat"/>
            </a:endParaRPr>
          </a:p>
          <a:p>
            <a:pPr indent="0" lvl="0" marL="0" rtl="0" algn="l">
              <a:lnSpc>
                <a:spcPct val="150000"/>
              </a:lnSpc>
              <a:spcBef>
                <a:spcPts val="0"/>
              </a:spcBef>
              <a:spcAft>
                <a:spcPts val="0"/>
              </a:spcAft>
              <a:buClr>
                <a:schemeClr val="lt1"/>
              </a:buClr>
              <a:buSzPts val="8000"/>
              <a:buFont typeface="Arial"/>
              <a:buNone/>
            </a:pPr>
            <a:r>
              <a:rPr lang="en-GB" sz="7500">
                <a:latin typeface="Montserrat"/>
                <a:ea typeface="Montserrat"/>
                <a:cs typeface="Montserrat"/>
                <a:sym typeface="Montserrat"/>
              </a:rPr>
              <a:t>2023</a:t>
            </a:r>
            <a:endParaRPr sz="7500">
              <a:latin typeface="Montserrat"/>
              <a:ea typeface="Montserrat"/>
              <a:cs typeface="Montserrat"/>
              <a:sym typeface="Montserrat"/>
            </a:endParaRPr>
          </a:p>
          <a:p>
            <a:pPr indent="0" lvl="0" marL="0" rtl="0" algn="l">
              <a:lnSpc>
                <a:spcPct val="115000"/>
              </a:lnSpc>
              <a:spcBef>
                <a:spcPts val="1000"/>
              </a:spcBef>
              <a:spcAft>
                <a:spcPts val="0"/>
              </a:spcAft>
              <a:buClr>
                <a:schemeClr val="lt1"/>
              </a:buClr>
              <a:buSzPts val="8000"/>
              <a:buFont typeface="Arial"/>
              <a:buNone/>
            </a:pPr>
            <a:r>
              <a:rPr i="1" lang="en-GB" sz="4000">
                <a:latin typeface="Montserrat"/>
                <a:ea typeface="Montserrat"/>
                <a:cs typeface="Montserrat"/>
                <a:sym typeface="Montserrat"/>
              </a:rPr>
              <a:t>Quad-pol and Multi-frequency acquisitions </a:t>
            </a:r>
            <a:r>
              <a:rPr i="1" lang="en-GB" sz="4000"/>
              <a:t>r</a:t>
            </a:r>
            <a:r>
              <a:rPr i="1" lang="en-GB" sz="4000">
                <a:latin typeface="Montserrat"/>
                <a:ea typeface="Montserrat"/>
                <a:cs typeface="Montserrat"/>
                <a:sym typeface="Montserrat"/>
              </a:rPr>
              <a:t>equests from the POLINSAR Workshop </a:t>
            </a:r>
            <a:endParaRPr/>
          </a:p>
        </p:txBody>
      </p:sp>
      <p:sp>
        <p:nvSpPr>
          <p:cNvPr id="67" name="Google Shape;67;p1"/>
          <p:cNvSpPr/>
          <p:nvPr/>
        </p:nvSpPr>
        <p:spPr>
          <a:xfrm>
            <a:off x="7247739" y="4170044"/>
            <a:ext cx="4832943" cy="2605318"/>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2200"/>
              <a:buFont typeface="Arial"/>
              <a:buNone/>
            </a:pPr>
            <a:r>
              <a:t/>
            </a:r>
            <a:endParaRPr b="1" i="0" sz="18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GB" sz="1800" u="none" cap="none" strike="noStrike">
                <a:solidFill>
                  <a:schemeClr val="accent1"/>
                </a:solidFill>
                <a:latin typeface="Montserrat"/>
                <a:ea typeface="Montserrat"/>
                <a:cs typeface="Montserrat"/>
                <a:sym typeface="Montserrat"/>
              </a:rPr>
              <a:t>Francesco Sarti, ESA</a:t>
            </a:r>
            <a:endParaRPr/>
          </a:p>
          <a:p>
            <a:pPr indent="0" lvl="0" marL="0" marR="0" rtl="0" algn="r">
              <a:lnSpc>
                <a:spcPct val="150000"/>
              </a:lnSpc>
              <a:spcBef>
                <a:spcPts val="0"/>
              </a:spcBef>
              <a:spcAft>
                <a:spcPts val="0"/>
              </a:spcAft>
              <a:buClr>
                <a:srgbClr val="000000"/>
              </a:buClr>
              <a:buSzPts val="2200"/>
              <a:buFont typeface="Arial"/>
              <a:buNone/>
            </a:pPr>
            <a:r>
              <a:rPr b="1" i="0" lang="en-GB" sz="1800" u="none" cap="none" strike="noStrike">
                <a:solidFill>
                  <a:schemeClr val="accent1"/>
                </a:solidFill>
                <a:latin typeface="Montserrat"/>
                <a:ea typeface="Montserrat"/>
                <a:cs typeface="Montserrat"/>
                <a:sym typeface="Montserrat"/>
              </a:rPr>
              <a:t>Magdalena Fitrzyk RSAC c/o ESA</a:t>
            </a:r>
            <a:endParaRPr b="0" i="0" sz="1100" u="none" cap="none" strike="noStrike">
              <a:solidFill>
                <a:srgbClr val="000000"/>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GB" sz="1800" u="none" cap="none" strike="noStrike">
                <a:solidFill>
                  <a:schemeClr val="accent1"/>
                </a:solidFill>
                <a:latin typeface="Montserrat"/>
                <a:ea typeface="Montserrat"/>
                <a:cs typeface="Montserrat"/>
                <a:sym typeface="Montserrat"/>
              </a:rPr>
              <a:t>Agenda Item 13.1</a:t>
            </a:r>
            <a:endParaRPr b="0" i="0" sz="1100" u="none" cap="none" strike="noStrike">
              <a:solidFill>
                <a:srgbClr val="000000"/>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GB" sz="1800" u="none" cap="none" strike="noStrike">
                <a:solidFill>
                  <a:schemeClr val="accent1"/>
                </a:solidFill>
                <a:latin typeface="Montserrat"/>
                <a:ea typeface="Montserrat"/>
                <a:cs typeface="Montserrat"/>
                <a:sym typeface="Montserrat"/>
              </a:rPr>
              <a:t>LSI-VC-14 2023, ESA/ESRIN</a:t>
            </a:r>
            <a:endParaRPr b="1" i="0" sz="18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GB" sz="1800" u="none" cap="none" strike="noStrike">
                <a:solidFill>
                  <a:schemeClr val="accent1"/>
                </a:solidFill>
                <a:latin typeface="Montserrat"/>
                <a:ea typeface="Montserrat"/>
                <a:cs typeface="Montserrat"/>
                <a:sym typeface="Montserrat"/>
              </a:rPr>
              <a:t>10th - 12th October 2023</a:t>
            </a:r>
            <a:endParaRPr b="1" i="0" sz="18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6"/>
          <p:cNvSpPr txBox="1"/>
          <p:nvPr>
            <p:ph type="title"/>
          </p:nvPr>
        </p:nvSpPr>
        <p:spPr>
          <a:xfrm>
            <a:off x="176048" y="175939"/>
            <a:ext cx="9612008"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3200"/>
              <a:t>Datasets/database generated from ESA study</a:t>
            </a:r>
            <a:endParaRPr/>
          </a:p>
        </p:txBody>
      </p:sp>
      <p:sp>
        <p:nvSpPr>
          <p:cNvPr id="142" name="Google Shape;142;p16"/>
          <p:cNvSpPr/>
          <p:nvPr/>
        </p:nvSpPr>
        <p:spPr>
          <a:xfrm>
            <a:off x="229641" y="1088461"/>
            <a:ext cx="11732718" cy="5328000"/>
          </a:xfrm>
          <a:prstGeom prst="rect">
            <a:avLst/>
          </a:prstGeom>
          <a:noFill/>
          <a:ln>
            <a:noFill/>
          </a:ln>
        </p:spPr>
        <p:txBody>
          <a:bodyPr anchorCtr="0" anchor="t" bIns="45700" lIns="91425" spcFirstLastPara="1" rIns="91425" wrap="square" tIns="45700">
            <a:noAutofit/>
          </a:bodyPr>
          <a:lstStyle/>
          <a:p>
            <a:pPr indent="0" lvl="0" marL="0" marR="0" rtl="0" algn="l">
              <a:lnSpc>
                <a:spcPct val="119000"/>
              </a:lnSpc>
              <a:spcBef>
                <a:spcPts val="0"/>
              </a:spcBef>
              <a:spcAft>
                <a:spcPts val="0"/>
              </a:spcAft>
              <a:buNone/>
            </a:pPr>
            <a:r>
              <a:rPr b="0" i="0" lang="en-GB" sz="1600" u="none" cap="none" strike="noStrike">
                <a:solidFill>
                  <a:schemeClr val="dk1"/>
                </a:solidFill>
                <a:latin typeface="Arial"/>
                <a:ea typeface="Arial"/>
                <a:cs typeface="Arial"/>
                <a:sym typeface="Arial"/>
              </a:rPr>
              <a:t>Reporting on recently finalised ESA study “</a:t>
            </a:r>
            <a:r>
              <a:rPr b="1" i="0" lang="en-GB" sz="1600" u="none" cap="none" strike="noStrike">
                <a:solidFill>
                  <a:srgbClr val="FF0000"/>
                </a:solidFill>
                <a:latin typeface="Arial"/>
                <a:ea typeface="Arial"/>
                <a:cs typeface="Arial"/>
                <a:sym typeface="Arial"/>
              </a:rPr>
              <a:t>Information content of multi-spectral Pol-InSAR data</a:t>
            </a:r>
            <a:r>
              <a:rPr b="0" i="0" lang="en-GB" sz="1600" u="none" cap="none" strike="noStrike">
                <a:solidFill>
                  <a:srgbClr val="FF0000"/>
                </a:solidFill>
                <a:latin typeface="Arial"/>
                <a:ea typeface="Arial"/>
                <a:cs typeface="Arial"/>
                <a:sym typeface="Arial"/>
              </a:rPr>
              <a:t>”</a:t>
            </a:r>
            <a:endParaRPr/>
          </a:p>
          <a:p>
            <a:pPr indent="0" lvl="0" marL="0" marR="0" rtl="0" algn="l">
              <a:lnSpc>
                <a:spcPct val="119000"/>
              </a:lnSpc>
              <a:spcBef>
                <a:spcPts val="320"/>
              </a:spcBef>
              <a:spcAft>
                <a:spcPts val="0"/>
              </a:spcAft>
              <a:buNone/>
            </a:pPr>
            <a:r>
              <a:rPr b="0" i="0" lang="en-GB" sz="1600" u="none" cap="none" strike="noStrike">
                <a:solidFill>
                  <a:schemeClr val="dk1"/>
                </a:solidFill>
                <a:latin typeface="Arial"/>
                <a:ea typeface="Arial"/>
                <a:cs typeface="Arial"/>
                <a:sym typeface="Arial"/>
              </a:rPr>
              <a:t>ESA contract (with DLR) no: 4000133590/20/NL/AS (info from B. Rommen, ESA). Final results &amp; data will be made available soon (possibly on a dedicated ESA Airborne Campaigns web page).</a:t>
            </a:r>
            <a:endParaRPr b="0" i="0" sz="1600" u="none" cap="none" strike="noStrike">
              <a:solidFill>
                <a:schemeClr val="dk1"/>
              </a:solidFill>
              <a:latin typeface="Arial"/>
              <a:ea typeface="Arial"/>
              <a:cs typeface="Arial"/>
              <a:sym typeface="Arial"/>
            </a:endParaRPr>
          </a:p>
          <a:p>
            <a:pPr indent="0" lvl="0" marL="0" marR="0" rtl="0" algn="l">
              <a:lnSpc>
                <a:spcPct val="119000"/>
              </a:lnSpc>
              <a:spcBef>
                <a:spcPts val="320"/>
              </a:spcBef>
              <a:spcAft>
                <a:spcPts val="0"/>
              </a:spcAft>
              <a:buNone/>
            </a:pPr>
            <a:r>
              <a:t/>
            </a:r>
            <a:endParaRPr b="0" i="0" sz="1600" u="none" cap="none" strike="noStrike">
              <a:solidFill>
                <a:schemeClr val="dk1"/>
              </a:solidFill>
              <a:latin typeface="Arial"/>
              <a:ea typeface="Arial"/>
              <a:cs typeface="Arial"/>
              <a:sym typeface="Arial"/>
            </a:endParaRPr>
          </a:p>
          <a:p>
            <a:pPr indent="-285750" lvl="0" marL="285750" marR="0" rtl="0" algn="l">
              <a:lnSpc>
                <a:spcPct val="119000"/>
              </a:lnSpc>
              <a:spcBef>
                <a:spcPts val="320"/>
              </a:spcBef>
              <a:spcAft>
                <a:spcPts val="0"/>
              </a:spcAft>
              <a:buClr>
                <a:srgbClr val="8197A6"/>
              </a:buClr>
              <a:buSzPts val="1600"/>
              <a:buFont typeface="Noto Sans Symbols"/>
              <a:buChar char="⮚"/>
            </a:pPr>
            <a:r>
              <a:rPr b="0" i="0" lang="en-GB" sz="1600" u="none" cap="none" strike="noStrike">
                <a:solidFill>
                  <a:schemeClr val="dk1"/>
                </a:solidFill>
                <a:latin typeface="Arial"/>
                <a:ea typeface="Arial"/>
                <a:cs typeface="Arial"/>
                <a:sym typeface="Arial"/>
              </a:rPr>
              <a:t>Covering a</a:t>
            </a:r>
            <a:r>
              <a:rPr b="1" i="0" lang="en-GB" sz="1600" u="none" cap="none" strike="noStrike">
                <a:solidFill>
                  <a:schemeClr val="dk1"/>
                </a:solidFill>
                <a:latin typeface="Arial"/>
                <a:ea typeface="Arial"/>
                <a:cs typeface="Arial"/>
                <a:sym typeface="Arial"/>
              </a:rPr>
              <a:t> number of test sites </a:t>
            </a:r>
            <a:r>
              <a:rPr b="0" i="0" lang="en-GB" sz="1600" u="none" cap="none" strike="noStrike">
                <a:solidFill>
                  <a:schemeClr val="dk1"/>
                </a:solidFill>
                <a:latin typeface="Arial"/>
                <a:ea typeface="Arial"/>
                <a:cs typeface="Arial"/>
                <a:sym typeface="Arial"/>
              </a:rPr>
              <a:t>for different applications. Datasets cover:</a:t>
            </a:r>
            <a:endParaRPr/>
          </a:p>
          <a:p>
            <a:pPr indent="-285750" lvl="1" marL="1066800" marR="0" rtl="0" algn="l">
              <a:lnSpc>
                <a:spcPct val="119000"/>
              </a:lnSpc>
              <a:spcBef>
                <a:spcPts val="320"/>
              </a:spcBef>
              <a:spcAft>
                <a:spcPts val="0"/>
              </a:spcAft>
              <a:buClr>
                <a:schemeClr val="accent1"/>
              </a:buClr>
              <a:buSzPts val="1600"/>
              <a:buFont typeface="Arial"/>
              <a:buChar char="•"/>
            </a:pPr>
            <a:r>
              <a:rPr b="0" i="0" lang="en-GB" sz="1600" u="none" cap="none" strike="noStrike">
                <a:solidFill>
                  <a:schemeClr val="dk1"/>
                </a:solidFill>
                <a:latin typeface="Arial"/>
                <a:ea typeface="Arial"/>
                <a:cs typeface="Arial"/>
                <a:sym typeface="Arial"/>
              </a:rPr>
              <a:t>Forestry</a:t>
            </a:r>
            <a:endParaRPr b="0" i="0" sz="1600" u="none" cap="none" strike="noStrike">
              <a:solidFill>
                <a:schemeClr val="dk1"/>
              </a:solidFill>
              <a:latin typeface="Arial"/>
              <a:ea typeface="Arial"/>
              <a:cs typeface="Arial"/>
              <a:sym typeface="Arial"/>
            </a:endParaRPr>
          </a:p>
          <a:p>
            <a:pPr indent="-285750" lvl="1" marL="1066800" marR="0" rtl="0" algn="l">
              <a:lnSpc>
                <a:spcPct val="119000"/>
              </a:lnSpc>
              <a:spcBef>
                <a:spcPts val="320"/>
              </a:spcBef>
              <a:spcAft>
                <a:spcPts val="0"/>
              </a:spcAft>
              <a:buClr>
                <a:schemeClr val="accent1"/>
              </a:buClr>
              <a:buSzPts val="1600"/>
              <a:buFont typeface="Arial"/>
              <a:buChar char="•"/>
            </a:pPr>
            <a:r>
              <a:rPr b="0" i="0" lang="en-GB" sz="1600" u="none" cap="none" strike="noStrike">
                <a:solidFill>
                  <a:schemeClr val="dk1"/>
                </a:solidFill>
                <a:latin typeface="Arial"/>
                <a:ea typeface="Arial"/>
                <a:cs typeface="Arial"/>
                <a:sym typeface="Arial"/>
              </a:rPr>
              <a:t>Agriculture</a:t>
            </a:r>
            <a:endParaRPr/>
          </a:p>
          <a:p>
            <a:pPr indent="-285750" lvl="1" marL="1066800" marR="0" rtl="0" algn="l">
              <a:lnSpc>
                <a:spcPct val="119000"/>
              </a:lnSpc>
              <a:spcBef>
                <a:spcPts val="320"/>
              </a:spcBef>
              <a:spcAft>
                <a:spcPts val="0"/>
              </a:spcAft>
              <a:buClr>
                <a:schemeClr val="accent1"/>
              </a:buClr>
              <a:buSzPts val="1600"/>
              <a:buFont typeface="Arial"/>
              <a:buChar char="•"/>
            </a:pPr>
            <a:r>
              <a:rPr b="0" i="0" lang="en-GB" sz="1600" u="none" cap="none" strike="noStrike">
                <a:solidFill>
                  <a:schemeClr val="dk1"/>
                </a:solidFill>
                <a:latin typeface="Arial"/>
                <a:ea typeface="Arial"/>
                <a:cs typeface="Arial"/>
                <a:sym typeface="Arial"/>
              </a:rPr>
              <a:t>Wetlands</a:t>
            </a:r>
            <a:endParaRPr/>
          </a:p>
          <a:p>
            <a:pPr indent="-285750" lvl="1" marL="1066800" marR="0" rtl="0" algn="l">
              <a:lnSpc>
                <a:spcPct val="119000"/>
              </a:lnSpc>
              <a:spcBef>
                <a:spcPts val="320"/>
              </a:spcBef>
              <a:spcAft>
                <a:spcPts val="0"/>
              </a:spcAft>
              <a:buClr>
                <a:schemeClr val="accent1"/>
              </a:buClr>
              <a:buSzPts val="1600"/>
              <a:buFont typeface="Arial"/>
              <a:buChar char="•"/>
            </a:pPr>
            <a:r>
              <a:rPr b="0" i="0" lang="en-GB" sz="1600" u="none" cap="none" strike="noStrike">
                <a:solidFill>
                  <a:schemeClr val="dk1"/>
                </a:solidFill>
                <a:latin typeface="Arial"/>
                <a:ea typeface="Arial"/>
                <a:cs typeface="Arial"/>
                <a:sym typeface="Arial"/>
              </a:rPr>
              <a:t>Land ice</a:t>
            </a:r>
            <a:endParaRPr/>
          </a:p>
          <a:p>
            <a:pPr indent="-285750" lvl="1" marL="1066800" marR="0" rtl="0" algn="l">
              <a:lnSpc>
                <a:spcPct val="119000"/>
              </a:lnSpc>
              <a:spcBef>
                <a:spcPts val="320"/>
              </a:spcBef>
              <a:spcAft>
                <a:spcPts val="0"/>
              </a:spcAft>
              <a:buClr>
                <a:schemeClr val="accent1"/>
              </a:buClr>
              <a:buSzPts val="1600"/>
              <a:buFont typeface="Arial"/>
              <a:buChar char="•"/>
            </a:pPr>
            <a:r>
              <a:rPr b="0" i="0" lang="en-GB" sz="1600" u="none" cap="none" strike="noStrike">
                <a:solidFill>
                  <a:schemeClr val="dk1"/>
                </a:solidFill>
                <a:latin typeface="Arial"/>
                <a:ea typeface="Arial"/>
                <a:cs typeface="Arial"/>
                <a:sym typeface="Arial"/>
              </a:rPr>
              <a:t>Snow-covered areas</a:t>
            </a:r>
            <a:endParaRPr/>
          </a:p>
          <a:p>
            <a:pPr indent="0" lvl="0" marL="0" marR="0" rtl="0" algn="l">
              <a:lnSpc>
                <a:spcPct val="119000"/>
              </a:lnSpc>
              <a:spcBef>
                <a:spcPts val="320"/>
              </a:spcBef>
              <a:spcAft>
                <a:spcPts val="0"/>
              </a:spcAft>
              <a:buNone/>
            </a:pPr>
            <a:r>
              <a:t/>
            </a:r>
            <a:endParaRPr b="0" i="0" sz="1600" u="none" cap="none" strike="noStrike">
              <a:solidFill>
                <a:schemeClr val="dk1"/>
              </a:solidFill>
              <a:latin typeface="Arial"/>
              <a:ea typeface="Arial"/>
              <a:cs typeface="Arial"/>
              <a:sym typeface="Arial"/>
            </a:endParaRPr>
          </a:p>
          <a:p>
            <a:pPr indent="-285750" lvl="0" marL="285750" marR="0" rtl="0" algn="l">
              <a:lnSpc>
                <a:spcPct val="119000"/>
              </a:lnSpc>
              <a:spcBef>
                <a:spcPts val="320"/>
              </a:spcBef>
              <a:spcAft>
                <a:spcPts val="0"/>
              </a:spcAft>
              <a:buClr>
                <a:srgbClr val="8197A6"/>
              </a:buClr>
              <a:buSzPts val="1600"/>
              <a:buFont typeface="Noto Sans Symbols"/>
              <a:buChar char="⮚"/>
            </a:pPr>
            <a:r>
              <a:rPr b="0" i="0" lang="en-GB" sz="1600" u="none" cap="none" strike="noStrike">
                <a:solidFill>
                  <a:schemeClr val="dk1"/>
                </a:solidFill>
                <a:latin typeface="Arial"/>
                <a:ea typeface="Arial"/>
                <a:cs typeface="Arial"/>
                <a:sym typeface="Arial"/>
              </a:rPr>
              <a:t>Consistent </a:t>
            </a:r>
            <a:r>
              <a:rPr b="0" i="1" lang="en-GB" sz="1600" u="none" cap="none" strike="noStrike">
                <a:solidFill>
                  <a:srgbClr val="FF0000"/>
                </a:solidFill>
                <a:latin typeface="Arial"/>
                <a:ea typeface="Arial"/>
                <a:cs typeface="Arial"/>
                <a:sym typeface="Arial"/>
              </a:rPr>
              <a:t>datasets </a:t>
            </a:r>
            <a:r>
              <a:rPr b="1" i="1" lang="en-GB" sz="1600" u="none" cap="none" strike="noStrike">
                <a:solidFill>
                  <a:srgbClr val="FF0000"/>
                </a:solidFill>
                <a:latin typeface="Arial"/>
                <a:ea typeface="Arial"/>
                <a:cs typeface="Arial"/>
                <a:sym typeface="Arial"/>
              </a:rPr>
              <a:t>mostly</a:t>
            </a:r>
            <a:r>
              <a:rPr b="0" i="1" lang="en-GB" sz="1600" u="none" cap="none" strike="noStrike">
                <a:solidFill>
                  <a:srgbClr val="FF0000"/>
                </a:solidFill>
                <a:latin typeface="Arial"/>
                <a:ea typeface="Arial"/>
                <a:cs typeface="Arial"/>
                <a:sym typeface="Arial"/>
              </a:rPr>
              <a:t> arriving from </a:t>
            </a:r>
            <a:r>
              <a:rPr b="1" i="1" lang="en-GB" sz="1600" u="none" cap="none" strike="noStrike">
                <a:solidFill>
                  <a:srgbClr val="FF0000"/>
                </a:solidFill>
                <a:latin typeface="Arial"/>
                <a:ea typeface="Arial"/>
                <a:cs typeface="Arial"/>
                <a:sym typeface="Arial"/>
              </a:rPr>
              <a:t>airborne </a:t>
            </a:r>
            <a:r>
              <a:rPr b="0" i="1" lang="en-GB" sz="1600" u="none" cap="none" strike="noStrike">
                <a:solidFill>
                  <a:srgbClr val="FF0000"/>
                </a:solidFill>
                <a:latin typeface="Arial"/>
                <a:ea typeface="Arial"/>
                <a:cs typeface="Arial"/>
                <a:sym typeface="Arial"/>
              </a:rPr>
              <a:t>campaigns (E-SAR, F-SAR) together </a:t>
            </a:r>
            <a:r>
              <a:rPr b="1" i="1" lang="en-GB" sz="1600" u="none" cap="none" strike="noStrike">
                <a:solidFill>
                  <a:srgbClr val="FF0000"/>
                </a:solidFill>
                <a:latin typeface="Arial"/>
                <a:ea typeface="Arial"/>
                <a:cs typeface="Arial"/>
                <a:sym typeface="Arial"/>
              </a:rPr>
              <a:t>with in-situ</a:t>
            </a:r>
            <a:r>
              <a:rPr b="0" i="1" lang="en-GB" sz="1600" u="none" cap="none" strike="noStrike">
                <a:solidFill>
                  <a:srgbClr val="FF0000"/>
                </a:solidFill>
                <a:latin typeface="Arial"/>
                <a:ea typeface="Arial"/>
                <a:cs typeface="Arial"/>
                <a:sym typeface="Arial"/>
              </a:rPr>
              <a:t> measurements.</a:t>
            </a:r>
            <a:endParaRPr/>
          </a:p>
          <a:p>
            <a:pPr indent="-285750" lvl="0" marL="285750" marR="0" rtl="0" algn="l">
              <a:lnSpc>
                <a:spcPct val="119000"/>
              </a:lnSpc>
              <a:spcBef>
                <a:spcPts val="320"/>
              </a:spcBef>
              <a:spcAft>
                <a:spcPts val="0"/>
              </a:spcAft>
              <a:buClr>
                <a:srgbClr val="8197A6"/>
              </a:buClr>
              <a:buSzPts val="1600"/>
              <a:buFont typeface="Noto Sans Symbols"/>
              <a:buChar char="⮚"/>
            </a:pPr>
            <a:r>
              <a:rPr b="0" i="0" lang="en-GB" sz="1600" u="none" cap="none" strike="noStrike">
                <a:solidFill>
                  <a:schemeClr val="dk1"/>
                </a:solidFill>
                <a:latin typeface="Arial"/>
                <a:ea typeface="Arial"/>
                <a:cs typeface="Arial"/>
                <a:sym typeface="Arial"/>
              </a:rPr>
              <a:t>Datasets allow user community to test hypotheses and </a:t>
            </a:r>
            <a:r>
              <a:rPr b="1" i="1" lang="en-GB" sz="1600" u="none" cap="none" strike="noStrike">
                <a:solidFill>
                  <a:schemeClr val="dk1"/>
                </a:solidFill>
                <a:latin typeface="Arial"/>
                <a:ea typeface="Arial"/>
                <a:cs typeface="Arial"/>
                <a:sym typeface="Arial"/>
              </a:rPr>
              <a:t>investigate the need for fully polarimetric SAR data</a:t>
            </a:r>
            <a:r>
              <a:rPr b="0" i="0" lang="en-GB" sz="1600" u="none" cap="none" strike="noStrike">
                <a:solidFill>
                  <a:schemeClr val="dk1"/>
                </a:solidFill>
                <a:latin typeface="Arial"/>
                <a:ea typeface="Arial"/>
                <a:cs typeface="Arial"/>
                <a:sym typeface="Arial"/>
              </a:rPr>
              <a:t>.</a:t>
            </a:r>
            <a:endParaRPr/>
          </a:p>
          <a:p>
            <a:pPr indent="-285750" lvl="0" marL="285750" marR="0" rtl="0" algn="l">
              <a:lnSpc>
                <a:spcPct val="119000"/>
              </a:lnSpc>
              <a:spcBef>
                <a:spcPts val="320"/>
              </a:spcBef>
              <a:spcAft>
                <a:spcPts val="0"/>
              </a:spcAft>
              <a:buClr>
                <a:srgbClr val="8197A6"/>
              </a:buClr>
              <a:buSzPts val="1600"/>
              <a:buFont typeface="Noto Sans Symbols"/>
              <a:buChar char="⮚"/>
            </a:pPr>
            <a:r>
              <a:rPr b="0" i="0" lang="en-GB" sz="1600" u="none" cap="none" strike="noStrike">
                <a:solidFill>
                  <a:schemeClr val="dk1"/>
                </a:solidFill>
                <a:latin typeface="Arial"/>
                <a:ea typeface="Arial"/>
                <a:cs typeface="Arial"/>
                <a:sym typeface="Arial"/>
              </a:rPr>
              <a:t>Examples provided in following slides.</a:t>
            </a:r>
            <a:endParaRPr/>
          </a:p>
          <a:p>
            <a:pPr indent="0" lvl="0" marL="0" marR="0" rtl="0" algn="l">
              <a:lnSpc>
                <a:spcPct val="119000"/>
              </a:lnSpc>
              <a:spcBef>
                <a:spcPts val="320"/>
              </a:spcBef>
              <a:spcAft>
                <a:spcPts val="0"/>
              </a:spcAft>
              <a:buNone/>
            </a:pPr>
            <a:r>
              <a:rPr b="1" i="0" lang="en-GB" sz="1600" u="none" cap="none" strike="noStrike">
                <a:solidFill>
                  <a:schemeClr val="dk1"/>
                </a:solidFill>
                <a:latin typeface="Arial"/>
                <a:ea typeface="Arial"/>
                <a:cs typeface="Arial"/>
                <a:sym typeface="Arial"/>
              </a:rPr>
              <a:t>Note</a:t>
            </a:r>
            <a:r>
              <a:rPr b="0" i="0" lang="en-GB" sz="1600" u="none" cap="none" strike="noStrike">
                <a:solidFill>
                  <a:schemeClr val="dk1"/>
                </a:solidFill>
                <a:latin typeface="Arial"/>
                <a:ea typeface="Arial"/>
                <a:cs typeface="Arial"/>
                <a:sym typeface="Arial"/>
              </a:rPr>
              <a:t>: the results of the activity (datasets and software) are currently only open to the ESA community (i.e. entities within ESA member and cooperating states). Further dissemination of results may be possible (but not automatic)</a:t>
            </a:r>
            <a:endParaRPr/>
          </a:p>
          <a:p>
            <a:pPr indent="0" lvl="0" marL="0" marR="0" rtl="0" algn="l">
              <a:lnSpc>
                <a:spcPct val="119000"/>
              </a:lnSpc>
              <a:spcBef>
                <a:spcPts val="280"/>
              </a:spcBef>
              <a:spcAft>
                <a:spcPts val="0"/>
              </a:spcAft>
              <a:buNone/>
            </a:pPr>
            <a:r>
              <a:t/>
            </a:r>
            <a:endParaRPr b="0" i="0" sz="1400" u="none" cap="none" strike="noStrike">
              <a:solidFill>
                <a:schemeClr val="dk1"/>
              </a:solidFill>
              <a:latin typeface="Arial"/>
              <a:ea typeface="Arial"/>
              <a:cs typeface="Arial"/>
              <a:sym typeface="Arial"/>
            </a:endParaRPr>
          </a:p>
          <a:p>
            <a:pPr indent="-196850" lvl="0" marL="285750" marR="0" rtl="0" algn="l">
              <a:lnSpc>
                <a:spcPct val="119000"/>
              </a:lnSpc>
              <a:spcBef>
                <a:spcPts val="280"/>
              </a:spcBef>
              <a:spcAft>
                <a:spcPts val="0"/>
              </a:spcAft>
              <a:buClr>
                <a:srgbClr val="8197A6"/>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2400"/>
              <a:t>Datasets/database generated from ESA study – Agriculture</a:t>
            </a:r>
            <a:br>
              <a:rPr lang="en-GB" sz="2400"/>
            </a:br>
            <a:r>
              <a:rPr lang="en-GB" sz="2400"/>
              <a:t>EXAMPLES</a:t>
            </a:r>
            <a:endParaRPr/>
          </a:p>
        </p:txBody>
      </p:sp>
      <p:pic>
        <p:nvPicPr>
          <p:cNvPr id="148" name="Google Shape;148;p17"/>
          <p:cNvPicPr preferRelativeResize="0"/>
          <p:nvPr/>
        </p:nvPicPr>
        <p:blipFill rotWithShape="1">
          <a:blip r:embed="rId3">
            <a:alphaModFix/>
          </a:blip>
          <a:srcRect b="0" l="0" r="0" t="0"/>
          <a:stretch/>
        </p:blipFill>
        <p:spPr>
          <a:xfrm>
            <a:off x="256914" y="1419766"/>
            <a:ext cx="6352785" cy="1661020"/>
          </a:xfrm>
          <a:prstGeom prst="rect">
            <a:avLst/>
          </a:prstGeom>
          <a:noFill/>
          <a:ln>
            <a:noFill/>
          </a:ln>
        </p:spPr>
      </p:pic>
      <p:pic>
        <p:nvPicPr>
          <p:cNvPr id="149" name="Google Shape;149;p17"/>
          <p:cNvPicPr preferRelativeResize="0"/>
          <p:nvPr/>
        </p:nvPicPr>
        <p:blipFill rotWithShape="1">
          <a:blip r:embed="rId4">
            <a:alphaModFix/>
          </a:blip>
          <a:srcRect b="0" l="0" r="0" t="0"/>
          <a:stretch/>
        </p:blipFill>
        <p:spPr>
          <a:xfrm>
            <a:off x="334153" y="3748551"/>
            <a:ext cx="6352785" cy="2125981"/>
          </a:xfrm>
          <a:prstGeom prst="rect">
            <a:avLst/>
          </a:prstGeom>
          <a:noFill/>
          <a:ln>
            <a:noFill/>
          </a:ln>
        </p:spPr>
      </p:pic>
      <p:pic>
        <p:nvPicPr>
          <p:cNvPr id="150" name="Google Shape;150;p17"/>
          <p:cNvPicPr preferRelativeResize="0"/>
          <p:nvPr/>
        </p:nvPicPr>
        <p:blipFill rotWithShape="1">
          <a:blip r:embed="rId5">
            <a:alphaModFix/>
          </a:blip>
          <a:srcRect b="0" l="0" r="0" t="0"/>
          <a:stretch/>
        </p:blipFill>
        <p:spPr>
          <a:xfrm>
            <a:off x="7386702" y="1274148"/>
            <a:ext cx="3467100" cy="2238376"/>
          </a:xfrm>
          <a:prstGeom prst="rect">
            <a:avLst/>
          </a:prstGeom>
          <a:noFill/>
          <a:ln>
            <a:noFill/>
          </a:ln>
        </p:spPr>
      </p:pic>
      <p:pic>
        <p:nvPicPr>
          <p:cNvPr id="151" name="Google Shape;151;p17"/>
          <p:cNvPicPr preferRelativeResize="0"/>
          <p:nvPr/>
        </p:nvPicPr>
        <p:blipFill rotWithShape="1">
          <a:blip r:embed="rId6">
            <a:alphaModFix/>
          </a:blip>
          <a:srcRect b="0" l="0" r="0" t="0"/>
          <a:stretch/>
        </p:blipFill>
        <p:spPr>
          <a:xfrm>
            <a:off x="8137428" y="3688671"/>
            <a:ext cx="2207111" cy="2795675"/>
          </a:xfrm>
          <a:prstGeom prst="rect">
            <a:avLst/>
          </a:prstGeom>
          <a:noFill/>
          <a:ln>
            <a:noFill/>
          </a:ln>
        </p:spPr>
      </p:pic>
      <p:sp>
        <p:nvSpPr>
          <p:cNvPr id="152" name="Google Shape;152;p17"/>
          <p:cNvSpPr txBox="1"/>
          <p:nvPr/>
        </p:nvSpPr>
        <p:spPr>
          <a:xfrm flipH="1">
            <a:off x="7768636" y="999767"/>
            <a:ext cx="2825372" cy="30777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Sevilla test site: crop map (2017)</a:t>
            </a:r>
            <a:endParaRPr b="0" i="0" sz="1400" u="none" cap="none" strike="noStrike">
              <a:solidFill>
                <a:schemeClr val="dk1"/>
              </a:solidFill>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2400"/>
              <a:t>Datasets/database generated from ESA study – Land ice</a:t>
            </a:r>
            <a:br>
              <a:rPr lang="en-GB" sz="2400"/>
            </a:br>
            <a:r>
              <a:rPr lang="en-GB" sz="2400"/>
              <a:t>EXAMPLES</a:t>
            </a:r>
            <a:endParaRPr/>
          </a:p>
        </p:txBody>
      </p:sp>
      <p:pic>
        <p:nvPicPr>
          <p:cNvPr id="158" name="Google Shape;158;p18"/>
          <p:cNvPicPr preferRelativeResize="0"/>
          <p:nvPr/>
        </p:nvPicPr>
        <p:blipFill rotWithShape="1">
          <a:blip r:embed="rId3">
            <a:alphaModFix/>
          </a:blip>
          <a:srcRect b="0" l="0" r="0" t="0"/>
          <a:stretch/>
        </p:blipFill>
        <p:spPr>
          <a:xfrm>
            <a:off x="295468" y="1378342"/>
            <a:ext cx="7360613" cy="2212031"/>
          </a:xfrm>
          <a:prstGeom prst="rect">
            <a:avLst/>
          </a:prstGeom>
          <a:noFill/>
          <a:ln>
            <a:noFill/>
          </a:ln>
        </p:spPr>
      </p:pic>
      <p:pic>
        <p:nvPicPr>
          <p:cNvPr id="159" name="Google Shape;159;p18"/>
          <p:cNvPicPr preferRelativeResize="0"/>
          <p:nvPr/>
        </p:nvPicPr>
        <p:blipFill rotWithShape="1">
          <a:blip r:embed="rId4">
            <a:alphaModFix/>
          </a:blip>
          <a:srcRect b="0" l="0" r="0" t="0"/>
          <a:stretch/>
        </p:blipFill>
        <p:spPr>
          <a:xfrm>
            <a:off x="295468" y="4110852"/>
            <a:ext cx="7420967" cy="1685649"/>
          </a:xfrm>
          <a:prstGeom prst="rect">
            <a:avLst/>
          </a:prstGeom>
          <a:noFill/>
          <a:ln>
            <a:noFill/>
          </a:ln>
        </p:spPr>
      </p:pic>
      <p:pic>
        <p:nvPicPr>
          <p:cNvPr id="160" name="Google Shape;160;p18"/>
          <p:cNvPicPr preferRelativeResize="0"/>
          <p:nvPr/>
        </p:nvPicPr>
        <p:blipFill rotWithShape="1">
          <a:blip r:embed="rId5">
            <a:alphaModFix/>
          </a:blip>
          <a:srcRect b="0" l="0" r="0" t="0"/>
          <a:stretch/>
        </p:blipFill>
        <p:spPr>
          <a:xfrm>
            <a:off x="8408007" y="3049684"/>
            <a:ext cx="2600325" cy="2486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2400"/>
              <a:t>Datasets/database generated from ESA study – Snow cover</a:t>
            </a:r>
            <a:br>
              <a:rPr lang="en-GB" sz="2400"/>
            </a:br>
            <a:r>
              <a:rPr lang="en-GB" sz="2400"/>
              <a:t>EXAMPLES</a:t>
            </a:r>
            <a:endParaRPr/>
          </a:p>
        </p:txBody>
      </p:sp>
      <p:pic>
        <p:nvPicPr>
          <p:cNvPr id="166" name="Google Shape;166;p19"/>
          <p:cNvPicPr preferRelativeResize="0"/>
          <p:nvPr/>
        </p:nvPicPr>
        <p:blipFill rotWithShape="1">
          <a:blip r:embed="rId3">
            <a:alphaModFix/>
          </a:blip>
          <a:srcRect b="0" l="0" r="0" t="0"/>
          <a:stretch/>
        </p:blipFill>
        <p:spPr>
          <a:xfrm>
            <a:off x="527397" y="1117753"/>
            <a:ext cx="5280278" cy="1837703"/>
          </a:xfrm>
          <a:prstGeom prst="rect">
            <a:avLst/>
          </a:prstGeom>
          <a:noFill/>
          <a:ln>
            <a:noFill/>
          </a:ln>
        </p:spPr>
      </p:pic>
      <p:pic>
        <p:nvPicPr>
          <p:cNvPr id="167" name="Google Shape;167;p19"/>
          <p:cNvPicPr preferRelativeResize="0"/>
          <p:nvPr/>
        </p:nvPicPr>
        <p:blipFill rotWithShape="1">
          <a:blip r:embed="rId4">
            <a:alphaModFix/>
          </a:blip>
          <a:srcRect b="0" l="0" r="0" t="0"/>
          <a:stretch/>
        </p:blipFill>
        <p:spPr>
          <a:xfrm>
            <a:off x="6606963" y="1117754"/>
            <a:ext cx="4651686" cy="1837703"/>
          </a:xfrm>
          <a:prstGeom prst="rect">
            <a:avLst/>
          </a:prstGeom>
          <a:noFill/>
          <a:ln>
            <a:noFill/>
          </a:ln>
        </p:spPr>
      </p:pic>
      <p:pic>
        <p:nvPicPr>
          <p:cNvPr id="168" name="Google Shape;168;p19"/>
          <p:cNvPicPr preferRelativeResize="0"/>
          <p:nvPr/>
        </p:nvPicPr>
        <p:blipFill rotWithShape="1">
          <a:blip r:embed="rId5">
            <a:alphaModFix/>
          </a:blip>
          <a:srcRect b="0" l="0" r="0" t="0"/>
          <a:stretch/>
        </p:blipFill>
        <p:spPr>
          <a:xfrm>
            <a:off x="527397" y="3234989"/>
            <a:ext cx="5280278" cy="2447158"/>
          </a:xfrm>
          <a:prstGeom prst="rect">
            <a:avLst/>
          </a:prstGeom>
          <a:noFill/>
          <a:ln>
            <a:noFill/>
          </a:ln>
        </p:spPr>
      </p:pic>
      <p:pic>
        <p:nvPicPr>
          <p:cNvPr id="169" name="Google Shape;169;p19"/>
          <p:cNvPicPr preferRelativeResize="0"/>
          <p:nvPr/>
        </p:nvPicPr>
        <p:blipFill rotWithShape="1">
          <a:blip r:embed="rId6">
            <a:alphaModFix/>
          </a:blip>
          <a:srcRect b="0" l="0" r="0" t="0"/>
          <a:stretch/>
        </p:blipFill>
        <p:spPr>
          <a:xfrm>
            <a:off x="6255152" y="3118270"/>
            <a:ext cx="5629275" cy="3333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1" name="Shape 71"/>
        <p:cNvGrpSpPr/>
        <p:nvPr/>
      </p:nvGrpSpPr>
      <p:grpSpPr>
        <a:xfrm>
          <a:off x="0" y="0"/>
          <a:ext cx="0" cy="0"/>
          <a:chOff x="0" y="0"/>
          <a:chExt cx="0" cy="0"/>
        </a:xfrm>
      </p:grpSpPr>
      <p:sp>
        <p:nvSpPr>
          <p:cNvPr id="72" name="Google Shape;72;p2"/>
          <p:cNvSpPr txBox="1"/>
          <p:nvPr/>
        </p:nvSpPr>
        <p:spPr>
          <a:xfrm>
            <a:off x="357105" y="1290957"/>
            <a:ext cx="11112000" cy="5141100"/>
          </a:xfrm>
          <a:prstGeom prst="rect">
            <a:avLst/>
          </a:prstGeom>
          <a:noFill/>
          <a:ln>
            <a:noFill/>
          </a:ln>
        </p:spPr>
        <p:txBody>
          <a:bodyPr anchorCtr="0" anchor="t" bIns="45700" lIns="91425" spcFirstLastPara="1" rIns="91425" wrap="square" tIns="45700">
            <a:spAutoFit/>
          </a:bodyPr>
          <a:lstStyle/>
          <a:p>
            <a:pPr indent="-214313" lvl="0" marL="214313" marR="0" rtl="0" algn="l">
              <a:lnSpc>
                <a:spcPct val="150000"/>
              </a:lnSpc>
              <a:spcBef>
                <a:spcPts val="0"/>
              </a:spcBef>
              <a:spcAft>
                <a:spcPts val="0"/>
              </a:spcAft>
              <a:buClr>
                <a:schemeClr val="dk1"/>
              </a:buClr>
              <a:buSzPts val="1600"/>
              <a:buFont typeface="Montserrat"/>
              <a:buChar char="❖"/>
            </a:pPr>
            <a:r>
              <a:rPr b="1" i="0" lang="en-GB" sz="1600" u="none" cap="none" strike="noStrike">
                <a:solidFill>
                  <a:schemeClr val="dk1"/>
                </a:solidFill>
                <a:latin typeface="Montserrat"/>
                <a:ea typeface="Montserrat"/>
                <a:cs typeface="Montserrat"/>
                <a:sym typeface="Montserrat"/>
              </a:rPr>
              <a:t>Presenters should name their file using the following convention:</a:t>
            </a:r>
            <a:endParaRPr b="0" i="0" sz="1400" u="none" cap="none" strike="noStrike">
              <a:solidFill>
                <a:srgbClr val="000000"/>
              </a:solidFill>
              <a:latin typeface="Montserrat"/>
              <a:ea typeface="Montserrat"/>
              <a:cs typeface="Montserrat"/>
              <a:sym typeface="Montserrat"/>
            </a:endParaRPr>
          </a:p>
          <a:p>
            <a:pPr indent="-214312" lvl="1" marL="671512" marR="0" rtl="0" algn="l">
              <a:lnSpc>
                <a:spcPct val="150000"/>
              </a:lnSpc>
              <a:spcBef>
                <a:spcPts val="0"/>
              </a:spcBef>
              <a:spcAft>
                <a:spcPts val="0"/>
              </a:spcAft>
              <a:buClr>
                <a:schemeClr val="dk1"/>
              </a:buClr>
              <a:buSzPts val="1600"/>
              <a:buFont typeface="Montserrat"/>
              <a:buChar char="❖"/>
            </a:pPr>
            <a:r>
              <a:rPr b="0" i="0" lang="en-GB" sz="1600" u="none" cap="none" strike="noStrike">
                <a:solidFill>
                  <a:schemeClr val="dk1"/>
                </a:solidFill>
                <a:latin typeface="Montserrat"/>
                <a:ea typeface="Montserrat"/>
                <a:cs typeface="Montserrat"/>
                <a:sym typeface="Montserrat"/>
              </a:rPr>
              <a:t>AgendaItemNumber_LastName_Subject_Version </a:t>
            </a:r>
            <a:r>
              <a:rPr b="0" i="1" lang="en-GB" sz="1600" u="none" cap="none" strike="noStrike">
                <a:solidFill>
                  <a:schemeClr val="dk1"/>
                </a:solidFill>
                <a:latin typeface="Montserrat"/>
                <a:ea typeface="Montserrat"/>
                <a:cs typeface="Montserrat"/>
                <a:sym typeface="Montserrat"/>
              </a:rPr>
              <a:t>(e.g., 1.1_Labhan_Welcome_v1)</a:t>
            </a:r>
            <a:endParaRPr b="0" i="0" sz="1400" u="none" cap="none" strike="noStrike">
              <a:solidFill>
                <a:srgbClr val="000000"/>
              </a:solidFill>
              <a:latin typeface="Montserrat"/>
              <a:ea typeface="Montserrat"/>
              <a:cs typeface="Montserrat"/>
              <a:sym typeface="Montserrat"/>
            </a:endParaRPr>
          </a:p>
          <a:p>
            <a:pPr indent="0" lvl="1" marL="457200" marR="0" rtl="0" algn="l">
              <a:lnSpc>
                <a:spcPct val="150000"/>
              </a:lnSpc>
              <a:spcBef>
                <a:spcPts val="0"/>
              </a:spcBef>
              <a:spcAft>
                <a:spcPts val="0"/>
              </a:spcAft>
              <a:buClr>
                <a:srgbClr val="000000"/>
              </a:buClr>
              <a:buSzPts val="1600"/>
              <a:buFont typeface="Arial"/>
              <a:buNone/>
            </a:pPr>
            <a:r>
              <a:t/>
            </a:r>
            <a:endParaRPr b="0" i="1" sz="1600" u="none" cap="none" strike="noStrike">
              <a:solidFill>
                <a:schemeClr val="dk1"/>
              </a:solidFill>
              <a:latin typeface="Montserrat"/>
              <a:ea typeface="Montserrat"/>
              <a:cs typeface="Montserrat"/>
              <a:sym typeface="Montserrat"/>
            </a:endParaRPr>
          </a:p>
          <a:p>
            <a:pPr indent="-214311" lvl="0" marL="214311" marR="0" rtl="0" algn="l">
              <a:lnSpc>
                <a:spcPct val="150000"/>
              </a:lnSpc>
              <a:spcBef>
                <a:spcPts val="0"/>
              </a:spcBef>
              <a:spcAft>
                <a:spcPts val="0"/>
              </a:spcAft>
              <a:buClr>
                <a:schemeClr val="dk1"/>
              </a:buClr>
              <a:buSzPts val="1600"/>
              <a:buFont typeface="Montserrat"/>
              <a:buChar char="❖"/>
            </a:pPr>
            <a:r>
              <a:rPr b="1" i="1" lang="en-GB" sz="1600" u="none" cap="none" strike="noStrike">
                <a:solidFill>
                  <a:schemeClr val="dk1"/>
                </a:solidFill>
                <a:latin typeface="Montserrat"/>
                <a:ea typeface="Montserrat"/>
                <a:cs typeface="Montserrat"/>
                <a:sym typeface="Montserrat"/>
              </a:rPr>
              <a:t>Documents and presentations should be uploaded to the shared folder to allow for streamlined self service</a:t>
            </a:r>
            <a:endParaRPr b="1" i="1" sz="1600" u="none" cap="none" strike="noStrike">
              <a:solidFill>
                <a:schemeClr val="dk1"/>
              </a:solidFill>
              <a:latin typeface="Montserrat"/>
              <a:ea typeface="Montserrat"/>
              <a:cs typeface="Montserrat"/>
              <a:sym typeface="Montserrat"/>
            </a:endParaRPr>
          </a:p>
          <a:p>
            <a:pPr indent="-214312" lvl="1" marL="671512" marR="0" rtl="0" algn="l">
              <a:lnSpc>
                <a:spcPct val="150000"/>
              </a:lnSpc>
              <a:spcBef>
                <a:spcPts val="0"/>
              </a:spcBef>
              <a:spcAft>
                <a:spcPts val="0"/>
              </a:spcAft>
              <a:buClr>
                <a:schemeClr val="dk1"/>
              </a:buClr>
              <a:buSzPts val="1600"/>
              <a:buFont typeface="Montserrat"/>
              <a:buChar char="❖"/>
            </a:pPr>
            <a:r>
              <a:rPr b="1" i="1" lang="en-GB" sz="1600" u="none" cap="none" strike="noStrike">
                <a:solidFill>
                  <a:schemeClr val="dk1"/>
                </a:solidFill>
                <a:latin typeface="Montserrat"/>
                <a:ea typeface="Montserrat"/>
                <a:cs typeface="Montserrat"/>
                <a:sym typeface="Montserrat"/>
              </a:rPr>
              <a:t>Shared </a:t>
            </a:r>
            <a:r>
              <a:rPr b="1" i="1" lang="en-GB" sz="1600" u="sng" cap="none" strike="noStrike">
                <a:solidFill>
                  <a:schemeClr val="hlink"/>
                </a:solidFill>
                <a:latin typeface="Montserrat"/>
                <a:ea typeface="Montserrat"/>
                <a:cs typeface="Montserrat"/>
                <a:sym typeface="Montserrat"/>
                <a:hlinkClick r:id="rId3"/>
              </a:rPr>
              <a:t>Presentation Folder</a:t>
            </a:r>
            <a:r>
              <a:rPr b="1" i="1" lang="en-GB" sz="1600" u="none" cap="none" strike="noStrike">
                <a:solidFill>
                  <a:schemeClr val="dk1"/>
                </a:solidFill>
                <a:latin typeface="Montserrat"/>
                <a:ea typeface="Montserrat"/>
                <a:cs typeface="Montserrat"/>
                <a:sym typeface="Montserrat"/>
              </a:rPr>
              <a:t> (default view only, ask for upload/edit permission as required)</a:t>
            </a:r>
            <a:endParaRPr b="1" i="1" sz="1600" u="none" cap="none" strike="noStrike">
              <a:solidFill>
                <a:schemeClr val="dk1"/>
              </a:solidFill>
              <a:latin typeface="Montserrat"/>
              <a:ea typeface="Montserrat"/>
              <a:cs typeface="Montserrat"/>
              <a:sym typeface="Montserrat"/>
            </a:endParaRPr>
          </a:p>
          <a:p>
            <a:pPr indent="-214312" lvl="1" marL="671512" marR="0" rtl="0" algn="l">
              <a:lnSpc>
                <a:spcPct val="150000"/>
              </a:lnSpc>
              <a:spcBef>
                <a:spcPts val="0"/>
              </a:spcBef>
              <a:spcAft>
                <a:spcPts val="0"/>
              </a:spcAft>
              <a:buClr>
                <a:schemeClr val="dk1"/>
              </a:buClr>
              <a:buSzPts val="1600"/>
              <a:buFont typeface="Noto Sans Symbols"/>
              <a:buChar char="❖"/>
            </a:pPr>
            <a:r>
              <a:rPr b="1" i="1" lang="en-GB" sz="1600" u="none" cap="none" strike="noStrike">
                <a:solidFill>
                  <a:schemeClr val="dk1"/>
                </a:solidFill>
                <a:latin typeface="Montserrat"/>
                <a:ea typeface="Montserrat"/>
                <a:cs typeface="Montserrat"/>
                <a:sym typeface="Montserrat"/>
              </a:rPr>
              <a:t>For support</a:t>
            </a:r>
            <a:r>
              <a:rPr b="0" i="1" lang="en-GB" sz="1600" u="none" cap="none" strike="noStrike">
                <a:solidFill>
                  <a:schemeClr val="dk1"/>
                </a:solidFill>
                <a:latin typeface="Montserrat"/>
                <a:ea typeface="Montserrat"/>
                <a:cs typeface="Montserrat"/>
                <a:sym typeface="Montserrat"/>
              </a:rPr>
              <a:t> contact </a:t>
            </a:r>
            <a:r>
              <a:rPr b="0" i="1" lang="en-GB" sz="1600" u="sng" cap="none" strike="noStrike">
                <a:solidFill>
                  <a:schemeClr val="hlink"/>
                </a:solidFill>
                <a:latin typeface="Montserrat"/>
                <a:ea typeface="Montserrat"/>
                <a:cs typeface="Montserrat"/>
                <a:sym typeface="Montserrat"/>
                <a:hlinkClick r:id="rId4"/>
              </a:rPr>
              <a:t>matthew@symbioscomms.com</a:t>
            </a:r>
            <a:r>
              <a:rPr b="0" i="1" lang="en-GB" sz="1600" u="none" cap="none" strike="noStrike">
                <a:solidFill>
                  <a:schemeClr val="dk1"/>
                </a:solidFill>
                <a:latin typeface="Montserrat"/>
                <a:ea typeface="Montserrat"/>
                <a:cs typeface="Montserrat"/>
                <a:sym typeface="Montserrat"/>
              </a:rPr>
              <a:t> </a:t>
            </a:r>
            <a:endParaRPr b="1" i="1" sz="1600" u="none" cap="none" strike="noStrike">
              <a:solidFill>
                <a:schemeClr val="dk1"/>
              </a:solidFill>
              <a:latin typeface="Montserrat"/>
              <a:ea typeface="Montserrat"/>
              <a:cs typeface="Montserrat"/>
              <a:sym typeface="Montserrat"/>
            </a:endParaRPr>
          </a:p>
          <a:p>
            <a:pPr indent="-214312" lvl="1" marL="671512" marR="0" rtl="0" algn="l">
              <a:lnSpc>
                <a:spcPct val="150000"/>
              </a:lnSpc>
              <a:spcBef>
                <a:spcPts val="0"/>
              </a:spcBef>
              <a:spcAft>
                <a:spcPts val="0"/>
              </a:spcAft>
              <a:buClr>
                <a:schemeClr val="dk1"/>
              </a:buClr>
              <a:buSzPts val="1600"/>
              <a:buFont typeface="Noto Sans Symbols"/>
              <a:buChar char="❖"/>
            </a:pPr>
            <a:r>
              <a:rPr b="1" i="1" lang="en-GB" sz="1600" u="none" cap="none" strike="noStrike">
                <a:solidFill>
                  <a:schemeClr val="dk1"/>
                </a:solidFill>
                <a:latin typeface="Montserrat"/>
                <a:ea typeface="Montserrat"/>
                <a:cs typeface="Montserrat"/>
                <a:sym typeface="Montserrat"/>
              </a:rPr>
              <a:t>Presentations </a:t>
            </a:r>
            <a:r>
              <a:rPr b="0" i="1" lang="en-GB" sz="1600" u="none" cap="none" strike="noStrike">
                <a:solidFill>
                  <a:schemeClr val="dk1"/>
                </a:solidFill>
                <a:latin typeface="Montserrat"/>
                <a:ea typeface="Montserrat"/>
                <a:cs typeface="Montserrat"/>
                <a:sym typeface="Montserrat"/>
              </a:rPr>
              <a:t>should be submitted by </a:t>
            </a:r>
            <a:r>
              <a:rPr b="1" i="1" lang="en-GB" sz="1600" u="none" cap="none" strike="noStrike">
                <a:solidFill>
                  <a:schemeClr val="dk1"/>
                </a:solidFill>
                <a:latin typeface="Montserrat"/>
                <a:ea typeface="Montserrat"/>
                <a:cs typeface="Montserrat"/>
                <a:sym typeface="Montserrat"/>
              </a:rPr>
              <a:t>3 October</a:t>
            </a:r>
            <a:endParaRPr b="0" i="0" sz="1600" u="none" cap="none" strike="noStrike">
              <a:solidFill>
                <a:schemeClr val="dk1"/>
              </a:solidFill>
              <a:latin typeface="Montserrat"/>
              <a:ea typeface="Montserrat"/>
              <a:cs typeface="Montserrat"/>
              <a:sym typeface="Montserrat"/>
            </a:endParaRPr>
          </a:p>
          <a:p>
            <a:pPr indent="0" lvl="0" marL="457200" marR="0" rtl="0" algn="l">
              <a:lnSpc>
                <a:spcPct val="150000"/>
              </a:lnSpc>
              <a:spcBef>
                <a:spcPts val="0"/>
              </a:spcBef>
              <a:spcAft>
                <a:spcPts val="0"/>
              </a:spcAft>
              <a:buClr>
                <a:srgbClr val="000000"/>
              </a:buClr>
              <a:buSzPts val="1600"/>
              <a:buFont typeface="Arial"/>
              <a:buNone/>
            </a:pPr>
            <a:r>
              <a:t/>
            </a:r>
            <a:endParaRPr b="0" i="0" sz="1600" u="none" cap="none" strike="noStrike">
              <a:solidFill>
                <a:schemeClr val="dk1"/>
              </a:solidFill>
              <a:latin typeface="Montserrat"/>
              <a:ea typeface="Montserrat"/>
              <a:cs typeface="Montserrat"/>
              <a:sym typeface="Montserrat"/>
            </a:endParaRPr>
          </a:p>
          <a:p>
            <a:pPr indent="-214311" lvl="0" marL="214311" marR="0" rtl="0" algn="l">
              <a:lnSpc>
                <a:spcPct val="150000"/>
              </a:lnSpc>
              <a:spcBef>
                <a:spcPts val="0"/>
              </a:spcBef>
              <a:spcAft>
                <a:spcPts val="0"/>
              </a:spcAft>
              <a:buClr>
                <a:schemeClr val="dk1"/>
              </a:buClr>
              <a:buSzPts val="1600"/>
              <a:buFont typeface="Montserrat"/>
              <a:buChar char="❖"/>
            </a:pPr>
            <a:r>
              <a:rPr b="0" i="0" lang="en-GB" sz="1600" u="none" cap="none" strike="noStrike">
                <a:solidFill>
                  <a:schemeClr val="dk1"/>
                </a:solidFill>
                <a:latin typeface="Montserrat"/>
                <a:ea typeface="Montserrat"/>
                <a:cs typeface="Montserrat"/>
                <a:sym typeface="Montserrat"/>
              </a:rPr>
              <a:t>Meeting website: </a:t>
            </a:r>
            <a:r>
              <a:rPr b="0" i="0" lang="en-GB" sz="1600" u="sng" cap="none" strike="noStrike">
                <a:solidFill>
                  <a:schemeClr val="hlink"/>
                </a:solidFill>
                <a:latin typeface="Montserrat"/>
                <a:ea typeface="Montserrat"/>
                <a:cs typeface="Montserrat"/>
                <a:sym typeface="Montserrat"/>
                <a:hlinkClick r:id="rId5"/>
              </a:rPr>
              <a:t>https://ceos.org/meetings/lsi-vc-14/</a:t>
            </a:r>
            <a:endParaRPr b="0" i="0" sz="1600" u="none" cap="none" strike="noStrike">
              <a:solidFill>
                <a:schemeClr val="dk1"/>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600"/>
              <a:buFont typeface="Arial"/>
              <a:buNone/>
            </a:pPr>
            <a:r>
              <a:t/>
            </a:r>
            <a:endParaRPr b="0" i="0" sz="1600" u="none" cap="none" strike="noStrike">
              <a:solidFill>
                <a:schemeClr val="dk1"/>
              </a:solidFill>
              <a:latin typeface="Montserrat"/>
              <a:ea typeface="Montserrat"/>
              <a:cs typeface="Montserrat"/>
              <a:sym typeface="Montserrat"/>
            </a:endParaRPr>
          </a:p>
          <a:p>
            <a:pPr indent="-214311" lvl="0" marL="214311" marR="0" rtl="0" algn="l">
              <a:lnSpc>
                <a:spcPct val="150000"/>
              </a:lnSpc>
              <a:spcBef>
                <a:spcPts val="0"/>
              </a:spcBef>
              <a:spcAft>
                <a:spcPts val="0"/>
              </a:spcAft>
              <a:buClr>
                <a:schemeClr val="dk1"/>
              </a:buClr>
              <a:buSzPts val="1600"/>
              <a:buFont typeface="Montserrat"/>
              <a:buChar char="❖"/>
            </a:pPr>
            <a:r>
              <a:rPr b="0" i="0" lang="en-GB" sz="1600" u="none" cap="none" strike="noStrike">
                <a:solidFill>
                  <a:schemeClr val="dk1"/>
                </a:solidFill>
                <a:latin typeface="Montserrat"/>
                <a:ea typeface="Montserrat"/>
                <a:cs typeface="Montserrat"/>
                <a:sym typeface="Montserrat"/>
              </a:rPr>
              <a:t>Please explicitly highlight the decisions, outcomes, or actions you are seeking. The more explicit you are, the better. i.e., feel free to provide text for a proposed action – it may be revised later, but this approach will help with the efficient preparation of the actions record of the meeting.</a:t>
            </a:r>
            <a:endParaRPr b="0" i="0" sz="1600" u="none" cap="none" strike="noStrike">
              <a:solidFill>
                <a:schemeClr val="dk1"/>
              </a:solidFill>
              <a:latin typeface="Montserrat"/>
              <a:ea typeface="Montserrat"/>
              <a:cs typeface="Montserrat"/>
              <a:sym typeface="Montserrat"/>
            </a:endParaRPr>
          </a:p>
        </p:txBody>
      </p:sp>
      <p:sp>
        <p:nvSpPr>
          <p:cNvPr id="73" name="Google Shape;73;p2"/>
          <p:cNvSpPr txBox="1"/>
          <p:nvPr/>
        </p:nvSpPr>
        <p:spPr>
          <a:xfrm>
            <a:off x="94020" y="103248"/>
            <a:ext cx="8668512"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GB" sz="3600" u="none" cap="none" strike="noStrike">
                <a:solidFill>
                  <a:schemeClr val="lt1"/>
                </a:solidFill>
                <a:latin typeface="Montserrat"/>
                <a:ea typeface="Montserrat"/>
                <a:cs typeface="Montserrat"/>
                <a:sym typeface="Montserrat"/>
              </a:rPr>
              <a:t>Recommendations 2021-2023</a:t>
            </a:r>
            <a:endParaRPr b="0" i="0" sz="11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sz="3600">
                <a:latin typeface="Montserrat"/>
                <a:ea typeface="Montserrat"/>
                <a:cs typeface="Montserrat"/>
                <a:sym typeface="Montserrat"/>
              </a:rPr>
              <a:t>Recommendations POLINSAR</a:t>
            </a:r>
            <a:endParaRPr sz="3600">
              <a:latin typeface="Montserrat"/>
              <a:ea typeface="Montserrat"/>
              <a:cs typeface="Montserrat"/>
              <a:sym typeface="Montserrat"/>
            </a:endParaRPr>
          </a:p>
        </p:txBody>
      </p:sp>
      <p:pic>
        <p:nvPicPr>
          <p:cNvPr id="79" name="Google Shape;79;p3"/>
          <p:cNvPicPr preferRelativeResize="0"/>
          <p:nvPr/>
        </p:nvPicPr>
        <p:blipFill rotWithShape="1">
          <a:blip r:embed="rId3">
            <a:alphaModFix/>
          </a:blip>
          <a:srcRect b="0" l="0" r="0" t="0"/>
          <a:stretch/>
        </p:blipFill>
        <p:spPr>
          <a:xfrm>
            <a:off x="1682718" y="1216411"/>
            <a:ext cx="8677275" cy="1581150"/>
          </a:xfrm>
          <a:prstGeom prst="rect">
            <a:avLst/>
          </a:prstGeom>
          <a:noFill/>
          <a:ln>
            <a:noFill/>
          </a:ln>
        </p:spPr>
      </p:pic>
      <p:sp>
        <p:nvSpPr>
          <p:cNvPr id="80" name="Google Shape;80;p3"/>
          <p:cNvSpPr txBox="1"/>
          <p:nvPr/>
        </p:nvSpPr>
        <p:spPr>
          <a:xfrm rot="-5400000">
            <a:off x="-443236" y="4172864"/>
            <a:ext cx="247934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400" u="none" cap="none" strike="noStrike">
                <a:solidFill>
                  <a:schemeClr val="dk1"/>
                </a:solidFill>
                <a:latin typeface="Arial"/>
                <a:ea typeface="Arial"/>
                <a:cs typeface="Arial"/>
                <a:sym typeface="Arial"/>
              </a:rPr>
              <a:t>Airborne Campaigns</a:t>
            </a:r>
            <a:endParaRPr b="1" i="0" sz="1400" u="none" cap="none" strike="noStrike">
              <a:solidFill>
                <a:schemeClr val="dk1"/>
              </a:solidFill>
              <a:latin typeface="Arial"/>
              <a:ea typeface="Arial"/>
              <a:cs typeface="Arial"/>
              <a:sym typeface="Arial"/>
            </a:endParaRPr>
          </a:p>
        </p:txBody>
      </p:sp>
      <p:sp>
        <p:nvSpPr>
          <p:cNvPr id="81" name="Google Shape;81;p3"/>
          <p:cNvSpPr txBox="1"/>
          <p:nvPr/>
        </p:nvSpPr>
        <p:spPr>
          <a:xfrm>
            <a:off x="7696462" y="3164623"/>
            <a:ext cx="4037462" cy="30469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600" u="none" cap="none" strike="noStrike">
                <a:solidFill>
                  <a:schemeClr val="dk1"/>
                </a:solidFill>
                <a:latin typeface="Arial"/>
                <a:ea typeface="Arial"/>
                <a:cs typeface="Arial"/>
                <a:sym typeface="Arial"/>
              </a:rPr>
              <a:t>POLAR. SATELLITE MISSIONS</a:t>
            </a:r>
            <a:endParaRPr/>
          </a:p>
          <a:p>
            <a:pPr indent="-285750" lvl="0" marL="285750" marR="0" rtl="0" algn="l">
              <a:lnSpc>
                <a:spcPct val="100000"/>
              </a:lnSpc>
              <a:spcBef>
                <a:spcPts val="0"/>
              </a:spcBef>
              <a:spcAft>
                <a:spcPts val="0"/>
              </a:spcAft>
              <a:buClr>
                <a:srgbClr val="000000"/>
              </a:buClr>
              <a:buSzPts val="1600"/>
              <a:buFont typeface="Calibri"/>
              <a:buChar char="-"/>
            </a:pPr>
            <a:r>
              <a:rPr b="0" i="0" lang="en-GB" sz="1600" u="none" cap="none" strike="noStrike">
                <a:solidFill>
                  <a:schemeClr val="dk1"/>
                </a:solidFill>
                <a:latin typeface="Arial"/>
                <a:ea typeface="Arial"/>
                <a:cs typeface="Arial"/>
                <a:sym typeface="Arial"/>
              </a:rPr>
              <a:t>ALOS/PALSAR</a:t>
            </a:r>
            <a:endParaRPr/>
          </a:p>
          <a:p>
            <a:pPr indent="-285750" lvl="0" marL="285750" marR="0" rtl="0" algn="l">
              <a:lnSpc>
                <a:spcPct val="100000"/>
              </a:lnSpc>
              <a:spcBef>
                <a:spcPts val="0"/>
              </a:spcBef>
              <a:spcAft>
                <a:spcPts val="0"/>
              </a:spcAft>
              <a:buClr>
                <a:srgbClr val="000000"/>
              </a:buClr>
              <a:buSzPts val="1600"/>
              <a:buFont typeface="Calibri"/>
              <a:buChar char="-"/>
            </a:pPr>
            <a:r>
              <a:rPr b="0" i="0" lang="en-GB" sz="1600" u="none" cap="none" strike="noStrike">
                <a:solidFill>
                  <a:schemeClr val="dk1"/>
                </a:solidFill>
                <a:latin typeface="Arial"/>
                <a:ea typeface="Arial"/>
                <a:cs typeface="Arial"/>
                <a:sym typeface="Arial"/>
              </a:rPr>
              <a:t>RCM</a:t>
            </a:r>
            <a:endParaRPr/>
          </a:p>
          <a:p>
            <a:pPr indent="-285750" lvl="0" marL="285750" marR="0" rtl="0" algn="l">
              <a:lnSpc>
                <a:spcPct val="100000"/>
              </a:lnSpc>
              <a:spcBef>
                <a:spcPts val="0"/>
              </a:spcBef>
              <a:spcAft>
                <a:spcPts val="0"/>
              </a:spcAft>
              <a:buClr>
                <a:srgbClr val="000000"/>
              </a:buClr>
              <a:buSzPts val="1600"/>
              <a:buFont typeface="Calibri"/>
              <a:buChar char="-"/>
            </a:pPr>
            <a:r>
              <a:rPr b="0" i="0" lang="en-GB" sz="1600" u="none" cap="none" strike="noStrike">
                <a:solidFill>
                  <a:schemeClr val="dk1"/>
                </a:solidFill>
                <a:latin typeface="Arial"/>
                <a:ea typeface="Arial"/>
                <a:cs typeface="Arial"/>
                <a:sym typeface="Arial"/>
              </a:rPr>
              <a:t>COSMO SKYMED 2ND GEN.</a:t>
            </a:r>
            <a:endParaRPr/>
          </a:p>
          <a:p>
            <a:pPr indent="-285750" lvl="0" marL="285750" marR="0" rtl="0" algn="l">
              <a:lnSpc>
                <a:spcPct val="100000"/>
              </a:lnSpc>
              <a:spcBef>
                <a:spcPts val="0"/>
              </a:spcBef>
              <a:spcAft>
                <a:spcPts val="0"/>
              </a:spcAft>
              <a:buClr>
                <a:srgbClr val="000000"/>
              </a:buClr>
              <a:buSzPts val="1600"/>
              <a:buFont typeface="Calibri"/>
              <a:buChar char="-"/>
            </a:pPr>
            <a:r>
              <a:rPr b="0" i="0" lang="en-GB" sz="1600" u="none" cap="none" strike="noStrike">
                <a:solidFill>
                  <a:schemeClr val="dk1"/>
                </a:solidFill>
                <a:latin typeface="Arial"/>
                <a:ea typeface="Arial"/>
                <a:cs typeface="Arial"/>
                <a:sym typeface="Arial"/>
              </a:rPr>
              <a:t>SAOCOM (PUMAS)</a:t>
            </a:r>
            <a:endParaRPr/>
          </a:p>
          <a:p>
            <a:pPr indent="-285750" lvl="0" marL="285750" marR="0" rtl="0" algn="l">
              <a:lnSpc>
                <a:spcPct val="100000"/>
              </a:lnSpc>
              <a:spcBef>
                <a:spcPts val="0"/>
              </a:spcBef>
              <a:spcAft>
                <a:spcPts val="0"/>
              </a:spcAft>
              <a:buClr>
                <a:srgbClr val="000000"/>
              </a:buClr>
              <a:buSzPts val="1600"/>
              <a:buFont typeface="Calibri"/>
              <a:buChar char="-"/>
            </a:pPr>
            <a:r>
              <a:rPr b="0" i="0" lang="en-GB" sz="1600" u="none" cap="none" strike="noStrike">
                <a:solidFill>
                  <a:schemeClr val="dk1"/>
                </a:solidFill>
                <a:latin typeface="Arial"/>
                <a:ea typeface="Arial"/>
                <a:cs typeface="Arial"/>
                <a:sym typeface="Arial"/>
              </a:rPr>
              <a:t>EOS-04 </a:t>
            </a:r>
            <a:endParaRPr/>
          </a:p>
          <a:p>
            <a:pPr indent="-184150" lvl="0" marL="285750" marR="0" rtl="0" algn="l">
              <a:lnSpc>
                <a:spcPct val="100000"/>
              </a:lnSpc>
              <a:spcBef>
                <a:spcPts val="0"/>
              </a:spcBef>
              <a:spcAft>
                <a:spcPts val="0"/>
              </a:spcAft>
              <a:buClr>
                <a:srgbClr val="000000"/>
              </a:buClr>
              <a:buSzPts val="1600"/>
              <a:buFont typeface="Calibri"/>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GB" sz="1600" u="none" cap="none" strike="noStrike">
                <a:solidFill>
                  <a:schemeClr val="dk1"/>
                </a:solidFill>
                <a:latin typeface="Arial"/>
                <a:ea typeface="Arial"/>
                <a:cs typeface="Arial"/>
                <a:sym typeface="Arial"/>
              </a:rPr>
              <a:t>FUTURE SATELLITE MISSIONS</a:t>
            </a:r>
            <a:endParaRPr b="1" i="0" sz="16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Calibri"/>
              <a:buChar char="-"/>
            </a:pPr>
            <a:r>
              <a:rPr b="0" i="0" lang="en-GB" sz="1600" u="none" cap="none" strike="noStrike">
                <a:solidFill>
                  <a:schemeClr val="dk1"/>
                </a:solidFill>
                <a:latin typeface="Arial"/>
                <a:ea typeface="Arial"/>
                <a:cs typeface="Arial"/>
                <a:sym typeface="Arial"/>
              </a:rPr>
              <a:t>BIOMASS</a:t>
            </a:r>
            <a:endParaRPr/>
          </a:p>
          <a:p>
            <a:pPr indent="-285750" lvl="0" marL="285750" marR="0" rtl="0" algn="l">
              <a:lnSpc>
                <a:spcPct val="100000"/>
              </a:lnSpc>
              <a:spcBef>
                <a:spcPts val="0"/>
              </a:spcBef>
              <a:spcAft>
                <a:spcPts val="0"/>
              </a:spcAft>
              <a:buClr>
                <a:srgbClr val="000000"/>
              </a:buClr>
              <a:buSzPts val="1600"/>
              <a:buFont typeface="Calibri"/>
              <a:buChar char="-"/>
            </a:pPr>
            <a:r>
              <a:rPr b="0" i="0" lang="en-GB" sz="1600" u="none" cap="none" strike="noStrike">
                <a:solidFill>
                  <a:schemeClr val="dk1"/>
                </a:solidFill>
                <a:latin typeface="Arial"/>
                <a:ea typeface="Arial"/>
                <a:cs typeface="Arial"/>
                <a:sym typeface="Arial"/>
              </a:rPr>
              <a:t>ROSE-L</a:t>
            </a:r>
            <a:endParaRPr/>
          </a:p>
          <a:p>
            <a:pPr indent="-285750" lvl="0" marL="285750" marR="0" rtl="0" algn="l">
              <a:lnSpc>
                <a:spcPct val="100000"/>
              </a:lnSpc>
              <a:spcBef>
                <a:spcPts val="0"/>
              </a:spcBef>
              <a:spcAft>
                <a:spcPts val="0"/>
              </a:spcAft>
              <a:buClr>
                <a:srgbClr val="000000"/>
              </a:buClr>
              <a:buSzPts val="1600"/>
              <a:buFont typeface="Calibri"/>
              <a:buChar char="-"/>
            </a:pPr>
            <a:r>
              <a:rPr b="0" i="0" lang="en-GB" sz="1600" u="none" cap="none" strike="noStrike">
                <a:solidFill>
                  <a:schemeClr val="dk1"/>
                </a:solidFill>
                <a:latin typeface="Arial"/>
                <a:ea typeface="Arial"/>
                <a:cs typeface="Arial"/>
                <a:sym typeface="Arial"/>
              </a:rPr>
              <a:t>S1 NG</a:t>
            </a:r>
            <a:endParaRPr/>
          </a:p>
          <a:p>
            <a:pPr indent="-285750" lvl="0" marL="285750" marR="0" rtl="0" algn="l">
              <a:lnSpc>
                <a:spcPct val="100000"/>
              </a:lnSpc>
              <a:spcBef>
                <a:spcPts val="0"/>
              </a:spcBef>
              <a:spcAft>
                <a:spcPts val="0"/>
              </a:spcAft>
              <a:buClr>
                <a:srgbClr val="000000"/>
              </a:buClr>
              <a:buSzPts val="1600"/>
              <a:buFont typeface="Calibri"/>
              <a:buChar char="-"/>
            </a:pPr>
            <a:r>
              <a:rPr b="0" i="0" lang="en-GB" sz="1600" u="none" cap="none" strike="noStrike">
                <a:solidFill>
                  <a:schemeClr val="dk1"/>
                </a:solidFill>
                <a:latin typeface="Arial"/>
                <a:ea typeface="Arial"/>
                <a:cs typeface="Arial"/>
                <a:sym typeface="Arial"/>
              </a:rPr>
              <a:t>NISAR</a:t>
            </a:r>
            <a:endParaRPr b="0" i="0" sz="1600" u="none" cap="none" strike="noStrike">
              <a:solidFill>
                <a:schemeClr val="dk1"/>
              </a:solidFill>
              <a:latin typeface="Arial"/>
              <a:ea typeface="Arial"/>
              <a:cs typeface="Arial"/>
              <a:sym typeface="Arial"/>
            </a:endParaRPr>
          </a:p>
        </p:txBody>
      </p:sp>
      <p:sp>
        <p:nvSpPr>
          <p:cNvPr id="82" name="Google Shape;82;p3"/>
          <p:cNvSpPr txBox="1"/>
          <p:nvPr/>
        </p:nvSpPr>
        <p:spPr>
          <a:xfrm rot="5400000">
            <a:off x="9270347" y="3515735"/>
            <a:ext cx="524492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8197A6"/>
                </a:solidFill>
                <a:latin typeface="Arial"/>
                <a:ea typeface="Arial"/>
                <a:cs typeface="Arial"/>
                <a:sym typeface="Arial"/>
              </a:rPr>
              <a:t>Contact point: Lorenzo Lanini</a:t>
            </a:r>
            <a:endParaRPr b="0" i="0" sz="1400" u="none" cap="none" strike="noStrike">
              <a:solidFill>
                <a:srgbClr val="8197A6"/>
              </a:solidFill>
              <a:latin typeface="Arial"/>
              <a:ea typeface="Arial"/>
              <a:cs typeface="Arial"/>
              <a:sym typeface="Arial"/>
            </a:endParaRPr>
          </a:p>
          <a:p>
            <a:pPr indent="0" lvl="0" marL="0" marR="0" rtl="0" algn="l">
              <a:lnSpc>
                <a:spcPct val="100000"/>
              </a:lnSpc>
              <a:spcBef>
                <a:spcPts val="0"/>
              </a:spcBef>
              <a:spcAft>
                <a:spcPts val="0"/>
              </a:spcAft>
              <a:buNone/>
            </a:pPr>
            <a:r>
              <a:rPr b="0" i="0" lang="en-GB" sz="1400" u="none" cap="none" strike="noStrike">
                <a:solidFill>
                  <a:srgbClr val="8197A6"/>
                </a:solidFill>
                <a:latin typeface="Arial"/>
                <a:ea typeface="Arial"/>
                <a:cs typeface="Arial"/>
                <a:sym typeface="Arial"/>
              </a:rPr>
              <a:t>/ Malcolm Davidson</a:t>
            </a:r>
            <a:endParaRPr b="0" i="0" sz="1400" u="none" cap="none" strike="noStrike">
              <a:solidFill>
                <a:srgbClr val="8197A6"/>
              </a:solidFill>
              <a:latin typeface="Arial"/>
              <a:ea typeface="Arial"/>
              <a:cs typeface="Arial"/>
              <a:sym typeface="Arial"/>
            </a:endParaRPr>
          </a:p>
        </p:txBody>
      </p:sp>
      <p:pic>
        <p:nvPicPr>
          <p:cNvPr id="83" name="Google Shape;83;p3"/>
          <p:cNvPicPr preferRelativeResize="0"/>
          <p:nvPr/>
        </p:nvPicPr>
        <p:blipFill rotWithShape="1">
          <a:blip r:embed="rId4">
            <a:alphaModFix/>
          </a:blip>
          <a:srcRect b="0" l="0" r="0" t="0"/>
          <a:stretch/>
        </p:blipFill>
        <p:spPr>
          <a:xfrm>
            <a:off x="981101" y="3117859"/>
            <a:ext cx="6294867" cy="293360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3600"/>
              <a:t>Recommendations POLINSAR</a:t>
            </a:r>
            <a:endParaRPr/>
          </a:p>
        </p:txBody>
      </p:sp>
      <p:sp>
        <p:nvSpPr>
          <p:cNvPr id="89" name="Google Shape;89;p10"/>
          <p:cNvSpPr/>
          <p:nvPr/>
        </p:nvSpPr>
        <p:spPr>
          <a:xfrm>
            <a:off x="65274" y="3076377"/>
            <a:ext cx="12302831" cy="3580126"/>
          </a:xfrm>
          <a:prstGeom prst="rect">
            <a:avLst/>
          </a:prstGeom>
          <a:noFill/>
          <a:ln>
            <a:noFill/>
          </a:ln>
        </p:spPr>
        <p:txBody>
          <a:bodyPr anchorCtr="0" anchor="t" bIns="45700" lIns="91425" spcFirstLastPara="1" rIns="91425" wrap="square" tIns="45700">
            <a:noAutofit/>
          </a:bodyPr>
          <a:lstStyle/>
          <a:p>
            <a:pPr indent="-182880" lvl="0" marL="284480" marR="0" rtl="0" algn="l">
              <a:lnSpc>
                <a:spcPct val="119000"/>
              </a:lnSpc>
              <a:spcBef>
                <a:spcPts val="0"/>
              </a:spcBef>
              <a:spcAft>
                <a:spcPts val="0"/>
              </a:spcAft>
              <a:buClr>
                <a:srgbClr val="8197A6"/>
              </a:buClr>
              <a:buSzPts val="1600"/>
              <a:buFont typeface="Arial"/>
              <a:buNone/>
            </a:pPr>
            <a:r>
              <a:t/>
            </a:r>
            <a:endParaRPr b="1" i="0" sz="1600" u="none" cap="none" strike="noStrike">
              <a:solidFill>
                <a:schemeClr val="dk1"/>
              </a:solidFill>
              <a:latin typeface="Arial"/>
              <a:ea typeface="Arial"/>
              <a:cs typeface="Arial"/>
              <a:sym typeface="Arial"/>
            </a:endParaRPr>
          </a:p>
          <a:p>
            <a:pPr indent="-285750" lvl="0" marL="285750" marR="0" rtl="0" algn="l">
              <a:lnSpc>
                <a:spcPct val="119000"/>
              </a:lnSpc>
              <a:spcBef>
                <a:spcPts val="280"/>
              </a:spcBef>
              <a:spcAft>
                <a:spcPts val="0"/>
              </a:spcAft>
              <a:buClr>
                <a:srgbClr val="8197A6"/>
              </a:buClr>
              <a:buSzPts val="1400"/>
              <a:buFont typeface="Arial"/>
              <a:buChar char="•"/>
            </a:pPr>
            <a:r>
              <a:rPr b="1" i="0" lang="en-GB" sz="1400" u="none" cap="none" strike="noStrike">
                <a:solidFill>
                  <a:schemeClr val="dk1"/>
                </a:solidFill>
                <a:latin typeface="Arial"/>
                <a:ea typeface="Arial"/>
                <a:cs typeface="Arial"/>
                <a:sym typeface="Arial"/>
              </a:rPr>
              <a:t>On-going joint research </a:t>
            </a:r>
            <a:r>
              <a:rPr b="1" i="0" lang="en-GB" sz="1400" u="sng" cap="none" strike="noStrike">
                <a:solidFill>
                  <a:schemeClr val="dk1"/>
                </a:solidFill>
                <a:latin typeface="Arial"/>
                <a:ea typeface="Arial"/>
                <a:cs typeface="Arial"/>
                <a:sym typeface="Arial"/>
              </a:rPr>
              <a:t>between JAXA and ESA </a:t>
            </a:r>
            <a:r>
              <a:rPr b="1" i="0" lang="en-GB" sz="1400" u="none" cap="none" strike="noStrike">
                <a:solidFill>
                  <a:schemeClr val="dk1"/>
                </a:solidFill>
                <a:latin typeface="Arial"/>
                <a:ea typeface="Arial"/>
                <a:cs typeface="Arial"/>
                <a:sym typeface="Arial"/>
              </a:rPr>
              <a:t>on using SAR data products for selected areas and applications (see slide n.9)</a:t>
            </a:r>
            <a:endParaRPr/>
          </a:p>
          <a:p>
            <a:pPr indent="-88900" lvl="1" marL="781050" marR="0" rtl="0" algn="l">
              <a:lnSpc>
                <a:spcPct val="119000"/>
              </a:lnSpc>
              <a:spcBef>
                <a:spcPts val="280"/>
              </a:spcBef>
              <a:spcAft>
                <a:spcPts val="0"/>
              </a:spcAft>
              <a:buClr>
                <a:schemeClr val="accent1"/>
              </a:buClr>
              <a:buSzPts val="1400"/>
              <a:buFont typeface="Arial"/>
              <a:buChar char="•"/>
            </a:pPr>
            <a:r>
              <a:rPr b="0" i="0" lang="en-GB" sz="1400" u="none" cap="none" strike="noStrike">
                <a:solidFill>
                  <a:schemeClr val="dk1"/>
                </a:solidFill>
                <a:latin typeface="Arial"/>
                <a:ea typeface="Arial"/>
                <a:cs typeface="Arial"/>
                <a:sym typeface="Arial"/>
              </a:rPr>
              <a:t>    Improvement of observation frequency and coordination in Japan and Europe</a:t>
            </a:r>
            <a:endParaRPr/>
          </a:p>
          <a:p>
            <a:pPr indent="-285750" lvl="1" marL="1066800" marR="0" rtl="0" algn="l">
              <a:lnSpc>
                <a:spcPct val="119000"/>
              </a:lnSpc>
              <a:spcBef>
                <a:spcPts val="280"/>
              </a:spcBef>
              <a:spcAft>
                <a:spcPts val="0"/>
              </a:spcAft>
              <a:buClr>
                <a:schemeClr val="accent1"/>
              </a:buClr>
              <a:buSzPts val="1400"/>
              <a:buFont typeface="Arial"/>
              <a:buChar char="•"/>
            </a:pPr>
            <a:r>
              <a:rPr b="0" i="0" lang="en-GB" sz="1400" u="none" cap="none" strike="noStrike">
                <a:solidFill>
                  <a:schemeClr val="dk1"/>
                </a:solidFill>
                <a:latin typeface="Arial"/>
                <a:ea typeface="Arial"/>
                <a:cs typeface="Arial"/>
                <a:sym typeface="Arial"/>
              </a:rPr>
              <a:t>Explore synergies between C- and L-band </a:t>
            </a:r>
            <a:endParaRPr/>
          </a:p>
          <a:p>
            <a:pPr indent="-88900" lvl="1" marL="781050" marR="0" rtl="0" algn="l">
              <a:lnSpc>
                <a:spcPct val="119000"/>
              </a:lnSpc>
              <a:spcBef>
                <a:spcPts val="280"/>
              </a:spcBef>
              <a:spcAft>
                <a:spcPts val="0"/>
              </a:spcAft>
              <a:buClr>
                <a:schemeClr val="accent1"/>
              </a:buClr>
              <a:buSzPts val="1400"/>
              <a:buFont typeface="Arial"/>
              <a:buChar char="•"/>
            </a:pPr>
            <a:r>
              <a:rPr b="0" i="0" lang="en-GB" sz="1400" u="none" cap="none" strike="noStrike">
                <a:solidFill>
                  <a:schemeClr val="dk1"/>
                </a:solidFill>
                <a:latin typeface="Arial"/>
                <a:ea typeface="Arial"/>
                <a:cs typeface="Arial"/>
                <a:sym typeface="Arial"/>
              </a:rPr>
              <a:t>    Data exchange via dedicated ftp-site under ESA responsibility</a:t>
            </a:r>
            <a:endParaRPr/>
          </a:p>
          <a:p>
            <a:pPr indent="-88900" lvl="1" marL="781050" marR="0" rtl="0" algn="l">
              <a:lnSpc>
                <a:spcPct val="119000"/>
              </a:lnSpc>
              <a:spcBef>
                <a:spcPts val="280"/>
              </a:spcBef>
              <a:spcAft>
                <a:spcPts val="0"/>
              </a:spcAft>
              <a:buClr>
                <a:schemeClr val="accent1"/>
              </a:buClr>
              <a:buSzPts val="1400"/>
              <a:buFont typeface="Arial"/>
              <a:buChar char="•"/>
            </a:pPr>
            <a:r>
              <a:rPr b="0" i="0" lang="en-GB" sz="1400" u="none" cap="none" strike="noStrike">
                <a:solidFill>
                  <a:schemeClr val="dk1"/>
                </a:solidFill>
                <a:latin typeface="Arial"/>
                <a:ea typeface="Arial"/>
                <a:cs typeface="Arial"/>
                <a:sym typeface="Arial"/>
              </a:rPr>
              <a:t>    Project Implementation Plan (PIP) outlines specific Joint Research Activities to be conducted as part of the ESA-JAXA cooperation</a:t>
            </a:r>
            <a:endParaRPr/>
          </a:p>
          <a:p>
            <a:pPr indent="-285750" lvl="0" marL="285750" marR="0" rtl="0" algn="l">
              <a:lnSpc>
                <a:spcPct val="119000"/>
              </a:lnSpc>
              <a:spcBef>
                <a:spcPts val="280"/>
              </a:spcBef>
              <a:spcAft>
                <a:spcPts val="0"/>
              </a:spcAft>
              <a:buClr>
                <a:srgbClr val="8197A6"/>
              </a:buClr>
              <a:buSzPts val="1400"/>
              <a:buFont typeface="Arial"/>
              <a:buChar char="•"/>
            </a:pPr>
            <a:r>
              <a:rPr b="1" i="0" lang="en-GB" sz="1400" u="none" cap="none" strike="noStrike">
                <a:solidFill>
                  <a:schemeClr val="dk1"/>
                </a:solidFill>
                <a:latin typeface="Arial"/>
                <a:ea typeface="Arial"/>
                <a:cs typeface="Arial"/>
                <a:sym typeface="Arial"/>
              </a:rPr>
              <a:t>PUMAS initiative ESA - CONAE (SAOCOM) for SAOCOM &amp; Sentinel synergy and joint exploitation (in preparation for ROSE-L)</a:t>
            </a:r>
            <a:endParaRPr/>
          </a:p>
          <a:p>
            <a:pPr indent="-285750" lvl="0" marL="285750" marR="0" rtl="0" algn="l">
              <a:lnSpc>
                <a:spcPct val="119000"/>
              </a:lnSpc>
              <a:spcBef>
                <a:spcPts val="280"/>
              </a:spcBef>
              <a:spcAft>
                <a:spcPts val="0"/>
              </a:spcAft>
              <a:buClr>
                <a:srgbClr val="8197A6"/>
              </a:buClr>
              <a:buSzPts val="1400"/>
              <a:buFont typeface="Arial"/>
              <a:buChar char="•"/>
            </a:pPr>
            <a:r>
              <a:rPr b="1" i="0" lang="en-GB" sz="1400" u="none" cap="none" strike="noStrike">
                <a:solidFill>
                  <a:schemeClr val="dk1"/>
                </a:solidFill>
                <a:latin typeface="Arial"/>
                <a:ea typeface="Arial"/>
                <a:cs typeface="Arial"/>
                <a:sym typeface="Arial"/>
              </a:rPr>
              <a:t>Acquisition coordination need between S1 NG and ROSE-L being taken into account </a:t>
            </a:r>
            <a:endParaRPr b="0" i="0" sz="1400" u="none" cap="none" strike="noStrike">
              <a:solidFill>
                <a:schemeClr val="dk1"/>
              </a:solidFill>
              <a:latin typeface="Arial"/>
              <a:ea typeface="Arial"/>
              <a:cs typeface="Arial"/>
              <a:sym typeface="Arial"/>
            </a:endParaRPr>
          </a:p>
          <a:p>
            <a:pPr indent="-285750" lvl="0" marL="285750" marR="0" rtl="0" algn="l">
              <a:lnSpc>
                <a:spcPct val="119000"/>
              </a:lnSpc>
              <a:spcBef>
                <a:spcPts val="320"/>
              </a:spcBef>
              <a:spcAft>
                <a:spcPts val="0"/>
              </a:spcAft>
              <a:buClr>
                <a:srgbClr val="8197A6"/>
              </a:buClr>
              <a:buSzPts val="1400"/>
              <a:buFont typeface="Arial"/>
              <a:buChar char="•"/>
            </a:pPr>
            <a:r>
              <a:rPr b="1" i="0" lang="en-GB" sz="1400" u="sng" cap="none" strike="noStrike">
                <a:solidFill>
                  <a:schemeClr val="dk1"/>
                </a:solidFill>
                <a:latin typeface="Arial"/>
                <a:ea typeface="Arial"/>
                <a:cs typeface="Arial"/>
                <a:sym typeface="Arial"/>
              </a:rPr>
              <a:t>International Coordination Group for Spaceborne Synthetic Aperture Radar (SAR) Missions</a:t>
            </a:r>
            <a:r>
              <a:rPr b="1" i="0" lang="en-GB" sz="1400" u="none" cap="none" strike="noStrike">
                <a:solidFill>
                  <a:schemeClr val="dk1"/>
                </a:solidFill>
                <a:latin typeface="Arial"/>
                <a:ea typeface="Arial"/>
                <a:cs typeface="Arial"/>
                <a:sym typeface="Arial"/>
              </a:rPr>
              <a:t> </a:t>
            </a:r>
            <a:r>
              <a:rPr b="0" i="0" lang="en-GB" sz="1600" u="none" cap="none" strike="noStrike">
                <a:solidFill>
                  <a:srgbClr val="8197A6"/>
                </a:solidFill>
                <a:latin typeface="Calibri"/>
                <a:ea typeface="Calibri"/>
                <a:cs typeface="Calibri"/>
                <a:sym typeface="Calibri"/>
              </a:rPr>
              <a:t> </a:t>
            </a:r>
            <a:r>
              <a:rPr b="0" i="0" lang="en-GB" sz="1600" u="sng" cap="none" strike="noStrike">
                <a:solidFill>
                  <a:srgbClr val="8197A6"/>
                </a:solidFill>
                <a:latin typeface="Calibri"/>
                <a:ea typeface="Calibri"/>
                <a:cs typeface="Calibri"/>
                <a:sym typeface="Calibri"/>
                <a:hlinkClick r:id="rId3">
                  <a:extLst>
                    <a:ext uri="{A12FA001-AC4F-418D-AE19-62706E023703}">
                      <ahyp:hlinkClr val="tx"/>
                    </a:ext>
                  </a:extLst>
                </a:hlinkClick>
              </a:rPr>
              <a:t>http://intl-sar-coord-group.space/ </a:t>
            </a:r>
            <a:r>
              <a:rPr b="1" i="0" lang="en-GB" sz="1400" u="sng" cap="none" strike="noStrike">
                <a:solidFill>
                  <a:schemeClr val="dk1"/>
                </a:solidFill>
                <a:latin typeface="Arial"/>
                <a:ea typeface="Arial"/>
                <a:cs typeface="Arial"/>
                <a:sym typeface="Arial"/>
                <a:hlinkClick r:id="rId4">
                  <a:extLst>
                    <a:ext uri="{A12FA001-AC4F-418D-AE19-62706E023703}">
                      <ahyp:hlinkClr val="tx"/>
                    </a:ext>
                  </a:extLst>
                </a:hlinkClick>
              </a:rPr>
              <a:t>could be involved as well</a:t>
            </a:r>
            <a:endParaRPr b="1" i="0" sz="1400" u="none" cap="none" strike="noStrike">
              <a:solidFill>
                <a:schemeClr val="dk1"/>
              </a:solidFill>
              <a:latin typeface="Arial"/>
              <a:ea typeface="Arial"/>
              <a:cs typeface="Arial"/>
              <a:sym typeface="Arial"/>
            </a:endParaRPr>
          </a:p>
          <a:p>
            <a:pPr indent="-101600" lvl="1" marL="781050" marR="0" rtl="0" algn="l">
              <a:lnSpc>
                <a:spcPct val="119000"/>
              </a:lnSpc>
              <a:spcBef>
                <a:spcPts val="320"/>
              </a:spcBef>
              <a:spcAft>
                <a:spcPts val="0"/>
              </a:spcAft>
              <a:buClr>
                <a:schemeClr val="accent1"/>
              </a:buClr>
              <a:buSzPts val="1600"/>
              <a:buFont typeface="Arial"/>
              <a:buChar char="•"/>
            </a:pPr>
            <a:r>
              <a:rPr b="0" i="0" lang="en-GB" sz="1600" u="none" cap="none" strike="noStrike">
                <a:solidFill>
                  <a:schemeClr val="dk1"/>
                </a:solidFill>
                <a:latin typeface="Calibri"/>
                <a:ea typeface="Calibri"/>
                <a:cs typeface="Calibri"/>
                <a:sym typeface="Calibri"/>
              </a:rPr>
              <a:t> Example of Thematic groups: Polarimetric and Multi-frequency SAR, inSAR, Program and Mission coordination</a:t>
            </a:r>
            <a:endParaRPr/>
          </a:p>
          <a:p>
            <a:pPr indent="-196850" lvl="0" marL="285750" marR="0" rtl="0" algn="l">
              <a:lnSpc>
                <a:spcPct val="119000"/>
              </a:lnSpc>
              <a:spcBef>
                <a:spcPts val="280"/>
              </a:spcBef>
              <a:spcAft>
                <a:spcPts val="0"/>
              </a:spcAft>
              <a:buClr>
                <a:srgbClr val="8197A6"/>
              </a:buClr>
              <a:buSzPts val="1400"/>
              <a:buFont typeface="Arial"/>
              <a:buNone/>
            </a:pPr>
            <a:r>
              <a:t/>
            </a:r>
            <a:endParaRPr b="1" i="0" sz="1400" u="none" cap="none" strike="noStrike">
              <a:solidFill>
                <a:schemeClr val="dk1"/>
              </a:solidFill>
              <a:latin typeface="Arial"/>
              <a:ea typeface="Arial"/>
              <a:cs typeface="Arial"/>
              <a:sym typeface="Arial"/>
            </a:endParaRPr>
          </a:p>
        </p:txBody>
      </p:sp>
      <p:sp>
        <p:nvSpPr>
          <p:cNvPr id="90" name="Google Shape;90;p10"/>
          <p:cNvSpPr/>
          <p:nvPr/>
        </p:nvSpPr>
        <p:spPr>
          <a:xfrm>
            <a:off x="1534644" y="1767849"/>
            <a:ext cx="114904" cy="181428"/>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grpSp>
        <p:nvGrpSpPr>
          <p:cNvPr id="91" name="Google Shape;91;p10"/>
          <p:cNvGrpSpPr/>
          <p:nvPr/>
        </p:nvGrpSpPr>
        <p:grpSpPr>
          <a:xfrm>
            <a:off x="1116544" y="1031636"/>
            <a:ext cx="9315081" cy="2397364"/>
            <a:chOff x="1343896" y="1101317"/>
            <a:chExt cx="9315081" cy="2397364"/>
          </a:xfrm>
        </p:grpSpPr>
        <p:pic>
          <p:nvPicPr>
            <p:cNvPr id="92" name="Google Shape;92;p10"/>
            <p:cNvPicPr preferRelativeResize="0"/>
            <p:nvPr/>
          </p:nvPicPr>
          <p:blipFill rotWithShape="1">
            <a:blip r:embed="rId5">
              <a:alphaModFix/>
            </a:blip>
            <a:srcRect b="0" l="0" r="0" t="0"/>
            <a:stretch/>
          </p:blipFill>
          <p:spPr>
            <a:xfrm>
              <a:off x="1343896" y="1101317"/>
              <a:ext cx="9315081" cy="2397364"/>
            </a:xfrm>
            <a:prstGeom prst="rect">
              <a:avLst/>
            </a:prstGeom>
            <a:noFill/>
            <a:ln>
              <a:noFill/>
            </a:ln>
          </p:spPr>
        </p:pic>
        <p:sp>
          <p:nvSpPr>
            <p:cNvPr id="93" name="Google Shape;93;p10"/>
            <p:cNvSpPr txBox="1"/>
            <p:nvPr/>
          </p:nvSpPr>
          <p:spPr>
            <a:xfrm>
              <a:off x="1425863" y="2141682"/>
              <a:ext cx="565727" cy="369332"/>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8197A6"/>
                  </a:solidFill>
                  <a:latin typeface="Arial"/>
                  <a:ea typeface="Arial"/>
                  <a:cs typeface="Arial"/>
                  <a:sym typeface="Arial"/>
                </a:rPr>
                <a:t>R.3</a:t>
              </a:r>
              <a:endParaRPr b="0" i="0" sz="1400" u="none" cap="none" strike="noStrike">
                <a:solidFill>
                  <a:srgbClr val="8197A6"/>
                </a:solidFill>
                <a:latin typeface="Arial"/>
                <a:ea typeface="Arial"/>
                <a:cs typeface="Arial"/>
                <a:sym typeface="Arial"/>
              </a:endParaRPr>
            </a:p>
          </p:txBody>
        </p:sp>
      </p:grpSp>
      <p:sp>
        <p:nvSpPr>
          <p:cNvPr id="94" name="Google Shape;94;p10"/>
          <p:cNvSpPr txBox="1"/>
          <p:nvPr/>
        </p:nvSpPr>
        <p:spPr>
          <a:xfrm rot="5400000">
            <a:off x="9999867" y="3372541"/>
            <a:ext cx="381568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8197A6"/>
                </a:solidFill>
                <a:latin typeface="Arial"/>
                <a:ea typeface="Arial"/>
                <a:cs typeface="Arial"/>
                <a:sym typeface="Arial"/>
              </a:rPr>
              <a:t>Contact point: B. Rommen, K. Scipal</a:t>
            </a:r>
            <a:endParaRPr b="0" i="0" sz="1400" u="none" cap="none" strike="noStrike">
              <a:solidFill>
                <a:srgbClr val="8197A6"/>
              </a:solidFill>
              <a:latin typeface="Arial"/>
              <a:ea typeface="Arial"/>
              <a:cs typeface="Arial"/>
              <a:sym typeface="Arial"/>
            </a:endParaRPr>
          </a:p>
        </p:txBody>
      </p:sp>
      <p:cxnSp>
        <p:nvCxnSpPr>
          <p:cNvPr id="95" name="Google Shape;95;p10"/>
          <p:cNvCxnSpPr/>
          <p:nvPr/>
        </p:nvCxnSpPr>
        <p:spPr>
          <a:xfrm>
            <a:off x="4622605" y="1331193"/>
            <a:ext cx="5060196" cy="0"/>
          </a:xfrm>
          <a:prstGeom prst="straightConnector1">
            <a:avLst/>
          </a:prstGeom>
          <a:noFill/>
          <a:ln cap="flat" cmpd="sng" w="19050">
            <a:solidFill>
              <a:srgbClr val="A0C92E"/>
            </a:solidFill>
            <a:prstDash val="solid"/>
            <a:round/>
            <a:headEnd len="sm" w="sm" type="none"/>
            <a:tailEnd len="sm" w="sm" type="none"/>
          </a:ln>
        </p:spPr>
      </p:cxnSp>
      <p:cxnSp>
        <p:nvCxnSpPr>
          <p:cNvPr id="96" name="Google Shape;96;p10"/>
          <p:cNvCxnSpPr/>
          <p:nvPr/>
        </p:nvCxnSpPr>
        <p:spPr>
          <a:xfrm>
            <a:off x="4568943" y="1537727"/>
            <a:ext cx="3807414" cy="0"/>
          </a:xfrm>
          <a:prstGeom prst="straightConnector1">
            <a:avLst/>
          </a:prstGeom>
          <a:noFill/>
          <a:ln cap="flat" cmpd="sng" w="19050">
            <a:solidFill>
              <a:srgbClr val="A0C92E"/>
            </a:solidFill>
            <a:prstDash val="solid"/>
            <a:round/>
            <a:headEnd len="sm" w="sm" type="none"/>
            <a:tailEnd len="sm" w="sm" type="none"/>
          </a:ln>
        </p:spPr>
      </p:cxnSp>
      <p:cxnSp>
        <p:nvCxnSpPr>
          <p:cNvPr id="97" name="Google Shape;97;p10"/>
          <p:cNvCxnSpPr/>
          <p:nvPr/>
        </p:nvCxnSpPr>
        <p:spPr>
          <a:xfrm>
            <a:off x="8686905" y="1777947"/>
            <a:ext cx="1152041" cy="0"/>
          </a:xfrm>
          <a:prstGeom prst="straightConnector1">
            <a:avLst/>
          </a:prstGeom>
          <a:noFill/>
          <a:ln cap="flat" cmpd="sng" w="19050">
            <a:solidFill>
              <a:srgbClr val="A0C92E"/>
            </a:solidFill>
            <a:prstDash val="solid"/>
            <a:round/>
            <a:headEnd len="sm" w="sm" type="none"/>
            <a:tailEnd len="sm" w="sm" type="none"/>
          </a:ln>
        </p:spPr>
      </p:cxnSp>
      <p:cxnSp>
        <p:nvCxnSpPr>
          <p:cNvPr id="98" name="Google Shape;98;p10"/>
          <p:cNvCxnSpPr/>
          <p:nvPr/>
        </p:nvCxnSpPr>
        <p:spPr>
          <a:xfrm>
            <a:off x="5944100" y="2000090"/>
            <a:ext cx="847245" cy="0"/>
          </a:xfrm>
          <a:prstGeom prst="straightConnector1">
            <a:avLst/>
          </a:prstGeom>
          <a:noFill/>
          <a:ln cap="flat" cmpd="sng" w="19050">
            <a:solidFill>
              <a:srgbClr val="A0C92E"/>
            </a:solidFill>
            <a:prstDash val="solid"/>
            <a:round/>
            <a:headEnd len="sm" w="sm" type="none"/>
            <a:tailEnd len="sm" w="sm" type="none"/>
          </a:ln>
        </p:spPr>
      </p:cxnSp>
      <p:cxnSp>
        <p:nvCxnSpPr>
          <p:cNvPr id="99" name="Google Shape;99;p10"/>
          <p:cNvCxnSpPr/>
          <p:nvPr/>
        </p:nvCxnSpPr>
        <p:spPr>
          <a:xfrm>
            <a:off x="7740707" y="2674259"/>
            <a:ext cx="2590801" cy="0"/>
          </a:xfrm>
          <a:prstGeom prst="straightConnector1">
            <a:avLst/>
          </a:prstGeom>
          <a:noFill/>
          <a:ln cap="flat" cmpd="sng" w="19050">
            <a:solidFill>
              <a:srgbClr val="A0C92E"/>
            </a:solidFill>
            <a:prstDash val="solid"/>
            <a:round/>
            <a:headEnd len="sm" w="sm" type="none"/>
            <a:tailEnd len="sm" w="sm" type="none"/>
          </a:ln>
        </p:spPr>
      </p:cxnSp>
      <p:cxnSp>
        <p:nvCxnSpPr>
          <p:cNvPr id="100" name="Google Shape;100;p10"/>
          <p:cNvCxnSpPr/>
          <p:nvPr/>
        </p:nvCxnSpPr>
        <p:spPr>
          <a:xfrm>
            <a:off x="4500176" y="2888651"/>
            <a:ext cx="1764227" cy="0"/>
          </a:xfrm>
          <a:prstGeom prst="straightConnector1">
            <a:avLst/>
          </a:prstGeom>
          <a:noFill/>
          <a:ln cap="flat" cmpd="sng" w="19050">
            <a:solidFill>
              <a:srgbClr val="A0C92E"/>
            </a:solidFill>
            <a:prstDash val="solid"/>
            <a:round/>
            <a:headEnd len="sm" w="sm" type="none"/>
            <a:tailEnd len="sm" w="sm" type="none"/>
          </a:ln>
        </p:spPr>
      </p:cxnSp>
      <p:cxnSp>
        <p:nvCxnSpPr>
          <p:cNvPr id="101" name="Google Shape;101;p10"/>
          <p:cNvCxnSpPr/>
          <p:nvPr/>
        </p:nvCxnSpPr>
        <p:spPr>
          <a:xfrm>
            <a:off x="8164146" y="2904149"/>
            <a:ext cx="2213677" cy="0"/>
          </a:xfrm>
          <a:prstGeom prst="straightConnector1">
            <a:avLst/>
          </a:prstGeom>
          <a:noFill/>
          <a:ln cap="flat" cmpd="sng" w="19050">
            <a:solidFill>
              <a:srgbClr val="A0C92E"/>
            </a:solidFill>
            <a:prstDash val="solid"/>
            <a:round/>
            <a:headEnd len="sm" w="sm" type="none"/>
            <a:tailEnd len="sm" w="sm" type="none"/>
          </a:ln>
        </p:spPr>
      </p:cxnSp>
      <p:cxnSp>
        <p:nvCxnSpPr>
          <p:cNvPr id="102" name="Google Shape;102;p10"/>
          <p:cNvCxnSpPr/>
          <p:nvPr/>
        </p:nvCxnSpPr>
        <p:spPr>
          <a:xfrm>
            <a:off x="4567145" y="3121524"/>
            <a:ext cx="715516" cy="0"/>
          </a:xfrm>
          <a:prstGeom prst="straightConnector1">
            <a:avLst/>
          </a:prstGeom>
          <a:noFill/>
          <a:ln cap="flat" cmpd="sng" w="19050">
            <a:solidFill>
              <a:srgbClr val="A0C92E"/>
            </a:solidFill>
            <a:prstDash val="solid"/>
            <a:round/>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3600"/>
              <a:t>Recommendations POLINSAR</a:t>
            </a:r>
            <a:endParaRPr/>
          </a:p>
        </p:txBody>
      </p:sp>
      <p:pic>
        <p:nvPicPr>
          <p:cNvPr id="108" name="Google Shape;108;p11"/>
          <p:cNvPicPr preferRelativeResize="0"/>
          <p:nvPr/>
        </p:nvPicPr>
        <p:blipFill rotWithShape="1">
          <a:blip r:embed="rId3">
            <a:alphaModFix/>
          </a:blip>
          <a:srcRect b="0" l="0" r="0" t="0"/>
          <a:stretch/>
        </p:blipFill>
        <p:spPr>
          <a:xfrm>
            <a:off x="465162" y="1671850"/>
            <a:ext cx="10010775" cy="638175"/>
          </a:xfrm>
          <a:prstGeom prst="rect">
            <a:avLst/>
          </a:prstGeom>
          <a:noFill/>
          <a:ln>
            <a:noFill/>
          </a:ln>
        </p:spPr>
      </p:pic>
      <p:sp>
        <p:nvSpPr>
          <p:cNvPr id="109" name="Google Shape;109;p11"/>
          <p:cNvSpPr txBox="1"/>
          <p:nvPr/>
        </p:nvSpPr>
        <p:spPr>
          <a:xfrm>
            <a:off x="865912" y="2710648"/>
            <a:ext cx="10235474"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chemeClr val="dk1"/>
                </a:solidFill>
                <a:latin typeface="Arial"/>
                <a:ea typeface="Arial"/>
                <a:cs typeface="Arial"/>
                <a:sym typeface="Arial"/>
              </a:rPr>
              <a:t>Some relevant mission managers (ESA, CONAE) have been informed. Adapting acquisition plans is a challenge, due to many different constraints</a:t>
            </a:r>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GB" sz="1400" u="none" cap="none" strike="noStrike">
                <a:solidFill>
                  <a:schemeClr val="dk1"/>
                </a:solidFill>
                <a:latin typeface="Arial"/>
                <a:ea typeface="Arial"/>
                <a:cs typeface="Arial"/>
                <a:sym typeface="Arial"/>
              </a:rPr>
              <a:t>Action to be discussed also at </a:t>
            </a:r>
            <a:r>
              <a:rPr b="0" i="0" lang="en-GB" sz="1400" u="none" cap="none" strike="noStrike">
                <a:solidFill>
                  <a:schemeClr val="accent2"/>
                </a:solidFill>
                <a:latin typeface="Arial"/>
                <a:ea typeface="Arial"/>
                <a:cs typeface="Arial"/>
                <a:sym typeface="Arial"/>
              </a:rPr>
              <a:t>CEOS level (LSI – VC</a:t>
            </a:r>
            <a:r>
              <a:rPr b="0" i="0" lang="en-GB" sz="1400" u="none" cap="none" strike="noStrike">
                <a:solidFill>
                  <a:schemeClr val="dk1"/>
                </a:solidFill>
                <a:latin typeface="Arial"/>
                <a:ea typeface="Arial"/>
                <a:cs typeface="Arial"/>
                <a:sym typeface="Arial"/>
              </a:rPr>
              <a: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3600"/>
              <a:t>Possible actions: SUPERSITES</a:t>
            </a:r>
            <a:endParaRPr/>
          </a:p>
        </p:txBody>
      </p:sp>
      <p:sp>
        <p:nvSpPr>
          <p:cNvPr id="115" name="Google Shape;115;p12"/>
          <p:cNvSpPr/>
          <p:nvPr/>
        </p:nvSpPr>
        <p:spPr>
          <a:xfrm>
            <a:off x="176048" y="1268853"/>
            <a:ext cx="11745691" cy="5328000"/>
          </a:xfrm>
          <a:prstGeom prst="rect">
            <a:avLst/>
          </a:prstGeom>
          <a:noFill/>
          <a:ln>
            <a:noFill/>
          </a:ln>
        </p:spPr>
        <p:txBody>
          <a:bodyPr anchorCtr="0" anchor="t" bIns="45700" lIns="91425" spcFirstLastPara="1" rIns="91425" wrap="square" tIns="45700">
            <a:noAutofit/>
          </a:bodyPr>
          <a:lstStyle/>
          <a:p>
            <a:pPr indent="0" lvl="0" marL="0" marR="0" rtl="0" algn="l">
              <a:lnSpc>
                <a:spcPct val="119000"/>
              </a:lnSpc>
              <a:spcBef>
                <a:spcPts val="0"/>
              </a:spcBef>
              <a:spcAft>
                <a:spcPts val="0"/>
              </a:spcAft>
              <a:buNone/>
            </a:pPr>
            <a:r>
              <a:rPr b="0" i="0" lang="en-GB" sz="1800" u="none" cap="none" strike="noStrike">
                <a:solidFill>
                  <a:schemeClr val="dk1"/>
                </a:solidFill>
                <a:latin typeface="Arial"/>
                <a:ea typeface="Arial"/>
                <a:cs typeface="Arial"/>
                <a:sym typeface="Arial"/>
              </a:rPr>
              <a:t>The scientific SAR polarimetry (POLINSAR) community is advocating since many years the creation of so-called </a:t>
            </a:r>
            <a:r>
              <a:rPr b="1" i="0" lang="en-GB" sz="1800" u="sng" cap="none" strike="noStrike">
                <a:solidFill>
                  <a:schemeClr val="dk1"/>
                </a:solidFill>
                <a:latin typeface="Arial"/>
                <a:ea typeface="Arial"/>
                <a:cs typeface="Arial"/>
                <a:sym typeface="Arial"/>
              </a:rPr>
              <a:t>supersites for polarimetry (and interferometry)</a:t>
            </a:r>
            <a:r>
              <a:rPr b="0" i="0" lang="en-GB" sz="1800" u="none" cap="none" strike="noStrike">
                <a:solidFill>
                  <a:schemeClr val="dk1"/>
                </a:solidFill>
                <a:latin typeface="Arial"/>
                <a:ea typeface="Arial"/>
                <a:cs typeface="Arial"/>
                <a:sym typeface="Arial"/>
              </a:rPr>
              <a:t>: a set of </a:t>
            </a:r>
            <a:r>
              <a:rPr b="0" i="0" lang="en-GB" sz="1800" u="sng" cap="none" strike="noStrike">
                <a:solidFill>
                  <a:schemeClr val="dk1"/>
                </a:solidFill>
                <a:latin typeface="Arial"/>
                <a:ea typeface="Arial"/>
                <a:cs typeface="Arial"/>
                <a:sym typeface="Arial"/>
              </a:rPr>
              <a:t>predefined sites, including various types of natural targets </a:t>
            </a:r>
            <a:r>
              <a:rPr b="0" i="0" lang="en-GB" sz="1800" u="none" cap="none" strike="noStrike">
                <a:solidFill>
                  <a:schemeClr val="dk1"/>
                </a:solidFill>
                <a:latin typeface="Arial"/>
                <a:ea typeface="Arial"/>
                <a:cs typeface="Arial"/>
                <a:sym typeface="Arial"/>
              </a:rPr>
              <a:t>(forests, ice, snow, deserts, coastal areas, wetlands, agriculture etc.). Associated requirements:</a:t>
            </a:r>
            <a:endParaRPr/>
          </a:p>
          <a:p>
            <a:pPr indent="0" lvl="0" marL="0" marR="0" rtl="0" algn="l">
              <a:lnSpc>
                <a:spcPct val="119000"/>
              </a:lnSpc>
              <a:spcBef>
                <a:spcPts val="360"/>
              </a:spcBef>
              <a:spcAft>
                <a:spcPts val="0"/>
              </a:spcAft>
              <a:buNone/>
            </a:pPr>
            <a:r>
              <a:t/>
            </a:r>
            <a:endParaRPr b="0" i="0" sz="1800" u="none" cap="none" strike="noStrike">
              <a:solidFill>
                <a:schemeClr val="dk1"/>
              </a:solidFill>
              <a:latin typeface="Arial"/>
              <a:ea typeface="Arial"/>
              <a:cs typeface="Arial"/>
              <a:sym typeface="Arial"/>
            </a:endParaRPr>
          </a:p>
          <a:p>
            <a:pPr indent="-285750" lvl="0" marL="285750" marR="0" rtl="0" algn="l">
              <a:lnSpc>
                <a:spcPct val="119000"/>
              </a:lnSpc>
              <a:spcBef>
                <a:spcPts val="360"/>
              </a:spcBef>
              <a:spcAft>
                <a:spcPts val="0"/>
              </a:spcAft>
              <a:buClr>
                <a:srgbClr val="8197A6"/>
              </a:buClr>
              <a:buSzPts val="1800"/>
              <a:buFont typeface="Arial"/>
              <a:buChar char="•"/>
            </a:pPr>
            <a:r>
              <a:rPr b="1" i="0" lang="en-GB" sz="1800" u="none" cap="none" strike="noStrike">
                <a:solidFill>
                  <a:schemeClr val="dk1"/>
                </a:solidFill>
                <a:latin typeface="Arial"/>
                <a:ea typeface="Arial"/>
                <a:cs typeface="Arial"/>
                <a:sym typeface="Arial"/>
              </a:rPr>
              <a:t>In-situ </a:t>
            </a:r>
            <a:r>
              <a:rPr b="0" i="0" lang="en-GB" sz="1800" u="none" cap="none" strike="noStrike">
                <a:solidFill>
                  <a:schemeClr val="dk1"/>
                </a:solidFill>
                <a:latin typeface="Arial"/>
                <a:ea typeface="Arial"/>
                <a:cs typeface="Arial"/>
                <a:sym typeface="Arial"/>
              </a:rPr>
              <a:t>data are </a:t>
            </a:r>
            <a:r>
              <a:rPr b="1" i="0" lang="en-GB" sz="1800" u="none" cap="none" strike="noStrike">
                <a:solidFill>
                  <a:schemeClr val="dk1"/>
                </a:solidFill>
                <a:latin typeface="Arial"/>
                <a:ea typeface="Arial"/>
                <a:cs typeface="Arial"/>
                <a:sym typeface="Arial"/>
              </a:rPr>
              <a:t>regularly</a:t>
            </a:r>
            <a:r>
              <a:rPr b="0" i="0" lang="en-GB" sz="1800" u="none" cap="none" strike="noStrike">
                <a:solidFill>
                  <a:schemeClr val="dk1"/>
                </a:solidFill>
                <a:latin typeface="Arial"/>
                <a:ea typeface="Arial"/>
                <a:cs typeface="Arial"/>
                <a:sym typeface="Arial"/>
              </a:rPr>
              <a:t> collected (plus lidar when relevant for the specific application)</a:t>
            </a:r>
            <a:endParaRPr/>
          </a:p>
          <a:p>
            <a:pPr indent="-285750" lvl="0" marL="285750" marR="0" rtl="0" algn="l">
              <a:lnSpc>
                <a:spcPct val="119000"/>
              </a:lnSpc>
              <a:spcBef>
                <a:spcPts val="360"/>
              </a:spcBef>
              <a:spcAft>
                <a:spcPts val="0"/>
              </a:spcAft>
              <a:buClr>
                <a:srgbClr val="8197A6"/>
              </a:buClr>
              <a:buSzPts val="1800"/>
              <a:buFont typeface="Arial"/>
              <a:buChar char="•"/>
            </a:pPr>
            <a:r>
              <a:rPr b="0" i="0" lang="en-GB" sz="1800" u="none" cap="none" strike="noStrike">
                <a:solidFill>
                  <a:schemeClr val="dk1"/>
                </a:solidFill>
                <a:latin typeface="Arial"/>
                <a:ea typeface="Arial"/>
                <a:cs typeface="Arial"/>
                <a:sym typeface="Arial"/>
              </a:rPr>
              <a:t>Data from </a:t>
            </a:r>
            <a:r>
              <a:rPr b="1" i="0" lang="en-GB" sz="1800" u="none" cap="none" strike="noStrike">
                <a:solidFill>
                  <a:schemeClr val="dk1"/>
                </a:solidFill>
                <a:latin typeface="Arial"/>
                <a:ea typeface="Arial"/>
                <a:cs typeface="Arial"/>
                <a:sym typeface="Arial"/>
              </a:rPr>
              <a:t>several different SAR missions </a:t>
            </a:r>
            <a:r>
              <a:rPr b="0" i="0" lang="en-GB" sz="1800" u="none" cap="none" strike="noStrike">
                <a:solidFill>
                  <a:schemeClr val="dk1"/>
                </a:solidFill>
                <a:latin typeface="Arial"/>
                <a:ea typeface="Arial"/>
                <a:cs typeface="Arial"/>
                <a:sym typeface="Arial"/>
              </a:rPr>
              <a:t>(and </a:t>
            </a:r>
            <a:r>
              <a:rPr b="1" i="0" lang="en-GB" sz="1800" u="none" cap="none" strike="noStrike">
                <a:solidFill>
                  <a:schemeClr val="dk1"/>
                </a:solidFill>
                <a:latin typeface="Arial"/>
                <a:ea typeface="Arial"/>
                <a:cs typeface="Arial"/>
                <a:sym typeface="Arial"/>
              </a:rPr>
              <a:t>airborne</a:t>
            </a:r>
            <a:r>
              <a:rPr b="0" i="0" lang="en-GB" sz="1800" u="none" cap="none" strike="noStrike">
                <a:solidFill>
                  <a:schemeClr val="dk1"/>
                </a:solidFill>
                <a:latin typeface="Arial"/>
                <a:ea typeface="Arial"/>
                <a:cs typeface="Arial"/>
                <a:sym typeface="Arial"/>
              </a:rPr>
              <a:t> campaigns), at </a:t>
            </a:r>
            <a:r>
              <a:rPr b="1" i="0" lang="en-GB" sz="1800" u="none" cap="none" strike="noStrike">
                <a:solidFill>
                  <a:schemeClr val="dk1"/>
                </a:solidFill>
                <a:latin typeface="Arial"/>
                <a:ea typeface="Arial"/>
                <a:cs typeface="Arial"/>
                <a:sym typeface="Arial"/>
              </a:rPr>
              <a:t>different frequencies</a:t>
            </a:r>
            <a:r>
              <a:rPr b="0" i="0" lang="en-GB" sz="1800" u="none" cap="none" strike="noStrike">
                <a:solidFill>
                  <a:schemeClr val="dk1"/>
                </a:solidFill>
                <a:latin typeface="Arial"/>
                <a:ea typeface="Arial"/>
                <a:cs typeface="Arial"/>
                <a:sym typeface="Arial"/>
              </a:rPr>
              <a:t>, are acquired, </a:t>
            </a:r>
            <a:r>
              <a:rPr b="1" i="0" lang="en-GB" sz="1800" u="none" cap="none" strike="noStrike">
                <a:solidFill>
                  <a:schemeClr val="dk1"/>
                </a:solidFill>
                <a:latin typeface="Arial"/>
                <a:ea typeface="Arial"/>
                <a:cs typeface="Arial"/>
                <a:sym typeface="Arial"/>
              </a:rPr>
              <a:t>including full-pol </a:t>
            </a:r>
            <a:r>
              <a:rPr b="0" i="0" lang="en-GB" sz="1800" u="none" cap="none" strike="noStrike">
                <a:solidFill>
                  <a:schemeClr val="dk1"/>
                </a:solidFill>
                <a:latin typeface="Arial"/>
                <a:ea typeface="Arial"/>
                <a:cs typeface="Arial"/>
                <a:sym typeface="Arial"/>
              </a:rPr>
              <a:t>data, over appropriate time periods (</a:t>
            </a:r>
            <a:r>
              <a:rPr b="1" i="0" lang="en-GB" sz="1800" u="none" cap="none" strike="noStrike">
                <a:solidFill>
                  <a:schemeClr val="dk1"/>
                </a:solidFill>
                <a:latin typeface="Arial"/>
                <a:ea typeface="Arial"/>
                <a:cs typeface="Arial"/>
                <a:sym typeface="Arial"/>
              </a:rPr>
              <a:t>multitemporal </a:t>
            </a:r>
            <a:r>
              <a:rPr b="0" i="0" lang="en-GB" sz="1800" u="none" cap="none" strike="noStrike">
                <a:solidFill>
                  <a:schemeClr val="dk1"/>
                </a:solidFill>
                <a:latin typeface="Arial"/>
                <a:ea typeface="Arial"/>
                <a:cs typeface="Arial"/>
                <a:sym typeface="Arial"/>
              </a:rPr>
              <a:t>aspect)</a:t>
            </a:r>
            <a:endParaRPr/>
          </a:p>
          <a:p>
            <a:pPr indent="-285750" lvl="0" marL="285750" marR="0" rtl="0" algn="l">
              <a:lnSpc>
                <a:spcPct val="119000"/>
              </a:lnSpc>
              <a:spcBef>
                <a:spcPts val="360"/>
              </a:spcBef>
              <a:spcAft>
                <a:spcPts val="0"/>
              </a:spcAft>
              <a:buClr>
                <a:srgbClr val="8197A6"/>
              </a:buClr>
              <a:buSzPts val="1800"/>
              <a:buFont typeface="Arial"/>
              <a:buChar char="•"/>
            </a:pPr>
            <a:r>
              <a:rPr b="0" i="0" lang="en-GB" sz="1800" u="none" cap="none" strike="noStrike">
                <a:solidFill>
                  <a:schemeClr val="dk1"/>
                </a:solidFill>
                <a:latin typeface="Arial"/>
                <a:ea typeface="Arial"/>
                <a:cs typeface="Arial"/>
                <a:sym typeface="Arial"/>
              </a:rPr>
              <a:t>Acquired datasets shall be </a:t>
            </a:r>
            <a:r>
              <a:rPr b="1" i="0" lang="en-GB" sz="1800" u="none" cap="none" strike="noStrike">
                <a:solidFill>
                  <a:schemeClr val="dk1"/>
                </a:solidFill>
                <a:latin typeface="Arial"/>
                <a:ea typeface="Arial"/>
                <a:cs typeface="Arial"/>
                <a:sym typeface="Arial"/>
              </a:rPr>
              <a:t>harmonized and made available free &amp; open </a:t>
            </a:r>
            <a:r>
              <a:rPr b="0" i="0" lang="en-GB" sz="1800" u="none" cap="none" strike="noStrike">
                <a:solidFill>
                  <a:schemeClr val="dk1"/>
                </a:solidFill>
                <a:latin typeface="Arial"/>
                <a:ea typeface="Arial"/>
                <a:cs typeface="Arial"/>
                <a:sym typeface="Arial"/>
              </a:rPr>
              <a:t>for the scientific community</a:t>
            </a:r>
            <a:endParaRPr/>
          </a:p>
          <a:p>
            <a:pPr indent="-285750" lvl="0" marL="285750" marR="0" rtl="0" algn="l">
              <a:lnSpc>
                <a:spcPct val="119000"/>
              </a:lnSpc>
              <a:spcBef>
                <a:spcPts val="360"/>
              </a:spcBef>
              <a:spcAft>
                <a:spcPts val="0"/>
              </a:spcAft>
              <a:buClr>
                <a:srgbClr val="8197A6"/>
              </a:buClr>
              <a:buSzPts val="1800"/>
              <a:buFont typeface="Arial"/>
              <a:buChar char="•"/>
            </a:pPr>
            <a:r>
              <a:rPr b="0" i="0" lang="en-GB" sz="1800" u="none" cap="none" strike="noStrike">
                <a:solidFill>
                  <a:schemeClr val="dk1"/>
                </a:solidFill>
                <a:latin typeface="Arial"/>
                <a:ea typeface="Arial"/>
                <a:cs typeface="Arial"/>
                <a:sym typeface="Arial"/>
              </a:rPr>
              <a:t>Airborne campaign data shall come in a </a:t>
            </a:r>
            <a:r>
              <a:rPr b="1" i="0" lang="en-GB" sz="1800" u="none" cap="none" strike="noStrike">
                <a:solidFill>
                  <a:schemeClr val="dk1"/>
                </a:solidFill>
                <a:latin typeface="Arial"/>
                <a:ea typeface="Arial"/>
                <a:cs typeface="Arial"/>
                <a:sym typeface="Arial"/>
              </a:rPr>
              <a:t>standardized</a:t>
            </a:r>
            <a:r>
              <a:rPr b="0" i="0" lang="en-GB" sz="1800" u="none" cap="none" strike="noStrike">
                <a:solidFill>
                  <a:schemeClr val="dk1"/>
                </a:solidFill>
                <a:latin typeface="Arial"/>
                <a:ea typeface="Arial"/>
                <a:cs typeface="Arial"/>
                <a:sym typeface="Arial"/>
              </a:rPr>
              <a:t> format</a:t>
            </a:r>
            <a:endParaRPr/>
          </a:p>
          <a:p>
            <a:pPr indent="-285750" lvl="0" marL="285750" marR="0" rtl="0" algn="l">
              <a:lnSpc>
                <a:spcPct val="119000"/>
              </a:lnSpc>
              <a:spcBef>
                <a:spcPts val="360"/>
              </a:spcBef>
              <a:spcAft>
                <a:spcPts val="0"/>
              </a:spcAft>
              <a:buClr>
                <a:srgbClr val="8197A6"/>
              </a:buClr>
              <a:buSzPts val="1800"/>
              <a:buFont typeface="Arial"/>
              <a:buChar char="•"/>
            </a:pPr>
            <a:r>
              <a:rPr b="0" i="0" lang="en-GB" sz="1800" u="none" cap="none" strike="noStrike">
                <a:solidFill>
                  <a:schemeClr val="dk1"/>
                </a:solidFill>
                <a:latin typeface="Arial"/>
                <a:ea typeface="Arial"/>
                <a:cs typeface="Arial"/>
                <a:sym typeface="Arial"/>
              </a:rPr>
              <a:t>User-friendly open reference datasets (ideally </a:t>
            </a:r>
            <a:r>
              <a:rPr b="1" i="0" lang="en-GB" sz="1800" u="none" cap="none" strike="noStrike">
                <a:solidFill>
                  <a:schemeClr val="dk1"/>
                </a:solidFill>
                <a:latin typeface="Arial"/>
                <a:ea typeface="Arial"/>
                <a:cs typeface="Arial"/>
                <a:sym typeface="Arial"/>
              </a:rPr>
              <a:t>coregistered </a:t>
            </a:r>
            <a:r>
              <a:rPr b="0" i="0" lang="en-GB" sz="1800" u="none" cap="none" strike="noStrike">
                <a:solidFill>
                  <a:schemeClr val="dk1"/>
                </a:solidFill>
                <a:latin typeface="Arial"/>
                <a:ea typeface="Arial"/>
                <a:cs typeface="Arial"/>
                <a:sym typeface="Arial"/>
              </a:rPr>
              <a:t>on the same grid, at L1 &amp; L2)</a:t>
            </a:r>
            <a:endParaRPr/>
          </a:p>
          <a:p>
            <a:pPr indent="-285750" lvl="0" marL="285750" marR="0" rtl="0" algn="l">
              <a:lnSpc>
                <a:spcPct val="119000"/>
              </a:lnSpc>
              <a:spcBef>
                <a:spcPts val="360"/>
              </a:spcBef>
              <a:spcAft>
                <a:spcPts val="0"/>
              </a:spcAft>
              <a:buClr>
                <a:srgbClr val="8197A6"/>
              </a:buClr>
              <a:buSzPts val="1800"/>
              <a:buFont typeface="Arial"/>
              <a:buChar char="•"/>
            </a:pPr>
            <a:r>
              <a:rPr b="0" i="0" lang="en-GB" sz="1800" u="none" cap="none" strike="noStrike">
                <a:solidFill>
                  <a:schemeClr val="dk1"/>
                </a:solidFill>
                <a:latin typeface="Arial"/>
                <a:ea typeface="Arial"/>
                <a:cs typeface="Arial"/>
                <a:sym typeface="Arial"/>
              </a:rPr>
              <a:t>Providing a </a:t>
            </a:r>
            <a:r>
              <a:rPr b="1" i="0" lang="en-GB" sz="1800" u="none" cap="none" strike="noStrike">
                <a:solidFill>
                  <a:schemeClr val="dk1"/>
                </a:solidFill>
                <a:latin typeface="Arial"/>
                <a:ea typeface="Arial"/>
                <a:cs typeface="Arial"/>
                <a:sym typeface="Arial"/>
              </a:rPr>
              <a:t>single data access </a:t>
            </a:r>
            <a:r>
              <a:rPr b="0" i="0" lang="en-GB" sz="1800" u="none" cap="none" strike="noStrike">
                <a:solidFill>
                  <a:schemeClr val="dk1"/>
                </a:solidFill>
                <a:latin typeface="Arial"/>
                <a:ea typeface="Arial"/>
                <a:cs typeface="Arial"/>
                <a:sym typeface="Arial"/>
              </a:rPr>
              <a:t>to users for all data</a:t>
            </a:r>
            <a:endParaRPr/>
          </a:p>
          <a:p>
            <a:pPr indent="-285750" lvl="0" marL="285750" marR="0" rtl="0" algn="l">
              <a:lnSpc>
                <a:spcPct val="119000"/>
              </a:lnSpc>
              <a:spcBef>
                <a:spcPts val="360"/>
              </a:spcBef>
              <a:spcAft>
                <a:spcPts val="0"/>
              </a:spcAft>
              <a:buClr>
                <a:srgbClr val="8197A6"/>
              </a:buClr>
              <a:buSzPts val="1800"/>
              <a:buFont typeface="Arial"/>
              <a:buChar char="•"/>
            </a:pPr>
            <a:r>
              <a:rPr b="0" i="0" lang="en-GB" sz="1800" u="none" cap="none" strike="noStrike">
                <a:solidFill>
                  <a:schemeClr val="dk1"/>
                </a:solidFill>
                <a:latin typeface="Arial"/>
                <a:ea typeface="Arial"/>
                <a:cs typeface="Arial"/>
                <a:sym typeface="Arial"/>
              </a:rPr>
              <a:t>Include characteristic sites like </a:t>
            </a:r>
            <a:r>
              <a:rPr b="1" i="0" lang="en-GB" sz="1800" u="none" cap="none" strike="noStrike">
                <a:solidFill>
                  <a:schemeClr val="dk1"/>
                </a:solidFill>
                <a:latin typeface="Arial"/>
                <a:ea typeface="Arial"/>
                <a:cs typeface="Arial"/>
                <a:sym typeface="Arial"/>
              </a:rPr>
              <a:t>agricultural sites, forest, ocean, desert, covered with snow, coastal areas/wetlands</a:t>
            </a:r>
            <a:endParaRPr/>
          </a:p>
          <a:p>
            <a:pPr indent="0" lvl="0" marL="0" marR="0" rtl="0" algn="l">
              <a:lnSpc>
                <a:spcPct val="119000"/>
              </a:lnSpc>
              <a:spcBef>
                <a:spcPts val="359"/>
              </a:spcBef>
              <a:spcAft>
                <a:spcPts val="0"/>
              </a:spcAft>
              <a:buNone/>
            </a:pPr>
            <a:r>
              <a:t/>
            </a:r>
            <a:endParaRPr b="0" i="0" sz="1795" u="none" cap="none" strike="noStrike">
              <a:solidFill>
                <a:srgbClr val="8197A6"/>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3600"/>
              <a:t>Possible actions: SUPERSITES</a:t>
            </a:r>
            <a:endParaRPr/>
          </a:p>
        </p:txBody>
      </p:sp>
      <p:sp>
        <p:nvSpPr>
          <p:cNvPr id="121" name="Google Shape;121;p13"/>
          <p:cNvSpPr/>
          <p:nvPr/>
        </p:nvSpPr>
        <p:spPr>
          <a:xfrm>
            <a:off x="176048" y="1113342"/>
            <a:ext cx="11745691" cy="5328000"/>
          </a:xfrm>
          <a:prstGeom prst="rect">
            <a:avLst/>
          </a:prstGeom>
          <a:noFill/>
          <a:ln>
            <a:noFill/>
          </a:ln>
        </p:spPr>
        <p:txBody>
          <a:bodyPr anchorCtr="0" anchor="t" bIns="45700" lIns="91425" spcFirstLastPara="1" rIns="91425" wrap="square" tIns="45700">
            <a:noAutofit/>
          </a:bodyPr>
          <a:lstStyle/>
          <a:p>
            <a:pPr indent="0" lvl="0" marL="0" marR="0" rtl="0" algn="l">
              <a:lnSpc>
                <a:spcPct val="119000"/>
              </a:lnSpc>
              <a:spcBef>
                <a:spcPts val="0"/>
              </a:spcBef>
              <a:spcAft>
                <a:spcPts val="0"/>
              </a:spcAft>
              <a:buNone/>
            </a:pPr>
            <a:r>
              <a:rPr b="0" i="0" lang="en-GB" sz="1800" u="none" cap="none" strike="noStrike">
                <a:solidFill>
                  <a:schemeClr val="dk1"/>
                </a:solidFill>
                <a:latin typeface="Arial"/>
                <a:ea typeface="Arial"/>
                <a:cs typeface="Arial"/>
                <a:sym typeface="Arial"/>
              </a:rPr>
              <a:t>More specifically:​</a:t>
            </a:r>
            <a:endParaRPr b="0" i="0" sz="1600" u="none" cap="none" strike="noStrike">
              <a:solidFill>
                <a:schemeClr val="dk1"/>
              </a:solidFill>
              <a:latin typeface="Quattrocento Sans"/>
              <a:ea typeface="Quattrocento Sans"/>
              <a:cs typeface="Quattrocento Sans"/>
              <a:sym typeface="Quattrocento Sans"/>
            </a:endParaRPr>
          </a:p>
          <a:p>
            <a:pPr indent="0" lvl="0" marL="0" marR="0" rtl="0" algn="l">
              <a:lnSpc>
                <a:spcPct val="119000"/>
              </a:lnSpc>
              <a:spcBef>
                <a:spcPts val="360"/>
              </a:spcBef>
              <a:spcAft>
                <a:spcPts val="0"/>
              </a:spcAft>
              <a:buNone/>
            </a:pPr>
            <a:r>
              <a:rPr b="0" i="0" lang="en-GB" sz="1800" u="none" cap="none" strike="noStrike">
                <a:solidFill>
                  <a:schemeClr val="dk1"/>
                </a:solidFill>
                <a:latin typeface="Arial"/>
                <a:ea typeface="Arial"/>
                <a:cs typeface="Arial"/>
                <a:sym typeface="Arial"/>
              </a:rPr>
              <a:t>For</a:t>
            </a:r>
            <a:r>
              <a:rPr b="0" i="0" lang="en-GB" sz="1800" u="none" cap="none" strike="noStrike">
                <a:solidFill>
                  <a:srgbClr val="000000"/>
                </a:solidFill>
                <a:latin typeface="Arial"/>
                <a:ea typeface="Arial"/>
                <a:cs typeface="Arial"/>
                <a:sym typeface="Arial"/>
              </a:rPr>
              <a:t> </a:t>
            </a:r>
            <a:r>
              <a:rPr b="1" i="0" lang="en-GB" sz="1800" u="none" cap="none" strike="noStrike">
                <a:solidFill>
                  <a:srgbClr val="0070C0"/>
                </a:solidFill>
                <a:latin typeface="Arial"/>
                <a:ea typeface="Arial"/>
                <a:cs typeface="Arial"/>
                <a:sym typeface="Arial"/>
              </a:rPr>
              <a:t>FOREST supersites</a:t>
            </a:r>
            <a:r>
              <a:rPr b="0" i="0" lang="en-GB" sz="1800" u="none" cap="none" strike="noStrike">
                <a:solidFill>
                  <a:srgbClr val="000000"/>
                </a:solidFill>
                <a:latin typeface="Arial"/>
                <a:ea typeface="Arial"/>
                <a:cs typeface="Arial"/>
                <a:sym typeface="Arial"/>
              </a:rPr>
              <a:t>:​</a:t>
            </a:r>
            <a:endParaRPr b="0" i="0" sz="1600" u="none" cap="none" strike="noStrike">
              <a:solidFill>
                <a:srgbClr val="003249"/>
              </a:solidFill>
              <a:latin typeface="Quattrocento Sans"/>
              <a:ea typeface="Quattrocento Sans"/>
              <a:cs typeface="Quattrocento Sans"/>
              <a:sym typeface="Quattrocento Sans"/>
            </a:endParaRPr>
          </a:p>
          <a:p>
            <a:pPr indent="-114300" lvl="0" marL="0" marR="0" rtl="0" algn="l">
              <a:lnSpc>
                <a:spcPct val="119000"/>
              </a:lnSpc>
              <a:spcBef>
                <a:spcPts val="360"/>
              </a:spcBef>
              <a:spcAft>
                <a:spcPts val="0"/>
              </a:spcAft>
              <a:buClr>
                <a:srgbClr val="8197A6"/>
              </a:buClr>
              <a:buSzPts val="1800"/>
              <a:buFont typeface="Arial"/>
              <a:buChar char="•"/>
            </a:pPr>
            <a:r>
              <a:rPr b="0" i="0" lang="en-GB" sz="1800" u="none" cap="none" strike="noStrike">
                <a:solidFill>
                  <a:schemeClr val="dk1"/>
                </a:solidFill>
                <a:latin typeface="Arial"/>
                <a:ea typeface="Arial"/>
                <a:cs typeface="Arial"/>
                <a:sym typeface="Arial"/>
              </a:rPr>
              <a:t>Acquired data shall allow analysis of vertical forest structure from PolInSAR, TomoSAR and LIDAR. Data shall be well calibrated polarimetrically and interferometrically. Provision of 3D data would be also beneficial.​</a:t>
            </a:r>
            <a:endParaRPr b="0" i="0" sz="1600" u="none" cap="none" strike="noStrike">
              <a:solidFill>
                <a:schemeClr val="dk1"/>
              </a:solidFill>
              <a:latin typeface="Arial"/>
              <a:ea typeface="Arial"/>
              <a:cs typeface="Arial"/>
              <a:sym typeface="Arial"/>
            </a:endParaRPr>
          </a:p>
          <a:p>
            <a:pPr indent="-114300" lvl="0" marL="0" marR="0" rtl="0" algn="l">
              <a:lnSpc>
                <a:spcPct val="119000"/>
              </a:lnSpc>
              <a:spcBef>
                <a:spcPts val="360"/>
              </a:spcBef>
              <a:spcAft>
                <a:spcPts val="0"/>
              </a:spcAft>
              <a:buClr>
                <a:srgbClr val="8197A6"/>
              </a:buClr>
              <a:buSzPts val="1800"/>
              <a:buFont typeface="Arial"/>
              <a:buChar char="•"/>
            </a:pPr>
            <a:r>
              <a:rPr b="0" i="0" lang="en-GB" sz="1800" u="none" cap="none" strike="noStrike">
                <a:solidFill>
                  <a:schemeClr val="dk1"/>
                </a:solidFill>
                <a:latin typeface="Arial"/>
                <a:ea typeface="Arial"/>
                <a:cs typeface="Arial"/>
                <a:sym typeface="Arial"/>
              </a:rPr>
              <a:t>Study of forest change requires multitemporal data, possibly PolTomo, gathered at well-characterized supersites and coincident Lidar and in-situ collection.​</a:t>
            </a:r>
            <a:endParaRPr b="0" i="0" sz="1600" u="none" cap="none" strike="noStrike">
              <a:solidFill>
                <a:schemeClr val="dk1"/>
              </a:solidFill>
              <a:latin typeface="Arial"/>
              <a:ea typeface="Arial"/>
              <a:cs typeface="Arial"/>
              <a:sym typeface="Arial"/>
            </a:endParaRPr>
          </a:p>
          <a:p>
            <a:pPr indent="-114300" lvl="0" marL="0" marR="0" rtl="0" algn="l">
              <a:lnSpc>
                <a:spcPct val="119000"/>
              </a:lnSpc>
              <a:spcBef>
                <a:spcPts val="360"/>
              </a:spcBef>
              <a:spcAft>
                <a:spcPts val="0"/>
              </a:spcAft>
              <a:buClr>
                <a:srgbClr val="8197A6"/>
              </a:buClr>
              <a:buSzPts val="1800"/>
              <a:buFont typeface="Arial"/>
              <a:buChar char="•"/>
            </a:pPr>
            <a:r>
              <a:rPr b="0" i="0" lang="en-GB" sz="1800" u="none" cap="none" strike="noStrike">
                <a:solidFill>
                  <a:schemeClr val="dk1"/>
                </a:solidFill>
                <a:latin typeface="Arial"/>
                <a:ea typeface="Arial"/>
                <a:cs typeface="Arial"/>
                <a:sym typeface="Arial"/>
              </a:rPr>
              <a:t>A global network of forest reference sites (forest inventory, airborne data and terrestrial lidar) is currently established under GEO-TREES. All data will be open and free. Systematic EO data acquisition of these sites would foster R&amp;D.​ ESA Contact: Klaus Scipal</a:t>
            </a:r>
            <a:endParaRPr b="0" i="0" sz="1800" u="none" cap="none" strike="noStrike">
              <a:solidFill>
                <a:schemeClr val="dk1"/>
              </a:solidFill>
              <a:latin typeface="Arial"/>
              <a:ea typeface="Arial"/>
              <a:cs typeface="Arial"/>
              <a:sym typeface="Arial"/>
            </a:endParaRPr>
          </a:p>
          <a:p>
            <a:pPr indent="0" lvl="0" marL="0" marR="0" rtl="0" algn="l">
              <a:lnSpc>
                <a:spcPct val="119000"/>
              </a:lnSpc>
              <a:spcBef>
                <a:spcPts val="320"/>
              </a:spcBef>
              <a:spcAft>
                <a:spcPts val="0"/>
              </a:spcAft>
              <a:buClr>
                <a:srgbClr val="8197A6"/>
              </a:buClr>
              <a:buSzPts val="1600"/>
              <a:buFont typeface="Arial"/>
              <a:buNone/>
            </a:pPr>
            <a:r>
              <a:t/>
            </a:r>
            <a:endParaRPr b="0" i="0" sz="1600" u="none" cap="none" strike="noStrike">
              <a:solidFill>
                <a:srgbClr val="003249"/>
              </a:solidFill>
              <a:latin typeface="Arial"/>
              <a:ea typeface="Arial"/>
              <a:cs typeface="Arial"/>
              <a:sym typeface="Arial"/>
            </a:endParaRPr>
          </a:p>
          <a:p>
            <a:pPr indent="0" lvl="0" marL="0" marR="0" rtl="0" algn="l">
              <a:lnSpc>
                <a:spcPct val="119000"/>
              </a:lnSpc>
              <a:spcBef>
                <a:spcPts val="360"/>
              </a:spcBef>
              <a:spcAft>
                <a:spcPts val="0"/>
              </a:spcAft>
              <a:buNone/>
            </a:pPr>
            <a:r>
              <a:rPr b="0" i="0" lang="en-GB" sz="1800" u="none" cap="none" strike="noStrike">
                <a:solidFill>
                  <a:schemeClr val="dk1"/>
                </a:solidFill>
                <a:latin typeface="Arial"/>
                <a:ea typeface="Arial"/>
                <a:cs typeface="Arial"/>
                <a:sym typeface="Arial"/>
              </a:rPr>
              <a:t>For </a:t>
            </a:r>
            <a:r>
              <a:rPr b="1" i="0" lang="en-GB" sz="1800" u="none" cap="none" strike="noStrike">
                <a:solidFill>
                  <a:srgbClr val="0070C0"/>
                </a:solidFill>
                <a:latin typeface="Arial"/>
                <a:ea typeface="Arial"/>
                <a:cs typeface="Arial"/>
                <a:sym typeface="Arial"/>
              </a:rPr>
              <a:t>AGRICULTURE supersites:</a:t>
            </a:r>
            <a:r>
              <a:rPr b="0" i="0" lang="en-GB" sz="1800" u="none" cap="none" strike="noStrike">
                <a:solidFill>
                  <a:srgbClr val="0070C0"/>
                </a:solidFill>
                <a:latin typeface="Arial"/>
                <a:ea typeface="Arial"/>
                <a:cs typeface="Arial"/>
                <a:sym typeface="Arial"/>
              </a:rPr>
              <a:t>​</a:t>
            </a:r>
            <a:endParaRPr b="0" i="0" sz="1600" u="none" cap="none" strike="noStrike">
              <a:solidFill>
                <a:srgbClr val="003249"/>
              </a:solidFill>
              <a:latin typeface="Quattrocento Sans"/>
              <a:ea typeface="Quattrocento Sans"/>
              <a:cs typeface="Quattrocento Sans"/>
              <a:sym typeface="Quattrocento Sans"/>
            </a:endParaRPr>
          </a:p>
          <a:p>
            <a:pPr indent="-114300" lvl="0" marL="0" marR="0" rtl="0" algn="l">
              <a:lnSpc>
                <a:spcPct val="119000"/>
              </a:lnSpc>
              <a:spcBef>
                <a:spcPts val="360"/>
              </a:spcBef>
              <a:spcAft>
                <a:spcPts val="0"/>
              </a:spcAft>
              <a:buClr>
                <a:srgbClr val="8197A6"/>
              </a:buClr>
              <a:buSzPts val="1800"/>
              <a:buFont typeface="Arial"/>
              <a:buChar char="•"/>
            </a:pPr>
            <a:r>
              <a:rPr b="0" i="0" lang="en-GB" sz="1800" u="none" cap="none" strike="noStrike">
                <a:solidFill>
                  <a:schemeClr val="dk1"/>
                </a:solidFill>
                <a:latin typeface="Arial"/>
                <a:ea typeface="Arial"/>
                <a:cs typeface="Arial"/>
                <a:sym typeface="Arial"/>
              </a:rPr>
              <a:t> quad-pol is essential, possibly at high resolution and with large baseline to gain sensitivity on crop height​</a:t>
            </a:r>
            <a:endParaRPr b="0" i="0" sz="1600" u="none" cap="none" strike="noStrike">
              <a:solidFill>
                <a:schemeClr val="dk1"/>
              </a:solidFill>
              <a:latin typeface="Arial"/>
              <a:ea typeface="Arial"/>
              <a:cs typeface="Arial"/>
              <a:sym typeface="Arial"/>
            </a:endParaRPr>
          </a:p>
          <a:p>
            <a:pPr indent="0" lvl="0" marL="0" marR="0" rtl="0" algn="l">
              <a:lnSpc>
                <a:spcPct val="119000"/>
              </a:lnSpc>
              <a:spcBef>
                <a:spcPts val="360"/>
              </a:spcBef>
              <a:spcAft>
                <a:spcPts val="0"/>
              </a:spcAft>
              <a:buNone/>
            </a:pPr>
            <a:r>
              <a:rPr b="0" i="0" lang="en-GB" sz="1800" u="none" cap="none" strike="noStrike">
                <a:solidFill>
                  <a:srgbClr val="000000"/>
                </a:solidFill>
                <a:latin typeface="Arial"/>
                <a:ea typeface="Arial"/>
                <a:cs typeface="Arial"/>
                <a:sym typeface="Arial"/>
              </a:rPr>
              <a:t>​</a:t>
            </a:r>
            <a:endParaRPr b="0" i="0" sz="1795" u="none" cap="none" strike="noStrike">
              <a:solidFill>
                <a:srgbClr val="8197A6"/>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3600"/>
              <a:t>Possible actions: SUPERSITES</a:t>
            </a:r>
            <a:endParaRPr/>
          </a:p>
        </p:txBody>
      </p:sp>
      <p:sp>
        <p:nvSpPr>
          <p:cNvPr id="127" name="Google Shape;127;p14"/>
          <p:cNvSpPr/>
          <p:nvPr/>
        </p:nvSpPr>
        <p:spPr>
          <a:xfrm>
            <a:off x="176048" y="1113342"/>
            <a:ext cx="11745691" cy="5328000"/>
          </a:xfrm>
          <a:prstGeom prst="rect">
            <a:avLst/>
          </a:prstGeom>
          <a:noFill/>
          <a:ln>
            <a:noFill/>
          </a:ln>
        </p:spPr>
        <p:txBody>
          <a:bodyPr anchorCtr="0" anchor="t" bIns="45700" lIns="91425" spcFirstLastPara="1" rIns="91425" wrap="square" tIns="45700">
            <a:noAutofit/>
          </a:bodyPr>
          <a:lstStyle/>
          <a:p>
            <a:pPr indent="0" lvl="0" marL="0" marR="0" rtl="0" algn="l">
              <a:lnSpc>
                <a:spcPct val="119000"/>
              </a:lnSpc>
              <a:spcBef>
                <a:spcPts val="0"/>
              </a:spcBef>
              <a:spcAft>
                <a:spcPts val="0"/>
              </a:spcAft>
              <a:buNone/>
            </a:pPr>
            <a:r>
              <a:rPr b="0" i="0" lang="en-GB" sz="1800" u="none" cap="none" strike="noStrike">
                <a:solidFill>
                  <a:schemeClr val="dk1"/>
                </a:solidFill>
                <a:latin typeface="Arial"/>
                <a:ea typeface="Arial"/>
                <a:cs typeface="Arial"/>
                <a:sym typeface="Arial"/>
              </a:rPr>
              <a:t>For</a:t>
            </a:r>
            <a:r>
              <a:rPr b="0" i="0" lang="en-GB" sz="1800" u="none" cap="none" strike="noStrike">
                <a:solidFill>
                  <a:srgbClr val="003249"/>
                </a:solidFill>
                <a:latin typeface="Arial"/>
                <a:ea typeface="Arial"/>
                <a:cs typeface="Arial"/>
                <a:sym typeface="Arial"/>
              </a:rPr>
              <a:t> </a:t>
            </a:r>
            <a:r>
              <a:rPr b="1" i="0" lang="en-GB" sz="1800" u="none" cap="none" strike="noStrike">
                <a:solidFill>
                  <a:srgbClr val="0070C0"/>
                </a:solidFill>
                <a:latin typeface="Arial"/>
                <a:ea typeface="Arial"/>
                <a:cs typeface="Arial"/>
                <a:sym typeface="Arial"/>
              </a:rPr>
              <a:t>SNOW supersites:</a:t>
            </a:r>
            <a:r>
              <a:rPr b="0" i="0" lang="en-GB" sz="1800" u="none" cap="none" strike="noStrike">
                <a:solidFill>
                  <a:srgbClr val="0070C0"/>
                </a:solidFill>
                <a:latin typeface="Arial"/>
                <a:ea typeface="Arial"/>
                <a:cs typeface="Arial"/>
                <a:sym typeface="Arial"/>
              </a:rPr>
              <a:t>​</a:t>
            </a:r>
            <a:endParaRPr b="0" i="0" sz="1600" u="none" cap="none" strike="noStrike">
              <a:solidFill>
                <a:srgbClr val="003249"/>
              </a:solidFill>
              <a:latin typeface="Quattrocento Sans"/>
              <a:ea typeface="Quattrocento Sans"/>
              <a:cs typeface="Quattrocento Sans"/>
              <a:sym typeface="Quattrocento Sans"/>
            </a:endParaRPr>
          </a:p>
          <a:p>
            <a:pPr indent="-114300" lvl="0" marL="0" marR="0" rtl="0" algn="l">
              <a:lnSpc>
                <a:spcPct val="119000"/>
              </a:lnSpc>
              <a:spcBef>
                <a:spcPts val="360"/>
              </a:spcBef>
              <a:spcAft>
                <a:spcPts val="0"/>
              </a:spcAft>
              <a:buClr>
                <a:srgbClr val="8197A6"/>
              </a:buClr>
              <a:buSzPts val="1800"/>
              <a:buFont typeface="Arial"/>
              <a:buChar char="•"/>
            </a:pPr>
            <a:r>
              <a:rPr b="0" i="0" lang="en-GB" sz="1800" u="none" cap="none" strike="noStrike">
                <a:solidFill>
                  <a:schemeClr val="dk1"/>
                </a:solidFill>
                <a:latin typeface="Arial"/>
                <a:ea typeface="Arial"/>
                <a:cs typeface="Arial"/>
                <a:sym typeface="Arial"/>
              </a:rPr>
              <a:t>campaigns/acquisitions shall allow to evaluate retrieval in various conditions (varying snow depth, dry/wet, temperature, topography).​</a:t>
            </a:r>
            <a:endParaRPr b="0" i="0" sz="1600" u="none" cap="none" strike="noStrike">
              <a:solidFill>
                <a:schemeClr val="dk1"/>
              </a:solidFill>
              <a:latin typeface="Arial"/>
              <a:ea typeface="Arial"/>
              <a:cs typeface="Arial"/>
              <a:sym typeface="Arial"/>
            </a:endParaRPr>
          </a:p>
          <a:p>
            <a:pPr indent="-114300" lvl="0" marL="0" marR="0" rtl="0" algn="l">
              <a:lnSpc>
                <a:spcPct val="119000"/>
              </a:lnSpc>
              <a:spcBef>
                <a:spcPts val="360"/>
              </a:spcBef>
              <a:spcAft>
                <a:spcPts val="0"/>
              </a:spcAft>
              <a:buClr>
                <a:srgbClr val="8197A6"/>
              </a:buClr>
              <a:buSzPts val="1800"/>
              <a:buFont typeface="Arial"/>
              <a:buChar char="•"/>
            </a:pPr>
            <a:r>
              <a:rPr b="0" i="0" lang="en-GB" sz="1800" u="none" cap="none" strike="noStrike">
                <a:solidFill>
                  <a:schemeClr val="dk1"/>
                </a:solidFill>
                <a:latin typeface="Arial"/>
                <a:ea typeface="Arial"/>
                <a:cs typeface="Arial"/>
                <a:sym typeface="Arial"/>
              </a:rPr>
              <a:t>Acquired dataset shall have the right format/mode/level of processing in order to allow application of different methodologies (polarimetry, DEM differencing, DInSAR, Tomography)​</a:t>
            </a:r>
            <a:endParaRPr b="0" i="0" sz="1600" u="none" cap="none" strike="noStrike">
              <a:solidFill>
                <a:schemeClr val="dk1"/>
              </a:solidFill>
              <a:latin typeface="Arial"/>
              <a:ea typeface="Arial"/>
              <a:cs typeface="Arial"/>
              <a:sym typeface="Arial"/>
            </a:endParaRPr>
          </a:p>
          <a:p>
            <a:pPr indent="-114300" lvl="0" marL="0" marR="0" rtl="0" algn="l">
              <a:lnSpc>
                <a:spcPct val="119000"/>
              </a:lnSpc>
              <a:spcBef>
                <a:spcPts val="360"/>
              </a:spcBef>
              <a:spcAft>
                <a:spcPts val="0"/>
              </a:spcAft>
              <a:buClr>
                <a:srgbClr val="8197A6"/>
              </a:buClr>
              <a:buSzPts val="1800"/>
              <a:buFont typeface="Arial"/>
              <a:buChar char="•"/>
            </a:pPr>
            <a:r>
              <a:rPr b="0" i="0" lang="en-GB" sz="1800" u="none" cap="none" strike="noStrike">
                <a:solidFill>
                  <a:schemeClr val="dk1"/>
                </a:solidFill>
                <a:latin typeface="Arial"/>
                <a:ea typeface="Arial"/>
                <a:cs typeface="Arial"/>
                <a:sym typeface="Arial"/>
              </a:rPr>
              <a:t>Data shall include SAR acquisitions in different bands, including high frequencies. Dedicated snow campaign should be launched for the investigation of higher frequencies, TomoSAR and mono/bistatic acquisitions.​</a:t>
            </a:r>
            <a:endParaRPr b="0" i="0" sz="1600" u="none" cap="none" strike="noStrike">
              <a:solidFill>
                <a:schemeClr val="dk1"/>
              </a:solidFill>
              <a:latin typeface="Arial"/>
              <a:ea typeface="Arial"/>
              <a:cs typeface="Arial"/>
              <a:sym typeface="Arial"/>
            </a:endParaRPr>
          </a:p>
          <a:p>
            <a:pPr indent="0" lvl="0" marL="0" marR="0" rtl="0" algn="l">
              <a:lnSpc>
                <a:spcPct val="119000"/>
              </a:lnSpc>
              <a:spcBef>
                <a:spcPts val="360"/>
              </a:spcBef>
              <a:spcAft>
                <a:spcPts val="0"/>
              </a:spcAft>
              <a:buNone/>
            </a:pPr>
            <a:r>
              <a:rPr b="0" i="0" lang="en-GB" sz="1800" u="none" cap="none" strike="noStrike">
                <a:solidFill>
                  <a:schemeClr val="dk1"/>
                </a:solidFill>
                <a:latin typeface="Arial"/>
                <a:ea typeface="Arial"/>
                <a:cs typeface="Arial"/>
                <a:sym typeface="Arial"/>
              </a:rPr>
              <a:t>​</a:t>
            </a:r>
            <a:endParaRPr b="0" i="0" sz="1600" u="none" cap="none" strike="noStrike">
              <a:solidFill>
                <a:schemeClr val="dk1"/>
              </a:solidFill>
              <a:latin typeface="Quattrocento Sans"/>
              <a:ea typeface="Quattrocento Sans"/>
              <a:cs typeface="Quattrocento Sans"/>
              <a:sym typeface="Quattrocento Sans"/>
            </a:endParaRPr>
          </a:p>
          <a:p>
            <a:pPr indent="0" lvl="0" marL="0" marR="0" rtl="0" algn="l">
              <a:lnSpc>
                <a:spcPct val="119000"/>
              </a:lnSpc>
              <a:spcBef>
                <a:spcPts val="360"/>
              </a:spcBef>
              <a:spcAft>
                <a:spcPts val="0"/>
              </a:spcAft>
              <a:buNone/>
            </a:pPr>
            <a:r>
              <a:rPr b="0" i="0" lang="en-GB" sz="1800" u="none" cap="none" strike="noStrike">
                <a:solidFill>
                  <a:schemeClr val="dk1"/>
                </a:solidFill>
                <a:latin typeface="Arial"/>
                <a:ea typeface="Arial"/>
                <a:cs typeface="Arial"/>
                <a:sym typeface="Arial"/>
              </a:rPr>
              <a:t>These requirements were gathered during the last two POLINSARs. In the same way </a:t>
            </a:r>
            <a:r>
              <a:rPr b="1" i="1" lang="en-GB" sz="1800" u="sng" cap="none" strike="noStrike">
                <a:solidFill>
                  <a:srgbClr val="0070C0"/>
                </a:solidFill>
                <a:latin typeface="Arial"/>
                <a:ea typeface="Arial"/>
                <a:cs typeface="Arial"/>
                <a:sym typeface="Arial"/>
              </a:rPr>
              <a:t>we could gather requirements from the scientific community for the other types of supersites.</a:t>
            </a:r>
            <a:r>
              <a:rPr b="0" i="0" lang="en-GB" sz="1800" u="none" cap="none" strike="noStrike">
                <a:solidFill>
                  <a:srgbClr val="0070C0"/>
                </a:solidFill>
                <a:latin typeface="Arial"/>
                <a:ea typeface="Arial"/>
                <a:cs typeface="Arial"/>
                <a:sym typeface="Arial"/>
              </a:rPr>
              <a:t>​</a:t>
            </a:r>
            <a:endParaRPr b="0" i="0" sz="1600" u="none" cap="none" strike="noStrike">
              <a:solidFill>
                <a:srgbClr val="003249"/>
              </a:solidFill>
              <a:latin typeface="Quattrocento Sans"/>
              <a:ea typeface="Quattrocento Sans"/>
              <a:cs typeface="Quattrocento Sans"/>
              <a:sym typeface="Quattrocento Sans"/>
            </a:endParaRPr>
          </a:p>
          <a:p>
            <a:pPr indent="0" lvl="0" marL="0" marR="0" rtl="0" algn="l">
              <a:lnSpc>
                <a:spcPct val="119000"/>
              </a:lnSpc>
              <a:spcBef>
                <a:spcPts val="360"/>
              </a:spcBef>
              <a:spcAft>
                <a:spcPts val="0"/>
              </a:spcAft>
              <a:buNone/>
            </a:pPr>
            <a:r>
              <a:rPr b="0" i="0" lang="en-GB" sz="1800" u="none" cap="none" strike="noStrike">
                <a:solidFill>
                  <a:srgbClr val="8197A6"/>
                </a:solidFill>
                <a:latin typeface="Arial"/>
                <a:ea typeface="Arial"/>
                <a:cs typeface="Arial"/>
                <a:sym typeface="Arial"/>
              </a:rPr>
              <a:t>​</a:t>
            </a:r>
            <a:endParaRPr b="0" i="0" sz="1600" u="none" cap="none" strike="noStrike">
              <a:solidFill>
                <a:srgbClr val="003249"/>
              </a:solidFill>
              <a:latin typeface="Quattrocento Sans"/>
              <a:ea typeface="Quattrocento Sans"/>
              <a:cs typeface="Quattrocento Sans"/>
              <a:sym typeface="Quattrocento Sans"/>
            </a:endParaRPr>
          </a:p>
          <a:p>
            <a:pPr indent="0" lvl="0" marL="0" marR="0" rtl="0" algn="l">
              <a:lnSpc>
                <a:spcPct val="119000"/>
              </a:lnSpc>
              <a:spcBef>
                <a:spcPts val="359"/>
              </a:spcBef>
              <a:spcAft>
                <a:spcPts val="0"/>
              </a:spcAft>
              <a:buNone/>
            </a:pPr>
            <a:r>
              <a:t/>
            </a:r>
            <a:endParaRPr b="0" i="0" sz="1795" u="none" cap="none" strike="noStrike">
              <a:solidFill>
                <a:srgbClr val="8197A6"/>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3600"/>
              <a:t>ESA-JAXA Mutual SAR Cooperation</a:t>
            </a:r>
            <a:endParaRPr/>
          </a:p>
        </p:txBody>
      </p:sp>
      <p:sp>
        <p:nvSpPr>
          <p:cNvPr id="133" name="Google Shape;133;p15"/>
          <p:cNvSpPr/>
          <p:nvPr/>
        </p:nvSpPr>
        <p:spPr>
          <a:xfrm>
            <a:off x="4261" y="656961"/>
            <a:ext cx="12312266" cy="2510606"/>
          </a:xfrm>
          <a:prstGeom prst="rect">
            <a:avLst/>
          </a:prstGeom>
          <a:noFill/>
          <a:ln>
            <a:noFill/>
          </a:ln>
        </p:spPr>
        <p:txBody>
          <a:bodyPr anchorCtr="0" anchor="t" bIns="45700" lIns="91425" spcFirstLastPara="1" rIns="91425" wrap="square" tIns="45700">
            <a:noAutofit/>
          </a:bodyPr>
          <a:lstStyle/>
          <a:p>
            <a:pPr indent="0" lvl="0" marL="0" marR="0" rtl="0" algn="l">
              <a:lnSpc>
                <a:spcPct val="119000"/>
              </a:lnSpc>
              <a:spcBef>
                <a:spcPts val="0"/>
              </a:spcBef>
              <a:spcAft>
                <a:spcPts val="0"/>
              </a:spcAft>
              <a:buNone/>
            </a:pPr>
            <a:r>
              <a:t/>
            </a:r>
            <a:endParaRPr b="1" i="0" sz="1600" u="none" cap="none" strike="noStrike">
              <a:solidFill>
                <a:srgbClr val="0070C0"/>
              </a:solidFill>
              <a:latin typeface="Arial"/>
              <a:ea typeface="Arial"/>
              <a:cs typeface="Arial"/>
              <a:sym typeface="Arial"/>
            </a:endParaRPr>
          </a:p>
          <a:p>
            <a:pPr indent="0" lvl="0" marL="0" marR="0" rtl="0" algn="l">
              <a:lnSpc>
                <a:spcPct val="119000"/>
              </a:lnSpc>
              <a:spcBef>
                <a:spcPts val="320"/>
              </a:spcBef>
              <a:spcAft>
                <a:spcPts val="0"/>
              </a:spcAft>
              <a:buNone/>
            </a:pPr>
            <a:r>
              <a:rPr b="1" i="0" lang="en-GB" sz="1600" u="none" cap="none" strike="noStrike">
                <a:solidFill>
                  <a:srgbClr val="0070C0"/>
                </a:solidFill>
                <a:latin typeface="Arial"/>
                <a:ea typeface="Arial"/>
                <a:cs typeface="Arial"/>
                <a:sym typeface="Arial"/>
              </a:rPr>
              <a:t>Mutual Cooperation using SAR Satellites in Earth Sciences and Applications </a:t>
            </a:r>
            <a:r>
              <a:rPr b="0" i="0" lang="en-GB" sz="1600" u="none" cap="none" strike="noStrike">
                <a:solidFill>
                  <a:schemeClr val="dk1"/>
                </a:solidFill>
                <a:latin typeface="Arial"/>
                <a:ea typeface="Arial"/>
                <a:cs typeface="Arial"/>
                <a:sym typeface="Arial"/>
              </a:rPr>
              <a:t>(info from J.Kubanek, ESA)</a:t>
            </a:r>
            <a:endParaRPr b="0" i="0" sz="1600" u="none" cap="none" strike="noStrike">
              <a:solidFill>
                <a:schemeClr val="dk1"/>
              </a:solidFill>
              <a:latin typeface="Arial"/>
              <a:ea typeface="Arial"/>
              <a:cs typeface="Arial"/>
              <a:sym typeface="Arial"/>
            </a:endParaRPr>
          </a:p>
          <a:p>
            <a:pPr indent="-285750" lvl="0" marL="285750" marR="0" rtl="0" algn="l">
              <a:lnSpc>
                <a:spcPct val="119000"/>
              </a:lnSpc>
              <a:spcBef>
                <a:spcPts val="320"/>
              </a:spcBef>
              <a:spcAft>
                <a:spcPts val="0"/>
              </a:spcAft>
              <a:buClr>
                <a:srgbClr val="8197A6"/>
              </a:buClr>
              <a:buSzPts val="1600"/>
              <a:buFont typeface="Arial"/>
              <a:buChar char="•"/>
            </a:pPr>
            <a:r>
              <a:rPr b="0" i="0" lang="en-GB" sz="1600" u="none" cap="none" strike="noStrike">
                <a:solidFill>
                  <a:schemeClr val="dk1"/>
                </a:solidFill>
                <a:latin typeface="Arial"/>
                <a:ea typeface="Arial"/>
                <a:cs typeface="Arial"/>
                <a:sym typeface="Arial"/>
              </a:rPr>
              <a:t>Joint research between </a:t>
            </a:r>
            <a:r>
              <a:rPr b="1" i="0" lang="en-GB" sz="1600" u="none" cap="none" strike="noStrike">
                <a:solidFill>
                  <a:schemeClr val="dk1"/>
                </a:solidFill>
                <a:latin typeface="Arial"/>
                <a:ea typeface="Arial"/>
                <a:cs typeface="Arial"/>
                <a:sym typeface="Arial"/>
              </a:rPr>
              <a:t>JAXA and ESA</a:t>
            </a:r>
            <a:r>
              <a:rPr b="0" i="0" lang="en-GB" sz="1600" u="none" cap="none" strike="noStrike">
                <a:solidFill>
                  <a:schemeClr val="dk1"/>
                </a:solidFill>
                <a:latin typeface="Arial"/>
                <a:ea typeface="Arial"/>
                <a:cs typeface="Arial"/>
                <a:sym typeface="Arial"/>
              </a:rPr>
              <a:t> on using SAR data products </a:t>
            </a:r>
            <a:r>
              <a:rPr b="0" i="1" lang="en-GB" sz="1600" u="none" cap="none" strike="noStrike">
                <a:solidFill>
                  <a:schemeClr val="dk1"/>
                </a:solidFill>
                <a:latin typeface="Arial"/>
                <a:ea typeface="Arial"/>
                <a:cs typeface="Arial"/>
                <a:sym typeface="Arial"/>
              </a:rPr>
              <a:t>for selected areas and applications</a:t>
            </a:r>
            <a:endParaRPr b="0" i="1" sz="1800" u="none" cap="none" strike="noStrike">
              <a:solidFill>
                <a:schemeClr val="dk1"/>
              </a:solidFill>
              <a:latin typeface="Arial"/>
              <a:ea typeface="Arial"/>
              <a:cs typeface="Arial"/>
              <a:sym typeface="Arial"/>
            </a:endParaRPr>
          </a:p>
          <a:p>
            <a:pPr indent="-285750" lvl="0" marL="285750" marR="0" rtl="0" algn="l">
              <a:lnSpc>
                <a:spcPct val="119000"/>
              </a:lnSpc>
              <a:spcBef>
                <a:spcPts val="320"/>
              </a:spcBef>
              <a:spcAft>
                <a:spcPts val="0"/>
              </a:spcAft>
              <a:buClr>
                <a:srgbClr val="8197A6"/>
              </a:buClr>
              <a:buSzPts val="1600"/>
              <a:buFont typeface="Arial"/>
              <a:buChar char="•"/>
            </a:pPr>
            <a:r>
              <a:rPr b="0" i="0" lang="en-GB" sz="1600" u="none" cap="none" strike="noStrike">
                <a:solidFill>
                  <a:schemeClr val="dk1"/>
                </a:solidFill>
                <a:latin typeface="Arial"/>
                <a:ea typeface="Arial"/>
                <a:cs typeface="Arial"/>
                <a:sym typeface="Arial"/>
              </a:rPr>
              <a:t>Improvement of observation frequency, </a:t>
            </a:r>
            <a:r>
              <a:rPr b="0" i="1" lang="en-GB" sz="1600" u="none" cap="none" strike="noStrike">
                <a:solidFill>
                  <a:schemeClr val="dk1"/>
                </a:solidFill>
                <a:latin typeface="Arial"/>
                <a:ea typeface="Arial"/>
                <a:cs typeface="Arial"/>
                <a:sym typeface="Arial"/>
              </a:rPr>
              <a:t>coordination Japan-Europe; </a:t>
            </a:r>
            <a:r>
              <a:rPr b="0" i="0" lang="en-GB" sz="1600" u="none" cap="none" strike="noStrike">
                <a:solidFill>
                  <a:schemeClr val="dk1"/>
                </a:solidFill>
                <a:latin typeface="Arial"/>
                <a:ea typeface="Arial"/>
                <a:cs typeface="Arial"/>
                <a:sym typeface="Arial"/>
              </a:rPr>
              <a:t>trade-off studies for acquisition strategies (quad pol vs. others)</a:t>
            </a:r>
            <a:endParaRPr b="0" i="0" sz="1800" u="none" cap="none" strike="noStrike">
              <a:solidFill>
                <a:schemeClr val="dk1"/>
              </a:solidFill>
              <a:latin typeface="Arial"/>
              <a:ea typeface="Arial"/>
              <a:cs typeface="Arial"/>
              <a:sym typeface="Arial"/>
            </a:endParaRPr>
          </a:p>
          <a:p>
            <a:pPr indent="-285750" lvl="0" marL="285750" marR="0" rtl="0" algn="l">
              <a:lnSpc>
                <a:spcPct val="119000"/>
              </a:lnSpc>
              <a:spcBef>
                <a:spcPts val="320"/>
              </a:spcBef>
              <a:spcAft>
                <a:spcPts val="0"/>
              </a:spcAft>
              <a:buClr>
                <a:srgbClr val="8197A6"/>
              </a:buClr>
              <a:buSzPts val="1600"/>
              <a:buFont typeface="Arial"/>
              <a:buChar char="•"/>
            </a:pPr>
            <a:r>
              <a:rPr b="0" i="0" lang="en-GB" sz="1600" u="none" cap="none" strike="noStrike">
                <a:solidFill>
                  <a:schemeClr val="dk1"/>
                </a:solidFill>
                <a:latin typeface="Arial"/>
                <a:ea typeface="Arial"/>
                <a:cs typeface="Arial"/>
                <a:sym typeface="Arial"/>
              </a:rPr>
              <a:t>Explore </a:t>
            </a:r>
            <a:r>
              <a:rPr b="1" i="0" lang="en-GB" sz="1600" u="none" cap="none" strike="noStrike">
                <a:solidFill>
                  <a:schemeClr val="dk1"/>
                </a:solidFill>
                <a:latin typeface="Arial"/>
                <a:ea typeface="Arial"/>
                <a:cs typeface="Arial"/>
                <a:sym typeface="Arial"/>
              </a:rPr>
              <a:t>synergies between C- and L-band in preparation for S1 NG, ROSE-L and ALOS-4</a:t>
            </a:r>
            <a:endParaRPr b="1" i="0" sz="1800" u="none" cap="none" strike="noStrike">
              <a:solidFill>
                <a:schemeClr val="dk1"/>
              </a:solidFill>
              <a:latin typeface="Arial"/>
              <a:ea typeface="Arial"/>
              <a:cs typeface="Arial"/>
              <a:sym typeface="Arial"/>
            </a:endParaRPr>
          </a:p>
          <a:p>
            <a:pPr indent="-285750" lvl="0" marL="285750" marR="0" rtl="0" algn="l">
              <a:lnSpc>
                <a:spcPct val="119000"/>
              </a:lnSpc>
              <a:spcBef>
                <a:spcPts val="320"/>
              </a:spcBef>
              <a:spcAft>
                <a:spcPts val="0"/>
              </a:spcAft>
              <a:buClr>
                <a:srgbClr val="8197A6"/>
              </a:buClr>
              <a:buSzPts val="1600"/>
              <a:buFont typeface="Arial"/>
              <a:buChar char="•"/>
            </a:pPr>
            <a:r>
              <a:rPr b="0" i="0" lang="en-GB" sz="1600" u="none" cap="none" strike="noStrike">
                <a:solidFill>
                  <a:schemeClr val="dk1"/>
                </a:solidFill>
                <a:latin typeface="Arial"/>
                <a:ea typeface="Arial"/>
                <a:cs typeface="Arial"/>
                <a:sym typeface="Arial"/>
              </a:rPr>
              <a:t>Data exchange via dedicated ftp-site under ESA responsibility</a:t>
            </a:r>
            <a:endParaRPr b="0" i="0" sz="1800" u="none" cap="none" strike="noStrike">
              <a:solidFill>
                <a:schemeClr val="dk1"/>
              </a:solidFill>
              <a:latin typeface="Arial"/>
              <a:ea typeface="Arial"/>
              <a:cs typeface="Arial"/>
              <a:sym typeface="Arial"/>
            </a:endParaRPr>
          </a:p>
          <a:p>
            <a:pPr indent="-285750" lvl="0" marL="285750" marR="0" rtl="0" algn="l">
              <a:lnSpc>
                <a:spcPct val="119000"/>
              </a:lnSpc>
              <a:spcBef>
                <a:spcPts val="320"/>
              </a:spcBef>
              <a:spcAft>
                <a:spcPts val="0"/>
              </a:spcAft>
              <a:buClr>
                <a:srgbClr val="8197A6"/>
              </a:buClr>
              <a:buSzPts val="1600"/>
              <a:buFont typeface="Arial"/>
              <a:buChar char="•"/>
            </a:pPr>
            <a:r>
              <a:rPr b="0" i="0" lang="en-GB" sz="1600" u="none" cap="none" strike="noStrike">
                <a:solidFill>
                  <a:schemeClr val="dk1"/>
                </a:solidFill>
                <a:latin typeface="Arial"/>
                <a:ea typeface="Arial"/>
                <a:cs typeface="Arial"/>
                <a:sym typeface="Arial"/>
              </a:rPr>
              <a:t>Project Implementation Plan (PIP) outlines specific Joint Research Activities to be conducted as part of the ESA-JAXA cooperation</a:t>
            </a:r>
            <a:endParaRPr b="0" i="0" sz="1800" u="none" cap="none" strike="noStrike">
              <a:solidFill>
                <a:schemeClr val="dk1"/>
              </a:solidFill>
              <a:latin typeface="Arial"/>
              <a:ea typeface="Arial"/>
              <a:cs typeface="Arial"/>
              <a:sym typeface="Arial"/>
            </a:endParaRPr>
          </a:p>
          <a:p>
            <a:pPr indent="0" lvl="0" marL="0" marR="0" rtl="0" algn="l">
              <a:lnSpc>
                <a:spcPct val="119000"/>
              </a:lnSpc>
              <a:spcBef>
                <a:spcPts val="320"/>
              </a:spcBef>
              <a:spcAft>
                <a:spcPts val="0"/>
              </a:spcAft>
              <a:buNone/>
            </a:pPr>
            <a:r>
              <a:t/>
            </a:r>
            <a:endParaRPr b="1" i="0" sz="1600" u="none" cap="none" strike="noStrike">
              <a:solidFill>
                <a:srgbClr val="0070C0"/>
              </a:solidFill>
              <a:latin typeface="Arial"/>
              <a:ea typeface="Arial"/>
              <a:cs typeface="Arial"/>
              <a:sym typeface="Arial"/>
            </a:endParaRPr>
          </a:p>
          <a:p>
            <a:pPr indent="0" lvl="0" marL="0" marR="0" rtl="0" algn="l">
              <a:lnSpc>
                <a:spcPct val="119000"/>
              </a:lnSpc>
              <a:spcBef>
                <a:spcPts val="320"/>
              </a:spcBef>
              <a:spcAft>
                <a:spcPts val="0"/>
              </a:spcAft>
              <a:buNone/>
            </a:pPr>
            <a:r>
              <a:t/>
            </a:r>
            <a:endParaRPr b="0" i="0" sz="1600" u="none" cap="none" strike="noStrike">
              <a:solidFill>
                <a:schemeClr val="dk1"/>
              </a:solidFill>
              <a:latin typeface="Arial"/>
              <a:ea typeface="Arial"/>
              <a:cs typeface="Arial"/>
              <a:sym typeface="Arial"/>
            </a:endParaRPr>
          </a:p>
        </p:txBody>
      </p:sp>
      <p:sp>
        <p:nvSpPr>
          <p:cNvPr id="134" name="Google Shape;134;p15"/>
          <p:cNvSpPr txBox="1"/>
          <p:nvPr/>
        </p:nvSpPr>
        <p:spPr>
          <a:xfrm>
            <a:off x="176048" y="3278886"/>
            <a:ext cx="5185534" cy="33227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GB" sz="1600" u="none" cap="none" strike="noStrike">
                <a:solidFill>
                  <a:srgbClr val="0070C0"/>
                </a:solidFill>
                <a:latin typeface="Arial"/>
                <a:ea typeface="Arial"/>
                <a:cs typeface="Arial"/>
                <a:sym typeface="Arial"/>
              </a:rPr>
              <a:t>Themes and Applications </a:t>
            </a:r>
            <a:endParaRPr b="0" i="0" sz="1600" u="none" cap="none" strike="noStrike">
              <a:solidFill>
                <a:schemeClr val="dk1"/>
              </a:solidFill>
              <a:latin typeface="Verdana"/>
              <a:ea typeface="Verdana"/>
              <a:cs typeface="Verdana"/>
              <a:sym typeface="Verdana"/>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70C0"/>
                </a:solidFill>
                <a:latin typeface="Arial"/>
                <a:ea typeface="Arial"/>
                <a:cs typeface="Arial"/>
                <a:sym typeface="Arial"/>
              </a:rPr>
              <a:t>Polar area monitoring</a:t>
            </a:r>
            <a:endParaRPr/>
          </a:p>
          <a:p>
            <a:pPr indent="-152400" lvl="1" marL="60960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70C0"/>
                </a:solidFill>
                <a:latin typeface="Arial"/>
                <a:ea typeface="Arial"/>
                <a:cs typeface="Arial"/>
                <a:sym typeface="Arial"/>
              </a:rPr>
              <a:t>Sea Ice, MOSAiC</a:t>
            </a:r>
            <a:endParaRPr b="0" i="0" sz="1600" u="none" cap="none" strike="noStrike">
              <a:solidFill>
                <a:srgbClr val="0070C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70C0"/>
                </a:solidFill>
                <a:latin typeface="Arial"/>
                <a:ea typeface="Arial"/>
                <a:cs typeface="Arial"/>
                <a:sym typeface="Arial"/>
              </a:rPr>
              <a:t>Forest monitoring</a:t>
            </a:r>
            <a:endParaRPr/>
          </a:p>
          <a:p>
            <a:pPr indent="-285750" lvl="1" marL="91440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70C0"/>
                </a:solidFill>
                <a:latin typeface="Arial"/>
                <a:ea typeface="Arial"/>
                <a:cs typeface="Arial"/>
                <a:sym typeface="Arial"/>
              </a:rPr>
              <a:t>Forests, Urban forests, Forest fires</a:t>
            </a:r>
            <a:endParaRPr/>
          </a:p>
          <a:p>
            <a:pPr indent="-285750" lvl="1" marL="91440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70C0"/>
                </a:solidFill>
                <a:latin typeface="Arial"/>
                <a:ea typeface="Arial"/>
                <a:cs typeface="Arial"/>
                <a:sym typeface="Arial"/>
              </a:rPr>
              <a:t>Deforestation in refugee camps</a:t>
            </a:r>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70C0"/>
                </a:solidFill>
                <a:latin typeface="Arial"/>
                <a:ea typeface="Arial"/>
                <a:cs typeface="Arial"/>
                <a:sym typeface="Arial"/>
              </a:rPr>
              <a:t>Ocean monitoring</a:t>
            </a:r>
            <a:endParaRPr b="0" i="0" sz="1600" u="none" cap="none" strike="noStrike">
              <a:solidFill>
                <a:srgbClr val="0070C0"/>
              </a:solidFill>
              <a:latin typeface="Verdana"/>
              <a:ea typeface="Verdana"/>
              <a:cs typeface="Verdana"/>
              <a:sym typeface="Verdana"/>
            </a:endParaRPr>
          </a:p>
          <a:p>
            <a:pPr indent="-285750" lvl="1" marL="914400" marR="0" rtl="0" algn="l">
              <a:lnSpc>
                <a:spcPct val="100000"/>
              </a:lnSpc>
              <a:spcBef>
                <a:spcPts val="0"/>
              </a:spcBef>
              <a:spcAft>
                <a:spcPts val="0"/>
              </a:spcAft>
              <a:buClr>
                <a:srgbClr val="00AE9C"/>
              </a:buClr>
              <a:buSzPts val="1600"/>
              <a:buFont typeface="Arial"/>
              <a:buChar char="•"/>
            </a:pPr>
            <a:r>
              <a:rPr b="0" i="0" lang="en-GB" sz="1600" u="none" cap="none" strike="noStrike">
                <a:solidFill>
                  <a:srgbClr val="0070C0"/>
                </a:solidFill>
                <a:latin typeface="Arial"/>
                <a:ea typeface="Arial"/>
                <a:cs typeface="Arial"/>
                <a:sym typeface="Arial"/>
              </a:rPr>
              <a:t>Ship detection, Oil spill, Wind speed and hurricanes</a:t>
            </a:r>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70C0"/>
                </a:solidFill>
                <a:latin typeface="Arial"/>
                <a:ea typeface="Arial"/>
                <a:cs typeface="Arial"/>
                <a:sym typeface="Arial"/>
              </a:rPr>
              <a:t>Ionosphere</a:t>
            </a:r>
            <a:endParaRPr/>
          </a:p>
          <a:p>
            <a:pPr indent="-285750" lvl="1" marL="914400" marR="0" rtl="0" algn="l">
              <a:lnSpc>
                <a:spcPct val="100000"/>
              </a:lnSpc>
              <a:spcBef>
                <a:spcPts val="0"/>
              </a:spcBef>
              <a:spcAft>
                <a:spcPts val="0"/>
              </a:spcAft>
              <a:buClr>
                <a:srgbClr val="00AE9C"/>
              </a:buClr>
              <a:buSzPts val="1600"/>
              <a:buFont typeface="Arial"/>
              <a:buChar char="•"/>
            </a:pPr>
            <a:r>
              <a:rPr b="0" i="0" lang="en-GB" sz="1600" u="none" cap="none" strike="noStrike">
                <a:solidFill>
                  <a:srgbClr val="0070C0"/>
                </a:solidFill>
                <a:latin typeface="Arial"/>
                <a:ea typeface="Arial"/>
                <a:cs typeface="Arial"/>
                <a:sym typeface="Arial"/>
              </a:rPr>
              <a:t>TEC gradients, Traveling ionospheric disturbances</a:t>
            </a:r>
            <a:endParaRPr/>
          </a:p>
          <a:p>
            <a:pPr indent="-285750" lvl="1" marL="914400" marR="0" rtl="0" algn="l">
              <a:lnSpc>
                <a:spcPct val="100000"/>
              </a:lnSpc>
              <a:spcBef>
                <a:spcPts val="0"/>
              </a:spcBef>
              <a:spcAft>
                <a:spcPts val="0"/>
              </a:spcAft>
              <a:buClr>
                <a:srgbClr val="00AE9C"/>
              </a:buClr>
              <a:buSzPts val="1600"/>
              <a:buFont typeface="Arial"/>
              <a:buChar char="•"/>
            </a:pPr>
            <a:r>
              <a:rPr b="0" i="0" lang="en-GB" sz="1600" u="none" cap="none" strike="noStrike">
                <a:solidFill>
                  <a:srgbClr val="0070C0"/>
                </a:solidFill>
                <a:latin typeface="Arial"/>
                <a:ea typeface="Arial"/>
                <a:cs typeface="Arial"/>
                <a:sym typeface="Arial"/>
              </a:rPr>
              <a:t>High latitude scintillations</a:t>
            </a:r>
            <a:endParaRPr/>
          </a:p>
        </p:txBody>
      </p:sp>
      <p:sp>
        <p:nvSpPr>
          <p:cNvPr id="135" name="Google Shape;135;p15"/>
          <p:cNvSpPr txBox="1"/>
          <p:nvPr/>
        </p:nvSpPr>
        <p:spPr>
          <a:xfrm>
            <a:off x="5101580" y="3278886"/>
            <a:ext cx="5185534" cy="33227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1600" u="none" cap="none" strike="noStrike">
              <a:solidFill>
                <a:srgbClr val="0070C0"/>
              </a:solidFill>
              <a:latin typeface="Verdana"/>
              <a:ea typeface="Verdana"/>
              <a:cs typeface="Verdana"/>
              <a:sym typeface="Verdana"/>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70C0"/>
                </a:solidFill>
                <a:latin typeface="Arial"/>
                <a:ea typeface="Arial"/>
                <a:cs typeface="Arial"/>
                <a:sym typeface="Arial"/>
              </a:rPr>
              <a:t>Wetlands</a:t>
            </a:r>
            <a:endParaRPr b="0" i="0" sz="1600" u="none" cap="none" strike="noStrike">
              <a:solidFill>
                <a:srgbClr val="0070C0"/>
              </a:solidFill>
              <a:latin typeface="Verdana"/>
              <a:ea typeface="Verdana"/>
              <a:cs typeface="Verdana"/>
              <a:sym typeface="Verdana"/>
            </a:endParaRPr>
          </a:p>
          <a:p>
            <a:pPr indent="-152400" lvl="1" marL="60960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70C0"/>
                </a:solidFill>
                <a:latin typeface="Arial"/>
                <a:ea typeface="Arial"/>
                <a:cs typeface="Arial"/>
                <a:sym typeface="Arial"/>
              </a:rPr>
              <a:t>Flooding, Inundation, </a:t>
            </a:r>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70C0"/>
                </a:solidFill>
                <a:latin typeface="Arial"/>
                <a:ea typeface="Arial"/>
                <a:cs typeface="Arial"/>
                <a:sym typeface="Arial"/>
              </a:rPr>
              <a:t>Snow Water Equivalent</a:t>
            </a:r>
            <a:endParaRPr/>
          </a:p>
          <a:p>
            <a:pPr indent="-285750" lvl="1" marL="91440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70C0"/>
                </a:solidFill>
                <a:latin typeface="Arial"/>
                <a:ea typeface="Arial"/>
                <a:cs typeface="Arial"/>
                <a:sym typeface="Arial"/>
              </a:rPr>
              <a:t>2 sites with different characteristics</a:t>
            </a:r>
            <a:endParaRPr b="0" i="0" sz="1600" u="none" cap="none" strike="noStrike">
              <a:solidFill>
                <a:srgbClr val="0070C0"/>
              </a:solidFill>
              <a:latin typeface="Verdana"/>
              <a:ea typeface="Verdana"/>
              <a:cs typeface="Verdana"/>
              <a:sym typeface="Verdana"/>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70C0"/>
                </a:solidFill>
                <a:latin typeface="Arial"/>
                <a:ea typeface="Arial"/>
                <a:cs typeface="Arial"/>
                <a:sym typeface="Arial"/>
              </a:rPr>
              <a:t>Soil moisture</a:t>
            </a:r>
            <a:endParaRPr b="0" i="0" sz="1600" u="none" cap="none" strike="noStrike">
              <a:solidFill>
                <a:srgbClr val="0070C0"/>
              </a:solidFill>
              <a:latin typeface="Verdana"/>
              <a:ea typeface="Verdana"/>
              <a:cs typeface="Verdana"/>
              <a:sym typeface="Verdana"/>
            </a:endParaRPr>
          </a:p>
          <a:p>
            <a:pPr indent="-285750" lvl="1" marL="914400" marR="0" rtl="0" algn="l">
              <a:lnSpc>
                <a:spcPct val="100000"/>
              </a:lnSpc>
              <a:spcBef>
                <a:spcPts val="0"/>
              </a:spcBef>
              <a:spcAft>
                <a:spcPts val="0"/>
              </a:spcAft>
              <a:buClr>
                <a:srgbClr val="00AE9C"/>
              </a:buClr>
              <a:buSzPts val="1600"/>
              <a:buFont typeface="Arial"/>
              <a:buChar char="•"/>
            </a:pPr>
            <a:r>
              <a:rPr b="0" i="0" lang="en-GB" sz="1600" u="none" cap="none" strike="noStrike">
                <a:solidFill>
                  <a:srgbClr val="0070C0"/>
                </a:solidFill>
                <a:latin typeface="Arial"/>
                <a:ea typeface="Arial"/>
                <a:cs typeface="Arial"/>
                <a:sym typeface="Arial"/>
              </a:rPr>
              <a:t>2 sites in Europe</a:t>
            </a:r>
            <a:endParaRPr b="0" i="0" sz="1600" u="none" cap="none" strike="noStrike">
              <a:solidFill>
                <a:srgbClr val="0070C0"/>
              </a:solidFill>
              <a:latin typeface="Verdana"/>
              <a:ea typeface="Verdana"/>
              <a:cs typeface="Verdana"/>
              <a:sym typeface="Verdana"/>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70C0"/>
                </a:solidFill>
                <a:latin typeface="Arial"/>
                <a:ea typeface="Arial"/>
                <a:cs typeface="Arial"/>
                <a:sym typeface="Arial"/>
              </a:rPr>
              <a:t>Agriculture and GHH</a:t>
            </a:r>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70C0"/>
                </a:solidFill>
                <a:latin typeface="Arial"/>
                <a:ea typeface="Arial"/>
                <a:cs typeface="Arial"/>
                <a:sym typeface="Arial"/>
              </a:rPr>
              <a:t>Volcano Monitoring</a:t>
            </a:r>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70C0"/>
                </a:solidFill>
                <a:latin typeface="Arial"/>
                <a:ea typeface="Arial"/>
                <a:cs typeface="Arial"/>
                <a:sym typeface="Arial"/>
              </a:rPr>
              <a:t>Deformation</a:t>
            </a:r>
            <a:endParaRPr/>
          </a:p>
          <a:p>
            <a:pPr indent="-285750" lvl="1" marL="1066800" marR="0" rtl="0" algn="l">
              <a:lnSpc>
                <a:spcPct val="100000"/>
              </a:lnSpc>
              <a:spcBef>
                <a:spcPts val="0"/>
              </a:spcBef>
              <a:spcAft>
                <a:spcPts val="0"/>
              </a:spcAft>
              <a:buClr>
                <a:srgbClr val="00AE9C"/>
              </a:buClr>
              <a:buSzPts val="1600"/>
              <a:buFont typeface="Arial"/>
              <a:buChar char="•"/>
            </a:pPr>
            <a:r>
              <a:rPr b="0" i="0" lang="en-GB" sz="1600" u="none" cap="none" strike="noStrike">
                <a:solidFill>
                  <a:srgbClr val="0070C0"/>
                </a:solidFill>
                <a:latin typeface="Arial"/>
                <a:ea typeface="Arial"/>
                <a:cs typeface="Arial"/>
                <a:sym typeface="Arial"/>
              </a:rPr>
              <a:t>Urban areas</a:t>
            </a:r>
            <a:endParaRPr/>
          </a:p>
        </p:txBody>
      </p:sp>
      <p:sp>
        <p:nvSpPr>
          <p:cNvPr id="136" name="Google Shape;136;p15"/>
          <p:cNvSpPr txBox="1"/>
          <p:nvPr/>
        </p:nvSpPr>
        <p:spPr>
          <a:xfrm>
            <a:off x="9369380" y="3622182"/>
            <a:ext cx="2479182" cy="24622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400" u="none" cap="none" strike="noStrike">
                <a:solidFill>
                  <a:srgbClr val="FF0000"/>
                </a:solidFill>
                <a:latin typeface="Arial"/>
                <a:ea typeface="Arial"/>
                <a:cs typeface="Arial"/>
                <a:sym typeface="Arial"/>
              </a:rPr>
              <a:t>About 25 sites </a:t>
            </a:r>
            <a:r>
              <a:rPr b="1" i="0" lang="en-GB" sz="1400" u="none" cap="none" strike="noStrike">
                <a:solidFill>
                  <a:srgbClr val="000000"/>
                </a:solidFill>
                <a:latin typeface="Arial"/>
                <a:ea typeface="Arial"/>
                <a:cs typeface="Arial"/>
                <a:sym typeface="Arial"/>
              </a:rPr>
              <a:t>(mostly in Europe, apart from Sea Ice in the Arctic, wetlands in the US, hurricanes...), with </a:t>
            </a:r>
            <a:r>
              <a:rPr b="1" i="0" lang="en-GB" sz="1400" u="none" cap="none" strike="noStrike">
                <a:solidFill>
                  <a:srgbClr val="FF0000"/>
                </a:solidFill>
                <a:latin typeface="Arial"/>
                <a:ea typeface="Arial"/>
                <a:cs typeface="Arial"/>
                <a:sym typeface="Arial"/>
              </a:rPr>
              <a:t>about 3000 ALOS-2 acquisitions</a:t>
            </a:r>
            <a:r>
              <a:rPr b="1" i="0" lang="en-GB" sz="1400" u="none" cap="none" strike="noStrike">
                <a:solidFill>
                  <a:srgbClr val="000000"/>
                </a:solidFill>
                <a:latin typeface="Arial"/>
                <a:ea typeface="Arial"/>
                <a:cs typeface="Arial"/>
                <a:sym typeface="Arial"/>
              </a:rPr>
              <a:t> (a minor part thereof in quad-pol). Data can be requested, for research &amp; support to this analysis, contacting Julia Kubanek, ESA)   </a:t>
            </a:r>
            <a:r>
              <a:rPr b="0" i="0" lang="en-GB" sz="1400" u="none" cap="none" strike="noStrike">
                <a:solidFill>
                  <a:srgbClr val="000000"/>
                </a:solidFill>
                <a:latin typeface="Arial"/>
                <a:ea typeface="Arial"/>
                <a:cs typeface="Arial"/>
                <a:sym typeface="Arial"/>
              </a:rPr>
              <a:t>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Magdalena Fitrzyk</dc:creator>
</cp:coreProperties>
</file>