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</p:sldIdLst>
  <p:sldSz cx="12192000" cy="6858000"/>
  <p:notesSz cx="6858000" cy="9144000"/>
  <p:embeddedFontLst>
    <p:embeddedFont>
      <p:font typeface="Arial Narrow" panose="020B0606020202030204" pitchFamily="34" charset="0"/>
      <p:regular r:id="rId11"/>
      <p:bold r:id="rId12"/>
      <p:italic r:id="rId13"/>
      <p:boldItalic r:id="rId14"/>
    </p:embeddedFont>
    <p:embeddedFont>
      <p:font typeface="Cambria" panose="02040503050406030204" pitchFamily="18" charset="0"/>
      <p:regular r:id="rId15"/>
      <p:bold r:id="rId16"/>
      <p:italic r:id="rId17"/>
      <p:boldItalic r:id="rId18"/>
    </p:embeddedFont>
    <p:embeddedFont>
      <p:font typeface="Montserrat" panose="020B060402020202020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gKezFcd/tbErMdLornd0RlAOCY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9550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8620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0331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460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9955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5567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5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5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5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5"/>
          <p:cNvPicPr preferRelativeResize="0"/>
          <p:nvPr/>
        </p:nvPicPr>
        <p:blipFill rotWithShape="1">
          <a:blip r:embed="rId6" cstate="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5"/>
          <p:cNvPicPr preferRelativeResize="0"/>
          <p:nvPr/>
        </p:nvPicPr>
        <p:blipFill rotWithShape="1">
          <a:blip r:embed="rId6" cstate="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016" t="36081" r="11355" b="672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sz="8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6"/>
          <p:cNvPicPr preferRelativeResize="0"/>
          <p:nvPr/>
        </p:nvPicPr>
        <p:blipFill rotWithShape="1"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6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6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12 October 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2023</a:t>
            </a:r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7"/>
          <p:cNvPicPr preferRelativeResize="0"/>
          <p:nvPr/>
        </p:nvPicPr>
        <p:blipFill rotWithShape="1"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7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7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/>
          <p:nvPr/>
        </p:nvSpPr>
        <p:spPr>
          <a:xfrm>
            <a:off x="-24384" y="6562799"/>
            <a:ext cx="4925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12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October 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2023</a:t>
            </a:r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8"/>
          <p:cNvPicPr preferRelativeResize="0"/>
          <p:nvPr/>
        </p:nvPicPr>
        <p:blipFill rotWithShape="1"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8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8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/>
          <p:nvPr/>
        </p:nvSpPr>
        <p:spPr>
          <a:xfrm>
            <a:off x="-24384" y="6562799"/>
            <a:ext cx="4925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12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October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2023</a:t>
            </a:r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9"/>
          <p:cNvPicPr preferRelativeResize="0"/>
          <p:nvPr/>
        </p:nvPicPr>
        <p:blipFill rotWithShape="1"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9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9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sz="3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4064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/>
          <p:nvPr/>
        </p:nvSpPr>
        <p:spPr>
          <a:xfrm>
            <a:off x="-24384" y="6562799"/>
            <a:ext cx="4925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LSI-VC-13, 23-24 March 2023</a:t>
            </a:r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4"/>
          <p:cNvPicPr preferRelativeResize="0"/>
          <p:nvPr/>
        </p:nvPicPr>
        <p:blipFill rotWithShape="1">
          <a:blip r:embed="rId7" cstate="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4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>
            <a:spLocks noGrp="1"/>
          </p:cNvSpPr>
          <p:nvPr>
            <p:ph type="title"/>
          </p:nvPr>
        </p:nvSpPr>
        <p:spPr>
          <a:xfrm>
            <a:off x="-70339" y="2732999"/>
            <a:ext cx="7046237" cy="1997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1000"/>
              </a:spcBef>
            </a:pPr>
            <a:r>
              <a:rPr lang="en-IN" sz="4000" i="1" dirty="0" smtClean="0"/>
              <a:t>ISRO  NISAR S-Band</a:t>
            </a:r>
            <a:endParaRPr sz="4000" i="1" dirty="0" smtClean="0"/>
          </a:p>
          <a:p>
            <a:pPr lvl="0">
              <a:lnSpc>
                <a:spcPct val="115000"/>
              </a:lnSpc>
              <a:spcBef>
                <a:spcPts val="1000"/>
              </a:spcBef>
            </a:pPr>
            <a:r>
              <a:rPr lang="en-IN" sz="2400" i="1" dirty="0" smtClean="0"/>
              <a:t>Current or Near-future CEOS Agency plans for Quad-pol SAR Observations </a:t>
            </a:r>
            <a:endParaRPr sz="2400" i="1" dirty="0"/>
          </a:p>
        </p:txBody>
      </p:sp>
      <p:sp>
        <p:nvSpPr>
          <p:cNvPr id="67" name="Google Shape;67;p1"/>
          <p:cNvSpPr/>
          <p:nvPr/>
        </p:nvSpPr>
        <p:spPr>
          <a:xfrm>
            <a:off x="7239870" y="3804274"/>
            <a:ext cx="4832943" cy="260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V M </a:t>
            </a:r>
            <a:r>
              <a:rPr lang="en-GB" sz="2200" b="1" dirty="0" err="1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Ramanujam</a:t>
            </a:r>
            <a:r>
              <a:rPr lang="en-GB" sz="2200" b="1" i="0" u="none" strike="noStrike" cap="none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IN" sz="2200" b="1" i="0" u="none" strike="noStrike" cap="none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ISRO</a:t>
            </a: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IN" sz="2200" b="1" dirty="0" err="1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Raghav</a:t>
            </a:r>
            <a:r>
              <a:rPr lang="en-IN" sz="2200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IN" sz="2200" b="1" dirty="0" err="1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Mehra</a:t>
            </a:r>
            <a:r>
              <a:rPr lang="en-IN" sz="2200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ISRO</a:t>
            </a:r>
            <a:endParaRPr sz="1400" b="0" i="0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</a:t>
            </a:r>
            <a:r>
              <a:rPr lang="en-GB" sz="2200" b="1" i="0" u="none" strike="noStrike" cap="none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13.2</a:t>
            </a:r>
            <a:endParaRPr sz="14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</a:t>
            </a: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2023, ESA/ESRIN</a:t>
            </a:r>
            <a:endParaRPr sz="2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10th</a:t>
            </a: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12</a:t>
            </a: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 </a:t>
            </a: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October </a:t>
            </a: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2023</a:t>
            </a:r>
            <a:endParaRPr sz="2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188BF6-FCC0-2CD8-E8CB-698920D62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036" y="5004352"/>
            <a:ext cx="864705" cy="800194"/>
          </a:xfrm>
          <a:prstGeom prst="rect">
            <a:avLst/>
          </a:prstGeom>
        </p:spPr>
      </p:pic>
      <p:sp>
        <p:nvSpPr>
          <p:cNvPr id="6" name="Google Shape;66;p1"/>
          <p:cNvSpPr txBox="1">
            <a:spLocks/>
          </p:cNvSpPr>
          <p:nvPr/>
        </p:nvSpPr>
        <p:spPr>
          <a:xfrm>
            <a:off x="176047" y="175939"/>
            <a:ext cx="6157185" cy="2373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sz="8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  <a:buFont typeface="Arial"/>
              <a:buNone/>
            </a:pPr>
            <a:r>
              <a:rPr lang="en-US" sz="7500" dirty="0" smtClean="0"/>
              <a:t>LSI-VC-14 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"/>
          <p:cNvSpPr txBox="1">
            <a:spLocks noGrp="1"/>
          </p:cNvSpPr>
          <p:nvPr>
            <p:ph type="title"/>
          </p:nvPr>
        </p:nvSpPr>
        <p:spPr>
          <a:xfrm>
            <a:off x="2810811" y="-64962"/>
            <a:ext cx="6772806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IN" sz="4000" dirty="0" smtClean="0">
                <a:latin typeface="Montserrat"/>
                <a:ea typeface="Montserrat"/>
                <a:cs typeface="Montserrat"/>
                <a:sym typeface="Montserrat"/>
              </a:rPr>
              <a:t>NISAR Mission/</a:t>
            </a:r>
            <a:br>
              <a:rPr lang="en-IN" sz="4000" dirty="0" smtClean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IN" sz="4000" dirty="0" smtClean="0">
                <a:latin typeface="Montserrat"/>
                <a:ea typeface="Montserrat"/>
                <a:cs typeface="Montserrat"/>
                <a:sym typeface="Montserrat"/>
              </a:rPr>
              <a:t>Payload Specification</a:t>
            </a:r>
            <a:endParaRPr sz="40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4222778991"/>
              </p:ext>
            </p:extLst>
          </p:nvPr>
        </p:nvGraphicFramePr>
        <p:xfrm>
          <a:off x="3584371" y="1320798"/>
          <a:ext cx="8323580" cy="50004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4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2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3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847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1" u="none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Orbit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AF6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0" u="none" dirty="0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747 km with 98</a:t>
                      </a:r>
                      <a:r>
                        <a:rPr sz="1200" b="0" u="none" dirty="0">
                          <a:highlight>
                            <a:srgbClr val="DEEAF6"/>
                          </a:highlight>
                          <a:latin typeface="Symbol" charset="0"/>
                          <a:ea typeface="Symbol" charset="0"/>
                          <a:cs typeface="Symbol" charset="0"/>
                        </a:rPr>
                        <a:t>°</a:t>
                      </a:r>
                      <a:r>
                        <a:rPr sz="1200" b="0" u="none" dirty="0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 inclination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>
                      <a:solidFill>
                        <a:srgbClr val="5B9BD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5B9BD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47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1" u="none">
                          <a:latin typeface="Calibri" charset="0"/>
                          <a:ea typeface="Calibri" charset="0"/>
                          <a:cs typeface="Calibri" charset="0"/>
                        </a:rPr>
                        <a:t>Repeat Cycle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0" u="none">
                          <a:latin typeface="Calibri" charset="0"/>
                          <a:ea typeface="Calibri" charset="0"/>
                          <a:cs typeface="Calibri" charset="0"/>
                        </a:rPr>
                        <a:t>12 days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95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1" u="none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Time of Nodal Crossing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AF6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0" u="none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6 AM / 6 PM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47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1" u="none">
                          <a:latin typeface="Calibri" charset="0"/>
                          <a:ea typeface="Calibri" charset="0"/>
                          <a:cs typeface="Calibri" charset="0"/>
                        </a:rPr>
                        <a:t>Frequency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0" u="none" dirty="0">
                          <a:latin typeface="Calibri" charset="0"/>
                          <a:ea typeface="Calibri" charset="0"/>
                          <a:cs typeface="Calibri" charset="0"/>
                        </a:rPr>
                        <a:t>3.2 GHz </a:t>
                      </a:r>
                      <a:r>
                        <a:rPr sz="1200" b="0" u="none" dirty="0">
                          <a:latin typeface="Symbol" charset="0"/>
                          <a:ea typeface="Symbol" charset="0"/>
                          <a:cs typeface="Symbol" charset="0"/>
                        </a:rPr>
                        <a:t>±</a:t>
                      </a:r>
                      <a:r>
                        <a:rPr sz="1200" b="0" u="none" dirty="0">
                          <a:latin typeface="Calibri" charset="0"/>
                          <a:ea typeface="Calibri" charset="0"/>
                          <a:cs typeface="Calibri" charset="0"/>
                        </a:rPr>
                        <a:t> 37.5 MHz </a:t>
                      </a:r>
                      <a:r>
                        <a:rPr lang="en-IN" sz="1200" b="0" u="none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IN" sz="1400" b="1" u="none" dirty="0" smtClean="0">
                          <a:solidFill>
                            <a:srgbClr val="C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(S-Band)</a:t>
                      </a:r>
                      <a:endParaRPr sz="1200" b="1" u="none" dirty="0">
                        <a:solidFill>
                          <a:srgbClr val="C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cap="flat">
                      <a:noFill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0" u="none" dirty="0">
                          <a:latin typeface="Calibri" charset="0"/>
                          <a:ea typeface="Calibri" charset="0"/>
                          <a:cs typeface="Calibri" charset="0"/>
                        </a:rPr>
                        <a:t>1.257 GHz </a:t>
                      </a:r>
                      <a:r>
                        <a:rPr sz="1200" b="0" u="none" dirty="0">
                          <a:latin typeface="Symbol" charset="0"/>
                          <a:ea typeface="Symbol" charset="0"/>
                          <a:cs typeface="Symbol" charset="0"/>
                        </a:rPr>
                        <a:t>±</a:t>
                      </a:r>
                      <a:r>
                        <a:rPr sz="1200" b="0" u="none" dirty="0">
                          <a:latin typeface="Calibri" charset="0"/>
                          <a:ea typeface="Calibri" charset="0"/>
                          <a:cs typeface="Calibri" charset="0"/>
                        </a:rPr>
                        <a:t> 40 MHz </a:t>
                      </a:r>
                      <a:r>
                        <a:rPr lang="en-IN" sz="1200" b="0" u="none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IN" sz="1200" b="1" u="none" dirty="0" smtClean="0">
                          <a:solidFill>
                            <a:srgbClr val="C0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(L-Band)</a:t>
                      </a:r>
                      <a:endParaRPr sz="1200" b="1" u="none" dirty="0">
                        <a:solidFill>
                          <a:srgbClr val="C0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2234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1" u="none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Available Polarimetric Modes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AF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0" u="none" dirty="0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Single Pol (SP): HH or </a:t>
                      </a:r>
                      <a:r>
                        <a:rPr sz="1200" b="0" u="none" dirty="0" smtClean="0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VV</a:t>
                      </a:r>
                      <a:r>
                        <a:rPr lang="en-IN" sz="1200" b="0" u="none" dirty="0" smtClean="0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sz="1200" b="0" u="none" dirty="0" smtClean="0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Dual </a:t>
                      </a:r>
                      <a:r>
                        <a:rPr sz="1200" b="0" u="none" dirty="0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Pol (DP): HH/HV or </a:t>
                      </a:r>
                      <a:r>
                        <a:rPr sz="1200" b="0" u="none" dirty="0" smtClean="0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VV/VH</a:t>
                      </a:r>
                      <a:r>
                        <a:rPr lang="en-IN" sz="1200" b="0" u="none" dirty="0" smtClean="0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,</a:t>
                      </a:r>
                      <a:r>
                        <a:rPr sz="1200" b="0" u="none" dirty="0" smtClean="0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Compact </a:t>
                      </a:r>
                      <a:r>
                        <a:rPr sz="1200" b="0" u="none" dirty="0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Pol (CP): </a:t>
                      </a:r>
                      <a:r>
                        <a:rPr sz="1200" b="0" u="none" dirty="0" smtClean="0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RH/RV</a:t>
                      </a:r>
                      <a:r>
                        <a:rPr lang="en-IN" sz="1200" b="0" u="none" dirty="0" smtClean="0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,</a:t>
                      </a:r>
                      <a:r>
                        <a:rPr sz="1200" b="0" u="none" dirty="0" smtClean="0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Quasi-Quad </a:t>
                      </a:r>
                      <a:r>
                        <a:rPr sz="1200" b="0" u="none" dirty="0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Pol (QQP): HH/HV and VH/VV </a:t>
                      </a:r>
                      <a:r>
                        <a:rPr lang="en-IN" sz="1200" b="0" u="none" dirty="0" smtClean="0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,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IN" sz="1200" b="0" u="none" dirty="0" smtClean="0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Quad Pol (Experimental Mode)</a:t>
                      </a:r>
                      <a:endParaRPr sz="1200" b="0" u="none" dirty="0">
                        <a:highlight>
                          <a:srgbClr val="DEEAF6"/>
                        </a:highlight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cap="flat">
                      <a:noFill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0" u="none" dirty="0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SP: HH or VVDP: HH/HV or VV/VHCP: </a:t>
                      </a:r>
                      <a:r>
                        <a:rPr sz="1200" b="0" u="none" dirty="0" smtClean="0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RH/RV</a:t>
                      </a:r>
                      <a:r>
                        <a:rPr lang="en-IN" sz="1200" b="0" u="none" dirty="0" smtClean="0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,</a:t>
                      </a:r>
                      <a:r>
                        <a:rPr sz="1200" b="0" u="none" dirty="0" smtClean="0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Quad </a:t>
                      </a:r>
                      <a:r>
                        <a:rPr sz="1200" b="0" u="none" dirty="0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Pol (QP): HH/HV/VH/VV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391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1" u="none">
                          <a:latin typeface="Calibri" charset="0"/>
                          <a:ea typeface="Calibri" charset="0"/>
                          <a:cs typeface="Calibri" charset="0"/>
                        </a:rPr>
                        <a:t>Available Range Bandwidths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0" u="none">
                          <a:latin typeface="Calibri" charset="0"/>
                          <a:ea typeface="Calibri" charset="0"/>
                          <a:cs typeface="Calibri" charset="0"/>
                        </a:rPr>
                        <a:t>10 MHz, 25 MHz, 37.5 MHz, 75 MHz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cap="flat">
                      <a:noFill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0" u="none" dirty="0">
                          <a:latin typeface="Calibri" charset="0"/>
                          <a:ea typeface="Calibri" charset="0"/>
                          <a:cs typeface="Calibri" charset="0"/>
                        </a:rPr>
                        <a:t>5 MHz, 20 MHz, 40 MHz, 80 MHz (Additional 5 MHz </a:t>
                      </a:r>
                      <a:r>
                        <a:rPr sz="1200" b="0" u="none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iono</a:t>
                      </a:r>
                      <a:r>
                        <a:rPr sz="1200" b="0" u="none" dirty="0">
                          <a:latin typeface="Calibri" charset="0"/>
                          <a:ea typeface="Calibri" charset="0"/>
                          <a:cs typeface="Calibri" charset="0"/>
                        </a:rPr>
                        <a:t> band for 20 &amp; 40  MHz modes at other end of pass-band)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42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1" u="none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Swath Width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AF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0" u="none" dirty="0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&gt; 240 Km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cap="flat">
                      <a:noFill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0" u="none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&gt; 240 Km (except for 80MHz BW)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5597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1" u="none">
                          <a:latin typeface="Calibri" charset="0"/>
                          <a:ea typeface="Calibri" charset="0"/>
                          <a:cs typeface="Calibri" charset="0"/>
                        </a:rPr>
                        <a:t>Spatial Resolution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0" u="none" dirty="0">
                          <a:latin typeface="Calibri" charset="0"/>
                          <a:ea typeface="Calibri" charset="0"/>
                          <a:cs typeface="Calibri" charset="0"/>
                        </a:rPr>
                        <a:t>7m (</a:t>
                      </a:r>
                      <a:r>
                        <a:rPr sz="1200" b="0" u="none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Az</a:t>
                      </a:r>
                      <a:r>
                        <a:rPr sz="1200" b="0" u="none" dirty="0">
                          <a:latin typeface="Calibri" charset="0"/>
                          <a:ea typeface="Calibri" charset="0"/>
                          <a:cs typeface="Calibri" charset="0"/>
                        </a:rPr>
                        <a:t>); 3m-24m (</a:t>
                      </a:r>
                      <a:r>
                        <a:rPr sz="1200" b="0" u="none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Slant-Ra</a:t>
                      </a:r>
                      <a:r>
                        <a:rPr lang="en-IN" sz="1200" b="0" u="none" dirty="0" err="1" smtClean="0">
                          <a:latin typeface="Calibri" charset="0"/>
                          <a:ea typeface="Calibri" charset="0"/>
                          <a:cs typeface="Calibri" charset="0"/>
                        </a:rPr>
                        <a:t>nge</a:t>
                      </a:r>
                      <a:r>
                        <a:rPr sz="1200" b="0" u="none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) </a:t>
                      </a:r>
                      <a:endParaRPr sz="1200" b="0" u="none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cap="flat">
                      <a:noFill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0" u="none" dirty="0">
                          <a:latin typeface="Calibri" charset="0"/>
                          <a:ea typeface="Calibri" charset="0"/>
                          <a:cs typeface="Calibri" charset="0"/>
                        </a:rPr>
                        <a:t>7m (</a:t>
                      </a:r>
                      <a:r>
                        <a:rPr sz="1200" b="0" u="none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Az</a:t>
                      </a:r>
                      <a:r>
                        <a:rPr sz="1200" b="0" u="none" dirty="0">
                          <a:latin typeface="Calibri" charset="0"/>
                          <a:ea typeface="Calibri" charset="0"/>
                          <a:cs typeface="Calibri" charset="0"/>
                        </a:rPr>
                        <a:t>); 3m-48m (</a:t>
                      </a:r>
                      <a:r>
                        <a:rPr sz="1200" b="0" u="none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Slant-Ra</a:t>
                      </a:r>
                      <a:r>
                        <a:rPr lang="en-IN" sz="1200" b="0" u="none" dirty="0" err="1" smtClean="0">
                          <a:latin typeface="Calibri" charset="0"/>
                          <a:ea typeface="Calibri" charset="0"/>
                          <a:cs typeface="Calibri" charset="0"/>
                        </a:rPr>
                        <a:t>nge</a:t>
                      </a:r>
                      <a:r>
                        <a:rPr sz="1200" b="0" u="none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)</a:t>
                      </a:r>
                      <a:endParaRPr sz="1200" b="0" u="none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21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1" u="none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Incidence Angle Range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AF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0" u="none" dirty="0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33 – 47 </a:t>
                      </a:r>
                      <a:r>
                        <a:rPr sz="1200" b="0" u="none" dirty="0" err="1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deg</a:t>
                      </a:r>
                      <a:r>
                        <a:rPr sz="1200" b="0" u="none" dirty="0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cap="flat">
                      <a:noFill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0" u="none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33 – 47 deg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695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1" u="none">
                          <a:latin typeface="Calibri" charset="0"/>
                          <a:ea typeface="Calibri" charset="0"/>
                          <a:cs typeface="Calibri" charset="0"/>
                        </a:rPr>
                        <a:t>Noise Equivalent </a:t>
                      </a:r>
                      <a:r>
                        <a:rPr sz="1200" b="1" u="none">
                          <a:latin typeface="Symbol" charset="0"/>
                          <a:ea typeface="Symbol" charset="0"/>
                          <a:cs typeface="Symbol" charset="0"/>
                        </a:rPr>
                        <a:t>s°</a:t>
                      </a:r>
                      <a:r>
                        <a:rPr sz="1200" b="1" u="none"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0" u="none">
                          <a:latin typeface="Calibri" charset="0"/>
                          <a:ea typeface="Calibri" charset="0"/>
                          <a:cs typeface="Calibri" charset="0"/>
                        </a:rPr>
                        <a:t>-25 dB (baseline) -20 dB(Threshold)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cap="flat">
                      <a:noFill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0" u="none">
                          <a:latin typeface="Calibri" charset="0"/>
                          <a:ea typeface="Calibri" charset="0"/>
                          <a:cs typeface="Calibri" charset="0"/>
                        </a:rPr>
                        <a:t>-25 dB (for required full-swath modes)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5433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1" u="none" dirty="0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Ambiguities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AF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0" u="none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&lt; -20dB for all modes except QQP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cap="flat">
                      <a:noFill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0" u="none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&lt; -23dB swath average in SP or DP modes&lt; - 17dB swath average in QP mode</a:t>
                      </a:r>
                      <a:r>
                        <a:rPr lang="x-none" sz="1200" b="0" u="none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(exp)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847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1" u="none">
                          <a:latin typeface="Calibri" charset="0"/>
                          <a:ea typeface="Calibri" charset="0"/>
                          <a:cs typeface="Calibri" charset="0"/>
                        </a:rPr>
                        <a:t>Pointing control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0" u="none">
                          <a:latin typeface="Calibri" charset="0"/>
                          <a:ea typeface="Calibri" charset="0"/>
                          <a:cs typeface="Calibri" charset="0"/>
                        </a:rPr>
                        <a:t>&lt; 273 arc seconds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847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1" u="none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Orbit control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AF6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0" u="none">
                          <a:highlight>
                            <a:srgbClr val="DEEAF6"/>
                          </a:highlight>
                          <a:latin typeface="Calibri" charset="0"/>
                          <a:ea typeface="Calibri" charset="0"/>
                          <a:cs typeface="Calibri" charset="0"/>
                        </a:rPr>
                        <a:t>&lt; 350 meters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695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1" u="none" dirty="0">
                          <a:latin typeface="Calibri" charset="0"/>
                          <a:ea typeface="Calibri" charset="0"/>
                          <a:cs typeface="Calibri" charset="0"/>
                        </a:rPr>
                        <a:t>Data and Product Access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sz="1200" b="0" u="none" dirty="0">
                          <a:latin typeface="Calibri" charset="0"/>
                          <a:ea typeface="Calibri" charset="0"/>
                          <a:cs typeface="Calibri" charset="0"/>
                        </a:rPr>
                        <a:t>Free &amp; Open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9CC2E5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24" y="1120665"/>
            <a:ext cx="3422913" cy="23475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188BF6-FCC0-2CD8-E8CB-698920D62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1" y="128469"/>
            <a:ext cx="864705" cy="8001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23" y="5794453"/>
            <a:ext cx="690667" cy="576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188BF6-FCC0-2CD8-E8CB-698920D62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280" y="5671217"/>
            <a:ext cx="864705" cy="8001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06" y="3478497"/>
            <a:ext cx="3362048" cy="2201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79472" y="45965"/>
            <a:ext cx="11509375" cy="94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x-none" altLang="en-US" sz="3600" dirty="0" smtClean="0"/>
              <a:t>NISAR- ISRO Observation Plan </a:t>
            </a:r>
            <a:endParaRPr lang="en-IN" altLang="en-US" sz="3600" dirty="0" smtClean="0"/>
          </a:p>
          <a:p>
            <a:pPr algn="ctr"/>
            <a:r>
              <a:rPr lang="x-none" altLang="en-US" sz="3600" dirty="0" smtClean="0"/>
              <a:t>Descending Pass</a:t>
            </a:r>
            <a:endParaRPr lang="x-none" alt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7631"/>
            <a:ext cx="7808478" cy="5355312"/>
          </a:xfrm>
          <a:prstGeom prst="rect">
            <a:avLst/>
          </a:prstGeom>
        </p:spPr>
      </p:pic>
      <p:sp>
        <p:nvSpPr>
          <p:cNvPr id="7" name="Text Box 27"/>
          <p:cNvSpPr txBox="1"/>
          <p:nvPr/>
        </p:nvSpPr>
        <p:spPr>
          <a:xfrm>
            <a:off x="7976313" y="1048732"/>
            <a:ext cx="4215687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altLang="en-US" b="1" dirty="0"/>
              <a:t>SweepSAR QP </a:t>
            </a:r>
            <a:r>
              <a:rPr lang="x-none" altLang="en-US" b="1" dirty="0" smtClean="0"/>
              <a:t>mode</a:t>
            </a:r>
            <a:endParaRPr lang="en-IN" altLang="en-US" b="1" dirty="0" smtClean="0"/>
          </a:p>
          <a:p>
            <a:pPr algn="ctr"/>
            <a:endParaRPr lang="x-none" altLang="en-US" b="1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IN" altLang="en-US" sz="1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Swath :: </a:t>
            </a:r>
            <a:r>
              <a:rPr lang="x-none" altLang="en-US" sz="1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x-none" altLang="en-US" sz="1800" dirty="0">
                <a:solidFill>
                  <a:srgbClr val="002060"/>
                </a:solidFill>
                <a:latin typeface="Arial Narrow" panose="020B0606020202030204" pitchFamily="34" charset="0"/>
              </a:rPr>
              <a:t>240 </a:t>
            </a:r>
            <a:r>
              <a:rPr lang="x-none" altLang="en-US" sz="1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km </a:t>
            </a:r>
            <a:endParaRPr lang="x-none" altLang="en-US" sz="18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x-none" altLang="en-US" sz="1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Fixed </a:t>
            </a:r>
            <a:r>
              <a:rPr lang="x-none" altLang="en-US" sz="1800" dirty="0">
                <a:solidFill>
                  <a:srgbClr val="002060"/>
                </a:solidFill>
                <a:latin typeface="Arial Narrow" panose="020B0606020202030204" pitchFamily="34" charset="0"/>
              </a:rPr>
              <a:t>PRF of operation ~3000 </a:t>
            </a:r>
            <a:r>
              <a:rPr lang="x-none" altLang="en-US" sz="1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Hz</a:t>
            </a:r>
            <a:endParaRPr lang="en-IN" altLang="en-US" sz="1800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x-none" altLang="en-US" sz="1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Transmit </a:t>
            </a:r>
            <a:r>
              <a:rPr lang="x-none" altLang="en-US" sz="1800" dirty="0">
                <a:solidFill>
                  <a:srgbClr val="002060"/>
                </a:solidFill>
                <a:latin typeface="Arial Narrow" panose="020B0606020202030204" pitchFamily="34" charset="0"/>
              </a:rPr>
              <a:t>gaps in 240 km </a:t>
            </a:r>
            <a:r>
              <a:rPr lang="x-none" altLang="en-US" sz="1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Swath .</a:t>
            </a:r>
            <a:endParaRPr lang="en-IN" altLang="en-US" sz="1800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IN" altLang="en-US" sz="1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Alternating Fixed PRF’s of  3003 Hz and 3086 Hz  </a:t>
            </a:r>
            <a:r>
              <a:rPr lang="en-IN" altLang="en-US" sz="1800" dirty="0">
                <a:solidFill>
                  <a:srgbClr val="002060"/>
                </a:solidFill>
                <a:latin typeface="Arial Narrow" panose="020B0606020202030204" pitchFamily="34" charset="0"/>
              </a:rPr>
              <a:t>to cover the Transmit Gaps</a:t>
            </a:r>
            <a:endParaRPr lang="x-none" altLang="en-US" sz="18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x-none" altLang="en-US" sz="1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Daily </a:t>
            </a:r>
            <a:r>
              <a:rPr lang="x-none" altLang="en-US" sz="1800" dirty="0">
                <a:solidFill>
                  <a:srgbClr val="002060"/>
                </a:solidFill>
                <a:latin typeface="Arial Narrow" panose="020B0606020202030204" pitchFamily="34" charset="0"/>
              </a:rPr>
              <a:t>Descending pass Left over Indian Region - LBand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x-none" altLang="en-US" sz="1800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S-SAR </a:t>
            </a:r>
            <a:r>
              <a:rPr lang="x-none" altLang="en-US" sz="1800" i="1" dirty="0">
                <a:solidFill>
                  <a:srgbClr val="002060"/>
                </a:solidFill>
                <a:latin typeface="Arial Narrow" panose="020B0606020202030204" pitchFamily="34" charset="0"/>
              </a:rPr>
              <a:t>QP is an experimental Mode and exercised during initial phase of </a:t>
            </a:r>
            <a:r>
              <a:rPr lang="x-none" altLang="en-US" sz="1800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operation</a:t>
            </a:r>
            <a:endParaRPr lang="x-none" altLang="en-US" sz="1800" i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x-none" altLang="en-US" sz="1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ISRO </a:t>
            </a:r>
            <a:r>
              <a:rPr lang="x-none" altLang="en-US" sz="1800" dirty="0">
                <a:solidFill>
                  <a:srgbClr val="002060"/>
                </a:solidFill>
                <a:latin typeface="Arial Narrow" panose="020B0606020202030204" pitchFamily="34" charset="0"/>
              </a:rPr>
              <a:t>will process the L and S Band data acquied as per ISRO Observation plan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IN" altLang="en-US" sz="1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Data</a:t>
            </a:r>
            <a:r>
              <a:rPr lang="x-none" altLang="en-US" sz="1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x-none" altLang="en-US" sz="1800" dirty="0">
                <a:solidFill>
                  <a:srgbClr val="002060"/>
                </a:solidFill>
                <a:latin typeface="Arial Narrow" panose="020B0606020202030204" pitchFamily="34" charset="0"/>
              </a:rPr>
              <a:t>Calibration using </a:t>
            </a:r>
            <a:r>
              <a:rPr lang="en-IN" altLang="en-US" sz="1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Point/Distributed Targets</a:t>
            </a:r>
            <a:endParaRPr lang="x-none" altLang="en-US" sz="18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x-none" altLang="en-US" sz="1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Data </a:t>
            </a:r>
            <a:r>
              <a:rPr lang="x-none" altLang="en-US" sz="1800" dirty="0">
                <a:solidFill>
                  <a:srgbClr val="002060"/>
                </a:solidFill>
                <a:latin typeface="Arial Narrow" panose="020B0606020202030204" pitchFamily="34" charset="0"/>
              </a:rPr>
              <a:t>will be hosted in Bhoonidhi </a:t>
            </a:r>
            <a:r>
              <a:rPr lang="x-none" altLang="en-US" sz="18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portal</a:t>
            </a:r>
            <a:endParaRPr lang="x-none" altLang="en-US" sz="18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5262" y="6099232"/>
            <a:ext cx="1746738" cy="43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188BF6-FCC0-2CD8-E8CB-698920D62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1" y="128469"/>
            <a:ext cx="864705" cy="80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9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"/>
          <p:cNvSpPr txBox="1">
            <a:spLocks noGrp="1"/>
          </p:cNvSpPr>
          <p:nvPr>
            <p:ph type="title"/>
          </p:nvPr>
        </p:nvSpPr>
        <p:spPr>
          <a:xfrm>
            <a:off x="158262" y="2417974"/>
            <a:ext cx="10761583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IN" sz="4000" dirty="0" smtClean="0">
                <a:latin typeface="Montserrat"/>
                <a:ea typeface="Montserrat"/>
                <a:cs typeface="Montserrat"/>
                <a:sym typeface="Montserrat"/>
              </a:rPr>
              <a:t>NISAR Mission/Payload Specification</a:t>
            </a:r>
            <a:endParaRPr sz="40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72246" y="297330"/>
            <a:ext cx="10990384" cy="35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N" sz="3200" dirty="0" smtClean="0"/>
              <a:t>Alternating Fixed PRF Scenarios/Examples</a:t>
            </a:r>
            <a:endParaRPr lang="en-IN" sz="3200" dirty="0"/>
          </a:p>
        </p:txBody>
      </p:sp>
      <p:sp>
        <p:nvSpPr>
          <p:cNvPr id="63" name="TextBox 62"/>
          <p:cNvSpPr txBox="1"/>
          <p:nvPr/>
        </p:nvSpPr>
        <p:spPr>
          <a:xfrm>
            <a:off x="4129829" y="1141560"/>
            <a:ext cx="1779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u="sng" dirty="0" smtClean="0"/>
              <a:t>Raw Data Level</a:t>
            </a:r>
            <a:endParaRPr lang="en-IN" b="1" u="sng" dirty="0"/>
          </a:p>
        </p:txBody>
      </p:sp>
      <p:sp>
        <p:nvSpPr>
          <p:cNvPr id="64" name="TextBox 63"/>
          <p:cNvSpPr txBox="1"/>
          <p:nvPr/>
        </p:nvSpPr>
        <p:spPr>
          <a:xfrm>
            <a:off x="8290853" y="1230216"/>
            <a:ext cx="244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u="sng" dirty="0" smtClean="0"/>
              <a:t>Processed Image Level</a:t>
            </a:r>
            <a:endParaRPr lang="en-IN" b="1" u="sng" dirty="0"/>
          </a:p>
        </p:txBody>
      </p:sp>
      <p:grpSp>
        <p:nvGrpSpPr>
          <p:cNvPr id="65" name="Group 64"/>
          <p:cNvGrpSpPr/>
          <p:nvPr/>
        </p:nvGrpSpPr>
        <p:grpSpPr>
          <a:xfrm>
            <a:off x="216587" y="1059567"/>
            <a:ext cx="6417218" cy="5499728"/>
            <a:chOff x="99442" y="183579"/>
            <a:chExt cx="6417218" cy="5499728"/>
          </a:xfrm>
        </p:grpSpPr>
        <p:grpSp>
          <p:nvGrpSpPr>
            <p:cNvPr id="66" name="Group 65"/>
            <p:cNvGrpSpPr/>
            <p:nvPr/>
          </p:nvGrpSpPr>
          <p:grpSpPr>
            <a:xfrm>
              <a:off x="187655" y="713790"/>
              <a:ext cx="5890525" cy="3663022"/>
              <a:chOff x="541616" y="831778"/>
              <a:chExt cx="5890525" cy="3663022"/>
            </a:xfrm>
          </p:grpSpPr>
          <p:sp>
            <p:nvSpPr>
              <p:cNvPr id="84" name="TextBox 83"/>
              <p:cNvSpPr txBox="1"/>
              <p:nvPr/>
            </p:nvSpPr>
            <p:spPr>
              <a:xfrm>
                <a:off x="624177" y="1469536"/>
                <a:ext cx="11211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200" b="1" dirty="0" smtClean="0"/>
                  <a:t>Mode ID 199  </a:t>
                </a:r>
              </a:p>
              <a:p>
                <a:r>
                  <a:rPr lang="en-IN" sz="1200" b="1" dirty="0" smtClean="0"/>
                  <a:t>PRF = 3086Hz</a:t>
                </a:r>
                <a:endParaRPr lang="en-IN" sz="1200" b="1" dirty="0"/>
              </a:p>
            </p:txBody>
          </p:sp>
          <p:grpSp>
            <p:nvGrpSpPr>
              <p:cNvPr id="85" name="Group 84"/>
              <p:cNvGrpSpPr/>
              <p:nvPr/>
            </p:nvGrpSpPr>
            <p:grpSpPr>
              <a:xfrm>
                <a:off x="1669641" y="831778"/>
                <a:ext cx="4762500" cy="3663022"/>
                <a:chOff x="1669641" y="743287"/>
                <a:chExt cx="4762500" cy="3663022"/>
              </a:xfrm>
            </p:grpSpPr>
            <p:pic>
              <p:nvPicPr>
                <p:cNvPr id="95" name="Picture 94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669641" y="743287"/>
                  <a:ext cx="4762500" cy="1830622"/>
                </a:xfrm>
                <a:prstGeom prst="rect">
                  <a:avLst/>
                </a:prstGeom>
              </p:spPr>
            </p:pic>
            <p:pic>
              <p:nvPicPr>
                <p:cNvPr id="96" name="Picture 95"/>
                <p:cNvPicPr>
                  <a:picLocks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669641" y="2573909"/>
                  <a:ext cx="4762500" cy="1832400"/>
                </a:xfrm>
                <a:prstGeom prst="rect">
                  <a:avLst/>
                </a:prstGeom>
              </p:spPr>
            </p:pic>
          </p:grpSp>
          <p:grpSp>
            <p:nvGrpSpPr>
              <p:cNvPr id="86" name="Group 85"/>
              <p:cNvGrpSpPr/>
              <p:nvPr/>
            </p:nvGrpSpPr>
            <p:grpSpPr>
              <a:xfrm>
                <a:off x="548505" y="2662400"/>
                <a:ext cx="1121135" cy="1832400"/>
                <a:chOff x="548505" y="2662400"/>
                <a:chExt cx="1121135" cy="1832400"/>
              </a:xfrm>
            </p:grpSpPr>
            <p:sp>
              <p:nvSpPr>
                <p:cNvPr id="92" name="TextBox 91"/>
                <p:cNvSpPr txBox="1"/>
                <p:nvPr/>
              </p:nvSpPr>
              <p:spPr>
                <a:xfrm>
                  <a:off x="548505" y="3322887"/>
                  <a:ext cx="112113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IN" sz="1200" b="1" dirty="0" smtClean="0"/>
                    <a:t>Mode ID 243  </a:t>
                  </a:r>
                </a:p>
                <a:p>
                  <a:r>
                    <a:rPr lang="en-IN" sz="1200" b="1" dirty="0" smtClean="0"/>
                    <a:t>PRF = 3003Hz</a:t>
                  </a:r>
                  <a:endParaRPr lang="en-IN" sz="1200" b="1" dirty="0"/>
                </a:p>
              </p:txBody>
            </p:sp>
            <p:cxnSp>
              <p:nvCxnSpPr>
                <p:cNvPr id="93" name="Straight Arrow Connector 92"/>
                <p:cNvCxnSpPr/>
                <p:nvPr/>
              </p:nvCxnSpPr>
              <p:spPr>
                <a:xfrm flipV="1">
                  <a:off x="1109073" y="2662400"/>
                  <a:ext cx="0" cy="6480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Arrow Connector 93"/>
                <p:cNvCxnSpPr/>
                <p:nvPr/>
              </p:nvCxnSpPr>
              <p:spPr>
                <a:xfrm flipH="1">
                  <a:off x="1109072" y="3846800"/>
                  <a:ext cx="8782" cy="6480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7" name="Straight Connector 86"/>
              <p:cNvCxnSpPr/>
              <p:nvPr/>
            </p:nvCxnSpPr>
            <p:spPr>
              <a:xfrm>
                <a:off x="548505" y="2662400"/>
                <a:ext cx="1121135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557286" y="4494800"/>
                <a:ext cx="1121135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/>
              <p:cNvCxnSpPr/>
              <p:nvPr/>
            </p:nvCxnSpPr>
            <p:spPr>
              <a:xfrm flipV="1">
                <a:off x="1102184" y="831778"/>
                <a:ext cx="0" cy="648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/>
              <p:nvPr/>
            </p:nvCxnSpPr>
            <p:spPr>
              <a:xfrm>
                <a:off x="1109072" y="2082687"/>
                <a:ext cx="4390" cy="56825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541616" y="831778"/>
                <a:ext cx="1121135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67" name="Straight Arrow Connector 66"/>
            <p:cNvCxnSpPr/>
            <p:nvPr/>
          </p:nvCxnSpPr>
          <p:spPr>
            <a:xfrm flipV="1">
              <a:off x="1346880" y="928137"/>
              <a:ext cx="893616" cy="5529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1562047" y="713400"/>
              <a:ext cx="1176" cy="90000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1668971" y="686807"/>
              <a:ext cx="7128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200" b="1" dirty="0" smtClean="0">
                  <a:solidFill>
                    <a:srgbClr val="FFFF00"/>
                  </a:solidFill>
                </a:rPr>
                <a:t>Range</a:t>
              </a:r>
              <a:endParaRPr lang="en-I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 rot="16200000">
              <a:off x="1006720" y="1133816"/>
              <a:ext cx="9124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200" b="1" dirty="0" smtClean="0">
                  <a:solidFill>
                    <a:srgbClr val="FFFF00"/>
                  </a:solidFill>
                </a:rPr>
                <a:t>Azimuth</a:t>
              </a:r>
              <a:endParaRPr lang="en-I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693551" y="2481199"/>
              <a:ext cx="7128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200" b="1" dirty="0" smtClean="0">
                  <a:solidFill>
                    <a:srgbClr val="FFFF00"/>
                  </a:solidFill>
                </a:rPr>
                <a:t>Range</a:t>
              </a:r>
              <a:endParaRPr lang="en-IN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 rot="16200000">
              <a:off x="1045236" y="2914272"/>
              <a:ext cx="8846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200" b="1" dirty="0" smtClean="0">
                  <a:solidFill>
                    <a:srgbClr val="FFFF00"/>
                  </a:solidFill>
                </a:rPr>
                <a:t>Azimuth</a:t>
              </a:r>
              <a:endParaRPr lang="en-IN" sz="12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>
              <a:off x="1586628" y="2527454"/>
              <a:ext cx="1176" cy="90000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flipV="1">
              <a:off x="1310064" y="2722495"/>
              <a:ext cx="893616" cy="5529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V="1">
              <a:off x="1555020" y="4152880"/>
              <a:ext cx="386410" cy="774055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289760" y="4852310"/>
              <a:ext cx="21725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200" b="1" dirty="0" smtClean="0">
                  <a:latin typeface="Arial Narrow" panose="020B0606020202030204" pitchFamily="34" charset="0"/>
                </a:rPr>
                <a:t>Black Strips Across Azimuth Represents Dead Range Gaps (where no echo data is available due to Transmit event</a:t>
              </a:r>
              <a:r>
                <a:rPr lang="en-IN" sz="1100" b="1" dirty="0" smtClean="0"/>
                <a:t>)</a:t>
              </a:r>
              <a:endParaRPr lang="en-IN" sz="1100" b="1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462356" y="4616790"/>
              <a:ext cx="3721571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200" b="1" dirty="0" smtClean="0">
                  <a:solidFill>
                    <a:schemeClr val="accent2">
                      <a:lumMod val="75000"/>
                    </a:schemeClr>
                  </a:solidFill>
                </a:rPr>
                <a:t>Width of Dead Range Gaps In Slant Range Domain </a:t>
              </a:r>
            </a:p>
            <a:p>
              <a:r>
                <a:rPr lang="en-IN" sz="1200" b="1" dirty="0" smtClean="0"/>
                <a:t>= (Light Velocity)* Pulse Width/2.0</a:t>
              </a:r>
            </a:p>
            <a:p>
              <a:r>
                <a:rPr lang="en-IN" sz="1100" b="1" dirty="0" smtClean="0">
                  <a:solidFill>
                    <a:srgbClr val="00B050"/>
                  </a:solidFill>
                </a:rPr>
                <a:t>Slant Range Domain = 3.75 Km for 25 us pulse</a:t>
              </a:r>
            </a:p>
            <a:p>
              <a:r>
                <a:rPr lang="en-IN" sz="1100" b="1" dirty="0" smtClean="0">
                  <a:solidFill>
                    <a:srgbClr val="00B050"/>
                  </a:solidFill>
                </a:rPr>
                <a:t>Ground Range Domain = 6.25 Km at 37° look angle</a:t>
              </a:r>
              <a:endParaRPr lang="en-IN" sz="1100" b="1" dirty="0">
                <a:solidFill>
                  <a:srgbClr val="00B050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99442" y="183579"/>
              <a:ext cx="3683976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IN" sz="1200" b="1" dirty="0" smtClean="0">
                  <a:solidFill>
                    <a:schemeClr val="accent6">
                      <a:lumMod val="75000"/>
                    </a:schemeClr>
                  </a:solidFill>
                </a:rPr>
                <a:t>Because of </a:t>
              </a:r>
              <a:r>
                <a:rPr lang="en-IN" sz="1200" b="1" dirty="0" smtClean="0">
                  <a:solidFill>
                    <a:srgbClr val="FF0000"/>
                  </a:solidFill>
                </a:rPr>
                <a:t>changes in PRF</a:t>
              </a:r>
              <a:r>
                <a:rPr lang="en-IN" sz="1200" b="1" dirty="0" smtClean="0">
                  <a:solidFill>
                    <a:schemeClr val="accent6">
                      <a:lumMod val="75000"/>
                    </a:schemeClr>
                  </a:solidFill>
                </a:rPr>
                <a:t> location of </a:t>
              </a:r>
            </a:p>
            <a:p>
              <a:r>
                <a:rPr lang="en-IN" sz="1200" b="1" dirty="0" smtClean="0">
                  <a:solidFill>
                    <a:schemeClr val="accent6">
                      <a:lumMod val="75000"/>
                    </a:schemeClr>
                  </a:solidFill>
                </a:rPr>
                <a:t>blind ranges has been changed across swath</a:t>
              </a:r>
              <a:endParaRPr lang="en-IN" sz="1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4729316" y="1494503"/>
              <a:ext cx="409338" cy="470196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1" name="Oval 80"/>
            <p:cNvSpPr/>
            <p:nvPr/>
          </p:nvSpPr>
          <p:spPr>
            <a:xfrm>
              <a:off x="5383326" y="3155485"/>
              <a:ext cx="409338" cy="470196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395772" y="4364065"/>
              <a:ext cx="11208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 smtClean="0"/>
                <a:t>Max Range</a:t>
              </a:r>
              <a:endParaRPr lang="en-IN" sz="1400" b="1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942831" y="4344600"/>
              <a:ext cx="9859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 smtClean="0"/>
                <a:t>Min Range</a:t>
              </a:r>
              <a:endParaRPr lang="en-IN" sz="1400" b="1" dirty="0"/>
            </a:p>
          </p:txBody>
        </p:sp>
      </p:grpSp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9497" y="3539886"/>
            <a:ext cx="4762500" cy="1543665"/>
          </a:xfrm>
          <a:prstGeom prst="rect">
            <a:avLst/>
          </a:prstGeom>
        </p:spPr>
      </p:pic>
      <p:grpSp>
        <p:nvGrpSpPr>
          <p:cNvPr id="98" name="Group 97"/>
          <p:cNvGrpSpPr/>
          <p:nvPr/>
        </p:nvGrpSpPr>
        <p:grpSpPr>
          <a:xfrm>
            <a:off x="6941931" y="1833757"/>
            <a:ext cx="4762500" cy="1543664"/>
            <a:chOff x="6941931" y="1018777"/>
            <a:chExt cx="4762500" cy="1543664"/>
          </a:xfrm>
        </p:grpSpPr>
        <p:pic>
          <p:nvPicPr>
            <p:cNvPr id="99" name="Picture 9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1931" y="1018777"/>
              <a:ext cx="4762500" cy="1543664"/>
            </a:xfrm>
            <a:prstGeom prst="rect">
              <a:avLst/>
            </a:prstGeom>
          </p:spPr>
        </p:pic>
        <p:sp>
          <p:nvSpPr>
            <p:cNvPr id="100" name="Oval 99"/>
            <p:cNvSpPr/>
            <p:nvPr/>
          </p:nvSpPr>
          <p:spPr>
            <a:xfrm>
              <a:off x="10373400" y="1554467"/>
              <a:ext cx="409338" cy="470196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01" name="Oval 100"/>
          <p:cNvSpPr/>
          <p:nvPr/>
        </p:nvSpPr>
        <p:spPr>
          <a:xfrm>
            <a:off x="11123369" y="4134604"/>
            <a:ext cx="409338" cy="470196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2" name="TextBox 101"/>
          <p:cNvSpPr txBox="1"/>
          <p:nvPr/>
        </p:nvSpPr>
        <p:spPr>
          <a:xfrm>
            <a:off x="6916172" y="5313958"/>
            <a:ext cx="5198364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sz="1200" b="1" dirty="0" smtClean="0">
                <a:solidFill>
                  <a:schemeClr val="accent1"/>
                </a:solidFill>
              </a:rPr>
              <a:t>Width of Partial Resolved Range Gaps </a:t>
            </a:r>
            <a:r>
              <a:rPr lang="en-IN" sz="1200" b="1" dirty="0" smtClean="0"/>
              <a:t>= (Light Velocity</a:t>
            </a:r>
            <a:r>
              <a:rPr lang="en-IN" sz="1200" b="1" dirty="0"/>
              <a:t>)</a:t>
            </a:r>
            <a:r>
              <a:rPr lang="en-IN" sz="1200" b="1" dirty="0" smtClean="0"/>
              <a:t>*Pulse Width</a:t>
            </a:r>
          </a:p>
          <a:p>
            <a:r>
              <a:rPr lang="en-IN" sz="1200" b="1" dirty="0" smtClean="0">
                <a:solidFill>
                  <a:srgbClr val="00B050"/>
                </a:solidFill>
              </a:rPr>
              <a:t>Slant Range Domain = 7.5 Km for 25 us pulse</a:t>
            </a:r>
          </a:p>
          <a:p>
            <a:r>
              <a:rPr lang="en-IN" sz="1200" b="1" dirty="0" smtClean="0">
                <a:solidFill>
                  <a:srgbClr val="00B050"/>
                </a:solidFill>
              </a:rPr>
              <a:t>Ground Range Domain = 12.5 Km for 25 us pulse</a:t>
            </a:r>
            <a:endParaRPr lang="en-IN" sz="1200" b="1" dirty="0">
              <a:solidFill>
                <a:srgbClr val="00B050"/>
              </a:solidFill>
            </a:endParaRPr>
          </a:p>
        </p:txBody>
      </p:sp>
      <p:sp>
        <p:nvSpPr>
          <p:cNvPr id="103" name="Right Arrow 102"/>
          <p:cNvSpPr/>
          <p:nvPr/>
        </p:nvSpPr>
        <p:spPr>
          <a:xfrm>
            <a:off x="6301072" y="2503977"/>
            <a:ext cx="332733" cy="25160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4" name="Right Arrow 103"/>
          <p:cNvSpPr/>
          <p:nvPr/>
        </p:nvSpPr>
        <p:spPr>
          <a:xfrm>
            <a:off x="6303489" y="4123217"/>
            <a:ext cx="332733" cy="25160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05" name="Straight Arrow Connector 104"/>
          <p:cNvCxnSpPr/>
          <p:nvPr/>
        </p:nvCxnSpPr>
        <p:spPr>
          <a:xfrm flipV="1">
            <a:off x="9811910" y="2755582"/>
            <a:ext cx="683812" cy="25141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4944096" y="2604545"/>
            <a:ext cx="196645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>
            <a:off x="5629911" y="4266571"/>
            <a:ext cx="196645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10495722" y="2604545"/>
            <a:ext cx="180669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>
            <a:off x="11237703" y="4371065"/>
            <a:ext cx="180669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V="1">
            <a:off x="10373400" y="4422695"/>
            <a:ext cx="906494" cy="8173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 flipV="1">
            <a:off x="3734950" y="2736124"/>
            <a:ext cx="1246539" cy="263835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flipV="1">
            <a:off x="4493231" y="4336600"/>
            <a:ext cx="1134927" cy="12322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7355322" y="3495686"/>
            <a:ext cx="712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b="1" dirty="0" smtClean="0">
                <a:solidFill>
                  <a:srgbClr val="FFFF00"/>
                </a:solidFill>
              </a:rPr>
              <a:t>Range</a:t>
            </a:r>
            <a:endParaRPr lang="en-IN" sz="1200" b="1" dirty="0">
              <a:solidFill>
                <a:srgbClr val="FFFF00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 rot="16200000">
            <a:off x="6710955" y="3924811"/>
            <a:ext cx="876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b="1" dirty="0" smtClean="0">
                <a:solidFill>
                  <a:srgbClr val="FFFF00"/>
                </a:solidFill>
              </a:rPr>
              <a:t>Azimuth</a:t>
            </a:r>
            <a:endParaRPr lang="en-IN" sz="1200" b="1" dirty="0">
              <a:solidFill>
                <a:srgbClr val="FFFF00"/>
              </a:solidFill>
            </a:endParaRPr>
          </a:p>
        </p:txBody>
      </p:sp>
      <p:cxnSp>
        <p:nvCxnSpPr>
          <p:cNvPr id="115" name="Straight Arrow Connector 114"/>
          <p:cNvCxnSpPr/>
          <p:nvPr/>
        </p:nvCxnSpPr>
        <p:spPr>
          <a:xfrm>
            <a:off x="7248399" y="3541941"/>
            <a:ext cx="1176" cy="90000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flipV="1">
            <a:off x="6971835" y="3736982"/>
            <a:ext cx="893616" cy="5529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7325537" y="1789222"/>
            <a:ext cx="712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b="1" dirty="0" smtClean="0">
                <a:solidFill>
                  <a:srgbClr val="FFFF00"/>
                </a:solidFill>
              </a:rPr>
              <a:t>Range</a:t>
            </a:r>
            <a:endParaRPr lang="en-IN" sz="1200" b="1" dirty="0">
              <a:solidFill>
                <a:srgbClr val="FFFF00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 rot="16200000">
            <a:off x="6658951" y="2240566"/>
            <a:ext cx="921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b="1" dirty="0" smtClean="0">
                <a:solidFill>
                  <a:srgbClr val="FFFF00"/>
                </a:solidFill>
              </a:rPr>
              <a:t>Azimuth</a:t>
            </a:r>
            <a:endParaRPr lang="en-IN" sz="1200" b="1" dirty="0">
              <a:solidFill>
                <a:srgbClr val="FFFF00"/>
              </a:solidFill>
            </a:endParaRPr>
          </a:p>
        </p:txBody>
      </p:sp>
      <p:cxnSp>
        <p:nvCxnSpPr>
          <p:cNvPr id="119" name="Straight Arrow Connector 118"/>
          <p:cNvCxnSpPr/>
          <p:nvPr/>
        </p:nvCxnSpPr>
        <p:spPr>
          <a:xfrm>
            <a:off x="7218614" y="1835477"/>
            <a:ext cx="1176" cy="90000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flipV="1">
            <a:off x="6942050" y="2030518"/>
            <a:ext cx="893616" cy="5529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1" name="Picture 120">
            <a:extLst>
              <a:ext uri="{FF2B5EF4-FFF2-40B4-BE49-F238E27FC236}">
                <a16:creationId xmlns:a16="http://schemas.microsoft.com/office/drawing/2014/main" id="{23188BF6-FCC0-2CD8-E8CB-698920D625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31" y="128469"/>
            <a:ext cx="864705" cy="80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8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"/>
          <p:cNvSpPr txBox="1">
            <a:spLocks noGrp="1"/>
          </p:cNvSpPr>
          <p:nvPr>
            <p:ph type="title"/>
          </p:nvPr>
        </p:nvSpPr>
        <p:spPr>
          <a:xfrm>
            <a:off x="2810811" y="-64962"/>
            <a:ext cx="6772806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IN" sz="4000" dirty="0" smtClean="0">
                <a:latin typeface="Montserrat"/>
                <a:ea typeface="Montserrat"/>
                <a:cs typeface="Montserrat"/>
                <a:sym typeface="Montserrat"/>
              </a:rPr>
              <a:t>NISAR Basic Data Product Definitions</a:t>
            </a:r>
            <a:endParaRPr sz="40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188BF6-FCC0-2CD8-E8CB-698920D62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1" y="128469"/>
            <a:ext cx="864705" cy="80019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105544" y="1053681"/>
            <a:ext cx="10708712" cy="5558134"/>
            <a:chOff x="-57121" y="227444"/>
            <a:chExt cx="9836430" cy="5384700"/>
          </a:xfrm>
        </p:grpSpPr>
        <p:sp>
          <p:nvSpPr>
            <p:cNvPr id="11" name="Rectangle 10"/>
            <p:cNvSpPr/>
            <p:nvPr/>
          </p:nvSpPr>
          <p:spPr>
            <a:xfrm>
              <a:off x="-57121" y="1849861"/>
              <a:ext cx="2219879" cy="356177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200" b="1" u="sng" dirty="0">
                  <a:solidFill>
                    <a:srgbClr val="A50021"/>
                  </a:solidFill>
                </a:rPr>
                <a:t>Level 0A</a:t>
              </a:r>
            </a:p>
            <a:p>
              <a:pPr marL="285750" indent="-285750">
                <a:buFont typeface="Arial" panose="02080604020202020204" charset="0"/>
                <a:buChar char="•"/>
              </a:pPr>
              <a:r>
                <a:rPr lang="en-IN" sz="1200" b="1" dirty="0">
                  <a:solidFill>
                    <a:schemeClr val="tx1"/>
                  </a:solidFill>
                </a:rPr>
                <a:t>Data is ordered in time</a:t>
              </a:r>
            </a:p>
            <a:p>
              <a:pPr marL="285750" indent="-285750">
                <a:buFont typeface="Arial" panose="02080604020202020204" charset="0"/>
                <a:buChar char="•"/>
              </a:pPr>
              <a:r>
                <a:rPr lang="en-IN" sz="1200" b="1" dirty="0">
                  <a:solidFill>
                    <a:schemeClr val="tx1"/>
                  </a:solidFill>
                </a:rPr>
                <a:t>Communication Artefacts , missing data and synchronization errors are not corrected</a:t>
              </a:r>
            </a:p>
            <a:p>
              <a:pPr marL="285750" indent="-285750">
                <a:buFont typeface="Arial" panose="02080604020202020204" charset="0"/>
                <a:buChar char="•"/>
              </a:pPr>
              <a:r>
                <a:rPr lang="en-IN" sz="1200" b="1" dirty="0">
                  <a:solidFill>
                    <a:schemeClr val="tx1"/>
                  </a:solidFill>
                </a:rPr>
                <a:t>Intermediate product, Input to L0B processor</a:t>
              </a:r>
            </a:p>
            <a:p>
              <a:pPr algn="ctr"/>
              <a:r>
                <a:rPr lang="en-IN" sz="1200" b="1" u="sng" dirty="0">
                  <a:solidFill>
                    <a:srgbClr val="A50021"/>
                  </a:solidFill>
                </a:rPr>
                <a:t>Level 0B</a:t>
              </a:r>
            </a:p>
            <a:p>
              <a:pPr marL="285750" indent="-285750">
                <a:buFont typeface="Arial" panose="02080604020202020204" charset="0"/>
                <a:buChar char="•"/>
              </a:pPr>
              <a:r>
                <a:rPr lang="en-IN" sz="1200" b="1" dirty="0">
                  <a:solidFill>
                    <a:schemeClr val="tx1"/>
                  </a:solidFill>
                </a:rPr>
                <a:t>Aligned and raw radar signal data</a:t>
              </a:r>
            </a:p>
            <a:p>
              <a:pPr marL="285750" indent="-285750">
                <a:buFont typeface="Arial" panose="02080604020202020204" charset="0"/>
                <a:buChar char="•"/>
              </a:pPr>
              <a:r>
                <a:rPr lang="en-IN" sz="1200" b="1" dirty="0">
                  <a:solidFill>
                    <a:schemeClr val="tx1"/>
                  </a:solidFill>
                </a:rPr>
                <a:t>BAQ samples from RAW products are decoded and packed into complete range lines</a:t>
              </a:r>
            </a:p>
            <a:p>
              <a:pPr marL="285750" indent="-285750">
                <a:buFont typeface="Arial" panose="02080604020202020204" charset="0"/>
                <a:buChar char="•"/>
              </a:pPr>
              <a:r>
                <a:rPr lang="en-IN" sz="1200" b="1" dirty="0">
                  <a:solidFill>
                    <a:schemeClr val="tx1"/>
                  </a:solidFill>
                </a:rPr>
                <a:t>Available for dissemination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351665" y="1451938"/>
              <a:ext cx="4013835" cy="416020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400" b="1" u="sng" dirty="0">
                  <a:solidFill>
                    <a:srgbClr val="00B050"/>
                  </a:solidFill>
                </a:rPr>
                <a:t>RSLC</a:t>
              </a:r>
              <a:endParaRPr lang="en-IN" sz="1400" b="1" u="sng" dirty="0">
                <a:solidFill>
                  <a:schemeClr val="tx1"/>
                </a:solidFill>
              </a:endParaRPr>
            </a:p>
            <a:p>
              <a:pPr marL="285750" indent="-285750" algn="just">
                <a:buFont typeface="Arial" panose="02080604020202020204" charset="0"/>
                <a:buChar char="•"/>
              </a:pPr>
              <a:r>
                <a:rPr lang="en-IN" sz="1200" b="1" dirty="0">
                  <a:solidFill>
                    <a:schemeClr val="tx1"/>
                  </a:solidFill>
                </a:rPr>
                <a:t>RSLC product refers to the standard Range-Doppler geometry, Single Look Complex (SLC) image.</a:t>
              </a:r>
            </a:p>
            <a:p>
              <a:pPr algn="ctr"/>
              <a:r>
                <a:rPr lang="en-IN" sz="1400" b="1" u="sng" dirty="0">
                  <a:solidFill>
                    <a:srgbClr val="00B050"/>
                  </a:solidFill>
                </a:rPr>
                <a:t>RIFG </a:t>
              </a:r>
            </a:p>
            <a:p>
              <a:pPr marL="171450" indent="-171450" algn="just">
                <a:buFont typeface="Arial" panose="02080604020202020204" charset="0"/>
                <a:buChar char="•"/>
              </a:pPr>
              <a:r>
                <a:rPr lang="en-IN" sz="1200" b="1" dirty="0">
                  <a:solidFill>
                    <a:schemeClr val="tx1"/>
                  </a:solidFill>
                </a:rPr>
                <a:t>RIFG product represents the ellipsoid height-corrected, wrapped Interferogram generated from two Range-Doppler SLC products in the Range-Doppler geometry of the earlier acquisition. </a:t>
              </a:r>
              <a:r>
                <a:rPr lang="en-IN" sz="1200" b="1" dirty="0" smtClean="0">
                  <a:solidFill>
                    <a:srgbClr val="0070C0"/>
                  </a:solidFill>
                </a:rPr>
                <a:t>Generated for Antarctica and Greenland only.</a:t>
              </a:r>
              <a:endParaRPr lang="en-IN" sz="1200" b="1" dirty="0">
                <a:solidFill>
                  <a:srgbClr val="0070C0"/>
                </a:solidFill>
              </a:endParaRPr>
            </a:p>
            <a:p>
              <a:pPr algn="ctr"/>
              <a:r>
                <a:rPr lang="en-IN" sz="1400" b="1" u="sng" dirty="0">
                  <a:solidFill>
                    <a:srgbClr val="00B050"/>
                  </a:solidFill>
                </a:rPr>
                <a:t>RUNW</a:t>
              </a:r>
            </a:p>
            <a:p>
              <a:pPr marL="171450" indent="-171450" algn="just">
                <a:buFont typeface="Arial" panose="02080604020202020204" charset="0"/>
                <a:buChar char="•"/>
              </a:pPr>
              <a:r>
                <a:rPr lang="en-IN" sz="1200" b="1" dirty="0">
                  <a:solidFill>
                    <a:schemeClr val="tx1"/>
                  </a:solidFill>
                </a:rPr>
                <a:t>RUNW product represents the unwrapped, multi-looked differential Interferogram generated from two Range-Doppler SLC products in the Range-Doppler geometry of the earlier </a:t>
              </a:r>
              <a:r>
                <a:rPr lang="en-IN" sz="1200" b="1" dirty="0" smtClean="0">
                  <a:solidFill>
                    <a:schemeClr val="tx1"/>
                  </a:solidFill>
                </a:rPr>
                <a:t>acquisition. </a:t>
              </a:r>
              <a:r>
                <a:rPr lang="en-IN" sz="1200" b="1" dirty="0" smtClean="0">
                  <a:solidFill>
                    <a:srgbClr val="0070C0"/>
                  </a:solidFill>
                </a:rPr>
                <a:t>Generated for all regions other than Antarctica &amp; Greenland</a:t>
              </a:r>
            </a:p>
            <a:p>
              <a:pPr marL="0" lvl="3" algn="ctr"/>
              <a:r>
                <a:rPr lang="en-IN" sz="1400" b="1" u="sng" dirty="0" smtClean="0">
                  <a:solidFill>
                    <a:srgbClr val="00B050"/>
                  </a:solidFill>
                </a:rPr>
                <a:t>ROFF</a:t>
              </a:r>
            </a:p>
            <a:p>
              <a:pPr marL="171450" lvl="3" indent="-171450" algn="just">
                <a:buFont typeface="Arial" panose="02080604020202020204" charset="0"/>
                <a:buChar char="•"/>
              </a:pPr>
              <a:r>
                <a:rPr lang="en-US" sz="1200" b="1" dirty="0">
                  <a:solidFill>
                    <a:schemeClr val="tx1"/>
                  </a:solidFill>
                </a:rPr>
                <a:t>Unfiltered and </a:t>
              </a:r>
              <a:r>
                <a:rPr lang="en-US" sz="1200" b="1" dirty="0" err="1">
                  <a:solidFill>
                    <a:schemeClr val="tx1"/>
                  </a:solidFill>
                </a:rPr>
                <a:t>unculled</a:t>
              </a:r>
              <a:r>
                <a:rPr lang="en-US" sz="1200" b="1" dirty="0">
                  <a:solidFill>
                    <a:schemeClr val="tx1"/>
                  </a:solidFill>
                </a:rPr>
                <a:t> layers of pixel offsets in range-Doppler coordinates with different resolutions obtained from coherent and incoherent speckle </a:t>
              </a:r>
              <a:r>
                <a:rPr lang="en-US" sz="1200" b="1" dirty="0" smtClean="0">
                  <a:solidFill>
                    <a:schemeClr val="tx1"/>
                  </a:solidFill>
                </a:rPr>
                <a:t>tracking. </a:t>
              </a:r>
              <a:r>
                <a:rPr lang="en-US" sz="1200" b="1" dirty="0" smtClean="0">
                  <a:solidFill>
                    <a:srgbClr val="0070C0"/>
                  </a:solidFill>
                </a:rPr>
                <a:t>Generated for Antarctica, Greenland and pre-identified world mountain glaciers. </a:t>
              </a:r>
              <a:endParaRPr lang="en-IN" sz="1200" b="1" dirty="0">
                <a:solidFill>
                  <a:srgbClr val="0070C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515514" y="1669774"/>
              <a:ext cx="3173669" cy="382311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200" b="1" u="sng" dirty="0">
                  <a:solidFill>
                    <a:schemeClr val="accent2">
                      <a:lumMod val="50000"/>
                    </a:schemeClr>
                  </a:solidFill>
                </a:rPr>
                <a:t>GSLC</a:t>
              </a:r>
            </a:p>
            <a:p>
              <a:pPr marL="171450" indent="-171450">
                <a:buFont typeface="Arial" panose="02080604020202020204" charset="0"/>
                <a:buChar char="•"/>
              </a:pPr>
              <a:r>
                <a:rPr lang="en-IN" sz="1200" b="1" dirty="0">
                  <a:solidFill>
                    <a:schemeClr val="tx1"/>
                  </a:solidFill>
                </a:rPr>
                <a:t>Derived from Range-Doppler SLC product using a DEM and the MOE state vectors and output is in Map Projected system</a:t>
              </a:r>
            </a:p>
            <a:p>
              <a:pPr algn="ctr"/>
              <a:r>
                <a:rPr lang="en-IN" sz="1200" b="1" u="sng" dirty="0">
                  <a:solidFill>
                    <a:schemeClr val="accent2">
                      <a:lumMod val="50000"/>
                    </a:schemeClr>
                  </a:solidFill>
                </a:rPr>
                <a:t>GUNW</a:t>
              </a:r>
            </a:p>
            <a:p>
              <a:pPr marL="171450" indent="-171450">
                <a:buFont typeface="Arial" panose="02080604020202020204" charset="0"/>
                <a:buChar char="•"/>
              </a:pPr>
              <a:r>
                <a:rPr lang="en-IN" sz="1200" b="1" dirty="0">
                  <a:solidFill>
                    <a:schemeClr val="tx1"/>
                  </a:solidFill>
                </a:rPr>
                <a:t>The GUNW product is derived from the Level-1 UNW product by using a DEM to project the data into the map-projected system.</a:t>
              </a:r>
            </a:p>
            <a:p>
              <a:pPr algn="ctr"/>
              <a:r>
                <a:rPr lang="en-IN" sz="1200" b="1" u="sng" dirty="0">
                  <a:solidFill>
                    <a:schemeClr val="accent2">
                      <a:lumMod val="50000"/>
                    </a:schemeClr>
                  </a:solidFill>
                </a:rPr>
                <a:t>GCOV</a:t>
              </a:r>
            </a:p>
            <a:p>
              <a:pPr marL="171450" indent="-171450">
                <a:buFont typeface="Arial" panose="02080604020202020204" charset="0"/>
                <a:buChar char="•"/>
              </a:pPr>
              <a:r>
                <a:rPr lang="en-IN" sz="1200" b="1" dirty="0">
                  <a:solidFill>
                    <a:schemeClr val="tx1"/>
                  </a:solidFill>
                </a:rPr>
                <a:t>GCOV product is derived from slant domain Covariance matrix using a DEM to project the data into the map-projected system. The GCOV product contains the multilooked </a:t>
              </a:r>
              <a:r>
                <a:rPr lang="en-IN" sz="1200" b="1" dirty="0" smtClean="0">
                  <a:solidFill>
                    <a:schemeClr val="tx1"/>
                  </a:solidFill>
                </a:rPr>
                <a:t>backscatter.</a:t>
              </a:r>
            </a:p>
            <a:p>
              <a:pPr marL="0" lvl="3" algn="ctr"/>
              <a:r>
                <a:rPr lang="en-IN" sz="1200" b="1" u="sng" dirty="0" smtClean="0">
                  <a:solidFill>
                    <a:schemeClr val="accent2">
                      <a:lumMod val="50000"/>
                    </a:schemeClr>
                  </a:solidFill>
                </a:rPr>
                <a:t>GOFF</a:t>
              </a:r>
            </a:p>
            <a:p>
              <a:pPr marL="171450" lvl="3" indent="-171450" algn="just">
                <a:buFont typeface="Arial" panose="02080604020202020204" charset="0"/>
                <a:buChar char="•"/>
              </a:pPr>
              <a:r>
                <a:rPr lang="en-US" sz="1200" b="1" dirty="0">
                  <a:solidFill>
                    <a:schemeClr val="tx1"/>
                  </a:solidFill>
                </a:rPr>
                <a:t>Geocoded version of ROFF product using the MOE state vectors and a DEM. </a:t>
              </a:r>
              <a:r>
                <a:rPr lang="en-US" sz="1200" b="1" dirty="0">
                  <a:solidFill>
                    <a:srgbClr val="0070C0"/>
                  </a:solidFill>
                </a:rPr>
                <a:t>Generated for Antarctica, Greenland and pre-identified world mountain glaciers. </a:t>
              </a:r>
            </a:p>
            <a:p>
              <a:pPr marL="0" lvl="3" algn="ctr"/>
              <a:endParaRPr lang="en-IN" sz="1200" b="1" u="sng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87119" y="654112"/>
              <a:ext cx="3217654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buClr>
                  <a:prstClr val="black"/>
                </a:buClr>
                <a:buFont typeface="Wingdings" panose="05000000000000000000" charset="2"/>
                <a:buChar char="Ø"/>
              </a:pPr>
              <a:r>
                <a:rPr lang="en-US" sz="1200" b="1" i="1" dirty="0">
                  <a:solidFill>
                    <a:srgbClr val="7030A0"/>
                  </a:solidFill>
                  <a:latin typeface="Cambria" pitchFamily="18" charset="0"/>
                </a:rPr>
                <a:t>Products in Radar coordinates</a:t>
              </a:r>
            </a:p>
            <a:p>
              <a:pPr marL="85725" indent="-85725" algn="just">
                <a:buClr>
                  <a:prstClr val="black"/>
                </a:buClr>
                <a:buFont typeface="Arial" panose="02080604020202020204" charset="0"/>
                <a:buChar char="•"/>
              </a:pPr>
              <a:r>
                <a:rPr lang="en-US" sz="1200" b="1" i="1" dirty="0">
                  <a:solidFill>
                    <a:srgbClr val="7030A0"/>
                  </a:solidFill>
                  <a:latin typeface="Cambria" pitchFamily="18" charset="0"/>
                </a:rPr>
                <a:t>Geo-Tagging using satellite Ephemeris data</a:t>
              </a:r>
            </a:p>
            <a:p>
              <a:pPr marL="85725" indent="-85725" algn="just">
                <a:buClr>
                  <a:prstClr val="black"/>
                </a:buClr>
                <a:buFont typeface="Arial" panose="02080604020202020204" charset="0"/>
                <a:buChar char="•"/>
              </a:pPr>
              <a:r>
                <a:rPr lang="en-US" sz="1200" b="1" i="1" dirty="0">
                  <a:solidFill>
                    <a:srgbClr val="7030A0"/>
                  </a:solidFill>
                  <a:latin typeface="Cambria" pitchFamily="18" charset="0"/>
                </a:rPr>
                <a:t>Earth Geometry – Standard Ellipsoid</a:t>
              </a:r>
            </a:p>
            <a:p>
              <a:pPr marL="85725" indent="-85725" algn="just">
                <a:buClr>
                  <a:prstClr val="black"/>
                </a:buClr>
                <a:buFont typeface="Arial" panose="02080604020202020204" charset="0"/>
                <a:buChar char="•"/>
              </a:pPr>
              <a:r>
                <a:rPr lang="en-US" sz="1200" b="1" i="1" dirty="0">
                  <a:solidFill>
                    <a:srgbClr val="7030A0"/>
                  </a:solidFill>
                  <a:latin typeface="Cambria" pitchFamily="18" charset="0"/>
                </a:rPr>
                <a:t> Dense grid of Geo-Locations with product</a:t>
              </a:r>
              <a:endParaRPr lang="en-US" sz="1200" b="1" dirty="0">
                <a:solidFill>
                  <a:srgbClr val="7030A0"/>
                </a:solidFill>
                <a:latin typeface="Cambria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46460" y="724357"/>
              <a:ext cx="313284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Font typeface="Wingdings" panose="05000000000000000000" charset="2"/>
                <a:buChar char="Ø"/>
              </a:pPr>
              <a:r>
                <a:rPr lang="en-US" sz="1200" b="1" i="1" dirty="0">
                  <a:solidFill>
                    <a:srgbClr val="7030A0"/>
                  </a:solidFill>
                  <a:latin typeface="Cambria" pitchFamily="18" charset="0"/>
                </a:rPr>
                <a:t>Geocoded Products</a:t>
              </a:r>
            </a:p>
            <a:p>
              <a:pPr marL="85725" indent="-85725" algn="just">
                <a:buClr>
                  <a:prstClr val="black"/>
                </a:buClr>
                <a:buFont typeface="Arial" panose="02080604020202020204" charset="0"/>
                <a:buChar char="•"/>
              </a:pPr>
              <a:r>
                <a:rPr lang="en-US" sz="1200" b="1" i="1" dirty="0">
                  <a:solidFill>
                    <a:srgbClr val="7030A0"/>
                  </a:solidFill>
                  <a:latin typeface="Cambria" pitchFamily="18" charset="0"/>
                </a:rPr>
                <a:t>Horizontal datum  : WGS 84</a:t>
              </a:r>
            </a:p>
            <a:p>
              <a:pPr marL="85725" indent="-85725" algn="just">
                <a:buClr>
                  <a:prstClr val="black"/>
                </a:buClr>
                <a:buFont typeface="Arial" panose="02080604020202020204" charset="0"/>
                <a:buChar char="•"/>
              </a:pPr>
              <a:r>
                <a:rPr lang="en-US" sz="1200" b="1" i="1" dirty="0">
                  <a:solidFill>
                    <a:srgbClr val="7030A0"/>
                  </a:solidFill>
                  <a:latin typeface="Cambria" pitchFamily="18" charset="0"/>
                </a:rPr>
                <a:t>  Map Projection : UTM, UPS for polar regions</a:t>
              </a:r>
            </a:p>
            <a:p>
              <a:pPr marL="85725" indent="-85725" algn="just">
                <a:buClr>
                  <a:prstClr val="black"/>
                </a:buClr>
                <a:buFont typeface="Arial" panose="02080604020202020204" charset="0"/>
                <a:buChar char="•"/>
              </a:pPr>
              <a:r>
                <a:rPr lang="en-US" sz="1200" b="1" i="1" dirty="0">
                  <a:solidFill>
                    <a:srgbClr val="7030A0"/>
                  </a:solidFill>
                  <a:latin typeface="Cambria" pitchFamily="18" charset="0"/>
                </a:rPr>
                <a:t> DEM: COPERNICUS DEM(30m)</a:t>
              </a:r>
            </a:p>
            <a:p>
              <a:pPr marL="85725" indent="-85725" algn="just">
                <a:buClr>
                  <a:prstClr val="black"/>
                </a:buClr>
                <a:buFont typeface="Arial" panose="02080604020202020204" charset="0"/>
                <a:buChar char="•"/>
              </a:pPr>
              <a:r>
                <a:rPr lang="en-US" sz="1200" b="1" i="1" dirty="0">
                  <a:solidFill>
                    <a:srgbClr val="7030A0"/>
                  </a:solidFill>
                  <a:latin typeface="Cambria" pitchFamily="18" charset="0"/>
                </a:rPr>
                <a:t>Radiometric Terrain Corrected Product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27976" y="273238"/>
              <a:ext cx="1479609" cy="452263"/>
              <a:chOff x="783025" y="302845"/>
              <a:chExt cx="1463040" cy="536945"/>
            </a:xfrm>
          </p:grpSpPr>
          <p:sp>
            <p:nvSpPr>
              <p:cNvPr id="24" name="Cube 23"/>
              <p:cNvSpPr/>
              <p:nvPr/>
            </p:nvSpPr>
            <p:spPr>
              <a:xfrm>
                <a:off x="783025" y="302845"/>
                <a:ext cx="1463040" cy="536945"/>
              </a:xfrm>
              <a:prstGeom prst="cub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prstClr val="white"/>
                  </a:solidFill>
                  <a:latin typeface="Calibri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848004" y="452790"/>
                <a:ext cx="1147482" cy="3654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prstClr val="black"/>
                    </a:solidFill>
                    <a:latin typeface="Cambria" pitchFamily="18" charset="0"/>
                  </a:rPr>
                  <a:t>Level-0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3483003" y="227444"/>
              <a:ext cx="1501480" cy="468878"/>
              <a:chOff x="3960328" y="152570"/>
              <a:chExt cx="1477834" cy="715604"/>
            </a:xfrm>
          </p:grpSpPr>
          <p:sp>
            <p:nvSpPr>
              <p:cNvPr id="22" name="Cube 21"/>
              <p:cNvSpPr/>
              <p:nvPr/>
            </p:nvSpPr>
            <p:spPr>
              <a:xfrm>
                <a:off x="3960328" y="152570"/>
                <a:ext cx="1477834" cy="715604"/>
              </a:xfrm>
              <a:prstGeom prst="cub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  <a:latin typeface="Calibri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065602" y="363227"/>
                <a:ext cx="1147481" cy="4697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prstClr val="black"/>
                    </a:solidFill>
                    <a:latin typeface="Cambria" pitchFamily="18" charset="0"/>
                  </a:rPr>
                  <a:t>Level-1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6949283" y="227444"/>
              <a:ext cx="1572545" cy="445804"/>
              <a:chOff x="7150904" y="87954"/>
              <a:chExt cx="1475916" cy="727277"/>
            </a:xfrm>
          </p:grpSpPr>
          <p:sp>
            <p:nvSpPr>
              <p:cNvPr id="20" name="Cube 19"/>
              <p:cNvSpPr/>
              <p:nvPr/>
            </p:nvSpPr>
            <p:spPr>
              <a:xfrm>
                <a:off x="7150904" y="87954"/>
                <a:ext cx="1475916" cy="727277"/>
              </a:xfrm>
              <a:prstGeom prst="cub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prstClr val="white"/>
                  </a:solidFill>
                  <a:latin typeface="Calibri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249274" y="264202"/>
                <a:ext cx="1203207" cy="5021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prstClr val="black"/>
                    </a:solidFill>
                    <a:latin typeface="Cambria" pitchFamily="18" charset="0"/>
                  </a:rPr>
                  <a:t>Level-2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240211" y="755765"/>
              <a:ext cx="18674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5725" indent="-85725" algn="just">
                <a:buClr>
                  <a:prstClr val="black"/>
                </a:buClr>
                <a:buFont typeface="Wingdings" panose="05000000000000000000" charset="2"/>
                <a:buChar char="Ø"/>
              </a:pPr>
              <a:r>
                <a:rPr lang="en-US" sz="1200" b="1" i="1" dirty="0">
                  <a:solidFill>
                    <a:srgbClr val="7030A0"/>
                  </a:solidFill>
                  <a:latin typeface="Cambria" pitchFamily="18" charset="0"/>
                </a:rPr>
                <a:t>RAW Signal Product :  Individual Channel or Digital Beam Formed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018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"/>
          <p:cNvSpPr txBox="1">
            <a:spLocks noGrp="1"/>
          </p:cNvSpPr>
          <p:nvPr>
            <p:ph type="title"/>
          </p:nvPr>
        </p:nvSpPr>
        <p:spPr>
          <a:xfrm>
            <a:off x="1389185" y="-64962"/>
            <a:ext cx="8194432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IN" sz="4000" dirty="0" smtClean="0"/>
              <a:t>EOS-04 (RISAT-1A)</a:t>
            </a:r>
            <a:r>
              <a:rPr lang="en-IN" sz="4000" dirty="0" smtClean="0">
                <a:latin typeface="Montserrat"/>
                <a:ea typeface="Montserrat"/>
                <a:cs typeface="Montserrat"/>
                <a:sym typeface="Montserrat"/>
              </a:rPr>
              <a:t> / RISAT-1B </a:t>
            </a:r>
            <a:br>
              <a:rPr lang="en-IN" sz="4000" dirty="0" smtClean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IN" sz="4000" dirty="0" smtClean="0">
                <a:latin typeface="Montserrat"/>
                <a:ea typeface="Montserrat"/>
                <a:cs typeface="Montserrat"/>
                <a:sym typeface="Montserrat"/>
              </a:rPr>
              <a:t>Specifications</a:t>
            </a:r>
            <a:endParaRPr sz="40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188BF6-FCC0-2CD8-E8CB-698920D62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1" y="128469"/>
            <a:ext cx="864705" cy="8001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95293" y="997790"/>
            <a:ext cx="4448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EOS-04 Quad Polarization Product Specifications</a:t>
            </a:r>
            <a:endParaRPr lang="en-IN" sz="16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6401" y="6039403"/>
            <a:ext cx="63568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3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# Value Added Level-1C (Covariance Matrix) and Level-3A (Georeferenced Polarimetric-</a:t>
            </a:r>
          </a:p>
          <a:p>
            <a:pPr algn="ctr"/>
            <a:r>
              <a:rPr lang="en-IN" sz="13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Decomposed Products also available </a:t>
            </a:r>
            <a:endParaRPr lang="en-IN" sz="13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015" y="1459455"/>
            <a:ext cx="7253654" cy="45799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185" y="1960685"/>
            <a:ext cx="3323492" cy="37705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2142" y="1083822"/>
            <a:ext cx="3185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EOS-04 (RISAT-1A)  Specifications</a:t>
            </a:r>
            <a:endParaRPr lang="en-IN" sz="16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131" y="5907518"/>
            <a:ext cx="4572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Systematic Coverage of Indian Landmass in Medium Resolution ScanSAR (MRS) Mode every 17 days</a:t>
            </a:r>
            <a:endParaRPr lang="en-IN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9" y="2497015"/>
            <a:ext cx="1261928" cy="27519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6188" y="5305652"/>
            <a:ext cx="78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EOS-04</a:t>
            </a:r>
            <a:endParaRPr lang="en-IN" sz="16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40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"/>
          <p:cNvSpPr txBox="1">
            <a:spLocks noGrp="1"/>
          </p:cNvSpPr>
          <p:nvPr>
            <p:ph type="title"/>
          </p:nvPr>
        </p:nvSpPr>
        <p:spPr>
          <a:xfrm>
            <a:off x="1128419" y="100213"/>
            <a:ext cx="8843196" cy="7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IN" sz="3200" dirty="0" smtClean="0"/>
              <a:t>EOS-04 Quad Polarization  Data Products </a:t>
            </a:r>
            <a:br>
              <a:rPr lang="en-IN" sz="3200" dirty="0" smtClean="0"/>
            </a:br>
            <a:r>
              <a:rPr lang="en-IN" sz="3200" dirty="0" smtClean="0"/>
              <a:t>(Level-3A) </a:t>
            </a:r>
            <a:r>
              <a:rPr lang="en-IN" sz="2400" dirty="0" smtClean="0"/>
              <a:t>Yamaguchi Decomposition   </a:t>
            </a:r>
            <a:endParaRPr sz="2400" dirty="0">
              <a:sym typeface="Montserra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188BF6-FCC0-2CD8-E8CB-698920D62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1" y="128469"/>
            <a:ext cx="864705" cy="8001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3615" y="1519948"/>
            <a:ext cx="4176000" cy="40268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7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2989" y="1483281"/>
            <a:ext cx="3696768" cy="4058537"/>
          </a:xfrm>
          <a:prstGeom prst="rect">
            <a:avLst/>
          </a:prstGeom>
        </p:spPr>
      </p:pic>
      <p:pic>
        <p:nvPicPr>
          <p:cNvPr id="12" name="Picture 3" descr="E04_735_4301_P_s2_Y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31" y="1609062"/>
            <a:ext cx="3541895" cy="34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53022" y="1106032"/>
            <a:ext cx="342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Fine Resolution Stripmap (FRS-1) Mode</a:t>
            </a:r>
            <a:endParaRPr lang="en-IN" sz="16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38457" y="1104200"/>
            <a:ext cx="3601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Medium Resolution ScanSAR (MRS) Mode</a:t>
            </a:r>
            <a:endParaRPr lang="en-IN" sz="16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65693" y="1104200"/>
            <a:ext cx="3601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Coarse Resolution ScanSAR (</a:t>
            </a:r>
            <a:r>
              <a:rPr lang="en-IN" sz="1600" b="1" dirty="0">
                <a:solidFill>
                  <a:srgbClr val="C00000"/>
                </a:solidFill>
                <a:latin typeface="Arial Narrow" panose="020B0606020202030204" pitchFamily="34" charset="0"/>
              </a:rPr>
              <a:t>C</a:t>
            </a:r>
            <a:r>
              <a:rPr lang="en-IN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RS) Mode</a:t>
            </a:r>
            <a:endParaRPr lang="en-IN" sz="16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656680"/>
              </p:ext>
            </p:extLst>
          </p:nvPr>
        </p:nvGraphicFramePr>
        <p:xfrm>
          <a:off x="79131" y="5611490"/>
          <a:ext cx="3420000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3978">
                  <a:extLst>
                    <a:ext uri="{9D8B030D-6E8A-4147-A177-3AD203B41FA5}">
                      <a16:colId xmlns:a16="http://schemas.microsoft.com/office/drawing/2014/main" val="1554909258"/>
                    </a:ext>
                  </a:extLst>
                </a:gridCol>
                <a:gridCol w="1986022">
                  <a:extLst>
                    <a:ext uri="{9D8B030D-6E8A-4147-A177-3AD203B41FA5}">
                      <a16:colId xmlns:a16="http://schemas.microsoft.com/office/drawing/2014/main" val="4180557159"/>
                    </a:ext>
                  </a:extLst>
                </a:gridCol>
              </a:tblGrid>
              <a:tr h="240246">
                <a:tc>
                  <a:txBody>
                    <a:bodyPr/>
                    <a:lstStyle/>
                    <a:p>
                      <a:r>
                        <a:rPr lang="en-IN" sz="11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Image Size </a:t>
                      </a:r>
                      <a:endParaRPr lang="en-IN" sz="11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1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20 Km</a:t>
                      </a:r>
                      <a:r>
                        <a:rPr lang="en-IN" sz="11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 X 20 Km</a:t>
                      </a:r>
                      <a:endParaRPr lang="en-IN" sz="11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945264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IN" sz="1100" b="1" dirty="0" smtClean="0">
                          <a:latin typeface="Arial Narrow" panose="020B0606020202030204" pitchFamily="34" charset="0"/>
                        </a:rPr>
                        <a:t>Date</a:t>
                      </a:r>
                      <a:r>
                        <a:rPr lang="en-IN" sz="1100" b="1" baseline="0" dirty="0" smtClean="0">
                          <a:latin typeface="Arial Narrow" panose="020B0606020202030204" pitchFamily="34" charset="0"/>
                        </a:rPr>
                        <a:t> of Pass : Region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1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3</a:t>
                      </a:r>
                      <a:r>
                        <a:rPr lang="en-IN" sz="1100" b="1" baseline="30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rd</a:t>
                      </a:r>
                      <a:r>
                        <a:rPr lang="en-IN" sz="11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 Apr ’22 : Ahmedabad , India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36172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IN" sz="1100" b="1" dirty="0" smtClean="0">
                          <a:latin typeface="Arial Narrow" panose="020B0606020202030204" pitchFamily="34" charset="0"/>
                        </a:rPr>
                        <a:t>Mode</a:t>
                      </a:r>
                      <a:r>
                        <a:rPr lang="en-IN" sz="1100" b="1" baseline="0" dirty="0" smtClean="0">
                          <a:latin typeface="Arial Narrow" panose="020B0606020202030204" pitchFamily="34" charset="0"/>
                        </a:rPr>
                        <a:t> : Resolution</a:t>
                      </a:r>
                      <a:endParaRPr lang="en-IN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1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StripMap : 3 meters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896225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t="11690" b="21648"/>
          <a:stretch/>
        </p:blipFill>
        <p:spPr>
          <a:xfrm>
            <a:off x="7580288" y="771313"/>
            <a:ext cx="2391327" cy="216000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775732"/>
              </p:ext>
            </p:extLst>
          </p:nvPr>
        </p:nvGraphicFramePr>
        <p:xfrm>
          <a:off x="4029107" y="5611490"/>
          <a:ext cx="3420000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3978">
                  <a:extLst>
                    <a:ext uri="{9D8B030D-6E8A-4147-A177-3AD203B41FA5}">
                      <a16:colId xmlns:a16="http://schemas.microsoft.com/office/drawing/2014/main" val="1554909258"/>
                    </a:ext>
                  </a:extLst>
                </a:gridCol>
                <a:gridCol w="1986022">
                  <a:extLst>
                    <a:ext uri="{9D8B030D-6E8A-4147-A177-3AD203B41FA5}">
                      <a16:colId xmlns:a16="http://schemas.microsoft.com/office/drawing/2014/main" val="4180557159"/>
                    </a:ext>
                  </a:extLst>
                </a:gridCol>
              </a:tblGrid>
              <a:tr h="240246">
                <a:tc>
                  <a:txBody>
                    <a:bodyPr/>
                    <a:lstStyle/>
                    <a:p>
                      <a:r>
                        <a:rPr lang="en-IN" sz="11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Image Size </a:t>
                      </a:r>
                      <a:endParaRPr lang="en-IN" sz="11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1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160 Km</a:t>
                      </a:r>
                      <a:r>
                        <a:rPr lang="en-IN" sz="11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 X 115 Km</a:t>
                      </a:r>
                      <a:endParaRPr lang="en-IN" sz="11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945264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IN" sz="1100" b="1" dirty="0" smtClean="0">
                          <a:latin typeface="Arial Narrow" panose="020B0606020202030204" pitchFamily="34" charset="0"/>
                        </a:rPr>
                        <a:t>Date</a:t>
                      </a:r>
                      <a:r>
                        <a:rPr lang="en-IN" sz="1100" b="1" baseline="0" dirty="0" smtClean="0">
                          <a:latin typeface="Arial Narrow" panose="020B0606020202030204" pitchFamily="34" charset="0"/>
                        </a:rPr>
                        <a:t> of Pass : Region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1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10</a:t>
                      </a:r>
                      <a:r>
                        <a:rPr lang="en-IN" sz="1100" b="1" baseline="30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th</a:t>
                      </a:r>
                      <a:r>
                        <a:rPr lang="en-IN" sz="11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 March ’22 : Burhanpur,</a:t>
                      </a:r>
                      <a:r>
                        <a:rPr lang="en-IN" sz="11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 India</a:t>
                      </a:r>
                      <a:endParaRPr lang="en-IN" sz="1100" b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36172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IN" sz="1100" b="1" dirty="0" smtClean="0">
                          <a:latin typeface="Arial Narrow" panose="020B0606020202030204" pitchFamily="34" charset="0"/>
                        </a:rPr>
                        <a:t>Mode</a:t>
                      </a:r>
                      <a:r>
                        <a:rPr lang="en-IN" sz="1100" b="1" baseline="0" dirty="0" smtClean="0">
                          <a:latin typeface="Arial Narrow" panose="020B0606020202030204" pitchFamily="34" charset="0"/>
                        </a:rPr>
                        <a:t> : Resolution</a:t>
                      </a:r>
                      <a:endParaRPr lang="en-IN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1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ScanSAR</a:t>
                      </a:r>
                      <a:r>
                        <a:rPr lang="en-IN" sz="11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 (8 beams)</a:t>
                      </a:r>
                      <a:r>
                        <a:rPr lang="en-IN" sz="11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 : 33 meters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896225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116010"/>
              </p:ext>
            </p:extLst>
          </p:nvPr>
        </p:nvGraphicFramePr>
        <p:xfrm>
          <a:off x="8261615" y="5611490"/>
          <a:ext cx="3605378" cy="77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1705">
                  <a:extLst>
                    <a:ext uri="{9D8B030D-6E8A-4147-A177-3AD203B41FA5}">
                      <a16:colId xmlns:a16="http://schemas.microsoft.com/office/drawing/2014/main" val="1554909258"/>
                    </a:ext>
                  </a:extLst>
                </a:gridCol>
                <a:gridCol w="2093673">
                  <a:extLst>
                    <a:ext uri="{9D8B030D-6E8A-4147-A177-3AD203B41FA5}">
                      <a16:colId xmlns:a16="http://schemas.microsoft.com/office/drawing/2014/main" val="4180557159"/>
                    </a:ext>
                  </a:extLst>
                </a:gridCol>
              </a:tblGrid>
              <a:tr h="240246">
                <a:tc>
                  <a:txBody>
                    <a:bodyPr/>
                    <a:lstStyle/>
                    <a:p>
                      <a:r>
                        <a:rPr lang="en-IN" sz="11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Image Size </a:t>
                      </a:r>
                      <a:endParaRPr lang="en-IN" sz="11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1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160 Km</a:t>
                      </a:r>
                      <a:r>
                        <a:rPr lang="en-IN" sz="11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 X 168 Km</a:t>
                      </a:r>
                      <a:endParaRPr lang="en-IN" sz="11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945264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IN" sz="1100" b="1" dirty="0" smtClean="0">
                          <a:latin typeface="Arial Narrow" panose="020B0606020202030204" pitchFamily="34" charset="0"/>
                        </a:rPr>
                        <a:t>Date</a:t>
                      </a:r>
                      <a:r>
                        <a:rPr lang="en-IN" sz="1100" b="1" baseline="0" dirty="0" smtClean="0">
                          <a:latin typeface="Arial Narrow" panose="020B0606020202030204" pitchFamily="34" charset="0"/>
                        </a:rPr>
                        <a:t> of Pass : Region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1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10</a:t>
                      </a:r>
                      <a:r>
                        <a:rPr lang="en-IN" sz="1100" b="1" baseline="30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th</a:t>
                      </a:r>
                      <a:r>
                        <a:rPr lang="en-IN" sz="11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 June ’22 : Chad,</a:t>
                      </a:r>
                      <a:r>
                        <a:rPr lang="en-IN" sz="11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 Central Africa</a:t>
                      </a:r>
                      <a:endParaRPr lang="en-IN" sz="1100" b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36172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IN" sz="1100" b="1" dirty="0" smtClean="0">
                          <a:latin typeface="Arial Narrow" panose="020B0606020202030204" pitchFamily="34" charset="0"/>
                        </a:rPr>
                        <a:t>Mode</a:t>
                      </a:r>
                      <a:r>
                        <a:rPr lang="en-IN" sz="1100" b="1" baseline="0" dirty="0" smtClean="0">
                          <a:latin typeface="Arial Narrow" panose="020B0606020202030204" pitchFamily="34" charset="0"/>
                        </a:rPr>
                        <a:t> : Resolution</a:t>
                      </a:r>
                      <a:endParaRPr lang="en-IN" sz="11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1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ScanSAR</a:t>
                      </a:r>
                      <a:r>
                        <a:rPr lang="en-IN" sz="11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 (12 beams)</a:t>
                      </a:r>
                      <a:r>
                        <a:rPr lang="en-IN" sz="11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 : 48 meters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896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282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188BF6-FCC0-2CD8-E8CB-698920D62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1" y="128469"/>
            <a:ext cx="864705" cy="8001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8377" y="2716823"/>
            <a:ext cx="29102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6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Thank You</a:t>
            </a:r>
            <a:endParaRPr lang="en-IN" sz="60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81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1035</Words>
  <Application>Microsoft Office PowerPoint</Application>
  <PresentationFormat>Widescreen</PresentationFormat>
  <Paragraphs>156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Wingdings</vt:lpstr>
      <vt:lpstr>Symbol</vt:lpstr>
      <vt:lpstr>Arial Narrow</vt:lpstr>
      <vt:lpstr>Cambria</vt:lpstr>
      <vt:lpstr>Montserrat</vt:lpstr>
      <vt:lpstr>Calibri</vt:lpstr>
      <vt:lpstr>ceos</vt:lpstr>
      <vt:lpstr>ISRO  NISAR S-Band Current or Near-future CEOS Agency plans for Quad-pol SAR Observations </vt:lpstr>
      <vt:lpstr>NISAR Mission/ Payload Specification</vt:lpstr>
      <vt:lpstr>PowerPoint Presentation</vt:lpstr>
      <vt:lpstr>NISAR Mission/Payload Specification</vt:lpstr>
      <vt:lpstr>NISAR Basic Data Product Definitions</vt:lpstr>
      <vt:lpstr>EOS-04 (RISAT-1A) / RISAT-1B  Specifications</vt:lpstr>
      <vt:lpstr>EOS-04 Quad Polarization  Data Products  (Level-3A) Yamaguchi Decomposition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ISRO  NISAR S-Band Current or Near-future CEOS Agency plans for Quad-pol SAR Observations</dc:title>
  <dc:creator>sac</dc:creator>
  <cp:lastModifiedBy>V.M.Ramanujam</cp:lastModifiedBy>
  <cp:revision>25</cp:revision>
  <dcterms:modified xsi:type="dcterms:W3CDTF">2023-10-11T12:24:07Z</dcterms:modified>
</cp:coreProperties>
</file>