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Tahoma"/>
      <p:regular r:id="rId11"/>
      <p:bold r:id="rId12"/>
    </p:embeddedFon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AknUlKFr2yZIvLOx7hDpq587x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customschemas.google.com/relationships/presentationmetadata" Target="metadata"/><Relationship Id="rId16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ctrTitle"/>
          </p:nvPr>
        </p:nvSpPr>
        <p:spPr>
          <a:xfrm>
            <a:off x="830385" y="2492916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" type="subTitle"/>
          </p:nvPr>
        </p:nvSpPr>
        <p:spPr>
          <a:xfrm>
            <a:off x="830388" y="3847066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35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7"/>
          <p:cNvSpPr txBox="1"/>
          <p:nvPr>
            <p:ph idx="10" type="dt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1" type="ftr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9652000" y="6546853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385" y="1217406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/>
          <p:nvPr/>
        </p:nvSpPr>
        <p:spPr>
          <a:xfrm>
            <a:off x="830387" y="2246637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Helvetica Neue"/>
              <a:buNone/>
            </a:pPr>
            <a:r>
              <a:rPr b="1" i="0" lang="en-US" sz="1051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 b="0" l="0" r="0" t="24395"/>
          <a:stretch/>
        </p:blipFill>
        <p:spPr>
          <a:xfrm>
            <a:off x="0" y="-68238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89" y="137501"/>
            <a:ext cx="2507907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/>
          <p:nvPr/>
        </p:nvSpPr>
        <p:spPr>
          <a:xfrm>
            <a:off x="394189" y="1146838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Helvetica Neue"/>
              <a:buNone/>
            </a:pPr>
            <a:r>
              <a:rPr b="1" i="0" lang="en-US" sz="1051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 txBox="1"/>
          <p:nvPr/>
        </p:nvSpPr>
        <p:spPr>
          <a:xfrm>
            <a:off x="622789" y="2514601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622789" y="3759200"/>
            <a:ext cx="4810859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/>
          <p:nvPr/>
        </p:nvSpPr>
        <p:spPr>
          <a:xfrm>
            <a:off x="0" y="3899675"/>
            <a:ext cx="12192000" cy="369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10"/>
          <p:cNvSpPr txBox="1"/>
          <p:nvPr>
            <p:ph type="title"/>
          </p:nvPr>
        </p:nvSpPr>
        <p:spPr>
          <a:xfrm>
            <a:off x="2403567" y="152400"/>
            <a:ext cx="773321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0" name="Google Shape;40;p9"/>
          <p:cNvSpPr/>
          <p:nvPr/>
        </p:nvSpPr>
        <p:spPr>
          <a:xfrm flipH="1" rot="10800000">
            <a:off x="-4504" y="6523667"/>
            <a:ext cx="12196504" cy="31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24233" y="1558534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7" name="Google Shape;47;p11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/>
          <p:nvPr/>
        </p:nvSpPr>
        <p:spPr>
          <a:xfrm flipH="1" rot="10800000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1" y="2265729"/>
            <a:ext cx="8288157" cy="275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1" y="4824249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53" name="Google Shape;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/>
          <p:nvPr/>
        </p:nvSpPr>
        <p:spPr>
          <a:xfrm flipH="1">
            <a:off x="5456395" y="1968441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/>
          <p:nvPr/>
        </p:nvSpPr>
        <p:spPr>
          <a:xfrm flipH="1">
            <a:off x="-4783" y="-14541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7"/>
            <a:ext cx="2738896" cy="150851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57" name="Google Shape;57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8" y="-1016166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8" name="Google Shape;58;p12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3" y="4819953"/>
            <a:ext cx="1719709" cy="2366807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/>
          <p:nvPr>
            <p:ph type="title"/>
          </p:nvPr>
        </p:nvSpPr>
        <p:spPr>
          <a:xfrm>
            <a:off x="176049" y="175939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13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 flipH="1" rot="10800000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6632" y="1445923"/>
            <a:ext cx="5509008" cy="47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6296361" y="1445923"/>
            <a:ext cx="5509008" cy="47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3" name="Google Shape;73;p14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 flipH="1" rot="10800000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5180012" y="1373852"/>
            <a:ext cx="6172200" cy="469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2" type="body"/>
          </p:nvPr>
        </p:nvSpPr>
        <p:spPr>
          <a:xfrm>
            <a:off x="839788" y="1373853"/>
            <a:ext cx="3932237" cy="463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3899675"/>
            <a:ext cx="12192000" cy="369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1" name="Google Shape;11;p6"/>
          <p:cNvGrpSpPr/>
          <p:nvPr/>
        </p:nvGrpSpPr>
        <p:grpSpPr>
          <a:xfrm>
            <a:off x="0" y="1"/>
            <a:ext cx="12192000" cy="1266667"/>
            <a:chOff x="0" y="1156447"/>
            <a:chExt cx="12192000" cy="1266667"/>
          </a:xfrm>
        </p:grpSpPr>
        <p:pic>
          <p:nvPicPr>
            <p:cNvPr id="12" name="Google Shape;12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1">
            <a:alphaModFix amt="34000"/>
          </a:blip>
          <a:srcRect b="0" l="0" r="-5833" t="0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8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8"/>
          <p:cNvSpPr/>
          <p:nvPr/>
        </p:nvSpPr>
        <p:spPr>
          <a:xfrm flipH="1" rot="10800000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335561" y="4636040"/>
            <a:ext cx="6944660" cy="1866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Brian Killough</a:t>
            </a:r>
            <a:endParaRPr b="0" i="0" sz="24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CEOS Systems Engineering Office (SEO)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LSI-VC Meeting – Frascati, Italy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October 10, 2023</a:t>
            </a:r>
            <a:endParaRPr/>
          </a:p>
        </p:txBody>
      </p:sp>
      <p:sp>
        <p:nvSpPr>
          <p:cNvPr id="83" name="Google Shape;83;p1"/>
          <p:cNvSpPr txBox="1"/>
          <p:nvPr/>
        </p:nvSpPr>
        <p:spPr>
          <a:xfrm>
            <a:off x="335561" y="1926313"/>
            <a:ext cx="678772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Status Report on the Black Marble Nightlight Occlusion Analysis and Thoughts on Additional ARD Testing</a:t>
            </a:r>
            <a:endParaRPr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223" y="1287444"/>
            <a:ext cx="372533" cy="44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431500" y="258331"/>
            <a:ext cx="8149347" cy="59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4267">
                <a:latin typeface="Helvetica Neue"/>
                <a:ea typeface="Helvetica Neue"/>
                <a:cs typeface="Helvetica Neue"/>
                <a:sym typeface="Helvetica Neue"/>
              </a:rPr>
              <a:t>Overview and Key Points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133564" y="1425467"/>
            <a:ext cx="7541232" cy="51742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282775" lvl="1" marL="62016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Global occlusion analysis of the NASA's "Black Marble" Night Lights Dataset</a:t>
            </a:r>
            <a:endParaRPr/>
          </a:p>
          <a:p>
            <a:pPr indent="-282775" lvl="1" marL="620168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Short-term Objective: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in the Area of Interest (AOI) pixels (full or partial) where light sources are blocked or obscured by topographic features such as hills, mountains, or buildings. </a:t>
            </a:r>
            <a:endParaRPr/>
          </a:p>
          <a:p>
            <a:pPr indent="-282775" lvl="1" marL="620168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Datasets: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NASA's "Black Marble" Night Lights data with Copernicus Digital Elevation Model (DEM) data and orbital position data</a:t>
            </a:r>
            <a:endParaRPr/>
          </a:p>
          <a:p>
            <a:pPr indent="-282774" lvl="2" marL="1077368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Both the datasets need to be in the same spatial resolution, coordinate system, and extent. Involves resampling, reprojecting, or clipping the datasets.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2775" lvl="1" marL="620168" marR="0" rtl="0" algn="l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 a line-of-sight analysis to determine the visibility of each point(s) on the terrain.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9050" r="11323" t="0"/>
          <a:stretch/>
        </p:blipFill>
        <p:spPr>
          <a:xfrm>
            <a:off x="7890553" y="1981363"/>
            <a:ext cx="3912063" cy="2743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431500" y="258331"/>
            <a:ext cx="8149347" cy="59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4267">
                <a:latin typeface="Helvetica Neue"/>
                <a:ea typeface="Helvetica Neue"/>
                <a:cs typeface="Helvetica Neue"/>
                <a:sym typeface="Helvetica Neue"/>
              </a:rPr>
              <a:t>Analysis Approach 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295094" y="1271356"/>
            <a:ext cx="6965022" cy="521757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Areas of Interest: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Boulder, Colorado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 2022 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(32-day period, 2 revisit cycles)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 Method: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 Vallado's SGP4 orbital propagation model and Two Line Element Sets (TLEs) to estimate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orbital parameters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Suomi NPP satellite.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Elevation Model (DEM) 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from OpenTopography's SRTM15+ to execute visibility analyses.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 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Visibility Analysis Viewshed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identify, classify, and map potential occlusion events that may compromise the VIIRS data's reliability.</a:t>
            </a:r>
            <a:endParaRPr/>
          </a:p>
          <a:p>
            <a:pPr indent="-342900" lvl="1" marL="800100" marR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Consolidate the data into a time series binary dataset that indicates the likelihood of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terrain occlusions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designated points over time.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001" y="1784733"/>
            <a:ext cx="4441736" cy="437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31500" y="258331"/>
            <a:ext cx="8149347" cy="59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4267">
                <a:latin typeface="Helvetica Neue"/>
                <a:ea typeface="Helvetica Neue"/>
                <a:cs typeface="Helvetica Neue"/>
                <a:sym typeface="Helvetica Neue"/>
              </a:rPr>
              <a:t>Sample Results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95094" y="1271356"/>
            <a:ext cx="6965022" cy="311335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target point was selected for the analysis (</a:t>
            </a: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 region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Altitude Analysis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distribution of potential occlusion events varies with satellite altitude. Lower altitudes have been identified as more susceptible to occlusions.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Temporal Patterns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The data suggests a periodic nature to the occurrence of potential occlusions, aligning closely with the satellite's 16-day revisit cycle.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Density Heatmap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High concentrations of potential occlusion events were consistently found to occur during specific time windows, as evidenced by the heatmap.</a:t>
            </a:r>
            <a:endParaRPr/>
          </a:p>
          <a:p>
            <a:pPr indent="-228600" lvl="0" marL="342900" marR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0964" y="1184313"/>
            <a:ext cx="4908658" cy="481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8229600" y="6150834"/>
            <a:ext cx="3467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point and 3D DEM model</a:t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378" y="4432819"/>
            <a:ext cx="7611463" cy="227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1696598" y="6150834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4008306" y="612696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6266769" y="617103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3975256" y="5102395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431500" y="258331"/>
            <a:ext cx="8149347" cy="59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4267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295093" y="1271356"/>
            <a:ext cx="11592107" cy="278285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analysis results suggest it is possible to calculate potential occlusion events at any location around the world using terrain (DEM) data and orbit position data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studies should scale these pixel-level findings to an entire region and then compare potential occlusion results with actual Black Marble nightlight data.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addition, it would be good to coordination these findings with the Black Marble team as they may desire to include these potential terrain occlusion locations in their ARD product as a metadata parameter (see below).</a:t>
            </a:r>
            <a:endParaRPr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95" y="5188946"/>
            <a:ext cx="7772400" cy="13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534" y="4308807"/>
            <a:ext cx="7357425" cy="96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2023-05-30T20:32:59Z</dcterms:created>
  <dc:creator>Syed R. Rizvi</dc:creator>
</cp:coreProperties>
</file>