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1" r:id="rId10"/>
    <p:sldId id="265" r:id="rId11"/>
  </p:sldIdLst>
  <p:sldSz cx="12192000" cy="6858000"/>
  <p:notesSz cx="6858000" cy="9144000"/>
  <p:embeddedFontLst>
    <p:embeddedFont>
      <p:font typeface="Montserrat" panose="000005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7" roundtripDataSignature="AMtx7mgKezFcd/tbErMdLornd0RlAOCYM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B02B73F-69F4-48B7-8117-7F3905B7F3D6}" v="12" dt="2023-10-10T08:10:57.9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0" autoAdjust="0"/>
    <p:restoredTop sz="94660"/>
  </p:normalViewPr>
  <p:slideViewPr>
    <p:cSldViewPr snapToGrid="0">
      <p:cViewPr>
        <p:scale>
          <a:sx n="70" d="100"/>
          <a:sy n="70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customschemas.google.com/relationships/presentationmetadata" Target="meta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nes, Christopher (Contractor)" userId="056a9fb6-8a09-47d7-9103-000f1e7f4476" providerId="ADAL" clId="{0163BC72-5D42-4BFF-AAAB-6F0A5B8ACFFF}"/>
    <pc:docChg chg="custSel addSld modSld">
      <pc:chgData name="Barnes, Christopher (Contractor)" userId="056a9fb6-8a09-47d7-9103-000f1e7f4476" providerId="ADAL" clId="{0163BC72-5D42-4BFF-AAAB-6F0A5B8ACFFF}" dt="2023-10-06T18:55:02.350" v="350" actId="404"/>
      <pc:docMkLst>
        <pc:docMk/>
      </pc:docMkLst>
      <pc:sldChg chg="modSp mod">
        <pc:chgData name="Barnes, Christopher (Contractor)" userId="056a9fb6-8a09-47d7-9103-000f1e7f4476" providerId="ADAL" clId="{0163BC72-5D42-4BFF-AAAB-6F0A5B8ACFFF}" dt="2023-10-05T19:23:15.998" v="107" actId="20577"/>
        <pc:sldMkLst>
          <pc:docMk/>
          <pc:sldMk cId="0" sldId="256"/>
        </pc:sldMkLst>
        <pc:spChg chg="mod">
          <ac:chgData name="Barnes, Christopher (Contractor)" userId="056a9fb6-8a09-47d7-9103-000f1e7f4476" providerId="ADAL" clId="{0163BC72-5D42-4BFF-AAAB-6F0A5B8ACFFF}" dt="2023-10-05T19:22:31.524" v="51" actId="404"/>
          <ac:spMkLst>
            <pc:docMk/>
            <pc:sldMk cId="0" sldId="256"/>
            <ac:spMk id="66" creationId="{00000000-0000-0000-0000-000000000000}"/>
          </ac:spMkLst>
        </pc:spChg>
        <pc:spChg chg="mod">
          <ac:chgData name="Barnes, Christopher (Contractor)" userId="056a9fb6-8a09-47d7-9103-000f1e7f4476" providerId="ADAL" clId="{0163BC72-5D42-4BFF-AAAB-6F0A5B8ACFFF}" dt="2023-10-05T19:23:15.998" v="107" actId="20577"/>
          <ac:spMkLst>
            <pc:docMk/>
            <pc:sldMk cId="0" sldId="256"/>
            <ac:spMk id="67" creationId="{00000000-0000-0000-0000-000000000000}"/>
          </ac:spMkLst>
        </pc:spChg>
      </pc:sldChg>
      <pc:sldChg chg="delSp modSp mod">
        <pc:chgData name="Barnes, Christopher (Contractor)" userId="056a9fb6-8a09-47d7-9103-000f1e7f4476" providerId="ADAL" clId="{0163BC72-5D42-4BFF-AAAB-6F0A5B8ACFFF}" dt="2023-10-05T19:33:12.299" v="299" actId="20577"/>
        <pc:sldMkLst>
          <pc:docMk/>
          <pc:sldMk cId="0" sldId="257"/>
        </pc:sldMkLst>
        <pc:spChg chg="mod">
          <ac:chgData name="Barnes, Christopher (Contractor)" userId="056a9fb6-8a09-47d7-9103-000f1e7f4476" providerId="ADAL" clId="{0163BC72-5D42-4BFF-AAAB-6F0A5B8ACFFF}" dt="2023-10-05T19:33:12.299" v="299" actId="20577"/>
          <ac:spMkLst>
            <pc:docMk/>
            <pc:sldMk cId="0" sldId="257"/>
            <ac:spMk id="72" creationId="{00000000-0000-0000-0000-000000000000}"/>
          </ac:spMkLst>
        </pc:spChg>
        <pc:spChg chg="del mod">
          <ac:chgData name="Barnes, Christopher (Contractor)" userId="056a9fb6-8a09-47d7-9103-000f1e7f4476" providerId="ADAL" clId="{0163BC72-5D42-4BFF-AAAB-6F0A5B8ACFFF}" dt="2023-10-05T19:31:05.695" v="109" actId="478"/>
          <ac:spMkLst>
            <pc:docMk/>
            <pc:sldMk cId="0" sldId="257"/>
            <ac:spMk id="73" creationId="{00000000-0000-0000-0000-000000000000}"/>
          </ac:spMkLst>
        </pc:spChg>
        <pc:spChg chg="mod">
          <ac:chgData name="Barnes, Christopher (Contractor)" userId="056a9fb6-8a09-47d7-9103-000f1e7f4476" providerId="ADAL" clId="{0163BC72-5D42-4BFF-AAAB-6F0A5B8ACFFF}" dt="2023-10-05T19:31:09.644" v="115" actId="20577"/>
          <ac:spMkLst>
            <pc:docMk/>
            <pc:sldMk cId="0" sldId="257"/>
            <ac:spMk id="74" creationId="{00000000-0000-0000-0000-000000000000}"/>
          </ac:spMkLst>
        </pc:spChg>
      </pc:sldChg>
      <pc:sldChg chg="modSp mod">
        <pc:chgData name="Barnes, Christopher (Contractor)" userId="056a9fb6-8a09-47d7-9103-000f1e7f4476" providerId="ADAL" clId="{0163BC72-5D42-4BFF-AAAB-6F0A5B8ACFFF}" dt="2023-10-05T21:29:47.673" v="324" actId="14100"/>
        <pc:sldMkLst>
          <pc:docMk/>
          <pc:sldMk cId="0" sldId="258"/>
        </pc:sldMkLst>
        <pc:spChg chg="mod">
          <ac:chgData name="Barnes, Christopher (Contractor)" userId="056a9fb6-8a09-47d7-9103-000f1e7f4476" providerId="ADAL" clId="{0163BC72-5D42-4BFF-AAAB-6F0A5B8ACFFF}" dt="2023-10-05T21:29:47.673" v="324" actId="14100"/>
          <ac:spMkLst>
            <pc:docMk/>
            <pc:sldMk cId="0" sldId="258"/>
            <ac:spMk id="79" creationId="{00000000-0000-0000-0000-000000000000}"/>
          </ac:spMkLst>
        </pc:spChg>
        <pc:spChg chg="mod">
          <ac:chgData name="Barnes, Christopher (Contractor)" userId="056a9fb6-8a09-47d7-9103-000f1e7f4476" providerId="ADAL" clId="{0163BC72-5D42-4BFF-AAAB-6F0A5B8ACFFF}" dt="2023-10-05T21:28:41.479" v="319" actId="20577"/>
          <ac:spMkLst>
            <pc:docMk/>
            <pc:sldMk cId="0" sldId="258"/>
            <ac:spMk id="80" creationId="{00000000-0000-0000-0000-000000000000}"/>
          </ac:spMkLst>
        </pc:spChg>
      </pc:sldChg>
      <pc:sldChg chg="addSp delSp modSp new mod">
        <pc:chgData name="Barnes, Christopher (Contractor)" userId="056a9fb6-8a09-47d7-9103-000f1e7f4476" providerId="ADAL" clId="{0163BC72-5D42-4BFF-AAAB-6F0A5B8ACFFF}" dt="2023-10-05T21:31:04.604" v="333" actId="207"/>
        <pc:sldMkLst>
          <pc:docMk/>
          <pc:sldMk cId="1937900798" sldId="259"/>
        </pc:sldMkLst>
        <pc:spChg chg="mod">
          <ac:chgData name="Barnes, Christopher (Contractor)" userId="056a9fb6-8a09-47d7-9103-000f1e7f4476" providerId="ADAL" clId="{0163BC72-5D42-4BFF-AAAB-6F0A5B8ACFFF}" dt="2023-10-05T21:29:41.830" v="323" actId="14100"/>
          <ac:spMkLst>
            <pc:docMk/>
            <pc:sldMk cId="1937900798" sldId="259"/>
            <ac:spMk id="2" creationId="{00963F5D-0883-C114-D1E3-208C1C7337FB}"/>
          </ac:spMkLst>
        </pc:spChg>
        <pc:spChg chg="add del mod">
          <ac:chgData name="Barnes, Christopher (Contractor)" userId="056a9fb6-8a09-47d7-9103-000f1e7f4476" providerId="ADAL" clId="{0163BC72-5D42-4BFF-AAAB-6F0A5B8ACFFF}" dt="2023-10-05T21:30:10.738" v="326"/>
          <ac:spMkLst>
            <pc:docMk/>
            <pc:sldMk cId="1937900798" sldId="259"/>
            <ac:spMk id="4" creationId="{FEB5D0E7-A92D-D09F-0D33-9106A568B32C}"/>
          </ac:spMkLst>
        </pc:spChg>
        <pc:spChg chg="add mod">
          <ac:chgData name="Barnes, Christopher (Contractor)" userId="056a9fb6-8a09-47d7-9103-000f1e7f4476" providerId="ADAL" clId="{0163BC72-5D42-4BFF-AAAB-6F0A5B8ACFFF}" dt="2023-10-05T21:31:04.604" v="333" actId="207"/>
          <ac:spMkLst>
            <pc:docMk/>
            <pc:sldMk cId="1937900798" sldId="259"/>
            <ac:spMk id="5" creationId="{B01CF064-74E2-E427-2782-10F0BCE9A2A9}"/>
          </ac:spMkLst>
        </pc:spChg>
      </pc:sldChg>
      <pc:sldChg chg="addSp modSp new mod">
        <pc:chgData name="Barnes, Christopher (Contractor)" userId="056a9fb6-8a09-47d7-9103-000f1e7f4476" providerId="ADAL" clId="{0163BC72-5D42-4BFF-AAAB-6F0A5B8ACFFF}" dt="2023-10-05T21:32:30.027" v="343" actId="207"/>
        <pc:sldMkLst>
          <pc:docMk/>
          <pc:sldMk cId="3249928390" sldId="260"/>
        </pc:sldMkLst>
        <pc:spChg chg="mod">
          <ac:chgData name="Barnes, Christopher (Contractor)" userId="056a9fb6-8a09-47d7-9103-000f1e7f4476" providerId="ADAL" clId="{0163BC72-5D42-4BFF-AAAB-6F0A5B8ACFFF}" dt="2023-10-05T21:31:52.438" v="339" actId="403"/>
          <ac:spMkLst>
            <pc:docMk/>
            <pc:sldMk cId="3249928390" sldId="260"/>
            <ac:spMk id="2" creationId="{458CD3EC-427C-003E-42EC-188527813811}"/>
          </ac:spMkLst>
        </pc:spChg>
        <pc:spChg chg="add mod">
          <ac:chgData name="Barnes, Christopher (Contractor)" userId="056a9fb6-8a09-47d7-9103-000f1e7f4476" providerId="ADAL" clId="{0163BC72-5D42-4BFF-AAAB-6F0A5B8ACFFF}" dt="2023-10-05T21:32:30.027" v="343" actId="207"/>
          <ac:spMkLst>
            <pc:docMk/>
            <pc:sldMk cId="3249928390" sldId="260"/>
            <ac:spMk id="4" creationId="{AF623A52-C7E8-4B66-A6AB-E00F01D9AF0D}"/>
          </ac:spMkLst>
        </pc:spChg>
      </pc:sldChg>
      <pc:sldChg chg="modSp new mod">
        <pc:chgData name="Barnes, Christopher (Contractor)" userId="056a9fb6-8a09-47d7-9103-000f1e7f4476" providerId="ADAL" clId="{0163BC72-5D42-4BFF-AAAB-6F0A5B8ACFFF}" dt="2023-10-06T18:55:02.350" v="350" actId="404"/>
        <pc:sldMkLst>
          <pc:docMk/>
          <pc:sldMk cId="358440925" sldId="261"/>
        </pc:sldMkLst>
        <pc:spChg chg="mod">
          <ac:chgData name="Barnes, Christopher (Contractor)" userId="056a9fb6-8a09-47d7-9103-000f1e7f4476" providerId="ADAL" clId="{0163BC72-5D42-4BFF-AAAB-6F0A5B8ACFFF}" dt="2023-10-06T18:55:02.350" v="350" actId="404"/>
          <ac:spMkLst>
            <pc:docMk/>
            <pc:sldMk cId="358440925" sldId="261"/>
            <ac:spMk id="2" creationId="{4FE7BC41-4941-67A4-813E-3F030DFF66C5}"/>
          </ac:spMkLst>
        </pc:spChg>
      </pc:sldChg>
    </pc:docChg>
  </pc:docChgLst>
  <pc:docChgLst>
    <pc:chgData name="Barnes, Christopher (Contractor)" userId="056a9fb6-8a09-47d7-9103-000f1e7f4476" providerId="ADAL" clId="{7B02B73F-69F4-48B7-8117-7F3905B7F3D6}"/>
    <pc:docChg chg="undo custSel addSld delSld modSld">
      <pc:chgData name="Barnes, Christopher (Contractor)" userId="056a9fb6-8a09-47d7-9103-000f1e7f4476" providerId="ADAL" clId="{7B02B73F-69F4-48B7-8117-7F3905B7F3D6}" dt="2023-10-11T09:24:11.128" v="3539" actId="20577"/>
      <pc:docMkLst>
        <pc:docMk/>
      </pc:docMkLst>
      <pc:sldChg chg="modSp mod">
        <pc:chgData name="Barnes, Christopher (Contractor)" userId="056a9fb6-8a09-47d7-9103-000f1e7f4476" providerId="ADAL" clId="{7B02B73F-69F4-48B7-8117-7F3905B7F3D6}" dt="2023-10-09T01:26:30.771" v="5" actId="20577"/>
        <pc:sldMkLst>
          <pc:docMk/>
          <pc:sldMk cId="0" sldId="256"/>
        </pc:sldMkLst>
        <pc:spChg chg="mod">
          <ac:chgData name="Barnes, Christopher (Contractor)" userId="056a9fb6-8a09-47d7-9103-000f1e7f4476" providerId="ADAL" clId="{7B02B73F-69F4-48B7-8117-7F3905B7F3D6}" dt="2023-10-09T01:26:30.771" v="5" actId="20577"/>
          <ac:spMkLst>
            <pc:docMk/>
            <pc:sldMk cId="0" sldId="256"/>
            <ac:spMk id="66" creationId="{00000000-0000-0000-0000-000000000000}"/>
          </ac:spMkLst>
        </pc:spChg>
      </pc:sldChg>
      <pc:sldChg chg="addSp delSp modSp mod">
        <pc:chgData name="Barnes, Christopher (Contractor)" userId="056a9fb6-8a09-47d7-9103-000f1e7f4476" providerId="ADAL" clId="{7B02B73F-69F4-48B7-8117-7F3905B7F3D6}" dt="2023-10-10T08:11:10.232" v="1558" actId="20577"/>
        <pc:sldMkLst>
          <pc:docMk/>
          <pc:sldMk cId="0" sldId="257"/>
        </pc:sldMkLst>
        <pc:spChg chg="add mod">
          <ac:chgData name="Barnes, Christopher (Contractor)" userId="056a9fb6-8a09-47d7-9103-000f1e7f4476" providerId="ADAL" clId="{7B02B73F-69F4-48B7-8117-7F3905B7F3D6}" dt="2023-10-10T08:11:03.923" v="1543" actId="1076"/>
          <ac:spMkLst>
            <pc:docMk/>
            <pc:sldMk cId="0" sldId="257"/>
            <ac:spMk id="2" creationId="{4A9EF504-8985-C83D-496B-40C939F55468}"/>
          </ac:spMkLst>
        </pc:spChg>
        <pc:spChg chg="add del mod">
          <ac:chgData name="Barnes, Christopher (Contractor)" userId="056a9fb6-8a09-47d7-9103-000f1e7f4476" providerId="ADAL" clId="{7B02B73F-69F4-48B7-8117-7F3905B7F3D6}" dt="2023-10-10T07:32:49.980" v="892" actId="478"/>
          <ac:spMkLst>
            <pc:docMk/>
            <pc:sldMk cId="0" sldId="257"/>
            <ac:spMk id="3" creationId="{4DCFD7CE-4F33-DE47-3561-4A09470AE9F4}"/>
          </ac:spMkLst>
        </pc:spChg>
        <pc:spChg chg="add del mod">
          <ac:chgData name="Barnes, Christopher (Contractor)" userId="056a9fb6-8a09-47d7-9103-000f1e7f4476" providerId="ADAL" clId="{7B02B73F-69F4-48B7-8117-7F3905B7F3D6}" dt="2023-10-10T07:32:54.457" v="893" actId="478"/>
          <ac:spMkLst>
            <pc:docMk/>
            <pc:sldMk cId="0" sldId="257"/>
            <ac:spMk id="5" creationId="{7FFDEE55-B98A-AF65-E08C-E1461A427F3F}"/>
          </ac:spMkLst>
        </pc:spChg>
        <pc:spChg chg="mod">
          <ac:chgData name="Barnes, Christopher (Contractor)" userId="056a9fb6-8a09-47d7-9103-000f1e7f4476" providerId="ADAL" clId="{7B02B73F-69F4-48B7-8117-7F3905B7F3D6}" dt="2023-10-10T08:11:10.232" v="1558" actId="20577"/>
          <ac:spMkLst>
            <pc:docMk/>
            <pc:sldMk cId="0" sldId="257"/>
            <ac:spMk id="72" creationId="{00000000-0000-0000-0000-000000000000}"/>
          </ac:spMkLst>
        </pc:spChg>
        <pc:picChg chg="add mod">
          <ac:chgData name="Barnes, Christopher (Contractor)" userId="056a9fb6-8a09-47d7-9103-000f1e7f4476" providerId="ADAL" clId="{7B02B73F-69F4-48B7-8117-7F3905B7F3D6}" dt="2023-10-10T08:10:57.960" v="1542" actId="1076"/>
          <ac:picMkLst>
            <pc:docMk/>
            <pc:sldMk cId="0" sldId="257"/>
            <ac:picMk id="1026" creationId="{10F9DD0E-F936-AA4C-6B4B-D45B57A60E2A}"/>
          </ac:picMkLst>
        </pc:picChg>
      </pc:sldChg>
      <pc:sldChg chg="modSp mod">
        <pc:chgData name="Barnes, Christopher (Contractor)" userId="056a9fb6-8a09-47d7-9103-000f1e7f4476" providerId="ADAL" clId="{7B02B73F-69F4-48B7-8117-7F3905B7F3D6}" dt="2023-10-10T07:29:22.135" v="859" actId="113"/>
        <pc:sldMkLst>
          <pc:docMk/>
          <pc:sldMk cId="0" sldId="258"/>
        </pc:sldMkLst>
        <pc:spChg chg="mod">
          <ac:chgData name="Barnes, Christopher (Contractor)" userId="056a9fb6-8a09-47d7-9103-000f1e7f4476" providerId="ADAL" clId="{7B02B73F-69F4-48B7-8117-7F3905B7F3D6}" dt="2023-10-10T07:29:22.135" v="859" actId="113"/>
          <ac:spMkLst>
            <pc:docMk/>
            <pc:sldMk cId="0" sldId="258"/>
            <ac:spMk id="79" creationId="{00000000-0000-0000-0000-000000000000}"/>
          </ac:spMkLst>
        </pc:spChg>
        <pc:spChg chg="mod">
          <ac:chgData name="Barnes, Christopher (Contractor)" userId="056a9fb6-8a09-47d7-9103-000f1e7f4476" providerId="ADAL" clId="{7B02B73F-69F4-48B7-8117-7F3905B7F3D6}" dt="2023-10-09T01:28:41.612" v="58" actId="20577"/>
          <ac:spMkLst>
            <pc:docMk/>
            <pc:sldMk cId="0" sldId="258"/>
            <ac:spMk id="80" creationId="{00000000-0000-0000-0000-000000000000}"/>
          </ac:spMkLst>
        </pc:spChg>
      </pc:sldChg>
      <pc:sldChg chg="modSp mod">
        <pc:chgData name="Barnes, Christopher (Contractor)" userId="056a9fb6-8a09-47d7-9103-000f1e7f4476" providerId="ADAL" clId="{7B02B73F-69F4-48B7-8117-7F3905B7F3D6}" dt="2023-10-10T17:51:47.519" v="3311" actId="108"/>
        <pc:sldMkLst>
          <pc:docMk/>
          <pc:sldMk cId="1937900798" sldId="259"/>
        </pc:sldMkLst>
        <pc:spChg chg="mod">
          <ac:chgData name="Barnes, Christopher (Contractor)" userId="056a9fb6-8a09-47d7-9103-000f1e7f4476" providerId="ADAL" clId="{7B02B73F-69F4-48B7-8117-7F3905B7F3D6}" dt="2023-10-10T17:51:47.519" v="3311" actId="108"/>
          <ac:spMkLst>
            <pc:docMk/>
            <pc:sldMk cId="1937900798" sldId="259"/>
            <ac:spMk id="2" creationId="{00963F5D-0883-C114-D1E3-208C1C7337FB}"/>
          </ac:spMkLst>
        </pc:spChg>
        <pc:spChg chg="mod">
          <ac:chgData name="Barnes, Christopher (Contractor)" userId="056a9fb6-8a09-47d7-9103-000f1e7f4476" providerId="ADAL" clId="{7B02B73F-69F4-48B7-8117-7F3905B7F3D6}" dt="2023-10-10T07:34:17.903" v="910" actId="6549"/>
          <ac:spMkLst>
            <pc:docMk/>
            <pc:sldMk cId="1937900798" sldId="259"/>
            <ac:spMk id="3" creationId="{46B6DD39-E934-7C13-1222-EB25431F1BB5}"/>
          </ac:spMkLst>
        </pc:spChg>
        <pc:spChg chg="mod">
          <ac:chgData name="Barnes, Christopher (Contractor)" userId="056a9fb6-8a09-47d7-9103-000f1e7f4476" providerId="ADAL" clId="{7B02B73F-69F4-48B7-8117-7F3905B7F3D6}" dt="2023-10-10T07:15:23.721" v="837" actId="403"/>
          <ac:spMkLst>
            <pc:docMk/>
            <pc:sldMk cId="1937900798" sldId="259"/>
            <ac:spMk id="5" creationId="{B01CF064-74E2-E427-2782-10F0BCE9A2A9}"/>
          </ac:spMkLst>
        </pc:spChg>
      </pc:sldChg>
      <pc:sldChg chg="modSp mod">
        <pc:chgData name="Barnes, Christopher (Contractor)" userId="056a9fb6-8a09-47d7-9103-000f1e7f4476" providerId="ADAL" clId="{7B02B73F-69F4-48B7-8117-7F3905B7F3D6}" dt="2023-10-10T17:53:37.013" v="3329" actId="1037"/>
        <pc:sldMkLst>
          <pc:docMk/>
          <pc:sldMk cId="3249928390" sldId="260"/>
        </pc:sldMkLst>
        <pc:spChg chg="mod">
          <ac:chgData name="Barnes, Christopher (Contractor)" userId="056a9fb6-8a09-47d7-9103-000f1e7f4476" providerId="ADAL" clId="{7B02B73F-69F4-48B7-8117-7F3905B7F3D6}" dt="2023-10-10T17:53:10.976" v="3322" actId="113"/>
          <ac:spMkLst>
            <pc:docMk/>
            <pc:sldMk cId="3249928390" sldId="260"/>
            <ac:spMk id="2" creationId="{458CD3EC-427C-003E-42EC-188527813811}"/>
          </ac:spMkLst>
        </pc:spChg>
        <pc:spChg chg="mod">
          <ac:chgData name="Barnes, Christopher (Contractor)" userId="056a9fb6-8a09-47d7-9103-000f1e7f4476" providerId="ADAL" clId="{7B02B73F-69F4-48B7-8117-7F3905B7F3D6}" dt="2023-10-10T17:53:37.013" v="3329" actId="1037"/>
          <ac:spMkLst>
            <pc:docMk/>
            <pc:sldMk cId="3249928390" sldId="260"/>
            <ac:spMk id="4" creationId="{AF623A52-C7E8-4B66-A6AB-E00F01D9AF0D}"/>
          </ac:spMkLst>
        </pc:spChg>
      </pc:sldChg>
      <pc:sldChg chg="modSp mod">
        <pc:chgData name="Barnes, Christopher (Contractor)" userId="056a9fb6-8a09-47d7-9103-000f1e7f4476" providerId="ADAL" clId="{7B02B73F-69F4-48B7-8117-7F3905B7F3D6}" dt="2023-10-11T09:24:11.128" v="3539" actId="20577"/>
        <pc:sldMkLst>
          <pc:docMk/>
          <pc:sldMk cId="358440925" sldId="261"/>
        </pc:sldMkLst>
        <pc:spChg chg="mod">
          <ac:chgData name="Barnes, Christopher (Contractor)" userId="056a9fb6-8a09-47d7-9103-000f1e7f4476" providerId="ADAL" clId="{7B02B73F-69F4-48B7-8117-7F3905B7F3D6}" dt="2023-10-11T09:24:11.128" v="3539" actId="20577"/>
          <ac:spMkLst>
            <pc:docMk/>
            <pc:sldMk cId="358440925" sldId="261"/>
            <ac:spMk id="2" creationId="{4FE7BC41-4941-67A4-813E-3F030DFF66C5}"/>
          </ac:spMkLst>
        </pc:spChg>
        <pc:spChg chg="mod">
          <ac:chgData name="Barnes, Christopher (Contractor)" userId="056a9fb6-8a09-47d7-9103-000f1e7f4476" providerId="ADAL" clId="{7B02B73F-69F4-48B7-8117-7F3905B7F3D6}" dt="2023-10-10T08:45:11.121" v="2484" actId="20577"/>
          <ac:spMkLst>
            <pc:docMk/>
            <pc:sldMk cId="358440925" sldId="261"/>
            <ac:spMk id="3" creationId="{2A70C6AB-057E-22B2-8A47-2F528CF18689}"/>
          </ac:spMkLst>
        </pc:spChg>
      </pc:sldChg>
      <pc:sldChg chg="addSp delSp modSp new mod">
        <pc:chgData name="Barnes, Christopher (Contractor)" userId="056a9fb6-8a09-47d7-9103-000f1e7f4476" providerId="ADAL" clId="{7B02B73F-69F4-48B7-8117-7F3905B7F3D6}" dt="2023-10-11T07:49:20.807" v="3496" actId="404"/>
        <pc:sldMkLst>
          <pc:docMk/>
          <pc:sldMk cId="574658605" sldId="262"/>
        </pc:sldMkLst>
        <pc:spChg chg="mod">
          <ac:chgData name="Barnes, Christopher (Contractor)" userId="056a9fb6-8a09-47d7-9103-000f1e7f4476" providerId="ADAL" clId="{7B02B73F-69F4-48B7-8117-7F3905B7F3D6}" dt="2023-10-11T07:49:20.807" v="3496" actId="404"/>
          <ac:spMkLst>
            <pc:docMk/>
            <pc:sldMk cId="574658605" sldId="262"/>
            <ac:spMk id="2" creationId="{46235E84-6481-66BF-F10E-1CC42BD60403}"/>
          </ac:spMkLst>
        </pc:spChg>
        <pc:spChg chg="mod">
          <ac:chgData name="Barnes, Christopher (Contractor)" userId="056a9fb6-8a09-47d7-9103-000f1e7f4476" providerId="ADAL" clId="{7B02B73F-69F4-48B7-8117-7F3905B7F3D6}" dt="2023-10-10T08:11:24.743" v="1573" actId="20577"/>
          <ac:spMkLst>
            <pc:docMk/>
            <pc:sldMk cId="574658605" sldId="262"/>
            <ac:spMk id="3" creationId="{5258049C-AA92-F114-6AD5-16429C749568}"/>
          </ac:spMkLst>
        </pc:spChg>
        <pc:picChg chg="add del">
          <ac:chgData name="Barnes, Christopher (Contractor)" userId="056a9fb6-8a09-47d7-9103-000f1e7f4476" providerId="ADAL" clId="{7B02B73F-69F4-48B7-8117-7F3905B7F3D6}" dt="2023-10-10T07:49:07.096" v="990"/>
          <ac:picMkLst>
            <pc:docMk/>
            <pc:sldMk cId="574658605" sldId="262"/>
            <ac:picMk id="4" creationId="{0377DFF4-FA7B-73DC-6361-758E46BB382C}"/>
          </ac:picMkLst>
        </pc:picChg>
      </pc:sldChg>
      <pc:sldChg chg="new del">
        <pc:chgData name="Barnes, Christopher (Contractor)" userId="056a9fb6-8a09-47d7-9103-000f1e7f4476" providerId="ADAL" clId="{7B02B73F-69F4-48B7-8117-7F3905B7F3D6}" dt="2023-10-10T08:10:30.509" v="1522" actId="2696"/>
        <pc:sldMkLst>
          <pc:docMk/>
          <pc:sldMk cId="405955081" sldId="263"/>
        </pc:sldMkLst>
      </pc:sldChg>
      <pc:sldChg chg="modSp add mod">
        <pc:chgData name="Barnes, Christopher (Contractor)" userId="056a9fb6-8a09-47d7-9103-000f1e7f4476" providerId="ADAL" clId="{7B02B73F-69F4-48B7-8117-7F3905B7F3D6}" dt="2023-10-10T18:01:43.166" v="3429" actId="113"/>
        <pc:sldMkLst>
          <pc:docMk/>
          <pc:sldMk cId="1130207634" sldId="263"/>
        </pc:sldMkLst>
        <pc:spChg chg="mod">
          <ac:chgData name="Barnes, Christopher (Contractor)" userId="056a9fb6-8a09-47d7-9103-000f1e7f4476" providerId="ADAL" clId="{7B02B73F-69F4-48B7-8117-7F3905B7F3D6}" dt="2023-10-10T18:01:43.166" v="3429" actId="113"/>
          <ac:spMkLst>
            <pc:docMk/>
            <pc:sldMk cId="1130207634" sldId="263"/>
            <ac:spMk id="2" creationId="{46235E84-6481-66BF-F10E-1CC42BD60403}"/>
          </ac:spMkLst>
        </pc:spChg>
      </pc:sldChg>
      <pc:sldChg chg="modSp add del mod">
        <pc:chgData name="Barnes, Christopher (Contractor)" userId="056a9fb6-8a09-47d7-9103-000f1e7f4476" providerId="ADAL" clId="{7B02B73F-69F4-48B7-8117-7F3905B7F3D6}" dt="2023-10-10T08:16:21.373" v="1599" actId="2696"/>
        <pc:sldMkLst>
          <pc:docMk/>
          <pc:sldMk cId="1961662785" sldId="263"/>
        </pc:sldMkLst>
        <pc:spChg chg="mod">
          <ac:chgData name="Barnes, Christopher (Contractor)" userId="056a9fb6-8a09-47d7-9103-000f1e7f4476" providerId="ADAL" clId="{7B02B73F-69F4-48B7-8117-7F3905B7F3D6}" dt="2023-10-10T08:16:09.495" v="1598" actId="6549"/>
          <ac:spMkLst>
            <pc:docMk/>
            <pc:sldMk cId="1961662785" sldId="263"/>
            <ac:spMk id="2" creationId="{46235E84-6481-66BF-F10E-1CC42BD60403}"/>
          </ac:spMkLst>
        </pc:spChg>
      </pc:sldChg>
      <pc:sldChg chg="modSp add mod">
        <pc:chgData name="Barnes, Christopher (Contractor)" userId="056a9fb6-8a09-47d7-9103-000f1e7f4476" providerId="ADAL" clId="{7B02B73F-69F4-48B7-8117-7F3905B7F3D6}" dt="2023-10-11T07:56:57.949" v="3523" actId="20577"/>
        <pc:sldMkLst>
          <pc:docMk/>
          <pc:sldMk cId="1564970312" sldId="264"/>
        </pc:sldMkLst>
        <pc:spChg chg="mod">
          <ac:chgData name="Barnes, Christopher (Contractor)" userId="056a9fb6-8a09-47d7-9103-000f1e7f4476" providerId="ADAL" clId="{7B02B73F-69F4-48B7-8117-7F3905B7F3D6}" dt="2023-10-11T07:56:57.949" v="3523" actId="20577"/>
          <ac:spMkLst>
            <pc:docMk/>
            <pc:sldMk cId="1564970312" sldId="264"/>
            <ac:spMk id="2" creationId="{46235E84-6481-66BF-F10E-1CC42BD60403}"/>
          </ac:spMkLst>
        </pc:spChg>
      </pc:sldChg>
      <pc:sldChg chg="modSp new mod">
        <pc:chgData name="Barnes, Christopher (Contractor)" userId="056a9fb6-8a09-47d7-9103-000f1e7f4476" providerId="ADAL" clId="{7B02B73F-69F4-48B7-8117-7F3905B7F3D6}" dt="2023-10-11T07:22:11.958" v="3453" actId="403"/>
        <pc:sldMkLst>
          <pc:docMk/>
          <pc:sldMk cId="1205737547" sldId="265"/>
        </pc:sldMkLst>
        <pc:spChg chg="mod">
          <ac:chgData name="Barnes, Christopher (Contractor)" userId="056a9fb6-8a09-47d7-9103-000f1e7f4476" providerId="ADAL" clId="{7B02B73F-69F4-48B7-8117-7F3905B7F3D6}" dt="2023-10-11T07:22:11.958" v="3453" actId="403"/>
          <ac:spMkLst>
            <pc:docMk/>
            <pc:sldMk cId="1205737547" sldId="265"/>
            <ac:spMk id="2" creationId="{E2A0FCFE-E81E-A627-66B3-1638CB99387A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64" name="Google Shape;6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0" name="Google Shape;7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01750" y="2265730"/>
            <a:ext cx="8288157" cy="27567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5"/>
          <p:cNvPicPr preferRelativeResize="0"/>
          <p:nvPr/>
        </p:nvPicPr>
        <p:blipFill rotWithShape="1">
          <a:blip r:embed="rId3">
            <a:alphaModFix/>
          </a:blip>
          <a:srcRect b="-113"/>
          <a:stretch/>
        </p:blipFill>
        <p:spPr>
          <a:xfrm rot="10800000" flipH="1">
            <a:off x="2824280" y="4824248"/>
            <a:ext cx="5391556" cy="2038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5" descr="A picture containing natur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77344" y="-1"/>
            <a:ext cx="3714656" cy="268681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5"/>
          <p:cNvSpPr/>
          <p:nvPr/>
        </p:nvSpPr>
        <p:spPr>
          <a:xfrm flipH="1">
            <a:off x="5456394" y="1968439"/>
            <a:ext cx="6751471" cy="4901119"/>
          </a:xfrm>
          <a:custGeom>
            <a:avLst/>
            <a:gdLst/>
            <a:ahLst/>
            <a:cxnLst/>
            <a:rect l="l" t="t" r="r" b="b"/>
            <a:pathLst>
              <a:path w="6751471" h="4901119" extrusionOk="0">
                <a:moveTo>
                  <a:pt x="0" y="4901119"/>
                </a:moveTo>
                <a:cubicBezTo>
                  <a:pt x="794" y="3261063"/>
                  <a:pt x="1588" y="1640056"/>
                  <a:pt x="2382" y="0"/>
                </a:cubicBezTo>
                <a:lnTo>
                  <a:pt x="6751471" y="4901119"/>
                </a:lnTo>
                <a:lnTo>
                  <a:pt x="0" y="490111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50800" dist="38100" dir="13500000" algn="br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5"/>
          <p:cNvSpPr/>
          <p:nvPr/>
        </p:nvSpPr>
        <p:spPr>
          <a:xfrm flipH="1">
            <a:off x="-4784" y="-14542"/>
            <a:ext cx="12199164" cy="6874921"/>
          </a:xfrm>
          <a:custGeom>
            <a:avLst/>
            <a:gdLst/>
            <a:ahLst/>
            <a:cxnLst/>
            <a:rect l="l" t="t" r="r" b="b"/>
            <a:pathLst>
              <a:path w="14761910" h="6836301" extrusionOk="0">
                <a:moveTo>
                  <a:pt x="11356917" y="6833935"/>
                </a:moveTo>
                <a:lnTo>
                  <a:pt x="0" y="12611"/>
                </a:lnTo>
                <a:lnTo>
                  <a:pt x="14761631" y="0"/>
                </a:lnTo>
                <a:cubicBezTo>
                  <a:pt x="14763636" y="1138989"/>
                  <a:pt x="14754117" y="2277978"/>
                  <a:pt x="14756122" y="3416967"/>
                </a:cubicBezTo>
                <a:cubicBezTo>
                  <a:pt x="14754955" y="4555956"/>
                  <a:pt x="14759552" y="5697312"/>
                  <a:pt x="14758385" y="6836301"/>
                </a:cubicBezTo>
                <a:lnTo>
                  <a:pt x="11356917" y="68339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50800" dist="38100" dir="2700000" algn="t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" name="Google Shape;17;p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8431" y="5311498"/>
            <a:ext cx="2738896" cy="1508514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8" name="Google Shape;18;p5"/>
          <p:cNvPicPr preferRelativeResize="0"/>
          <p:nvPr/>
        </p:nvPicPr>
        <p:blipFill rotWithShape="1">
          <a:blip r:embed="rId6">
            <a:alphaModFix amt="34000"/>
          </a:blip>
          <a:srcRect l="32582" t="2399" r="8554" b="-8773"/>
          <a:stretch/>
        </p:blipFill>
        <p:spPr>
          <a:xfrm rot="5400000">
            <a:off x="5734286" y="-1016167"/>
            <a:ext cx="5455273" cy="7480884"/>
          </a:xfrm>
          <a:prstGeom prst="rtTriangle">
            <a:avLst/>
          </a:prstGeom>
          <a:noFill/>
          <a:ln>
            <a:noFill/>
          </a:ln>
        </p:spPr>
      </p:pic>
      <p:pic>
        <p:nvPicPr>
          <p:cNvPr id="19" name="Google Shape;19;p5"/>
          <p:cNvPicPr preferRelativeResize="0"/>
          <p:nvPr/>
        </p:nvPicPr>
        <p:blipFill rotWithShape="1">
          <a:blip r:embed="rId6">
            <a:alphaModFix amt="34000"/>
          </a:blip>
          <a:srcRect l="54016" t="36081" r="11355" b="672"/>
          <a:stretch/>
        </p:blipFill>
        <p:spPr>
          <a:xfrm rot="-5400000">
            <a:off x="5792642" y="4819952"/>
            <a:ext cx="1719709" cy="2366806"/>
          </a:xfrm>
          <a:prstGeom prst="rtTriangle">
            <a:avLst/>
          </a:prstGeom>
          <a:noFill/>
          <a:ln>
            <a:noFill/>
          </a:ln>
        </p:spPr>
      </p:pic>
      <p:sp>
        <p:nvSpPr>
          <p:cNvPr id="20" name="Google Shape;20;p5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6157185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Montserrat"/>
              <a:buNone/>
              <a:defRPr sz="80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" name="Google Shape;23;p6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5" name="Google Shape;25;p6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" name="Google Shape;26;p6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6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" name="Google Shape;28;p6"/>
          <p:cNvSpPr txBox="1"/>
          <p:nvPr/>
        </p:nvSpPr>
        <p:spPr>
          <a:xfrm>
            <a:off x="-24384" y="6562799"/>
            <a:ext cx="4925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12 October 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2023</a:t>
            </a: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324233" y="1558533"/>
            <a:ext cx="11495400" cy="466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7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" name="Google Shape;35;p7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7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7"/>
          <p:cNvSpPr txBox="1">
            <a:spLocks noGrp="1"/>
          </p:cNvSpPr>
          <p:nvPr>
            <p:ph type="body" idx="1"/>
          </p:nvPr>
        </p:nvSpPr>
        <p:spPr>
          <a:xfrm>
            <a:off x="386632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8" name="Google Shape;38;p7"/>
          <p:cNvSpPr txBox="1">
            <a:spLocks noGrp="1"/>
          </p:cNvSpPr>
          <p:nvPr>
            <p:ph type="body" idx="2"/>
          </p:nvPr>
        </p:nvSpPr>
        <p:spPr>
          <a:xfrm>
            <a:off x="6296361" y="1445923"/>
            <a:ext cx="5509008" cy="4775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❖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▪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o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429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•"/>
              <a:defRPr sz="1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39" name="Google Shape;39;p7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October 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2023</a:t>
            </a: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4" name="Google Shape;44;p8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6" name="Google Shape;46;p8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8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0" name="Google Shape;50;p8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GB" b="1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October</a:t>
            </a: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2023</a:t>
            </a: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9"/>
          <p:cNvPicPr preferRelativeResize="0"/>
          <p:nvPr/>
        </p:nvPicPr>
        <p:blipFill rotWithShape="1">
          <a:blip r:embed="rId2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5" name="Google Shape;55;p9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9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1"/>
          </p:nvPr>
        </p:nvSpPr>
        <p:spPr>
          <a:xfrm>
            <a:off x="5180012" y="1373852"/>
            <a:ext cx="6172200" cy="4694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Montserrat"/>
              <a:buChar char="❖"/>
              <a:defRPr sz="3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4064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"/>
              <a:buChar char="▪"/>
              <a:defRPr sz="28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3810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Montserrat"/>
              <a:buChar char="o"/>
              <a:defRPr sz="2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355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ontserrat"/>
              <a:buChar char="•"/>
              <a:defRPr sz="2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2"/>
          </p:nvPr>
        </p:nvSpPr>
        <p:spPr>
          <a:xfrm>
            <a:off x="839788" y="1373852"/>
            <a:ext cx="3932237" cy="46305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None/>
              <a:defRPr sz="16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None/>
              <a:defRPr sz="14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marR="0" lvl="2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Montserrat"/>
              <a:buNone/>
              <a:defRPr sz="12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marR="0" lvl="3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marR="0" lvl="4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marR="0" lvl="5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marR="0" lvl="6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marR="0" lvl="7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marR="0" lvl="8" indent="-2286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Montserrat"/>
              <a:buNone/>
              <a:defRPr sz="1000" b="0" i="0" u="none" strike="noStrike" cap="non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/>
          <p:nvPr/>
        </p:nvSpPr>
        <p:spPr>
          <a:xfrm>
            <a:off x="10265664" y="6574604"/>
            <a:ext cx="1925447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Slide </a:t>
            </a:r>
            <a:fld id="{00000000-1234-1234-1234-123412341234}" type="slidenum"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‹#›</a:t>
            </a:fld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6864" cy="779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Montserrat"/>
              <a:buNone/>
              <a:defRPr sz="4400" b="0" i="0" u="none" strike="noStrike" cap="non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ontserrat"/>
              <a:buNone/>
              <a:defRPr sz="1800" b="0" i="0" u="none" strike="noStrike" cap="non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61" name="Google Shape;61;p9"/>
          <p:cNvSpPr txBox="1"/>
          <p:nvPr/>
        </p:nvSpPr>
        <p:spPr>
          <a:xfrm>
            <a:off x="-24384" y="6562799"/>
            <a:ext cx="4925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400" b="1" i="0" u="none" strike="noStrike" cap="none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LSI-VC-13, 23-24 March 2023</a:t>
            </a: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endParaRPr sz="1400" b="1" i="0" u="none" strike="noStrike" cap="none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/>
          <p:nvPr/>
        </p:nvSpPr>
        <p:spPr>
          <a:xfrm>
            <a:off x="0" y="1"/>
            <a:ext cx="12192000" cy="103749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" name="Google Shape;7;p4"/>
          <p:cNvPicPr preferRelativeResize="0"/>
          <p:nvPr/>
        </p:nvPicPr>
        <p:blipFill rotWithShape="1">
          <a:blip r:embed="rId7">
            <a:alphaModFix amt="34000"/>
          </a:blip>
          <a:srcRect l="51339" t="39269" r="-2839" b="35419"/>
          <a:stretch/>
        </p:blipFill>
        <p:spPr>
          <a:xfrm flipH="1">
            <a:off x="9304422" y="0"/>
            <a:ext cx="2887578" cy="10374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8;p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9791700" y="111656"/>
            <a:ext cx="2027900" cy="80343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Google Shape;9;p4"/>
          <p:cNvSpPr/>
          <p:nvPr/>
        </p:nvSpPr>
        <p:spPr>
          <a:xfrm>
            <a:off x="-1778" y="6574604"/>
            <a:ext cx="12193777" cy="28339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" name="Google Shape;10;p4"/>
          <p:cNvSpPr/>
          <p:nvPr/>
        </p:nvSpPr>
        <p:spPr>
          <a:xfrm rot="10800000" flipH="1">
            <a:off x="-4504" y="6540436"/>
            <a:ext cx="12196504" cy="595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"/>
          <p:cNvSpPr txBox="1">
            <a:spLocks noGrp="1"/>
          </p:cNvSpPr>
          <p:nvPr>
            <p:ph type="title"/>
          </p:nvPr>
        </p:nvSpPr>
        <p:spPr>
          <a:xfrm>
            <a:off x="176047" y="175938"/>
            <a:ext cx="9507599" cy="3972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Font typeface="Arial"/>
              <a:buNone/>
            </a:pPr>
            <a:r>
              <a:rPr lang="en-US" sz="4800" dirty="0"/>
              <a:t>Aquatic Reflectance/Ocean </a:t>
            </a:r>
            <a:r>
              <a:rPr lang="en-US" sz="4800" dirty="0" err="1"/>
              <a:t>Colour</a:t>
            </a:r>
            <a:r>
              <a:rPr lang="en-US" sz="4800" dirty="0"/>
              <a:t> PFS Update</a:t>
            </a:r>
            <a:endParaRPr sz="2000" i="1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67" name="Google Shape;67;p1"/>
          <p:cNvSpPr/>
          <p:nvPr/>
        </p:nvSpPr>
        <p:spPr>
          <a:xfrm>
            <a:off x="6096000" y="4252682"/>
            <a:ext cx="5959227" cy="2605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Chris Barnes, USGS/KBR</a:t>
            </a: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Agenda Item 5.3</a:t>
            </a:r>
            <a:endParaRPr sz="1400" b="0" i="0" u="none" strike="noStrike" cap="none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LSI-VC-1</a:t>
            </a: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2023, ESA/ESRIN</a:t>
            </a: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10th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- </a:t>
            </a: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th </a:t>
            </a:r>
            <a:r>
              <a:rPr lang="en-GB" sz="22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October </a:t>
            </a:r>
            <a:r>
              <a:rPr lang="en-GB" sz="2200" b="1" i="0" u="none" strike="noStrike" cap="none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2023</a:t>
            </a:r>
            <a:endParaRPr sz="2200" b="1" i="0" u="none" strike="noStrike" cap="none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A0FCFE-E81E-A627-66B3-1638CB9938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0800" indent="0" algn="ctr">
              <a:buNone/>
            </a:pPr>
            <a:endParaRPr lang="en-US" dirty="0"/>
          </a:p>
          <a:p>
            <a:pPr marL="50800" indent="0" algn="ctr">
              <a:buNone/>
            </a:pPr>
            <a:endParaRPr lang="en-US" dirty="0"/>
          </a:p>
          <a:p>
            <a:pPr marL="50800" indent="0" algn="ctr">
              <a:buNone/>
            </a:pPr>
            <a:r>
              <a:rPr lang="en-US" sz="4800" dirty="0"/>
              <a:t>Questions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2B57089-9F98-C588-83F1-59A92DD6A5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7375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"/>
          <p:cNvSpPr txBox="1"/>
          <p:nvPr/>
        </p:nvSpPr>
        <p:spPr>
          <a:xfrm>
            <a:off x="357105" y="1290957"/>
            <a:ext cx="11112000" cy="37856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14313" lvl="3" indent="-214313">
              <a:lnSpc>
                <a:spcPct val="150000"/>
              </a:lnSpc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CEOS Aquatic Reflectance (AR) Product Family Specification (PFS) History</a:t>
            </a:r>
          </a:p>
          <a:p>
            <a:pPr lvl="5">
              <a:lnSpc>
                <a:spcPct val="150000"/>
              </a:lnSpc>
              <a:buClr>
                <a:schemeClr val="dk1"/>
              </a:buClr>
              <a:buSzPts val="1600"/>
            </a:pPr>
            <a:r>
              <a:rPr lang="pt-BR" sz="2000" b="1" i="0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	- </a:t>
            </a:r>
            <a:r>
              <a:rPr lang="pt-BR" sz="2000" i="1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AR PFS v1.0 vs SR PFS v5.0</a:t>
            </a:r>
            <a:br>
              <a:rPr lang="pt-BR" sz="2000" i="1" u="none" strike="noStrike" cap="none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en-US" sz="2000" i="1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14313" lvl="3" indent="-214313">
              <a:lnSpc>
                <a:spcPct val="150000"/>
              </a:lnSpc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AR PFS Recent Activity</a:t>
            </a:r>
            <a:br>
              <a:rPr lang="en-U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</a:br>
            <a:endParaRPr lang="en-US"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14313" lvl="3" indent="-214313">
              <a:lnSpc>
                <a:spcPct val="150000"/>
              </a:lnSpc>
              <a:buClr>
                <a:schemeClr val="dk1"/>
              </a:buClr>
              <a:buSzPts val="1600"/>
              <a:buFont typeface="Montserrat"/>
              <a:buChar char="❖"/>
            </a:pPr>
            <a:r>
              <a:rPr lang="en-US" sz="20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What’s Next?</a:t>
            </a:r>
          </a:p>
          <a:p>
            <a:pPr marL="214313" lvl="6" indent="-214313">
              <a:lnSpc>
                <a:spcPct val="150000"/>
              </a:lnSpc>
              <a:buClr>
                <a:schemeClr val="dk1"/>
              </a:buClr>
              <a:buSzPts val="1600"/>
              <a:buFont typeface="Montserrat"/>
              <a:buChar char="❖"/>
            </a:pPr>
            <a:endParaRPr lang="en-US" sz="20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214313" lvl="3" indent="-214313">
              <a:lnSpc>
                <a:spcPct val="150000"/>
              </a:lnSpc>
              <a:buClr>
                <a:schemeClr val="dk1"/>
              </a:buClr>
              <a:buSzPts val="1600"/>
              <a:buFont typeface="Montserrat"/>
              <a:buChar char="❖"/>
            </a:pPr>
            <a:endParaRPr lang="en-US" sz="2000" b="1" i="0" u="none" strike="noStrike" cap="none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2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Agenda</a:t>
            </a:r>
            <a:endParaRPr dirty="0"/>
          </a:p>
        </p:txBody>
      </p:sp>
      <p:pic>
        <p:nvPicPr>
          <p:cNvPr id="1026" name="Picture 2" descr="Example of the Landsat 8-9 Collection 2 Provisional Aquatic Reflectance Science Product ">
            <a:extLst>
              <a:ext uri="{FF2B5EF4-FFF2-40B4-BE49-F238E27FC236}">
                <a16:creationId xmlns:a16="http://schemas.microsoft.com/office/drawing/2014/main" id="{10F9DD0E-F936-AA4C-6B4B-D45B57A60E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129" y="2600076"/>
            <a:ext cx="7155976" cy="313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A9EF504-8985-C83D-496B-40C939F55468}"/>
              </a:ext>
            </a:extLst>
          </p:cNvPr>
          <p:cNvSpPr txBox="1"/>
          <p:nvPr/>
        </p:nvSpPr>
        <p:spPr>
          <a:xfrm>
            <a:off x="7891117" y="5647464"/>
            <a:ext cx="48586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/>
              <a:t>Source: USGS Provisional Aquatic Reflectance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"/>
          <p:cNvSpPr txBox="1">
            <a:spLocks noGrp="1"/>
          </p:cNvSpPr>
          <p:nvPr>
            <p:ph type="body" idx="1"/>
          </p:nvPr>
        </p:nvSpPr>
        <p:spPr>
          <a:xfrm>
            <a:off x="324233" y="1109272"/>
            <a:ext cx="11495400" cy="51121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/>
              <a:t>Coordinated by: </a:t>
            </a:r>
            <a:r>
              <a:rPr lang="en-US" sz="2000" b="1" i="1" dirty="0" err="1"/>
              <a:t>Andreia</a:t>
            </a:r>
            <a:r>
              <a:rPr lang="en-US" sz="2000" b="1" i="1" dirty="0"/>
              <a:t> Siqueira (GA)</a:t>
            </a:r>
            <a:r>
              <a:rPr lang="en-US" sz="2000" b="1" dirty="0"/>
              <a:t> </a:t>
            </a:r>
            <a:r>
              <a:rPr lang="en-US" sz="2000" dirty="0"/>
              <a:t>&amp; </a:t>
            </a:r>
            <a:r>
              <a:rPr lang="en-US" sz="2000" b="1" i="1" dirty="0"/>
              <a:t>Chris Barnes (USGS/KBR)</a:t>
            </a:r>
            <a:br>
              <a:rPr lang="en-US" sz="2000" b="1" i="1" dirty="0"/>
            </a:br>
            <a:br>
              <a:rPr lang="en-US" sz="1050" b="1" dirty="0"/>
            </a:br>
            <a:endParaRPr lang="en-US" sz="400"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/>
              <a:t>Development began in March 2020 and </a:t>
            </a:r>
            <a:r>
              <a:rPr lang="en-US" sz="2000" b="1" dirty="0">
                <a:solidFill>
                  <a:srgbClr val="00B050"/>
                </a:solidFill>
              </a:rPr>
              <a:t>finalized in February 2022</a:t>
            </a:r>
            <a:br>
              <a:rPr lang="en-US" sz="2000" b="1" dirty="0">
                <a:solidFill>
                  <a:srgbClr val="00B050"/>
                </a:solidFill>
              </a:rPr>
            </a:br>
            <a:br>
              <a:rPr lang="en-US" sz="1050" dirty="0"/>
            </a:br>
            <a:endParaRPr lang="en-US" sz="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/>
              <a:t>Applies to data collected by multispectral and hyperspectral sensors operating in the VIS/NIR/SWIR wavelengths over </a:t>
            </a:r>
            <a:r>
              <a:rPr lang="en-US" sz="2000" b="1" dirty="0"/>
              <a:t>coastal</a:t>
            </a:r>
            <a:r>
              <a:rPr lang="en-US" sz="2000" dirty="0"/>
              <a:t> and </a:t>
            </a:r>
            <a:r>
              <a:rPr lang="en-US" sz="2000" b="1" dirty="0"/>
              <a:t>inland water bodies</a:t>
            </a:r>
            <a:br>
              <a:rPr lang="en-US" sz="2000" b="1" dirty="0"/>
            </a:br>
            <a:br>
              <a:rPr lang="en-US" sz="1050" dirty="0"/>
            </a:br>
            <a:endParaRPr lang="en-US" sz="4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/>
              <a:t>Using the </a:t>
            </a:r>
            <a:r>
              <a:rPr lang="en-US" sz="2000" b="1" dirty="0"/>
              <a:t>CEOS Surface Reflectance ARD PFS </a:t>
            </a:r>
            <a:r>
              <a:rPr lang="en-US" sz="2000" dirty="0"/>
              <a:t>as a baseline, GEO-</a:t>
            </a:r>
            <a:r>
              <a:rPr lang="en-US" sz="2000" dirty="0" err="1"/>
              <a:t>Aquawatch</a:t>
            </a:r>
            <a:r>
              <a:rPr lang="en-US" sz="2000" dirty="0"/>
              <a:t>, Water-</a:t>
            </a:r>
            <a:r>
              <a:rPr lang="en-US" sz="2000" dirty="0" err="1"/>
              <a:t>ForCE</a:t>
            </a:r>
            <a:r>
              <a:rPr lang="en-US" sz="2000" dirty="0"/>
              <a:t> and subject matter experts around the world met virtually to review/modify and generate new Threshold and Target requirements</a:t>
            </a:r>
            <a:endParaRPr lang="en-US" sz="4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-US" sz="2000" dirty="0"/>
              <a:t>Special thanks to the technical lead: </a:t>
            </a:r>
            <a:r>
              <a:rPr lang="en-US" sz="2000" b="1" i="1" dirty="0"/>
              <a:t>Arnold Dekker (</a:t>
            </a:r>
            <a:r>
              <a:rPr lang="en-US" sz="2000" b="1" i="1" dirty="0" err="1"/>
              <a:t>SatDek</a:t>
            </a:r>
            <a:r>
              <a:rPr lang="en-US" sz="2000" b="1" i="1" dirty="0"/>
              <a:t>)</a:t>
            </a:r>
            <a:endParaRPr lang="en-US" sz="2000" b="1" dirty="0"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0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0" name="Google Shape;80;p3"/>
          <p:cNvSpPr txBox="1">
            <a:spLocks noGrp="1"/>
          </p:cNvSpPr>
          <p:nvPr>
            <p:ph type="title"/>
          </p:nvPr>
        </p:nvSpPr>
        <p:spPr>
          <a:xfrm>
            <a:off x="176048" y="175939"/>
            <a:ext cx="9387000" cy="7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US" dirty="0">
                <a:latin typeface="Montserrat"/>
                <a:ea typeface="Montserrat"/>
                <a:cs typeface="Montserrat"/>
                <a:sym typeface="Montserrat"/>
              </a:rPr>
              <a:t>CEOS AR PFS History</a:t>
            </a:r>
            <a:endParaRPr dirty="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0963F5D-0883-C114-D1E3-208C1C7337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079292"/>
            <a:ext cx="11495400" cy="5142141"/>
          </a:xfrm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/>
              <a:t>Requirements Summary:</a:t>
            </a: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800" b="1" u="sng" dirty="0"/>
              <a:t>1.0 General Metadata</a:t>
            </a:r>
            <a:r>
              <a:rPr lang="en-US" sz="1800" dirty="0"/>
              <a:t> (17/</a:t>
            </a:r>
            <a:r>
              <a:rPr lang="en-US" sz="1800" b="1" dirty="0">
                <a:solidFill>
                  <a:schemeClr val="accent2"/>
                </a:solidFill>
              </a:rPr>
              <a:t>17</a:t>
            </a:r>
            <a:r>
              <a:rPr lang="en-US" sz="1800" dirty="0"/>
              <a:t>)</a:t>
            </a:r>
          </a:p>
          <a:p>
            <a:pPr lvl="2" indent="-317500">
              <a:spcBef>
                <a:spcPts val="0"/>
              </a:spcBef>
              <a:buSzPts val="1400"/>
              <a:buChar char="○"/>
            </a:pPr>
            <a:r>
              <a:rPr lang="en-US" sz="1800" b="1" i="1" dirty="0">
                <a:solidFill>
                  <a:srgbClr val="285DAB"/>
                </a:solidFill>
              </a:rPr>
              <a:t>No requirement changes</a:t>
            </a:r>
            <a:br>
              <a:rPr lang="en-US" sz="1400" i="1" dirty="0"/>
            </a:br>
            <a:endParaRPr lang="en-US" sz="1400" i="1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800" b="1" u="sng" dirty="0"/>
              <a:t>2.0 Per-Pixel Metadata</a:t>
            </a:r>
            <a:r>
              <a:rPr lang="en-US" sz="1800" dirty="0"/>
              <a:t> (13/</a:t>
            </a:r>
            <a:r>
              <a:rPr lang="en-US" sz="1800" b="1" i="1" dirty="0">
                <a:solidFill>
                  <a:srgbClr val="FF0000"/>
                </a:solidFill>
              </a:rPr>
              <a:t>20</a:t>
            </a:r>
            <a:r>
              <a:rPr lang="en-US" sz="1800" dirty="0"/>
              <a:t>) </a:t>
            </a:r>
          </a:p>
          <a:p>
            <a:pPr lvl="2" indent="-317500">
              <a:spcBef>
                <a:spcPts val="0"/>
              </a:spcBef>
              <a:buSzPts val="1400"/>
              <a:buChar char="○"/>
            </a:pPr>
            <a:r>
              <a:rPr lang="en-US" sz="1800" b="1" i="1" dirty="0">
                <a:solidFill>
                  <a:srgbClr val="FFC000"/>
                </a:solidFill>
              </a:rPr>
              <a:t>1 requirement modified</a:t>
            </a:r>
          </a:p>
          <a:p>
            <a:pPr marL="1714500" lvl="3" indent="-317500">
              <a:spcBef>
                <a:spcPts val="0"/>
              </a:spcBef>
              <a:buSzPts val="1400"/>
              <a:buChar char="■"/>
            </a:pPr>
            <a:r>
              <a:rPr lang="en-US" b="1" dirty="0">
                <a:solidFill>
                  <a:srgbClr val="FFC000"/>
                </a:solidFill>
              </a:rPr>
              <a:t>Sea/Lake/River Ice Mask (</a:t>
            </a:r>
            <a:r>
              <a:rPr lang="en-US" b="1" i="1" dirty="0">
                <a:solidFill>
                  <a:srgbClr val="FFC000"/>
                </a:solidFill>
              </a:rPr>
              <a:t>Threshold</a:t>
            </a:r>
            <a:r>
              <a:rPr lang="en-US" b="1" dirty="0">
                <a:solidFill>
                  <a:srgbClr val="FFC000"/>
                </a:solidFill>
              </a:rPr>
              <a:t>)</a:t>
            </a:r>
            <a:br>
              <a:rPr lang="en-US" sz="1400" dirty="0"/>
            </a:br>
            <a:endParaRPr lang="en-US" sz="400" dirty="0"/>
          </a:p>
          <a:p>
            <a:pPr lvl="2" indent="-317500">
              <a:spcBef>
                <a:spcPts val="0"/>
              </a:spcBef>
              <a:buSzPts val="1400"/>
              <a:buChar char="○"/>
            </a:pPr>
            <a:r>
              <a:rPr lang="en-US" sz="1800" b="1" i="1" dirty="0">
                <a:solidFill>
                  <a:srgbClr val="FF0000"/>
                </a:solidFill>
              </a:rPr>
              <a:t>10 new requirements identified (</a:t>
            </a:r>
            <a:r>
              <a:rPr lang="en-US" sz="1800" b="1" i="1" u="sng" dirty="0">
                <a:solidFill>
                  <a:srgbClr val="FF0000"/>
                </a:solidFill>
              </a:rPr>
              <a:t>All required at Threshold</a:t>
            </a:r>
            <a:r>
              <a:rPr lang="en-US" sz="1800" b="1" i="1" dirty="0">
                <a:solidFill>
                  <a:srgbClr val="FF0000"/>
                </a:solidFill>
              </a:rPr>
              <a:t>)</a:t>
            </a:r>
          </a:p>
          <a:p>
            <a:pPr marL="1714500" lvl="3" indent="-317500">
              <a:spcBef>
                <a:spcPts val="0"/>
              </a:spcBef>
              <a:buSzPts val="1400"/>
              <a:buChar char="■"/>
            </a:pPr>
            <a:r>
              <a:rPr lang="en-US" b="1" dirty="0">
                <a:solidFill>
                  <a:srgbClr val="FF0000"/>
                </a:solidFill>
              </a:rPr>
              <a:t>Adjacency Effects</a:t>
            </a:r>
          </a:p>
          <a:p>
            <a:pPr marL="1714500" lvl="3" indent="-317500">
              <a:spcBef>
                <a:spcPts val="0"/>
              </a:spcBef>
              <a:buSzPts val="1400"/>
              <a:buChar char="■"/>
            </a:pPr>
            <a:r>
              <a:rPr lang="en-US" b="1" dirty="0">
                <a:solidFill>
                  <a:srgbClr val="FF0000"/>
                </a:solidFill>
              </a:rPr>
              <a:t>Altitude (ASL)</a:t>
            </a:r>
          </a:p>
          <a:p>
            <a:pPr marL="1714500" lvl="3" indent="-317500">
              <a:spcBef>
                <a:spcPts val="0"/>
              </a:spcBef>
              <a:buSzPts val="1400"/>
              <a:buChar char="■"/>
            </a:pPr>
            <a:r>
              <a:rPr lang="en-US" b="1" dirty="0">
                <a:solidFill>
                  <a:srgbClr val="FF0000"/>
                </a:solidFill>
              </a:rPr>
              <a:t>Bidirectional Reflectance Distribution Function</a:t>
            </a:r>
          </a:p>
          <a:p>
            <a:pPr marL="1714500" lvl="3" indent="-317500">
              <a:spcBef>
                <a:spcPts val="0"/>
              </a:spcBef>
              <a:buSzPts val="1400"/>
              <a:buChar char="■"/>
            </a:pPr>
            <a:r>
              <a:rPr lang="en-US" b="1" dirty="0">
                <a:solidFill>
                  <a:srgbClr val="FF0000"/>
                </a:solidFill>
              </a:rPr>
              <a:t>Deep/Shallow Water</a:t>
            </a:r>
          </a:p>
          <a:p>
            <a:pPr marL="1714500" lvl="3" indent="-317500">
              <a:spcBef>
                <a:spcPts val="0"/>
              </a:spcBef>
              <a:buSzPts val="1400"/>
              <a:buChar char="■"/>
            </a:pPr>
            <a:r>
              <a:rPr lang="en-US" b="1" dirty="0">
                <a:solidFill>
                  <a:srgbClr val="FF0000"/>
                </a:solidFill>
              </a:rPr>
              <a:t>Floating Vegetation/Surface Scum Mask</a:t>
            </a:r>
          </a:p>
          <a:p>
            <a:pPr marL="1714500" lvl="3" indent="-317500">
              <a:spcBef>
                <a:spcPts val="0"/>
              </a:spcBef>
              <a:buSzPts val="1400"/>
              <a:buChar char="■"/>
            </a:pPr>
            <a:r>
              <a:rPr lang="en-US" b="1" dirty="0">
                <a:solidFill>
                  <a:srgbClr val="FF0000"/>
                </a:solidFill>
              </a:rPr>
              <a:t>Optically Deep or Optically Shallow Assessment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B6DD39-E934-7C13-1222-EB25431F1B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 PFS v1.0 vs SR PFS v5.0</a:t>
            </a:r>
          </a:p>
        </p:txBody>
      </p:sp>
      <p:sp>
        <p:nvSpPr>
          <p:cNvPr id="5" name="Google Shape;505;p57">
            <a:extLst>
              <a:ext uri="{FF2B5EF4-FFF2-40B4-BE49-F238E27FC236}">
                <a16:creationId xmlns:a16="http://schemas.microsoft.com/office/drawing/2014/main" id="{B01CF064-74E2-E427-2782-10F0BCE9A2A9}"/>
              </a:ext>
            </a:extLst>
          </p:cNvPr>
          <p:cNvSpPr txBox="1"/>
          <p:nvPr/>
        </p:nvSpPr>
        <p:spPr>
          <a:xfrm>
            <a:off x="7007807" y="4226487"/>
            <a:ext cx="4859960" cy="12926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Tx/>
              <a:buSzPts val="1400"/>
              <a:buChar char="■"/>
            </a:pPr>
            <a:r>
              <a:rPr lang="en" sz="1800" b="1" dirty="0">
                <a:solidFill>
                  <a:srgbClr val="FF0000"/>
                </a:solidFill>
                <a:latin typeface="Montserrat" panose="00000500000000000000" pitchFamily="2" charset="0"/>
              </a:rPr>
              <a:t>Sky Glint Mask</a:t>
            </a:r>
            <a:endParaRPr sz="1800" b="1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Tx/>
              <a:buSzPts val="1400"/>
              <a:buChar char="■"/>
            </a:pPr>
            <a:r>
              <a:rPr lang="en" sz="1800" b="1" dirty="0">
                <a:solidFill>
                  <a:srgbClr val="FF0000"/>
                </a:solidFill>
                <a:latin typeface="Montserrat" panose="00000500000000000000" pitchFamily="2" charset="0"/>
              </a:rPr>
              <a:t>Sun Glint</a:t>
            </a:r>
            <a:endParaRPr sz="1800" b="1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Tx/>
              <a:buSzPts val="1400"/>
              <a:buChar char="■"/>
            </a:pPr>
            <a:r>
              <a:rPr lang="en" sz="1800" b="1" dirty="0">
                <a:solidFill>
                  <a:srgbClr val="FF0000"/>
                </a:solidFill>
                <a:latin typeface="Montserrat" panose="00000500000000000000" pitchFamily="2" charset="0"/>
              </a:rPr>
              <a:t>Turbid Water Flag</a:t>
            </a:r>
            <a:endParaRPr sz="1800" b="1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ClrTx/>
              <a:buSzPts val="1400"/>
              <a:buChar char="■"/>
            </a:pPr>
            <a:r>
              <a:rPr lang="en" sz="1800" b="1" dirty="0">
                <a:solidFill>
                  <a:srgbClr val="FF0000"/>
                </a:solidFill>
                <a:latin typeface="Montserrat" panose="00000500000000000000" pitchFamily="2" charset="0"/>
              </a:rPr>
              <a:t>Whitecap/Foam Maskmont</a:t>
            </a:r>
            <a:endParaRPr sz="1600" b="1" dirty="0">
              <a:solidFill>
                <a:srgbClr val="FF0000"/>
              </a:solidFill>
              <a:latin typeface="Montserrat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900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8CD3EC-427C-003E-42EC-1885278138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124262"/>
            <a:ext cx="11495400" cy="5097171"/>
          </a:xfrm>
        </p:spPr>
        <p:txBody>
          <a:bodyPr/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2000" dirty="0"/>
              <a:t>Requirements Summary:</a:t>
            </a:r>
            <a:endParaRPr lang="en-US" sz="2000" i="1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800" b="1" i="1" u="sng" dirty="0"/>
              <a:t>3.0 Radiometric and Atmospheric Corrections</a:t>
            </a:r>
            <a:r>
              <a:rPr lang="en-US" sz="1800" dirty="0"/>
              <a:t> (6/</a:t>
            </a:r>
            <a:r>
              <a:rPr lang="en-US" sz="1800" b="1" dirty="0">
                <a:solidFill>
                  <a:srgbClr val="FF0000"/>
                </a:solidFill>
              </a:rPr>
              <a:t>14</a:t>
            </a:r>
            <a:r>
              <a:rPr lang="en-US" sz="1800" dirty="0"/>
              <a:t>)</a:t>
            </a:r>
          </a:p>
          <a:p>
            <a:pPr lvl="2" indent="-317500">
              <a:spcBef>
                <a:spcPts val="0"/>
              </a:spcBef>
              <a:buSzPts val="1400"/>
              <a:buChar char="○"/>
            </a:pPr>
            <a:r>
              <a:rPr lang="en-US" sz="1800" b="1" i="1" dirty="0">
                <a:solidFill>
                  <a:srgbClr val="FFC000"/>
                </a:solidFill>
              </a:rPr>
              <a:t>1 requirement modified</a:t>
            </a:r>
          </a:p>
          <a:p>
            <a:pPr lvl="3" indent="-317500">
              <a:spcBef>
                <a:spcPts val="0"/>
              </a:spcBef>
              <a:buSzPts val="1400"/>
              <a:buChar char="■"/>
            </a:pPr>
            <a:r>
              <a:rPr lang="en-US" b="1" dirty="0">
                <a:solidFill>
                  <a:srgbClr val="FFC000"/>
                </a:solidFill>
              </a:rPr>
              <a:t>Atmospheric Reflectance Correction (</a:t>
            </a:r>
            <a:r>
              <a:rPr lang="en-US" b="1" i="1" dirty="0">
                <a:solidFill>
                  <a:srgbClr val="FFC000"/>
                </a:solidFill>
              </a:rPr>
              <a:t>Threshold</a:t>
            </a:r>
            <a:r>
              <a:rPr lang="en-US" b="1" dirty="0">
                <a:solidFill>
                  <a:srgbClr val="FFC000"/>
                </a:solidFill>
              </a:rPr>
              <a:t>)</a:t>
            </a:r>
            <a:br>
              <a:rPr lang="en-US" sz="1600" b="1" dirty="0">
                <a:solidFill>
                  <a:srgbClr val="FFC000"/>
                </a:solidFill>
              </a:rPr>
            </a:br>
            <a:endParaRPr lang="en-US" sz="700" dirty="0"/>
          </a:p>
          <a:p>
            <a:pPr lvl="2" indent="-317500">
              <a:spcBef>
                <a:spcPts val="0"/>
              </a:spcBef>
              <a:buSzPts val="1400"/>
              <a:buChar char="○"/>
            </a:pPr>
            <a:r>
              <a:rPr lang="en-US" sz="1800" b="1" i="1" dirty="0">
                <a:solidFill>
                  <a:srgbClr val="FF0000"/>
                </a:solidFill>
              </a:rPr>
              <a:t>8 new requirements identified (*</a:t>
            </a:r>
            <a:r>
              <a:rPr lang="en-US" sz="1800" b="1" i="1" u="sng" dirty="0">
                <a:solidFill>
                  <a:srgbClr val="FF0000"/>
                </a:solidFill>
              </a:rPr>
              <a:t>5 required at Threshold</a:t>
            </a:r>
            <a:r>
              <a:rPr lang="en-US" sz="1800" b="1" i="1" dirty="0">
                <a:solidFill>
                  <a:srgbClr val="FF0000"/>
                </a:solidFill>
              </a:rPr>
              <a:t>)</a:t>
            </a:r>
            <a:endParaRPr lang="en-US" sz="1600" b="1" i="1" dirty="0">
              <a:solidFill>
                <a:srgbClr val="FF0000"/>
              </a:solidFill>
            </a:endParaRPr>
          </a:p>
          <a:p>
            <a:pPr lvl="3" indent="-311150">
              <a:spcBef>
                <a:spcPts val="0"/>
              </a:spcBef>
              <a:buSzPts val="1300"/>
              <a:buChar char="■"/>
            </a:pPr>
            <a:r>
              <a:rPr lang="en-US" b="1" dirty="0">
                <a:solidFill>
                  <a:srgbClr val="FF0000"/>
                </a:solidFill>
              </a:rPr>
              <a:t>Adjacency Effects Correction</a:t>
            </a:r>
          </a:p>
          <a:p>
            <a:pPr lvl="3" indent="-311150">
              <a:spcBef>
                <a:spcPts val="0"/>
              </a:spcBef>
              <a:buSzPts val="1300"/>
              <a:buChar char="■"/>
            </a:pPr>
            <a:r>
              <a:rPr lang="en-US" b="1" dirty="0">
                <a:solidFill>
                  <a:srgbClr val="FF0000"/>
                </a:solidFill>
              </a:rPr>
              <a:t>Bidirectional Reflectance Distribution Function</a:t>
            </a:r>
          </a:p>
          <a:p>
            <a:pPr lvl="3" indent="-317500">
              <a:spcBef>
                <a:spcPts val="0"/>
              </a:spcBef>
              <a:buSzPts val="1400"/>
              <a:buChar char="■"/>
            </a:pPr>
            <a:r>
              <a:rPr lang="en-US" b="1" u="sng" dirty="0">
                <a:solidFill>
                  <a:srgbClr val="FF0000"/>
                </a:solidFill>
              </a:rPr>
              <a:t>*Floating Vegetation/Surface Scum Correction</a:t>
            </a:r>
          </a:p>
          <a:p>
            <a:pPr lvl="3" indent="-317500">
              <a:spcBef>
                <a:spcPts val="0"/>
              </a:spcBef>
              <a:buSzPts val="1400"/>
              <a:buChar char="■"/>
            </a:pPr>
            <a:r>
              <a:rPr lang="en-US" b="1" u="sng" dirty="0">
                <a:solidFill>
                  <a:srgbClr val="FF0000"/>
                </a:solidFill>
                <a:latin typeface="Montserrat" panose="00000500000000000000" pitchFamily="2" charset="0"/>
              </a:rPr>
              <a:t>*Other Trace Gaseous Absorption Corrections</a:t>
            </a:r>
          </a:p>
          <a:p>
            <a:pPr lvl="3" indent="-317500">
              <a:spcBef>
                <a:spcPts val="0"/>
              </a:spcBef>
              <a:buSzPts val="1400"/>
              <a:buChar char="■"/>
            </a:pPr>
            <a:r>
              <a:rPr lang="en-US" b="1" u="sng" dirty="0">
                <a:solidFill>
                  <a:srgbClr val="FF0000"/>
                </a:solidFill>
                <a:latin typeface="Montserrat" panose="00000500000000000000" pitchFamily="2" charset="0"/>
              </a:rPr>
              <a:t>*Sky Glint Correction</a:t>
            </a:r>
          </a:p>
          <a:p>
            <a:pPr marL="1054100" lvl="2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US" sz="1800" dirty="0"/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-US" sz="1800" b="1" i="1" u="sng" dirty="0"/>
              <a:t>4.0 Geometric Corrections</a:t>
            </a:r>
            <a:r>
              <a:rPr lang="en-US" sz="1800" dirty="0"/>
              <a:t> (1/</a:t>
            </a:r>
            <a:r>
              <a:rPr lang="en-US" sz="1800" b="1" dirty="0">
                <a:solidFill>
                  <a:srgbClr val="00B050"/>
                </a:solidFill>
              </a:rPr>
              <a:t>1</a:t>
            </a:r>
            <a:r>
              <a:rPr lang="en-US" sz="1800" dirty="0"/>
              <a:t>)</a:t>
            </a:r>
          </a:p>
          <a:p>
            <a:pPr lvl="2" indent="-317500">
              <a:spcBef>
                <a:spcPts val="0"/>
              </a:spcBef>
              <a:buSzPts val="1400"/>
              <a:buChar char="○"/>
            </a:pPr>
            <a:r>
              <a:rPr lang="en-US" sz="1800" b="1" i="1" dirty="0">
                <a:solidFill>
                  <a:srgbClr val="285DAB"/>
                </a:solidFill>
              </a:rPr>
              <a:t>No requirement changes</a:t>
            </a:r>
            <a:br>
              <a:rPr lang="en-US" sz="1800" i="1" dirty="0"/>
            </a:br>
            <a:endParaRPr lang="en-US" sz="1800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b="1" dirty="0">
                <a:solidFill>
                  <a:srgbClr val="00B050"/>
                </a:solidFill>
              </a:rPr>
              <a:t>~80% of the AR PFS requirements correspond with Surface Reflectance PFS requirements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C1D6C3-F93E-A400-B93C-A476330805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Google Shape;513;p58">
            <a:extLst>
              <a:ext uri="{FF2B5EF4-FFF2-40B4-BE49-F238E27FC236}">
                <a16:creationId xmlns:a16="http://schemas.microsoft.com/office/drawing/2014/main" id="{AF623A52-C7E8-4B66-A6AB-E00F01D9AF0D}"/>
              </a:ext>
            </a:extLst>
          </p:cNvPr>
          <p:cNvSpPr txBox="1"/>
          <p:nvPr/>
        </p:nvSpPr>
        <p:spPr>
          <a:xfrm>
            <a:off x="6816876" y="2877852"/>
            <a:ext cx="5301000" cy="1569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371600" lvl="2" indent="-31115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300"/>
              <a:buFont typeface="Wingdings" panose="05000000000000000000" pitchFamily="2" charset="2"/>
              <a:buChar char="§"/>
            </a:pPr>
            <a:r>
              <a:rPr lang="en" sz="1800" b="1" dirty="0">
                <a:solidFill>
                  <a:srgbClr val="FF0000"/>
                </a:solidFill>
                <a:latin typeface="Montserrat" panose="00000500000000000000" pitchFamily="2" charset="0"/>
              </a:rPr>
              <a:t>Sun Glint Correction</a:t>
            </a:r>
            <a:endParaRPr sz="1800" b="1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1371600" lvl="2" indent="-31115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300"/>
              <a:buFont typeface="Wingdings" panose="05000000000000000000" pitchFamily="2" charset="2"/>
              <a:buChar char="§"/>
            </a:pPr>
            <a:r>
              <a:rPr lang="en" sz="1800" b="1" u="sng" dirty="0">
                <a:solidFill>
                  <a:srgbClr val="FF0000"/>
                </a:solidFill>
                <a:latin typeface="Montserrat" panose="00000500000000000000" pitchFamily="2" charset="0"/>
              </a:rPr>
              <a:t>*Turbid Water Correction</a:t>
            </a:r>
            <a:endParaRPr sz="1800" b="1" u="sng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1371600" lvl="2" indent="-31115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ts val="1300"/>
              <a:buFont typeface="Wingdings" panose="05000000000000000000" pitchFamily="2" charset="2"/>
              <a:buChar char="§"/>
            </a:pPr>
            <a:r>
              <a:rPr lang="en" sz="1800" b="1" u="sng" dirty="0">
                <a:solidFill>
                  <a:srgbClr val="FF0000"/>
                </a:solidFill>
                <a:latin typeface="Montserrat" panose="00000500000000000000" pitchFamily="2" charset="0"/>
              </a:rPr>
              <a:t>*Whitecap &amp; Foam Correction</a:t>
            </a:r>
            <a:endParaRPr sz="1800" b="1" u="sng" dirty="0">
              <a:solidFill>
                <a:srgbClr val="FF0000"/>
              </a:solidFill>
              <a:latin typeface="Montserrat" panose="00000500000000000000" pitchFamily="2" charset="0"/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sz="1800" b="1" dirty="0">
              <a:solidFill>
                <a:srgbClr val="FF0000"/>
              </a:solidFill>
            </a:endParaRP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Font typeface="Wingdings" panose="05000000000000000000" pitchFamily="2" charset="2"/>
              <a:buChar char="§"/>
            </a:pPr>
            <a:endParaRPr sz="1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92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235E84-6481-66BF-F10E-1CC42BD60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105469"/>
            <a:ext cx="11495400" cy="5115964"/>
          </a:xfrm>
        </p:spPr>
        <p:txBody>
          <a:bodyPr/>
          <a:lstStyle/>
          <a:p>
            <a:r>
              <a:rPr lang="en-US" sz="2000" dirty="0"/>
              <a:t>Reminder that current AR PFS v1.0 applies to data collected by multispectral/hyperspectral sensors operating in the VIS/NIR/SWIR wavelengths over </a:t>
            </a:r>
            <a:r>
              <a:rPr lang="en-US" sz="2000" b="1" dirty="0">
                <a:solidFill>
                  <a:srgbClr val="00B0F0"/>
                </a:solidFill>
              </a:rPr>
              <a:t>coastal</a:t>
            </a:r>
            <a:r>
              <a:rPr lang="en-US" sz="2000" dirty="0"/>
              <a:t> and </a:t>
            </a:r>
            <a:r>
              <a:rPr lang="en-US" sz="2000" b="1" dirty="0">
                <a:solidFill>
                  <a:srgbClr val="00B0F0"/>
                </a:solidFill>
              </a:rPr>
              <a:t>inland water bodies</a:t>
            </a:r>
          </a:p>
          <a:p>
            <a:pPr lvl="1"/>
            <a:r>
              <a:rPr lang="en-US" sz="1600" i="1" dirty="0">
                <a:solidFill>
                  <a:schemeClr val="tx1"/>
                </a:solidFill>
              </a:rPr>
              <a:t>and… AR PFS v1.0 was only endorsed in February 2022</a:t>
            </a:r>
            <a:br>
              <a:rPr lang="en-US" sz="1600" b="1" dirty="0">
                <a:solidFill>
                  <a:srgbClr val="00B0F0"/>
                </a:solidFill>
              </a:rPr>
            </a:br>
            <a:endParaRPr lang="en-US" sz="1600" b="1" dirty="0">
              <a:solidFill>
                <a:srgbClr val="00B0F0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June 2022:</a:t>
            </a:r>
            <a:r>
              <a:rPr lang="en-US" sz="2000" dirty="0">
                <a:solidFill>
                  <a:schemeClr val="tx1"/>
                </a:solidFill>
              </a:rPr>
              <a:t> CEOS-ARD Oversight Group learned NASA (</a:t>
            </a:r>
            <a:r>
              <a:rPr lang="en-US" sz="2000" i="1" dirty="0">
                <a:solidFill>
                  <a:schemeClr val="tx1"/>
                </a:solidFill>
              </a:rPr>
              <a:t>Jeremy </a:t>
            </a:r>
            <a:r>
              <a:rPr lang="en-US" sz="2000" i="1" dirty="0" err="1">
                <a:solidFill>
                  <a:schemeClr val="tx1"/>
                </a:solidFill>
              </a:rPr>
              <a:t>Werdell</a:t>
            </a:r>
            <a:r>
              <a:rPr lang="en-US" sz="2000" dirty="0">
                <a:solidFill>
                  <a:schemeClr val="tx1"/>
                </a:solidFill>
              </a:rPr>
              <a:t>) and NOAA/Blue Planet (</a:t>
            </a:r>
            <a:r>
              <a:rPr lang="en-US" sz="2000" i="1" dirty="0">
                <a:solidFill>
                  <a:schemeClr val="tx1"/>
                </a:solidFill>
              </a:rPr>
              <a:t>Emily </a:t>
            </a:r>
            <a:r>
              <a:rPr lang="en-US" sz="2000" i="1" dirty="0" err="1">
                <a:solidFill>
                  <a:schemeClr val="tx1"/>
                </a:solidFill>
              </a:rPr>
              <a:t>Smail</a:t>
            </a:r>
            <a:r>
              <a:rPr lang="en-US" sz="2000" dirty="0">
                <a:solidFill>
                  <a:schemeClr val="tx1"/>
                </a:solidFill>
              </a:rPr>
              <a:t>) were looking at the feasibility of adapting the AR PFS to include open oceans</a:t>
            </a:r>
            <a:br>
              <a:rPr lang="en-US" sz="2000" dirty="0">
                <a:solidFill>
                  <a:schemeClr val="tx1"/>
                </a:solidFill>
              </a:rPr>
            </a:br>
            <a:endParaRPr lang="en-US" sz="1600" dirty="0">
              <a:solidFill>
                <a:schemeClr val="tx1"/>
              </a:solidFill>
            </a:endParaRPr>
          </a:p>
          <a:p>
            <a:r>
              <a:rPr lang="en-US" sz="2000" b="1" dirty="0">
                <a:solidFill>
                  <a:schemeClr val="tx1"/>
                </a:solidFill>
              </a:rPr>
              <a:t>November 2022:</a:t>
            </a:r>
            <a:r>
              <a:rPr lang="en-US" sz="2000" dirty="0">
                <a:solidFill>
                  <a:schemeClr val="tx1"/>
                </a:solidFill>
              </a:rPr>
              <a:t> CEOS-ARD Oversight Group, including others from the ocean observing community, reaffirmed that a single </a:t>
            </a:r>
            <a:r>
              <a:rPr lang="en-US" sz="2000" b="1" dirty="0">
                <a:solidFill>
                  <a:schemeClr val="tx1"/>
                </a:solidFill>
              </a:rPr>
              <a:t>consolidated AR PFS</a:t>
            </a:r>
            <a:r>
              <a:rPr lang="en-US" sz="2000" dirty="0">
                <a:solidFill>
                  <a:schemeClr val="tx1"/>
                </a:solidFill>
              </a:rPr>
              <a:t> covering </a:t>
            </a:r>
            <a:r>
              <a:rPr lang="en-US" sz="2000" b="1" dirty="0">
                <a:solidFill>
                  <a:srgbClr val="00B0F0"/>
                </a:solidFill>
              </a:rPr>
              <a:t>inland, coastal and oceanic waters</a:t>
            </a:r>
            <a:r>
              <a:rPr lang="en-US" sz="2000" dirty="0">
                <a:solidFill>
                  <a:schemeClr val="tx1"/>
                </a:solidFill>
              </a:rPr>
              <a:t> is the preferred approach and should be developed in collaboration between CEOS, OCR-VC, GEO </a:t>
            </a:r>
            <a:r>
              <a:rPr lang="en-US" sz="2000" dirty="0" err="1">
                <a:solidFill>
                  <a:schemeClr val="tx1"/>
                </a:solidFill>
              </a:rPr>
              <a:t>Aquawatch</a:t>
            </a:r>
            <a:r>
              <a:rPr lang="en-US" sz="2000" dirty="0">
                <a:solidFill>
                  <a:schemeClr val="tx1"/>
                </a:solidFill>
              </a:rPr>
              <a:t>, and International Ocean </a:t>
            </a:r>
            <a:r>
              <a:rPr lang="en-US" sz="2000" dirty="0" err="1">
                <a:solidFill>
                  <a:schemeClr val="tx1"/>
                </a:solidFill>
              </a:rPr>
              <a:t>Colour</a:t>
            </a:r>
            <a:r>
              <a:rPr lang="en-US" sz="2000" dirty="0">
                <a:solidFill>
                  <a:schemeClr val="tx1"/>
                </a:solidFill>
              </a:rPr>
              <a:t> Coordinating Group IOCCG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58049C-AA92-F114-6AD5-16429C749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 PFS Recent Activity</a:t>
            </a:r>
          </a:p>
        </p:txBody>
      </p:sp>
    </p:spTree>
    <p:extLst>
      <p:ext uri="{BB962C8B-B14F-4D97-AF65-F5344CB8AC3E}">
        <p14:creationId xmlns:p14="http://schemas.microsoft.com/office/powerpoint/2010/main" val="574658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235E84-6481-66BF-F10E-1CC42BD60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105469"/>
            <a:ext cx="11495400" cy="5115964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</a:rPr>
              <a:t>March 2023:</a:t>
            </a:r>
            <a:r>
              <a:rPr lang="en-US" sz="2400" dirty="0">
                <a:solidFill>
                  <a:schemeClr val="tx1"/>
                </a:solidFill>
              </a:rPr>
              <a:t> International Ocean </a:t>
            </a:r>
            <a:r>
              <a:rPr lang="en-US" sz="2400" dirty="0" err="1">
                <a:solidFill>
                  <a:schemeClr val="tx1"/>
                </a:solidFill>
              </a:rPr>
              <a:t>Colour</a:t>
            </a:r>
            <a:r>
              <a:rPr lang="en-US" sz="2400" dirty="0">
                <a:solidFill>
                  <a:schemeClr val="tx1"/>
                </a:solidFill>
              </a:rPr>
              <a:t> Coordinating Group (IOCCG) (</a:t>
            </a:r>
            <a:r>
              <a:rPr lang="en-US" sz="2400" dirty="0" err="1">
                <a:solidFill>
                  <a:schemeClr val="tx1"/>
                </a:solidFill>
              </a:rPr>
              <a:t>Maycira</a:t>
            </a:r>
            <a:r>
              <a:rPr lang="en-US" sz="2400" dirty="0">
                <a:solidFill>
                  <a:schemeClr val="tx1"/>
                </a:solidFill>
              </a:rPr>
              <a:t> Costa) led an effort to review the AR PFS and present their input at the 27th IOCCG Committee Meeting</a:t>
            </a:r>
          </a:p>
          <a:p>
            <a:pPr marL="800100" lvl="1" indent="-342900" algn="just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i="1" dirty="0"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Differences between </a:t>
            </a:r>
            <a:r>
              <a:rPr lang="en-US" sz="1800" b="1" i="1" dirty="0">
                <a:solidFill>
                  <a:srgbClr val="00B050"/>
                </a:solidFill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Threshold</a:t>
            </a:r>
            <a:r>
              <a:rPr lang="en-US" sz="1800" i="1" dirty="0"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 and </a:t>
            </a:r>
            <a:r>
              <a:rPr lang="en-US" sz="1800" b="1" i="1" dirty="0">
                <a:solidFill>
                  <a:srgbClr val="FF0000"/>
                </a:solidFill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Target</a:t>
            </a:r>
            <a:r>
              <a:rPr lang="en-US" sz="1800" i="1" dirty="0"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 requirements, as Ocean </a:t>
            </a:r>
            <a:r>
              <a:rPr lang="en-US" sz="1800" i="1" dirty="0" err="1"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Colour</a:t>
            </a:r>
            <a:r>
              <a:rPr lang="en-US" sz="1800" i="1" dirty="0"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 </a:t>
            </a:r>
            <a:r>
              <a:rPr lang="en-US" sz="1800" i="1" dirty="0" err="1"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standardised</a:t>
            </a:r>
            <a:r>
              <a:rPr lang="en-US" sz="1800" i="1" dirty="0"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 processing is more mature</a:t>
            </a:r>
          </a:p>
          <a:p>
            <a:pPr marL="800100" lvl="1" indent="-342900" algn="just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i="1" dirty="0"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Pseudo-invariant reflectance features can be </a:t>
            </a:r>
            <a:r>
              <a:rPr lang="en-US" sz="1800" i="1" u="sng" dirty="0"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used on the land but not ocean</a:t>
            </a:r>
          </a:p>
          <a:p>
            <a:pPr marL="800100" lvl="1" indent="-342900" algn="just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i="1" dirty="0"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Are peer reviewed journal paper(s) published on algorithms </a:t>
            </a:r>
            <a:r>
              <a:rPr lang="en-US" sz="1800" b="1" i="1" dirty="0"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required</a:t>
            </a:r>
            <a:r>
              <a:rPr lang="en-US" sz="1800" i="1" dirty="0"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?</a:t>
            </a:r>
          </a:p>
          <a:p>
            <a:pPr marL="800100" lvl="1" indent="-342900" algn="just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i="1" dirty="0"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Differences in </a:t>
            </a:r>
            <a:r>
              <a:rPr lang="en-US" sz="1800" b="1" i="1" u="sng" dirty="0"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sun glint correction</a:t>
            </a:r>
            <a:r>
              <a:rPr lang="en-US" sz="1800" i="1" dirty="0"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 (in water bodies bounded by land)</a:t>
            </a:r>
          </a:p>
          <a:p>
            <a:pPr marL="800100" lvl="1" indent="-342900" algn="just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b="1" i="1" dirty="0">
                <a:solidFill>
                  <a:srgbClr val="00B0F0"/>
                </a:solidFill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Atmospheric adjacency</a:t>
            </a:r>
            <a:r>
              <a:rPr lang="en-US" sz="1800" i="1" dirty="0"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 correction for (heavily) land affected water pixels</a:t>
            </a:r>
          </a:p>
          <a:p>
            <a:pPr marL="800100" lvl="1" indent="-342900" algn="just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i="1" dirty="0"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Differences on how to deal with </a:t>
            </a:r>
            <a:r>
              <a:rPr lang="en-US" sz="1800" b="1" i="1" u="sng" dirty="0">
                <a:solidFill>
                  <a:srgbClr val="00B050"/>
                </a:solidFill>
                <a:effectLst/>
                <a:latin typeface="Montserrat" panose="00000500000000000000" pitchFamily="2" charset="0"/>
                <a:ea typeface="Arial" panose="020B0604020202020204" pitchFamily="34" charset="0"/>
              </a:rPr>
              <a:t>optically shallow water flags</a:t>
            </a:r>
          </a:p>
          <a:p>
            <a:pPr marL="800100" lvl="1" indent="-342900" algn="just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Montserrat" panose="00000500000000000000" pitchFamily="2" charset="0"/>
              </a:rPr>
              <a:t>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58049C-AA92-F114-6AD5-16429C749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 PFS Recent Activity</a:t>
            </a:r>
          </a:p>
        </p:txBody>
      </p:sp>
    </p:spTree>
    <p:extLst>
      <p:ext uri="{BB962C8B-B14F-4D97-AF65-F5344CB8AC3E}">
        <p14:creationId xmlns:p14="http://schemas.microsoft.com/office/powerpoint/2010/main" val="11302076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235E84-6481-66BF-F10E-1CC42BD604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2" y="1105469"/>
            <a:ext cx="11699445" cy="5115964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  <a:latin typeface="Montserrat" panose="00000500000000000000" pitchFamily="2" charset="0"/>
              </a:rPr>
              <a:t>July 2023: </a:t>
            </a:r>
            <a:r>
              <a:rPr lang="en-US" sz="2000" dirty="0">
                <a:solidFill>
                  <a:schemeClr val="tx1"/>
                </a:solidFill>
                <a:latin typeface="Montserrat" panose="00000500000000000000" pitchFamily="2" charset="0"/>
              </a:rPr>
              <a:t>Small working group met to plan a strategy for coordinating feedback from the IOCCG/Aquatic Reflectance communities</a:t>
            </a:r>
          </a:p>
          <a:p>
            <a:pPr lvl="1"/>
            <a:r>
              <a:rPr lang="en-US" sz="1800" dirty="0">
                <a:solidFill>
                  <a:schemeClr val="tx1"/>
                </a:solidFill>
                <a:latin typeface="Montserrat" panose="00000500000000000000" pitchFamily="2" charset="0"/>
              </a:rPr>
              <a:t>Included: </a:t>
            </a:r>
            <a:r>
              <a:rPr lang="en-US" sz="1800" b="1" dirty="0" err="1">
                <a:solidFill>
                  <a:schemeClr val="tx1"/>
                </a:solidFill>
                <a:latin typeface="Montserrat" panose="00000500000000000000" pitchFamily="2" charset="0"/>
              </a:rPr>
              <a:t>Maycira</a:t>
            </a:r>
            <a:r>
              <a:rPr lang="en-US" sz="1800" b="1" dirty="0">
                <a:solidFill>
                  <a:schemeClr val="tx1"/>
                </a:solidFill>
                <a:latin typeface="Montserrat" panose="00000500000000000000" pitchFamily="2" charset="0"/>
              </a:rPr>
              <a:t> Costa</a:t>
            </a:r>
            <a:r>
              <a:rPr lang="en-US" sz="1800" dirty="0">
                <a:solidFill>
                  <a:schemeClr val="tx1"/>
                </a:solidFill>
                <a:latin typeface="Montserrat" panose="00000500000000000000" pitchFamily="2" charset="0"/>
              </a:rPr>
              <a:t> (Univ. Victoria), </a:t>
            </a:r>
            <a:r>
              <a:rPr lang="en-US" sz="1800" b="1" dirty="0" err="1">
                <a:solidFill>
                  <a:schemeClr val="tx1"/>
                </a:solidFill>
                <a:latin typeface="Montserrat" panose="00000500000000000000" pitchFamily="2" charset="0"/>
              </a:rPr>
              <a:t>Ewa</a:t>
            </a:r>
            <a:r>
              <a:rPr lang="en-US" sz="1800" b="1" dirty="0">
                <a:solidFill>
                  <a:schemeClr val="tx1"/>
                </a:solidFill>
                <a:latin typeface="Montserrat" panose="00000500000000000000" pitchFamily="2" charset="0"/>
              </a:rPr>
              <a:t> </a:t>
            </a:r>
            <a:r>
              <a:rPr lang="en-US" sz="1800" b="1" dirty="0" err="1">
                <a:solidFill>
                  <a:schemeClr val="tx1"/>
                </a:solidFill>
                <a:latin typeface="Montserrat" panose="00000500000000000000" pitchFamily="2" charset="0"/>
              </a:rPr>
              <a:t>Kwiatkowska</a:t>
            </a:r>
            <a:r>
              <a:rPr lang="en-US" sz="1800" b="1" dirty="0">
                <a:solidFill>
                  <a:schemeClr val="tx1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Montserrat" panose="00000500000000000000" pitchFamily="2" charset="0"/>
              </a:rPr>
              <a:t>(EUMETSAT), </a:t>
            </a:r>
            <a:r>
              <a:rPr lang="en-US" sz="1800" b="1" dirty="0">
                <a:solidFill>
                  <a:schemeClr val="tx1"/>
                </a:solidFill>
                <a:latin typeface="Montserrat" panose="00000500000000000000" pitchFamily="2" charset="0"/>
              </a:rPr>
              <a:t>Arnold Dekker</a:t>
            </a:r>
            <a:r>
              <a:rPr lang="en-US" sz="1800" dirty="0">
                <a:solidFill>
                  <a:schemeClr val="tx1"/>
                </a:solidFill>
                <a:latin typeface="Montserrat" panose="00000500000000000000" pitchFamily="2" charset="0"/>
              </a:rPr>
              <a:t> (</a:t>
            </a:r>
            <a:r>
              <a:rPr lang="en-US" sz="1800" dirty="0" err="1">
                <a:solidFill>
                  <a:schemeClr val="tx1"/>
                </a:solidFill>
                <a:latin typeface="Montserrat" panose="00000500000000000000" pitchFamily="2" charset="0"/>
              </a:rPr>
              <a:t>SatDek</a:t>
            </a:r>
            <a:r>
              <a:rPr lang="en-US" sz="1800" dirty="0">
                <a:solidFill>
                  <a:schemeClr val="tx1"/>
                </a:solidFill>
                <a:latin typeface="Montserrat" panose="00000500000000000000" pitchFamily="2" charset="0"/>
              </a:rPr>
              <a:t>), </a:t>
            </a:r>
            <a:r>
              <a:rPr lang="en-US" sz="1800" b="1" dirty="0">
                <a:solidFill>
                  <a:schemeClr val="tx1"/>
                </a:solidFill>
                <a:latin typeface="Montserrat" panose="00000500000000000000" pitchFamily="2" charset="0"/>
              </a:rPr>
              <a:t>Claudia </a:t>
            </a:r>
            <a:r>
              <a:rPr lang="en-US" sz="1800" b="1" dirty="0" err="1">
                <a:solidFill>
                  <a:schemeClr val="tx1"/>
                </a:solidFill>
                <a:latin typeface="Montserrat" panose="00000500000000000000" pitchFamily="2" charset="0"/>
              </a:rPr>
              <a:t>Giardino</a:t>
            </a:r>
            <a:r>
              <a:rPr lang="en-US" sz="1800" b="1" dirty="0">
                <a:solidFill>
                  <a:schemeClr val="tx1"/>
                </a:solidFill>
                <a:latin typeface="Montserrat" panose="00000500000000000000" pitchFamily="2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Montserrat" panose="00000500000000000000" pitchFamily="2" charset="0"/>
              </a:rPr>
              <a:t>(NRC Italy), </a:t>
            </a:r>
            <a:r>
              <a:rPr lang="en-US" sz="1800" b="1" dirty="0">
                <a:solidFill>
                  <a:schemeClr val="tx1"/>
                </a:solidFill>
                <a:latin typeface="Montserrat" panose="00000500000000000000" pitchFamily="2" charset="0"/>
              </a:rPr>
              <a:t>Sean Bailey</a:t>
            </a:r>
            <a:r>
              <a:rPr lang="en-US" sz="1800" dirty="0">
                <a:solidFill>
                  <a:schemeClr val="tx1"/>
                </a:solidFill>
                <a:latin typeface="Montserrat" panose="00000500000000000000" pitchFamily="2" charset="0"/>
              </a:rPr>
              <a:t> (NASA), </a:t>
            </a:r>
            <a:r>
              <a:rPr lang="en-US" sz="1800" b="1" dirty="0">
                <a:solidFill>
                  <a:schemeClr val="tx1"/>
                </a:solidFill>
                <a:latin typeface="Montserrat" panose="00000500000000000000" pitchFamily="2" charset="0"/>
              </a:rPr>
              <a:t>Matthew </a:t>
            </a:r>
            <a:r>
              <a:rPr lang="en-US" sz="1800" b="1" dirty="0" err="1">
                <a:solidFill>
                  <a:schemeClr val="tx1"/>
                </a:solidFill>
                <a:latin typeface="Montserrat" panose="00000500000000000000" pitchFamily="2" charset="0"/>
              </a:rPr>
              <a:t>Steventon</a:t>
            </a:r>
            <a:r>
              <a:rPr lang="en-US" sz="1800" dirty="0">
                <a:solidFill>
                  <a:schemeClr val="tx1"/>
                </a:solidFill>
                <a:latin typeface="Montserrat" panose="00000500000000000000" pitchFamily="2" charset="0"/>
              </a:rPr>
              <a:t> (</a:t>
            </a:r>
            <a:r>
              <a:rPr lang="en-US" sz="1800" dirty="0" err="1">
                <a:solidFill>
                  <a:schemeClr val="tx1"/>
                </a:solidFill>
                <a:latin typeface="Montserrat" panose="00000500000000000000" pitchFamily="2" charset="0"/>
              </a:rPr>
              <a:t>Symbios</a:t>
            </a:r>
            <a:r>
              <a:rPr lang="en-US" sz="1800" dirty="0">
                <a:solidFill>
                  <a:schemeClr val="tx1"/>
                </a:solidFill>
                <a:latin typeface="Montserrat" panose="00000500000000000000" pitchFamily="2" charset="0"/>
              </a:rPr>
              <a:t>), </a:t>
            </a:r>
            <a:r>
              <a:rPr lang="en-US" sz="1800" b="1" dirty="0">
                <a:solidFill>
                  <a:schemeClr val="tx1"/>
                </a:solidFill>
                <a:latin typeface="Montserrat" panose="00000500000000000000" pitchFamily="2" charset="0"/>
              </a:rPr>
              <a:t>Chris Barnes</a:t>
            </a:r>
            <a:r>
              <a:rPr lang="en-US" sz="1800" dirty="0">
                <a:solidFill>
                  <a:schemeClr val="tx1"/>
                </a:solidFill>
                <a:latin typeface="Montserrat" panose="00000500000000000000" pitchFamily="2" charset="0"/>
              </a:rPr>
              <a:t> (USGS/KBR)</a:t>
            </a:r>
            <a:br>
              <a:rPr lang="en-US" sz="1800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endParaRPr lang="en-US" sz="1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Montserrat" panose="00000500000000000000" pitchFamily="2" charset="0"/>
              </a:rPr>
              <a:t>August 2023:</a:t>
            </a:r>
            <a:r>
              <a:rPr lang="en-US" sz="2000" dirty="0">
                <a:solidFill>
                  <a:schemeClr val="tx1"/>
                </a:solidFill>
                <a:latin typeface="Montserrat" panose="00000500000000000000" pitchFamily="2" charset="0"/>
              </a:rPr>
              <a:t> DLR experiences roadblocks in implementing an </a:t>
            </a:r>
            <a:r>
              <a:rPr lang="en-US" sz="2000" dirty="0" err="1">
                <a:solidFill>
                  <a:schemeClr val="tx1"/>
                </a:solidFill>
                <a:latin typeface="Montserrat" panose="00000500000000000000" pitchFamily="2" charset="0"/>
              </a:rPr>
              <a:t>EnMAP</a:t>
            </a:r>
            <a:r>
              <a:rPr lang="en-US" sz="2000" dirty="0">
                <a:solidFill>
                  <a:schemeClr val="tx1"/>
                </a:solidFill>
                <a:latin typeface="Montserrat" panose="00000500000000000000" pitchFamily="2" charset="0"/>
              </a:rPr>
              <a:t> AR product</a:t>
            </a:r>
          </a:p>
          <a:p>
            <a:pPr lvl="1"/>
            <a:r>
              <a:rPr lang="en-US" sz="1600" dirty="0">
                <a:solidFill>
                  <a:schemeClr val="tx1"/>
                </a:solidFill>
                <a:latin typeface="Montserrat" panose="00000500000000000000" pitchFamily="2" charset="0"/>
              </a:rPr>
              <a:t>Awaiting recommendations for inclusion in future AR PFS update via USGS/DLR bilateral engagement</a:t>
            </a:r>
          </a:p>
          <a:p>
            <a:pPr lvl="1"/>
            <a:endParaRPr lang="en-US" sz="9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Montserrat" panose="00000500000000000000" pitchFamily="2" charset="0"/>
              </a:rPr>
              <a:t>October 2023:</a:t>
            </a:r>
            <a:r>
              <a:rPr lang="en-US" sz="2000" dirty="0">
                <a:solidFill>
                  <a:schemeClr val="tx1"/>
                </a:solidFill>
                <a:latin typeface="Montserrat" panose="00000500000000000000" pitchFamily="2" charset="0"/>
              </a:rPr>
              <a:t> AR PFS v1.0 feedback and comments from IOCCG and aquatic reflectance communities shared with the working group from June 2023</a:t>
            </a:r>
            <a:br>
              <a:rPr lang="en-US" sz="2000" dirty="0">
                <a:solidFill>
                  <a:schemeClr val="tx1"/>
                </a:solidFill>
                <a:latin typeface="Montserrat" panose="00000500000000000000" pitchFamily="2" charset="0"/>
              </a:rPr>
            </a:br>
            <a:endParaRPr lang="en-US" sz="100" dirty="0">
              <a:solidFill>
                <a:schemeClr val="tx1"/>
              </a:solidFill>
              <a:latin typeface="Montserrat" panose="00000500000000000000" pitchFamily="2" charset="0"/>
            </a:endParaRPr>
          </a:p>
          <a:p>
            <a:r>
              <a:rPr lang="en-US" sz="2000" b="1" dirty="0">
                <a:solidFill>
                  <a:schemeClr val="tx1"/>
                </a:solidFill>
                <a:latin typeface="Montserrat" panose="00000500000000000000" pitchFamily="2" charset="0"/>
              </a:rPr>
              <a:t>November 2023: </a:t>
            </a:r>
            <a:r>
              <a:rPr lang="en-US" sz="2000" dirty="0">
                <a:solidFill>
                  <a:schemeClr val="tx1"/>
                </a:solidFill>
                <a:latin typeface="Montserrat" panose="00000500000000000000" pitchFamily="2" charset="0"/>
              </a:rPr>
              <a:t>International Ocean </a:t>
            </a:r>
            <a:r>
              <a:rPr lang="en-US" sz="2000" dirty="0" err="1">
                <a:solidFill>
                  <a:schemeClr val="tx1"/>
                </a:solidFill>
                <a:latin typeface="Montserrat" panose="00000500000000000000" pitchFamily="2" charset="0"/>
              </a:rPr>
              <a:t>Colour</a:t>
            </a:r>
            <a:r>
              <a:rPr lang="en-US" sz="2000" dirty="0">
                <a:solidFill>
                  <a:schemeClr val="tx1"/>
                </a:solidFill>
                <a:latin typeface="Montserrat" panose="00000500000000000000" pitchFamily="2" charset="0"/>
              </a:rPr>
              <a:t> meeting will be used to finalize recommendations to CEOS ARD Oversight Group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58049C-AA92-F114-6AD5-16429C7495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 PFS Recent Activity</a:t>
            </a:r>
          </a:p>
        </p:txBody>
      </p:sp>
    </p:spTree>
    <p:extLst>
      <p:ext uri="{BB962C8B-B14F-4D97-AF65-F5344CB8AC3E}">
        <p14:creationId xmlns:p14="http://schemas.microsoft.com/office/powerpoint/2010/main" val="1564970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E7BC41-4941-67A4-813E-3F030DFF6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4233" y="1124262"/>
            <a:ext cx="11495400" cy="5097171"/>
          </a:xfrm>
        </p:spPr>
        <p:txBody>
          <a:bodyPr/>
          <a:lstStyle/>
          <a:p>
            <a:r>
              <a:rPr lang="en-US" sz="2400" dirty="0"/>
              <a:t>LSI-VC and ARD-Oversight Group facilitating the expansion of the current AR PFS to include </a:t>
            </a:r>
            <a:r>
              <a:rPr lang="en-US" sz="2400" b="1" dirty="0">
                <a:solidFill>
                  <a:srgbClr val="00B0F0"/>
                </a:solidFill>
              </a:rPr>
              <a:t>oceanic waters, </a:t>
            </a:r>
            <a:r>
              <a:rPr lang="en-US" sz="2400" dirty="0">
                <a:solidFill>
                  <a:schemeClr val="tx1"/>
                </a:solidFill>
              </a:rPr>
              <a:t>and ensure what is baselined for the </a:t>
            </a:r>
            <a:r>
              <a:rPr lang="en-US" sz="2400" b="1" i="1" dirty="0">
                <a:solidFill>
                  <a:schemeClr val="accent2"/>
                </a:solidFill>
              </a:rPr>
              <a:t>land</a:t>
            </a:r>
            <a:r>
              <a:rPr lang="en-US" sz="2400" dirty="0">
                <a:solidFill>
                  <a:schemeClr val="tx1"/>
                </a:solidFill>
              </a:rPr>
              <a:t> domain, does not break</a:t>
            </a:r>
            <a:br>
              <a:rPr lang="en-US" sz="2400" dirty="0">
                <a:solidFill>
                  <a:schemeClr val="tx1"/>
                </a:solidFill>
              </a:rPr>
            </a:br>
            <a:endParaRPr lang="en-US" sz="2400" b="1" dirty="0">
              <a:solidFill>
                <a:srgbClr val="00B0F0"/>
              </a:solidFill>
            </a:endParaRPr>
          </a:p>
          <a:p>
            <a:r>
              <a:rPr lang="en-US" sz="2400" b="1" dirty="0"/>
              <a:t>Early 2024: </a:t>
            </a:r>
            <a:r>
              <a:rPr lang="en-US" sz="2400" dirty="0"/>
              <a:t>IOCCG present recommendation to the ARD-Oversight Group to update the AR PFS v1.0 to include </a:t>
            </a:r>
            <a:r>
              <a:rPr lang="en-US" sz="2400" b="1" dirty="0">
                <a:solidFill>
                  <a:srgbClr val="00B0F0"/>
                </a:solidFill>
              </a:rPr>
              <a:t>oceanic waters</a:t>
            </a:r>
            <a:endParaRPr lang="en-US" sz="2400" dirty="0"/>
          </a:p>
          <a:p>
            <a:endParaRPr lang="en-US" sz="2400" dirty="0"/>
          </a:p>
          <a:p>
            <a:r>
              <a:rPr lang="en-US" sz="2400" i="1" dirty="0"/>
              <a:t>Side note: USGS (Steve </a:t>
            </a:r>
            <a:r>
              <a:rPr lang="en-US" sz="2400" i="1" dirty="0" err="1"/>
              <a:t>Labahn</a:t>
            </a:r>
            <a:r>
              <a:rPr lang="en-US" sz="2400" i="1" dirty="0"/>
              <a:t>) is working to engage with CSIRO’s (Alex Held) AR ground validation site </a:t>
            </a:r>
            <a:r>
              <a:rPr lang="en-US" sz="2400" i="1"/>
              <a:t>network to improve </a:t>
            </a:r>
            <a:r>
              <a:rPr lang="en-US" sz="2400" i="1" dirty="0"/>
              <a:t>the USGS’s approach to measuring aquatic reflectance  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A70C6AB-057E-22B2-8A47-2F528CF186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358440925"/>
      </p:ext>
    </p:extLst>
  </p:cSld>
  <p:clrMapOvr>
    <a:masterClrMapping/>
  </p:clrMapOvr>
</p:sld>
</file>

<file path=ppt/theme/theme1.xml><?xml version="1.0" encoding="utf-8"?>
<a:theme xmlns:a="http://schemas.openxmlformats.org/drawingml/2006/main" name="ceos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33445F"/>
      </a:accent1>
      <a:accent2>
        <a:srgbClr val="A3CB34"/>
      </a:accent2>
      <a:accent3>
        <a:srgbClr val="C1666B"/>
      </a:accent3>
      <a:accent4>
        <a:srgbClr val="DDDDDD"/>
      </a:accent4>
      <a:accent5>
        <a:srgbClr val="7BC0D7"/>
      </a:accent5>
      <a:accent6>
        <a:srgbClr val="D1462F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4644</TotalTime>
  <Words>825</Words>
  <Application>Microsoft Office PowerPoint</Application>
  <PresentationFormat>Widescreen</PresentationFormat>
  <Paragraphs>83</Paragraphs>
  <Slides>10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Wingdings</vt:lpstr>
      <vt:lpstr>Arial</vt:lpstr>
      <vt:lpstr>Montserrat</vt:lpstr>
      <vt:lpstr>ceos</vt:lpstr>
      <vt:lpstr>Aquatic Reflectance/Ocean Colour PFS Update</vt:lpstr>
      <vt:lpstr>Agenda</vt:lpstr>
      <vt:lpstr>CEOS AR PFS History</vt:lpstr>
      <vt:lpstr>AR PFS v1.0 vs SR PFS v5.0</vt:lpstr>
      <vt:lpstr>PowerPoint Presentation</vt:lpstr>
      <vt:lpstr>AR PFS Recent Activity</vt:lpstr>
      <vt:lpstr>AR PFS Recent Activity</vt:lpstr>
      <vt:lpstr>AR PFS Recent Activity</vt:lpstr>
      <vt:lpstr>What’s Next?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Aquatic Reflectance/Ocean Colour PFS Status</dc:title>
  <cp:lastModifiedBy>Barnes, Christopher (Contractor)</cp:lastModifiedBy>
  <cp:revision>1</cp:revision>
  <dcterms:modified xsi:type="dcterms:W3CDTF">2023-10-11T09:24:17Z</dcterms:modified>
</cp:coreProperties>
</file>