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HEK6DXaUGdC+v6qCR1z/Y+l7/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D7E9AF-563E-49F8-A40E-9ADA1AAD3507}">
  <a:tblStyle styleId="{3AD7E9AF-563E-49F8-A40E-9ADA1AAD350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/>
              <a:t>Lead: Makoto Natsuisaka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/>
              <a:t>Participants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WGISS:</a:t>
            </a:r>
            <a:r>
              <a:rPr lang="en-GB"/>
              <a:t> Tom Sohre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WGCV:</a:t>
            </a:r>
            <a:r>
              <a:rPr lang="en-GB"/>
              <a:t> Philippe Gory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LSI-VC:</a:t>
            </a:r>
            <a:r>
              <a:rPr lang="en-GB"/>
              <a:t> Steve Labahn, Peter Strobl, Ake Rosenqvist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CEOS-ARD OG:</a:t>
            </a:r>
            <a:r>
              <a:rPr lang="en-GB"/>
              <a:t> Ferran Gascon, Paolo Castracane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SEO:</a:t>
            </a:r>
            <a:r>
              <a:rPr lang="en-GB"/>
              <a:t> Dave Borges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sko.org/cyclo/interoperability#refI" TargetMode="External"/><Relationship Id="rId4" Type="http://schemas.openxmlformats.org/officeDocument/2006/relationships/hyperlink" Target="https://www.nature.com/articles/sdata201618" TargetMode="External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drive/folders/1lFsmgjlQqLkqKV7VOHLkJRhh-breb0WG" TargetMode="External"/><Relationship Id="rId4" Type="http://schemas.openxmlformats.org/officeDocument/2006/relationships/hyperlink" Target="mailto:matthew@symbioscomms.com" TargetMode="External"/><Relationship Id="rId5" Type="http://schemas.openxmlformats.org/officeDocument/2006/relationships/hyperlink" Target="https://ceos.org/meetings/lsi-vc-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078173"/>
            <a:ext cx="6157185" cy="3070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CEOS Interoperability</a:t>
            </a:r>
            <a:b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Framework</a:t>
            </a:r>
            <a:endParaRPr b="1"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359057" y="4566447"/>
            <a:ext cx="4832943" cy="229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Makoto Natsuisaka, WGISS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Sohre, WGISS 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6.1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 2023, ESA/ESRIN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- 12th October 2023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Interoperability Action</a:t>
            </a:r>
            <a:endParaRPr/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323850" y="1558925"/>
            <a:ext cx="11495088" cy="466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163" lvl="0" marL="284163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from 2022 CEOS Plenary</a:t>
            </a:r>
            <a:endParaRPr/>
          </a:p>
          <a:p>
            <a:pPr indent="-285750" lvl="1" marL="742950" marR="0" rtl="0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Clr>
                <a:srgbClr val="678090"/>
              </a:buClr>
              <a:buSzPts val="1260"/>
              <a:buFont typeface="Noto Sans Symbols"/>
              <a:buChar char="◆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 to consider </a:t>
            </a:r>
            <a:r>
              <a:rPr b="1" i="0" lang="en-GB" sz="18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Data and Service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Interoperability</a:t>
            </a:r>
            <a:endParaRPr/>
          </a:p>
          <a:p>
            <a:pPr indent="-285750" lvl="1" marL="742950" marR="0" rtl="0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Clr>
                <a:srgbClr val="678090"/>
              </a:buClr>
              <a:buSzPts val="1260"/>
              <a:buFont typeface="Noto Sans Symbols"/>
              <a:buChar char="◆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a CEOS Interoperability </a:t>
            </a:r>
            <a:r>
              <a:rPr b="1" i="0" lang="en-GB" sz="18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Framework and Roadmap</a:t>
            </a:r>
            <a:endParaRPr/>
          </a:p>
          <a:p>
            <a:pPr indent="-188913" lvl="0" marL="284163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913" lvl="0" marL="284163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163" lvl="0" marL="284163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Interoperability Definition(s):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678090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Interoperability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of two or more systems or components to </a:t>
            </a:r>
            <a:r>
              <a:rPr b="0" i="1" lang="en-GB" sz="20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exchange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information</a:t>
            </a:r>
            <a:b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to </a:t>
            </a:r>
            <a:r>
              <a:rPr b="0" i="1" lang="en-GB" sz="20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information that has been exchanged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 25964 </a:t>
            </a:r>
            <a:r>
              <a:rPr b="0" i="1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Thesauri and Interoperability with other Vocabularies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n-GB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ISO 25964-2:2013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678090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33400" marR="0" rtl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678090"/>
              </a:buClr>
              <a:buSzPts val="14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F.A.I.R. </a:t>
            </a: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Interoperability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  </a:t>
            </a:r>
            <a:r>
              <a:rPr b="0" i="1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is interoperable when it can be </a:t>
            </a:r>
            <a:r>
              <a:rPr b="0" i="1" lang="en-GB" sz="20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integrated</a:t>
            </a:r>
            <a:r>
              <a:rPr b="0" i="1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other data and systems to leverage </a:t>
            </a:r>
            <a:r>
              <a:rPr b="0" i="1" lang="en-GB" sz="20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open standards and specifications</a:t>
            </a:r>
            <a:r>
              <a:rPr b="0" i="1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1" marL="533400" marR="0" rtl="0" algn="r">
              <a:lnSpc>
                <a:spcPct val="85000"/>
              </a:lnSpc>
              <a:spcBef>
                <a:spcPts val="330"/>
              </a:spcBef>
              <a:spcAft>
                <a:spcPts val="0"/>
              </a:spcAft>
              <a:buClr>
                <a:srgbClr val="678090"/>
              </a:buClr>
              <a:buSzPts val="770"/>
              <a:buFont typeface="Noto Sans Symbols"/>
              <a:buNone/>
            </a:pPr>
            <a:r>
              <a:rPr b="0" i="1" lang="en-GB" sz="11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FAIR Guiding Principles for scientific data management and stewardship | Scientific Data (nature.com)</a:t>
            </a:r>
            <a:endParaRPr b="0" i="1" sz="11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33400" marR="0" rtl="0" algn="r">
              <a:lnSpc>
                <a:spcPct val="85000"/>
              </a:lnSpc>
              <a:spcBef>
                <a:spcPts val="330"/>
              </a:spcBef>
              <a:spcAft>
                <a:spcPts val="0"/>
              </a:spcAft>
              <a:buClr>
                <a:srgbClr val="678090"/>
              </a:buClr>
              <a:buSzPts val="770"/>
              <a:buFont typeface="Noto Sans Symbols"/>
              <a:buNone/>
            </a:pPr>
            <a:r>
              <a:t/>
            </a:r>
            <a:endParaRPr b="0" i="1" sz="11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33400" marR="0" rtl="0" algn="r">
              <a:lnSpc>
                <a:spcPct val="85000"/>
              </a:lnSpc>
              <a:spcBef>
                <a:spcPts val="330"/>
              </a:spcBef>
              <a:spcAft>
                <a:spcPts val="0"/>
              </a:spcAft>
              <a:buClr>
                <a:srgbClr val="678090"/>
              </a:buClr>
              <a:buSzPts val="770"/>
              <a:buFont typeface="Noto Sans Symbols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5111" y="1558925"/>
            <a:ext cx="3183827" cy="2275473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Framework Development Team</a:t>
            </a:r>
            <a:endParaRPr/>
          </a:p>
        </p:txBody>
      </p:sp>
      <p:grpSp>
        <p:nvGrpSpPr>
          <p:cNvPr id="80" name="Google Shape;80;p11"/>
          <p:cNvGrpSpPr/>
          <p:nvPr/>
        </p:nvGrpSpPr>
        <p:grpSpPr>
          <a:xfrm>
            <a:off x="881269" y="1443612"/>
            <a:ext cx="10429460" cy="4494876"/>
            <a:chOff x="0" y="175121"/>
            <a:chExt cx="10429460" cy="4494876"/>
          </a:xfrm>
        </p:grpSpPr>
        <p:sp>
          <p:nvSpPr>
            <p:cNvPr id="81" name="Google Shape;81;p11"/>
            <p:cNvSpPr/>
            <p:nvPr/>
          </p:nvSpPr>
          <p:spPr>
            <a:xfrm>
              <a:off x="1692701" y="2981273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9222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1"/>
            <p:cNvSpPr txBox="1"/>
            <p:nvPr/>
          </p:nvSpPr>
          <p:spPr>
            <a:xfrm>
              <a:off x="1997344" y="3242818"/>
              <a:ext cx="1357710" cy="1165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GB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CEOS ARD OG</a:t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739634" y="3736412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0" y="2047687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stretch>
                <a:fillRect b="-11997" l="0" r="0" t="-11999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1347486" y="3512117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3385403" y="2042293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9222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1"/>
            <p:cNvSpPr txBox="1"/>
            <p:nvPr/>
          </p:nvSpPr>
          <p:spPr>
            <a:xfrm>
              <a:off x="3690046" y="2303838"/>
              <a:ext cx="1357710" cy="1165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GB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CEOS WGISS</a:t>
              </a: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4739147" y="3503128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5077061" y="2977677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stretch>
                <a:fillRect b="-11997" l="0" r="0" t="-11999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5125037" y="3729220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1692701" y="1114101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9222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1"/>
            <p:cNvSpPr txBox="1"/>
            <p:nvPr/>
          </p:nvSpPr>
          <p:spPr>
            <a:xfrm>
              <a:off x="1997344" y="1375646"/>
              <a:ext cx="1357710" cy="1165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GB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CEOS WGCV</a:t>
              </a: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3040187" y="1146015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3385403" y="175121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stretch>
                <a:fillRect b="-11997" l="0" r="0" t="-11999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3440679" y="923518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5077061" y="1110505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9222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1"/>
            <p:cNvSpPr txBox="1"/>
            <p:nvPr/>
          </p:nvSpPr>
          <p:spPr>
            <a:xfrm>
              <a:off x="5381704" y="1372050"/>
              <a:ext cx="1357710" cy="1165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GB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CEOS SEO</a:t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6779149" y="1858902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6769763" y="2059823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7153567" y="2090388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6769763" y="193101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0" l="-7998" r="-7999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1"/>
            <p:cNvSpPr txBox="1"/>
            <p:nvPr/>
          </p:nvSpPr>
          <p:spPr>
            <a:xfrm>
              <a:off x="7074406" y="454646"/>
              <a:ext cx="1357710" cy="1165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8471851" y="950038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8462464" y="1135227"/>
              <a:ext cx="1966996" cy="168872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8854612" y="1172984"/>
              <a:ext cx="229448" cy="19777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Framework Development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1" name="Google Shape;111;p12"/>
          <p:cNvGraphicFramePr/>
          <p:nvPr/>
        </p:nvGraphicFramePr>
        <p:xfrm>
          <a:off x="420517" y="1136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{3AD7E9AF-563E-49F8-A40E-9ADA1AAD3507}</a:tableStyleId>
              </a:tblPr>
              <a:tblGrid>
                <a:gridCol w="1818000"/>
                <a:gridCol w="2292150"/>
                <a:gridCol w="6771025"/>
              </a:tblGrid>
              <a:tr h="29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Meeting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Date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Topics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6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Kick off meeting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Feb. 15,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Discussed vision,  teams, topics, membership and annual process.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WGISS, LSI-VC, CEOS ARD OG, WGCV, SEO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#2 meeting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Mar. 1,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Discussed the components and the topics.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#3 meeting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Mar. 17, 2023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Draft roadmap was proposed.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Discussed the components and the topics based on the roadmap.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Further discussions in each VC/WG were requested.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SIT-38 side meeting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Mar. 28,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Discussion on draft roadmap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Initial identification of “Factors” critical for Interoperability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WGISS-55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Apr. 20, 2023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Reviewed SIT-38 recommendations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Discussed history of WGISS Interoperability Handbook (2008)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#4 meeting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May 10,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Reviewed current Framework concept (7 factors)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Assigned action to WG Leads to identify Factor Champions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Set up recurring Interoperability IG meeting (2</a:t>
                      </a:r>
                      <a:r>
                        <a:rPr baseline="30000" lang="en-GB" sz="1000" u="none" cap="none" strike="noStrike"/>
                        <a:t>nd</a:t>
                      </a:r>
                      <a:r>
                        <a:rPr lang="en-GB" sz="1000" u="none" cap="none" strike="noStrike"/>
                        <a:t> Wed. of month)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30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WGCV, CGMS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June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Presented Status of Framework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27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#6 meeting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June 14,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Reviewed Factors, Definitions, In/Out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28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#7 meeting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August 22,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Roadmap Factors consensus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Data Call to ALL CEOS WG Chairs re: Interoperability Supporting Activities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24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#8 meeting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Sept. 27,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Reviewed CEOS Work Plan initial mapping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2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LSI-VC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October 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Present Status of Framework / Roadmap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7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SIT-TW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WGISS-56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Plenary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October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October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November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Present Status of Framework / Roadmap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Discuss WGISS Interoperability Interest Group Goals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/>
                        <a:t>Present Interoperability Framework / Roadmap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Interoperability Framework</a:t>
            </a:r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57" y="1377518"/>
            <a:ext cx="11790686" cy="410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Interoperability Roadmap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612" y="1077686"/>
            <a:ext cx="9551628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10033348" y="3194137"/>
            <a:ext cx="200416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Mapping of Interoperability Factors to CEOS Activities Identified in 2023-2025 Work Plan (March 2023 v1.1)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idx="1" type="body"/>
          </p:nvPr>
        </p:nvSpPr>
        <p:spPr>
          <a:xfrm>
            <a:off x="348300" y="1345591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Activities may (likely) support more than one Factor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TODO: Develop matrix of activities to Factor(s)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Activities </a:t>
            </a:r>
            <a:r>
              <a:rPr b="1" lang="en-GB" sz="2400"/>
              <a:t>benefit from </a:t>
            </a:r>
            <a:r>
              <a:rPr lang="en-GB" sz="2400"/>
              <a:t>the Factors as well as </a:t>
            </a:r>
            <a:r>
              <a:rPr b="1" lang="en-GB" sz="2400"/>
              <a:t>contribute to </a:t>
            </a:r>
            <a:r>
              <a:rPr lang="en-GB" sz="2400"/>
              <a:t>improving the overall Framework maturity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TODO: Identify Use Cases for Framework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TODO: Develop a Maturity Matrix (measure improvement)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Initial Roadmap identifies existing activities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TODO: Challenge WGs/VCs/etc to identify gaps and propose NEW supporting efforts</a:t>
            </a:r>
            <a:endParaRPr/>
          </a:p>
        </p:txBody>
      </p:sp>
      <p:sp>
        <p:nvSpPr>
          <p:cNvPr id="130" name="Google Shape;13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Notes re: Framework/Roadmap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LSI-VC work plan items</a:t>
            </a:r>
            <a:endParaRPr/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1" y="1387832"/>
            <a:ext cx="11843657" cy="186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1.1_Labhan_Welcome_v1)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Shared </a:t>
            </a:r>
            <a:r>
              <a:rPr b="1" i="1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Presentation Folder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(default view only, ask for upload/edit permission as required)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</a:t>
            </a:r>
            <a:r>
              <a:rPr b="0" i="1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matthew@symbioscomms.com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October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b="0" i="0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https://ceos.org/meetings/lsi-vc-14/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meeting.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