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Oi"/>
      <p:regular r:id="rId15"/>
    </p:embeddedFont>
    <p:embeddedFont>
      <p:font typeface="Helvetica Neue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g6RbqmZ04qHUmJ86OeyBz37Od1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05E3B0-7866-4DD4-8A55-DA10C0F5DE05}">
  <a:tblStyle styleId="{4105E3B0-7866-4DD4-8A55-DA10C0F5DE05}" styleName="Table_0">
    <a:wholeTbl>
      <a:tcTxStyle b="off" i="off">
        <a:font>
          <a:latin typeface="Avenir Roman"/>
          <a:ea typeface="Avenir Roman"/>
          <a:cs typeface="Avenir Roman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Avenir Roman"/>
          <a:ea typeface="Avenir Roman"/>
          <a:cs typeface="Avenir Roman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venir Roman"/>
          <a:ea typeface="Avenir Roman"/>
          <a:cs typeface="Avenir Roman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venir Roman"/>
          <a:ea typeface="Avenir Roman"/>
          <a:cs typeface="Avenir Roman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venir Roman"/>
          <a:ea typeface="Avenir Roman"/>
          <a:cs typeface="Avenir Roman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Oi-regular.fntdata"/><Relationship Id="rId14" Type="http://schemas.openxmlformats.org/officeDocument/2006/relationships/slide" Target="slides/slide8.xml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HelveticaNeue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HelveticaNeue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So Good morning, good day and good evening again</a:t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My name is Ake Rosenqvist and I represent JAXA and the Committee on EO satellites – CEOS</a:t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On behalf of the SAR expert colleagues listed here, I will provide an overview of </a:t>
            </a:r>
            <a:r>
              <a:rPr lang="en-I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CEOS Analysis-Ready Data for Land (CARD4L) Product Specifications for Synthetic Aperture Radar (SAR)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6547" y="0"/>
            <a:ext cx="629745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7239000" y="4910139"/>
            <a:ext cx="1905000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2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2569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2569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2569"/>
                </a:solidFill>
              </a:defRPr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7239000" y="4910139"/>
            <a:ext cx="19050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45700" spcFirstLastPara="1" rIns="45700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jpg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theme" Target="../theme/theme1.xml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idx="12" type="sldNum"/>
          </p:nvPr>
        </p:nvSpPr>
        <p:spPr>
          <a:xfrm>
            <a:off x="7239000" y="4910139"/>
            <a:ext cx="1905000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7" name="Google Shape;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0" y="-6350"/>
            <a:ext cx="3886200" cy="861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6350"/>
            <a:ext cx="5650020" cy="861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952750"/>
            <a:ext cx="3794125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3123" y="4126665"/>
            <a:ext cx="1120877" cy="9144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0.png"/><Relationship Id="rId10" Type="http://schemas.openxmlformats.org/officeDocument/2006/relationships/image" Target="../media/image21.png"/><Relationship Id="rId9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6.png"/><Relationship Id="rId7" Type="http://schemas.openxmlformats.org/officeDocument/2006/relationships/image" Target="../media/image13.jpg"/><Relationship Id="rId8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 txBox="1"/>
          <p:nvPr>
            <p:ph type="title"/>
          </p:nvPr>
        </p:nvSpPr>
        <p:spPr>
          <a:xfrm>
            <a:off x="633672" y="1570772"/>
            <a:ext cx="3733800" cy="6305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1800" u="none" cap="none" strike="noStrike">
                <a:solidFill>
                  <a:schemeClr val="lt1"/>
                </a:solidFill>
                <a:latin typeface="Oi"/>
                <a:ea typeface="Oi"/>
                <a:cs typeface="Oi"/>
                <a:sym typeface="Oi"/>
              </a:rPr>
              <a:t>SAR CEOS-ARD </a:t>
            </a:r>
            <a:br>
              <a:rPr b="1" i="0" lang="en-IN" sz="1800" u="none" cap="none" strike="noStrike">
                <a:solidFill>
                  <a:schemeClr val="lt1"/>
                </a:solidFill>
                <a:latin typeface="Oi"/>
                <a:ea typeface="Oi"/>
                <a:cs typeface="Oi"/>
                <a:sym typeface="Oi"/>
              </a:rPr>
            </a:br>
            <a:r>
              <a:rPr b="1" i="0" lang="en-IN" sz="1800" u="none" cap="none" strike="noStrike">
                <a:solidFill>
                  <a:schemeClr val="lt1"/>
                </a:solidFill>
                <a:latin typeface="Oi"/>
                <a:ea typeface="Oi"/>
                <a:cs typeface="Oi"/>
                <a:sym typeface="Oi"/>
              </a:rPr>
              <a:t>ISRO  Status Updates 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" name="Google Shape;2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672" y="227254"/>
            <a:ext cx="1880930" cy="74484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"/>
          <p:cNvSpPr txBox="1"/>
          <p:nvPr/>
        </p:nvSpPr>
        <p:spPr>
          <a:xfrm>
            <a:off x="633674" y="999178"/>
            <a:ext cx="2104658" cy="157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788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30" name="Google Shape;30;p1"/>
          <p:cNvSpPr txBox="1"/>
          <p:nvPr/>
        </p:nvSpPr>
        <p:spPr>
          <a:xfrm>
            <a:off x="572982" y="2984701"/>
            <a:ext cx="5151146" cy="6305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200" u="none" cap="none" strike="noStrik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Hari Priya S, Raghav Mehra ,  Manavalan Ramanujam V , Manju Sarma 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200" u="none" cap="none" strike="noStrik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Indian Space Research Organization </a:t>
            </a:r>
            <a:endParaRPr/>
          </a:p>
        </p:txBody>
      </p:sp>
      <p:sp>
        <p:nvSpPr>
          <p:cNvPr id="31" name="Google Shape;31;p1"/>
          <p:cNvSpPr txBox="1"/>
          <p:nvPr/>
        </p:nvSpPr>
        <p:spPr>
          <a:xfrm>
            <a:off x="762000" y="4820047"/>
            <a:ext cx="4572000" cy="192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LSI-VC-15, April 3-5, 2024 – Session 2.1 (CEOS-ARD)</a:t>
            </a:r>
            <a:endParaRPr b="0" i="0" sz="1800" u="none" cap="none" strike="noStrike">
              <a:solidFill>
                <a:srgbClr val="BFBF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" name="Google Shape;3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472" y="2357436"/>
            <a:ext cx="504825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/>
          <p:nvPr>
            <p:ph idx="12" type="sldNum"/>
          </p:nvPr>
        </p:nvSpPr>
        <p:spPr>
          <a:xfrm>
            <a:off x="7239000" y="4910139"/>
            <a:ext cx="1905000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285720" y="1214428"/>
            <a:ext cx="4071966" cy="15696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62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b="1" i="0" lang="en-I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EOS-04 RISAT -1A  CEOS –ARD NRB </a:t>
            </a:r>
            <a:r>
              <a:rPr b="0" i="0" lang="en-I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has been designed for the ScanSAR Imaging mode .  </a:t>
            </a:r>
            <a:endParaRPr/>
          </a:p>
          <a:p>
            <a:pPr indent="-762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b="1" i="0" lang="en-I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Medium Resolution ScanSAR (MRS) -:</a:t>
            </a:r>
            <a:r>
              <a:rPr b="0" i="0" lang="en-I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 meters spacing, scene-based (</a:t>
            </a:r>
            <a:r>
              <a:rPr b="0" i="1" lang="en-I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Level-2B ARD</a:t>
            </a:r>
            <a:r>
              <a:rPr b="0" i="0" lang="en-I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Single, Dual, Circular and Full -polarization single-date products.</a:t>
            </a:r>
            <a:endParaRPr b="1" i="0" sz="1200" u="none" cap="none" strike="noStrike">
              <a:solidFill>
                <a:srgbClr val="365F9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b="1" i="0" lang="en-I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Coarse Resolution ScanSAR (CRS) - :</a:t>
            </a:r>
            <a:r>
              <a:rPr b="0" i="0" lang="en-I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36 meters spacing, scene-based (</a:t>
            </a:r>
            <a:r>
              <a:rPr b="0" i="1" lang="en-I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Level-2B ARD</a:t>
            </a:r>
            <a:r>
              <a:rPr b="0" i="0" lang="en-I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Single, Dual, Circular and Full -polarization single-date products.</a:t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285720" y="3000378"/>
            <a:ext cx="4071966" cy="17543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620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I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 datasets pertaining to   MRS ,CRS  with various  Tx/Rx Polarization Combinations were  uploaded for  SAR CEOS  ARD Focal Points for Assessments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 We did take  4 Iterations for corrections and updations ..)</a:t>
            </a:r>
            <a:endParaRPr/>
          </a:p>
          <a:p>
            <a:pPr indent="-7620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I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 datasets provided are generated through the  operational chain  -IMGEOS(Integrated  Multi-Mission Ground Segment for EO satellites), which is the data dissemination  setup at NRSC .</a:t>
            </a: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1714480" y="142858"/>
            <a:ext cx="58579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1800" u="none" cap="none" strike="noStrike">
                <a:solidFill>
                  <a:schemeClr val="lt1"/>
                </a:solidFill>
              </a:rPr>
              <a:t>EOS04–NRB (Normalized Radar Backscatter ) for CEOS  ARD </a:t>
            </a:r>
            <a:endParaRPr sz="1800">
              <a:solidFill>
                <a:srgbClr val="002569"/>
              </a:solidFill>
            </a:endParaRPr>
          </a:p>
        </p:txBody>
      </p:sp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5501" y="1229640"/>
            <a:ext cx="4248472" cy="278227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42" name="Google Shape;42;p2"/>
          <p:cNvSpPr txBox="1"/>
          <p:nvPr/>
        </p:nvSpPr>
        <p:spPr>
          <a:xfrm>
            <a:off x="4585501" y="4276084"/>
            <a:ext cx="3465049" cy="492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002569"/>
                </a:solidFill>
              </a:rPr>
              <a:t>*</a:t>
            </a:r>
            <a:r>
              <a:rPr b="0" i="0" lang="en-IN" sz="1200" u="none" cap="none" strike="noStrike">
                <a:solidFill>
                  <a:srgbClr val="002569"/>
                </a:solidFill>
              </a:rPr>
              <a:t>EOS-04 NRB datasets can be  downloaded from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</a:pPr>
            <a:r>
              <a:rPr lang="en-IN" sz="1200">
                <a:solidFill>
                  <a:srgbClr val="002569"/>
                </a:solidFill>
              </a:rPr>
              <a:t>www.bhoonidhi.nrsc.gov.in.</a:t>
            </a:r>
            <a:endParaRPr b="0" i="0" sz="1400" u="none" cap="none" strike="noStrike">
              <a:solidFill>
                <a:srgbClr val="00256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/>
          <p:nvPr/>
        </p:nvSpPr>
        <p:spPr>
          <a:xfrm>
            <a:off x="2428860" y="142858"/>
            <a:ext cx="4687502" cy="410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EOS-04-NRB-  Self-Assessment Table -Summary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3"/>
          <p:cNvPicPr preferRelativeResize="0"/>
          <p:nvPr/>
        </p:nvPicPr>
        <p:blipFill rotWithShape="1">
          <a:blip r:embed="rId3">
            <a:alphaModFix/>
          </a:blip>
          <a:srcRect b="0" l="0" r="0" t="3348"/>
          <a:stretch/>
        </p:blipFill>
        <p:spPr>
          <a:xfrm>
            <a:off x="539552" y="863496"/>
            <a:ext cx="7458700" cy="4280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/>
          <p:nvPr/>
        </p:nvSpPr>
        <p:spPr>
          <a:xfrm>
            <a:off x="2214546" y="214296"/>
            <a:ext cx="4511171" cy="410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Summary Self-Assessment Table-EOS-04-NRB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4"/>
          <p:cNvPicPr preferRelativeResize="0"/>
          <p:nvPr/>
        </p:nvPicPr>
        <p:blipFill rotWithShape="1">
          <a:blip r:embed="rId3">
            <a:alphaModFix/>
          </a:blip>
          <a:srcRect b="0" l="0" r="0" t="3351"/>
          <a:stretch/>
        </p:blipFill>
        <p:spPr>
          <a:xfrm>
            <a:off x="611560" y="880603"/>
            <a:ext cx="7458700" cy="4227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71552"/>
            <a:ext cx="1447801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5"/>
          <p:cNvSpPr/>
          <p:nvPr/>
        </p:nvSpPr>
        <p:spPr>
          <a:xfrm>
            <a:off x="0" y="2214560"/>
            <a:ext cx="1295868" cy="284693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6A9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MRS _HH_HV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4678" y="1142990"/>
            <a:ext cx="16002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5"/>
          <p:cNvSpPr/>
          <p:nvPr/>
        </p:nvSpPr>
        <p:spPr>
          <a:xfrm>
            <a:off x="3428992" y="2643188"/>
            <a:ext cx="1234953" cy="284693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6A9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MRS_Full Pol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63" name="Google Shape;6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6215074" y="3429006"/>
            <a:ext cx="1524000" cy="1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5"/>
          <p:cNvSpPr/>
          <p:nvPr/>
        </p:nvSpPr>
        <p:spPr>
          <a:xfrm>
            <a:off x="6357950" y="4904975"/>
            <a:ext cx="1166100" cy="253800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CRS_RH_RV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65" name="Google Shape;6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05400" y="1583779"/>
            <a:ext cx="1524000" cy="145704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5"/>
          <p:cNvSpPr/>
          <p:nvPr/>
        </p:nvSpPr>
        <p:spPr>
          <a:xfrm>
            <a:off x="5105400" y="3086100"/>
            <a:ext cx="1166025" cy="284693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CRS_FullPol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67" name="Google Shape;6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15206" y="1071552"/>
            <a:ext cx="1523999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"/>
          <p:cNvSpPr/>
          <p:nvPr/>
        </p:nvSpPr>
        <p:spPr>
          <a:xfrm>
            <a:off x="7572396" y="2714626"/>
            <a:ext cx="1084271" cy="253916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6A9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MRS_RH_RV</a:t>
            </a:r>
            <a:endParaRPr/>
          </a:p>
        </p:txBody>
      </p:sp>
      <p:pic>
        <p:nvPicPr>
          <p:cNvPr id="69" name="Google Shape;6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90532" y="1787231"/>
            <a:ext cx="1447801" cy="124928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5"/>
          <p:cNvSpPr txBox="1"/>
          <p:nvPr/>
        </p:nvSpPr>
        <p:spPr>
          <a:xfrm>
            <a:off x="1583407" y="3086100"/>
            <a:ext cx="1262050" cy="284693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CRS_HH_HV</a:t>
            </a:r>
            <a:endParaRPr/>
          </a:p>
        </p:txBody>
      </p:sp>
      <p:pic>
        <p:nvPicPr>
          <p:cNvPr id="71" name="Google Shape;71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4800" y="3427944"/>
            <a:ext cx="1524000" cy="130318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5"/>
          <p:cNvSpPr txBox="1"/>
          <p:nvPr/>
        </p:nvSpPr>
        <p:spPr>
          <a:xfrm>
            <a:off x="642910" y="4786328"/>
            <a:ext cx="819665" cy="253916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6A9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MRS_HH</a:t>
            </a:r>
            <a:endParaRPr/>
          </a:p>
        </p:txBody>
      </p:sp>
      <p:pic>
        <p:nvPicPr>
          <p:cNvPr id="73" name="Google Shape;73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177807" y="3257550"/>
            <a:ext cx="1637071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5"/>
          <p:cNvSpPr txBox="1"/>
          <p:nvPr/>
        </p:nvSpPr>
        <p:spPr>
          <a:xfrm>
            <a:off x="3581401" y="4743450"/>
            <a:ext cx="819665" cy="284693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CRS_HH</a:t>
            </a:r>
            <a:endParaRPr/>
          </a:p>
        </p:txBody>
      </p:sp>
      <p:sp>
        <p:nvSpPr>
          <p:cNvPr id="75" name="Google Shape;75;p5"/>
          <p:cNvSpPr txBox="1"/>
          <p:nvPr/>
        </p:nvSpPr>
        <p:spPr>
          <a:xfrm>
            <a:off x="2490546" y="285745"/>
            <a:ext cx="3016208" cy="369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lt1"/>
                </a:solidFill>
              </a:rPr>
              <a:t> </a:t>
            </a:r>
            <a:r>
              <a:rPr b="0" i="0" lang="en-IN" sz="1800" u="none" cap="none" strike="noStrike">
                <a:solidFill>
                  <a:schemeClr val="lt1"/>
                </a:solidFill>
              </a:rPr>
              <a:t>CEOS ARD NRB  Datasets</a:t>
            </a:r>
            <a:endParaRPr b="0" i="0" sz="18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/>
          <p:nvPr/>
        </p:nvSpPr>
        <p:spPr>
          <a:xfrm>
            <a:off x="2200794" y="0"/>
            <a:ext cx="627818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457200" lvl="1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EOS-09 (RISAT-1B) Data Products Definitions</a:t>
            </a:r>
            <a:endParaRPr b="1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1" name="Google Shape;8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2" y="961490"/>
            <a:ext cx="6278188" cy="4182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/>
          <p:nvPr/>
        </p:nvSpPr>
        <p:spPr>
          <a:xfrm>
            <a:off x="1928794" y="285734"/>
            <a:ext cx="5409173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</a:rPr>
              <a:t>ISRO CEOS-Compliant ARD Product Generation</a:t>
            </a:r>
            <a:endParaRPr/>
          </a:p>
        </p:txBody>
      </p:sp>
      <p:graphicFrame>
        <p:nvGraphicFramePr>
          <p:cNvPr id="87" name="Google Shape;87;p7"/>
          <p:cNvGraphicFramePr/>
          <p:nvPr/>
        </p:nvGraphicFramePr>
        <p:xfrm>
          <a:off x="395536" y="9875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{4105E3B0-7866-4DD4-8A55-DA10C0F5DE05}</a:tableStyleId>
              </a:tblPr>
              <a:tblGrid>
                <a:gridCol w="686575"/>
                <a:gridCol w="1865250"/>
                <a:gridCol w="1792650"/>
                <a:gridCol w="1504275"/>
                <a:gridCol w="1352050"/>
              </a:tblGrid>
              <a:tr h="241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SNO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ARD Product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Sensor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Product Type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Timeline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646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/>
                    </a:p>
                  </a:txBody>
                  <a:tcPr marT="34300" marB="34300" marR="68575" marL="68575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Normalised Radar Backscatter</a:t>
                      </a:r>
                      <a:endParaRPr b="1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EOS-04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4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/EOS-09</a:t>
                      </a:r>
                      <a:endParaRPr/>
                    </a:p>
                  </a:txBody>
                  <a:tcPr marT="34300" marB="34300" marR="68575" marL="68575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Level2B</a:t>
                      </a:r>
                      <a:endParaRPr/>
                    </a:p>
                  </a:txBody>
                  <a:tcPr marT="34300" marB="34300" marR="68575" marL="68575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2023 </a:t>
                      </a:r>
                      <a:r>
                        <a:rPr b="1" lang="en-IN" sz="105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(CEOS Endorsed)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4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2024</a:t>
                      </a:r>
                      <a:endParaRPr/>
                    </a:p>
                  </a:txBody>
                  <a:tcPr marT="34300" marB="34300" marR="68575" marL="68575">
                    <a:solidFill>
                      <a:srgbClr val="D6E3BC"/>
                    </a:solidFill>
                  </a:tcPr>
                </a:tc>
              </a:tr>
              <a:tr h="477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EOS04(RISAT1A)/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4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EOS-09 </a:t>
                      </a:r>
                      <a:endParaRPr/>
                    </a:p>
                  </a:txBody>
                  <a:tcPr marT="34300" marB="34300" marR="68575" marL="68575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India Mosaic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4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(Tiled Product)</a:t>
                      </a:r>
                      <a:endParaRPr/>
                    </a:p>
                  </a:txBody>
                  <a:tcPr marT="34300" marB="34300" marR="68575" marL="68575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05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May-2024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4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05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2024</a:t>
                      </a:r>
                      <a:endParaRPr/>
                    </a:p>
                  </a:txBody>
                  <a:tcPr marT="34300" marB="34300" marR="68575" marL="68575">
                    <a:solidFill>
                      <a:srgbClr val="D6E3BC"/>
                    </a:solidFill>
                  </a:tcPr>
                </a:tc>
              </a:tr>
              <a:tr h="646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/>
                    </a:p>
                  </a:txBody>
                  <a:tcPr marT="34300" marB="34300" marR="68575" marL="6857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Polarimetric Radar</a:t>
                      </a:r>
                      <a:endParaRPr b="1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Helvetica Neue"/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EOS04(RISAT1A)/1B</a:t>
                      </a:r>
                      <a:endParaRPr/>
                    </a:p>
                  </a:txBody>
                  <a:tcPr marT="34300" marB="34300" marR="68575" marL="6857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Geocoded Polarimetric Decomposition Products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4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(Level-3A)</a:t>
                      </a:r>
                      <a:endParaRPr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Helvetica Neue"/>
                        <a:buNone/>
                      </a:pPr>
                      <a:r>
                        <a:rPr lang="en-IN" sz="105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2024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4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DE9D8"/>
                    </a:solidFill>
                  </a:tcPr>
                </a:tc>
              </a:tr>
              <a:tr h="42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Helvetica Neue"/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EOS04(RISAT1A)/1B</a:t>
                      </a:r>
                      <a:endParaRPr/>
                    </a:p>
                  </a:txBody>
                  <a:tcPr marT="34300" marB="34300" marR="68575" marL="6857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GCOV (Geocoded Covariance Product)</a:t>
                      </a:r>
                      <a:endParaRPr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2024</a:t>
                      </a:r>
                      <a:endParaRPr/>
                    </a:p>
                  </a:txBody>
                  <a:tcPr marT="34300" marB="34300" marR="68575" marL="68575">
                    <a:solidFill>
                      <a:srgbClr val="FDE9D8"/>
                    </a:solidFill>
                  </a:tcPr>
                </a:tc>
              </a:tr>
              <a:tr h="42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NISAR</a:t>
                      </a:r>
                      <a:endParaRPr/>
                    </a:p>
                  </a:txBody>
                  <a:tcPr marT="34300" marB="34300" marR="68575" marL="6857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GCOV (Level-2)</a:t>
                      </a:r>
                      <a:endParaRPr/>
                    </a:p>
                  </a:txBody>
                  <a:tcPr marT="34300" marB="34300" marR="68575" marL="6857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2024</a:t>
                      </a:r>
                      <a:endParaRPr/>
                    </a:p>
                  </a:txBody>
                  <a:tcPr marT="34300" marB="34300" marR="68575" marL="68575">
                    <a:solidFill>
                      <a:srgbClr val="FDE9D8"/>
                    </a:solidFill>
                  </a:tcPr>
                </a:tc>
              </a:tr>
              <a:tr h="42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Geocoded Single Look Complex </a:t>
                      </a:r>
                      <a:endParaRPr b="1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NISAR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GSLC (Level-2)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2024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604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/>
                    </a:p>
                  </a:txBody>
                  <a:tcPr marT="34300" marB="34300" marR="68575" marL="6857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Helvetica Neue"/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Interferometric Products</a:t>
                      </a:r>
                      <a:endParaRPr b="1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NISAR</a:t>
                      </a:r>
                      <a:endParaRPr/>
                    </a:p>
                  </a:txBody>
                  <a:tcPr marT="34300" marB="34300" marR="68575" marL="6857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GUNW (Geocoded – Unwrapped Interferogram)</a:t>
                      </a:r>
                      <a:endParaRPr/>
                    </a:p>
                  </a:txBody>
                  <a:tcPr marT="34300" marB="34300" marR="68575" marL="6857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5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2024/25</a:t>
                      </a:r>
                      <a:endParaRPr/>
                    </a:p>
                  </a:txBody>
                  <a:tcPr marT="34300" marB="34300" marR="68575" marL="68575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/>
          <p:nvPr/>
        </p:nvSpPr>
        <p:spPr>
          <a:xfrm>
            <a:off x="223228" y="915566"/>
            <a:ext cx="3854232" cy="3754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89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I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CEOS ARD  SAR WGCV has endorsed the EOS04 NRB products for MRS and CRS ScanSAR imaging modes .</a:t>
            </a:r>
            <a:endParaRPr/>
          </a:p>
          <a:p>
            <a:pPr indent="-889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I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We shall be submitting the  Mosaic Products of  EOS04 NRB to CEOS soon.</a:t>
            </a:r>
            <a:endParaRPr/>
          </a:p>
          <a:p>
            <a:pPr indent="-889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I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NISAR &amp; EOS-09 –RISAT1B data products are  also  designed for CEOS ARD compliance.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4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Technical  Papers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1.Towards EOS-04 ARD –Normalized Radar Backscatter(NRB) Product –Raghav Mehra et al-IEEE InGARSS 2023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2.CEOS-Analysis Ready Data For Land (CARD4L) for SAR –Prospects and Roadmap to Realisation –Hari Priya et al -ESA  Living Planet Symposium 2022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>
                <a:solidFill>
                  <a:schemeClr val="dk2"/>
                </a:solidFill>
              </a:rPr>
              <a:t>3.CEOS Analysis Ready Data  using EOS-04 SAR –Hari Priya  et al-CEOS SAR WGCV 2023 ; LSI-VC-14 2023 </a:t>
            </a:r>
            <a:endParaRPr/>
          </a:p>
        </p:txBody>
      </p:sp>
      <p:sp>
        <p:nvSpPr>
          <p:cNvPr id="93" name="Google Shape;93;p8"/>
          <p:cNvSpPr txBox="1"/>
          <p:nvPr/>
        </p:nvSpPr>
        <p:spPr>
          <a:xfrm>
            <a:off x="1500166" y="285734"/>
            <a:ext cx="1300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</a:rPr>
              <a:t>Summary </a:t>
            </a:r>
            <a:endParaRPr/>
          </a:p>
        </p:txBody>
      </p:sp>
      <p:sp>
        <p:nvSpPr>
          <p:cNvPr id="94" name="Google Shape;94;p8"/>
          <p:cNvSpPr txBox="1"/>
          <p:nvPr/>
        </p:nvSpPr>
        <p:spPr>
          <a:xfrm>
            <a:off x="5364088" y="4470386"/>
            <a:ext cx="1730600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rPr b="0" i="0" lang="en-IN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Thank You ….</a:t>
            </a:r>
            <a:endParaRPr/>
          </a:p>
        </p:txBody>
      </p:sp>
      <p:pic>
        <p:nvPicPr>
          <p:cNvPr id="95" name="Google Shape;9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960" y="843558"/>
            <a:ext cx="4708812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Brian R. Williams</dc:creator>
</cp:coreProperties>
</file>