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4">
          <p15:clr>
            <a:srgbClr val="747775"/>
          </p15:clr>
        </p15:guide>
      </p15:sldGuideLst>
    </p:ext>
    <p:ext uri="GoogleSlidesCustomDataVersion2">
      <go:slidesCustomData xmlns:go="http://customooxmlschemas.google.com/" r:id="rId22" roundtripDataSignature="AMtx7mgvIJ7BYpeEZg8NXViu4W25SGo6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2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6db181644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c6db18164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6db181644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c6db1816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6db181644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6db181644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6e367340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6e36734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6db181644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c6db181644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6db181644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2c6db181644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6e3673405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6e367340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2a53e993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c2a53e993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6db18164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6db18164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6db181644_0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c6db181644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LSI-VC-15, 3-5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LSI-VC-14, 10-12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github.com/libbyrose/ceos-ard/issues/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github.com/libbyrose/ceos-ard/issues/1" TargetMode="External"/><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ithub.com/libbyrose/ceos-ard" TargetMode="External"/><Relationship Id="rId4" Type="http://schemas.openxmlformats.org/officeDocument/2006/relationships/hyperlink" Target="http://ceos.org/ard" TargetMode="External"/><Relationship Id="rId5" Type="http://schemas.openxmlformats.org/officeDocument/2006/relationships/hyperlink" Target="mailto:libby@symbioscomms.com"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ithub.com/libbyrose/ceos-ard/issues/10"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github.com/libbyrose/ceos-ard/issues/4" TargetMode="External"/><Relationship Id="rId4" Type="http://schemas.openxmlformats.org/officeDocument/2006/relationships/image" Target="../media/image14.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github.com/libbyrose/ceos-ard/issues/7" TargetMode="External"/><Relationship Id="rId4" Type="http://schemas.openxmlformats.org/officeDocument/2006/relationships/hyperlink" Target="https://github.com/libbyrose/ceos-ard/issues/1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1" y="175950"/>
            <a:ext cx="92061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GB" sz="5000">
                <a:latin typeface="Arial"/>
                <a:ea typeface="Arial"/>
                <a:cs typeface="Arial"/>
                <a:sym typeface="Arial"/>
              </a:rPr>
              <a:t>2.3: Product Family Specification Feedback and Updates</a:t>
            </a:r>
            <a:endParaRPr sz="5000">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lang="en-GB" sz="3900">
                <a:latin typeface="Arial"/>
                <a:ea typeface="Arial"/>
                <a:cs typeface="Arial"/>
                <a:sym typeface="Arial"/>
              </a:rPr>
              <a:t>Discussion and Decisions</a:t>
            </a:r>
            <a:endParaRPr sz="3900">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t/>
            </a:r>
            <a:endParaRPr sz="4000">
              <a:latin typeface="Arial"/>
              <a:ea typeface="Arial"/>
              <a:cs typeface="Arial"/>
              <a:sym typeface="Arial"/>
            </a:endParaRPr>
          </a:p>
          <a:p>
            <a:pPr indent="0" lvl="0" marL="0" rtl="0" algn="l">
              <a:lnSpc>
                <a:spcPct val="115000"/>
              </a:lnSpc>
              <a:spcBef>
                <a:spcPts val="1000"/>
              </a:spcBef>
              <a:spcAft>
                <a:spcPts val="0"/>
              </a:spcAft>
              <a:buClr>
                <a:schemeClr val="lt1"/>
              </a:buClr>
              <a:buSzPts val="8000"/>
              <a:buFont typeface="Arial"/>
              <a:buNone/>
            </a:pPr>
            <a:r>
              <a:t/>
            </a:r>
            <a:endParaRPr sz="4000">
              <a:latin typeface="Arial"/>
              <a:ea typeface="Arial"/>
              <a:cs typeface="Arial"/>
              <a:sym typeface="Arial"/>
            </a:endParaRPr>
          </a:p>
        </p:txBody>
      </p:sp>
      <p:sp>
        <p:nvSpPr>
          <p:cNvPr id="67" name="Google Shape;67;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#2.3</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LSI-VC-15, Tokyo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3rd - 5th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c6db181644_0_9"/>
          <p:cNvSpPr txBox="1"/>
          <p:nvPr>
            <p:ph idx="1" type="body"/>
          </p:nvPr>
        </p:nvSpPr>
        <p:spPr>
          <a:xfrm>
            <a:off x="324225" y="1059499"/>
            <a:ext cx="11495400" cy="5009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sz="2400"/>
              <a:t>Spectral bands (1.10) requires only central wavelength for SR/ST/NLSR PFS.</a:t>
            </a:r>
            <a:endParaRPr sz="2400"/>
          </a:p>
          <a:p>
            <a:pPr indent="-381000" lvl="0" marL="457200" rtl="0" algn="l">
              <a:spcBef>
                <a:spcPts val="0"/>
              </a:spcBef>
              <a:spcAft>
                <a:spcPts val="0"/>
              </a:spcAft>
              <a:buSzPts val="2400"/>
              <a:buChar char="❖"/>
            </a:pPr>
            <a:r>
              <a:rPr lang="en-GB" sz="2400"/>
              <a:t>For AR it additionally requires FWHM.</a:t>
            </a:r>
            <a:endParaRPr sz="2400"/>
          </a:p>
          <a:p>
            <a:pPr indent="-381000" lvl="0" marL="457200" rtl="0" algn="l">
              <a:spcBef>
                <a:spcPts val="0"/>
              </a:spcBef>
              <a:spcAft>
                <a:spcPts val="0"/>
              </a:spcAft>
              <a:buSzPts val="2400"/>
              <a:buChar char="❖"/>
            </a:pPr>
            <a:r>
              <a:rPr b="1" lang="en-GB" sz="2400"/>
              <a:t>Can this be aligned?</a:t>
            </a:r>
            <a:endParaRPr b="1" sz="2400"/>
          </a:p>
          <a:p>
            <a:pPr indent="-381000" lvl="0" marL="457200" rtl="0" algn="l">
              <a:spcBef>
                <a:spcPts val="0"/>
              </a:spcBef>
              <a:spcAft>
                <a:spcPts val="0"/>
              </a:spcAft>
              <a:buSzPts val="2400"/>
              <a:buChar char="❖"/>
            </a:pPr>
            <a:r>
              <a:rPr lang="en-GB" sz="2400"/>
              <a:t>To promote interoperability between different datasets, we need more information than just the central wavelength of spectral bands.</a:t>
            </a:r>
            <a:endParaRPr sz="2400"/>
          </a:p>
          <a:p>
            <a:pPr indent="-381000" lvl="0" marL="457200" rtl="0" algn="l">
              <a:spcBef>
                <a:spcPts val="0"/>
              </a:spcBef>
              <a:spcAft>
                <a:spcPts val="0"/>
              </a:spcAft>
              <a:buClr>
                <a:srgbClr val="CC0000"/>
              </a:buClr>
              <a:buSzPts val="2400"/>
              <a:buChar char="❖"/>
            </a:pPr>
            <a:r>
              <a:rPr b="1" lang="en-GB" sz="2400">
                <a:solidFill>
                  <a:srgbClr val="CC0000"/>
                </a:solidFill>
                <a:highlight>
                  <a:srgbClr val="F4CCCC"/>
                </a:highlight>
              </a:rPr>
              <a:t>Proposal for LSI-VC-15 Decision: Adjust the SR, ST, NLSR PFS to include at a minimum:</a:t>
            </a:r>
            <a:endParaRPr b="1" sz="2400">
              <a:solidFill>
                <a:srgbClr val="CC0000"/>
              </a:solidFill>
              <a:highlight>
                <a:srgbClr val="F4CCCC"/>
              </a:highlight>
            </a:endParaRPr>
          </a:p>
          <a:p>
            <a:pPr indent="0" lvl="0" marL="457200" rtl="0" algn="l">
              <a:spcBef>
                <a:spcPts val="1000"/>
              </a:spcBef>
              <a:spcAft>
                <a:spcPts val="0"/>
              </a:spcAft>
              <a:buNone/>
            </a:pPr>
            <a:r>
              <a:rPr b="1" lang="en-GB" sz="2400">
                <a:solidFill>
                  <a:srgbClr val="CC0000"/>
                </a:solidFill>
                <a:highlight>
                  <a:srgbClr val="F4CCCC"/>
                </a:highlight>
              </a:rPr>
              <a:t>– FWHM at Threshold</a:t>
            </a:r>
            <a:endParaRPr b="1" sz="2400">
              <a:solidFill>
                <a:srgbClr val="CC0000"/>
              </a:solidFill>
              <a:highlight>
                <a:srgbClr val="F4CCCC"/>
              </a:highlight>
            </a:endParaRPr>
          </a:p>
          <a:p>
            <a:pPr indent="0" lvl="0" marL="457200" rtl="0" algn="l">
              <a:spcBef>
                <a:spcPts val="1000"/>
              </a:spcBef>
              <a:spcAft>
                <a:spcPts val="0"/>
              </a:spcAft>
              <a:buNone/>
            </a:pPr>
            <a:r>
              <a:rPr b="1" lang="en-GB" sz="2400">
                <a:solidFill>
                  <a:srgbClr val="CC0000"/>
                </a:solidFill>
                <a:highlight>
                  <a:srgbClr val="F4CCCC"/>
                </a:highlight>
              </a:rPr>
              <a:t>– Full Spectral Response Function at Goal</a:t>
            </a:r>
            <a:endParaRPr b="1" sz="2400">
              <a:solidFill>
                <a:srgbClr val="CC0000"/>
              </a:solidFill>
              <a:highlight>
                <a:srgbClr val="F4CCCC"/>
              </a:highlight>
            </a:endParaRPr>
          </a:p>
          <a:p>
            <a:pPr indent="0" lvl="0" marL="0" rtl="0" algn="r">
              <a:spcBef>
                <a:spcPts val="1000"/>
              </a:spcBef>
              <a:spcAft>
                <a:spcPts val="0"/>
              </a:spcAft>
              <a:buNone/>
            </a:pPr>
            <a:r>
              <a:t/>
            </a:r>
            <a:endParaRPr b="1" sz="2400">
              <a:solidFill>
                <a:srgbClr val="CC0000"/>
              </a:solidFill>
              <a:highlight>
                <a:srgbClr val="F4CCCC"/>
              </a:highlight>
            </a:endParaRPr>
          </a:p>
          <a:p>
            <a:pPr indent="0" lvl="0" marL="0" rtl="0" algn="r">
              <a:spcBef>
                <a:spcPts val="1000"/>
              </a:spcBef>
              <a:spcAft>
                <a:spcPts val="0"/>
              </a:spcAft>
              <a:buNone/>
            </a:pPr>
            <a:r>
              <a:rPr lang="en-GB" sz="1500" u="sng">
                <a:solidFill>
                  <a:schemeClr val="hlink"/>
                </a:solidFill>
                <a:hlinkClick r:id="rId3"/>
              </a:rPr>
              <a:t>https://github.com/libbyrose/ceos-ard/issues/3</a:t>
            </a:r>
            <a:endParaRPr sz="2400"/>
          </a:p>
        </p:txBody>
      </p:sp>
      <p:sp>
        <p:nvSpPr>
          <p:cNvPr id="131" name="Google Shape;131;g2c6db181644_0_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Spectral Bands &amp; FWHM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c6db181644_0_15"/>
          <p:cNvSpPr txBox="1"/>
          <p:nvPr>
            <p:ph idx="1" type="body"/>
          </p:nvPr>
        </p:nvSpPr>
        <p:spPr>
          <a:xfrm>
            <a:off x="560250" y="4051900"/>
            <a:ext cx="11495400" cy="50409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M</a:t>
            </a:r>
            <a:r>
              <a:rPr lang="en-GB" sz="2000"/>
              <a:t>ap projection is required at Threshold in all PFS except for ST. </a:t>
            </a:r>
            <a:r>
              <a:rPr b="1" lang="en-GB" sz="2000"/>
              <a:t>Can this be aligned?</a:t>
            </a:r>
            <a:endParaRPr b="1" sz="2000"/>
          </a:p>
          <a:p>
            <a:pPr indent="-355600" lvl="0" marL="457200" rtl="0" algn="l">
              <a:spcBef>
                <a:spcPts val="0"/>
              </a:spcBef>
              <a:spcAft>
                <a:spcPts val="0"/>
              </a:spcAft>
              <a:buSzPts val="2000"/>
              <a:buChar char="❖"/>
            </a:pPr>
            <a:r>
              <a:rPr lang="en-GB" sz="2000"/>
              <a:t>Inconsistency affects STAC Extension work.</a:t>
            </a:r>
            <a:endParaRPr sz="2000"/>
          </a:p>
          <a:p>
            <a:pPr indent="-355600" lvl="0" marL="457200" rtl="0" algn="l">
              <a:spcBef>
                <a:spcPts val="0"/>
              </a:spcBef>
              <a:spcAft>
                <a:spcPts val="0"/>
              </a:spcAft>
              <a:buSzPts val="2000"/>
              <a:buChar char="❖"/>
            </a:pPr>
            <a:r>
              <a:rPr lang="en-GB" sz="2000"/>
              <a:t>Recall v5.0.1 update to SR PFS also - another inconsistency</a:t>
            </a:r>
            <a:endParaRPr sz="2000"/>
          </a:p>
          <a:p>
            <a:pPr indent="-355600" lvl="0" marL="457200" rtl="0" algn="l">
              <a:spcBef>
                <a:spcPts val="0"/>
              </a:spcBef>
              <a:spcAft>
                <a:spcPts val="0"/>
              </a:spcAft>
              <a:buSzPts val="2000"/>
              <a:buChar char="❖"/>
            </a:pPr>
            <a:r>
              <a:rPr lang="en-GB" sz="2000"/>
              <a:t>Is there a specific reason this is a Goal requirement for ST, rather than Threshold?</a:t>
            </a:r>
            <a:endParaRPr sz="2000"/>
          </a:p>
          <a:p>
            <a:pPr indent="-355600" lvl="0" marL="457200" rtl="0" algn="l">
              <a:spcBef>
                <a:spcPts val="0"/>
              </a:spcBef>
              <a:spcAft>
                <a:spcPts val="0"/>
              </a:spcAft>
              <a:buClr>
                <a:srgbClr val="CC0000"/>
              </a:buClr>
              <a:buSzPts val="2000"/>
              <a:buChar char="❖"/>
            </a:pPr>
            <a:r>
              <a:rPr b="1" lang="en-GB" sz="2000">
                <a:solidFill>
                  <a:srgbClr val="CC0000"/>
                </a:solidFill>
                <a:highlight>
                  <a:srgbClr val="F4CCCC"/>
                </a:highlight>
              </a:rPr>
              <a:t>LSI-VC-15 Decision: Is it appropriate to simply take 1.6 from SR PFS and use that for ST PFS? (and AR, NLSR…)</a:t>
            </a:r>
            <a:endParaRPr b="1" sz="2000">
              <a:solidFill>
                <a:srgbClr val="CC0000"/>
              </a:solidFill>
              <a:highlight>
                <a:srgbClr val="F4CCCC"/>
              </a:highlight>
            </a:endParaRPr>
          </a:p>
          <a:p>
            <a:pPr indent="0" lvl="0" marL="0" rtl="0" algn="r">
              <a:spcBef>
                <a:spcPts val="1000"/>
              </a:spcBef>
              <a:spcAft>
                <a:spcPts val="0"/>
              </a:spcAft>
              <a:buNone/>
            </a:pPr>
            <a:r>
              <a:rPr lang="en-GB" sz="1400" u="sng">
                <a:solidFill>
                  <a:schemeClr val="hlink"/>
                </a:solidFill>
                <a:hlinkClick r:id="rId3"/>
              </a:rPr>
              <a:t>https://github.com/libbyrose/ceos-ard/issues/1</a:t>
            </a:r>
            <a:endParaRPr sz="1400"/>
          </a:p>
        </p:txBody>
      </p:sp>
      <p:sp>
        <p:nvSpPr>
          <p:cNvPr id="137" name="Google Shape;137;g2c6db181644_0_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900"/>
              <a:t>Map projection (1.6) inconsistencies</a:t>
            </a:r>
            <a:endParaRPr sz="3900"/>
          </a:p>
        </p:txBody>
      </p:sp>
      <p:pic>
        <p:nvPicPr>
          <p:cNvPr id="138" name="Google Shape;138;g2c6db181644_0_15"/>
          <p:cNvPicPr preferRelativeResize="0"/>
          <p:nvPr/>
        </p:nvPicPr>
        <p:blipFill>
          <a:blip r:embed="rId4">
            <a:alphaModFix/>
          </a:blip>
          <a:stretch>
            <a:fillRect/>
          </a:stretch>
        </p:blipFill>
        <p:spPr>
          <a:xfrm>
            <a:off x="560250" y="1148569"/>
            <a:ext cx="5038101" cy="1530900"/>
          </a:xfrm>
          <a:prstGeom prst="rect">
            <a:avLst/>
          </a:prstGeom>
          <a:noFill/>
          <a:ln>
            <a:noFill/>
          </a:ln>
        </p:spPr>
      </p:pic>
      <p:pic>
        <p:nvPicPr>
          <p:cNvPr id="139" name="Google Shape;139;g2c6db181644_0_15"/>
          <p:cNvPicPr preferRelativeResize="0"/>
          <p:nvPr/>
        </p:nvPicPr>
        <p:blipFill>
          <a:blip r:embed="rId5">
            <a:alphaModFix/>
          </a:blip>
          <a:stretch>
            <a:fillRect/>
          </a:stretch>
        </p:blipFill>
        <p:spPr>
          <a:xfrm>
            <a:off x="6204900" y="1305848"/>
            <a:ext cx="5857626" cy="936000"/>
          </a:xfrm>
          <a:prstGeom prst="rect">
            <a:avLst/>
          </a:prstGeom>
          <a:noFill/>
          <a:ln>
            <a:noFill/>
          </a:ln>
        </p:spPr>
      </p:pic>
      <p:sp>
        <p:nvSpPr>
          <p:cNvPr id="140" name="Google Shape;140;g2c6db181644_0_15"/>
          <p:cNvSpPr txBox="1"/>
          <p:nvPr/>
        </p:nvSpPr>
        <p:spPr>
          <a:xfrm>
            <a:off x="143300" y="1744850"/>
            <a:ext cx="5310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SR</a:t>
            </a:r>
            <a:endParaRPr/>
          </a:p>
        </p:txBody>
      </p:sp>
      <p:sp>
        <p:nvSpPr>
          <p:cNvPr id="141" name="Google Shape;141;g2c6db181644_0_15"/>
          <p:cNvSpPr txBox="1"/>
          <p:nvPr/>
        </p:nvSpPr>
        <p:spPr>
          <a:xfrm>
            <a:off x="5783100" y="1563925"/>
            <a:ext cx="5310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ST</a:t>
            </a:r>
            <a:endParaRPr/>
          </a:p>
        </p:txBody>
      </p:sp>
      <p:pic>
        <p:nvPicPr>
          <p:cNvPr id="142" name="Google Shape;142;g2c6db181644_0_15"/>
          <p:cNvPicPr preferRelativeResize="0"/>
          <p:nvPr/>
        </p:nvPicPr>
        <p:blipFill>
          <a:blip r:embed="rId6">
            <a:alphaModFix/>
          </a:blip>
          <a:stretch>
            <a:fillRect/>
          </a:stretch>
        </p:blipFill>
        <p:spPr>
          <a:xfrm>
            <a:off x="674300" y="2949450"/>
            <a:ext cx="4924050" cy="1028905"/>
          </a:xfrm>
          <a:prstGeom prst="rect">
            <a:avLst/>
          </a:prstGeom>
          <a:noFill/>
          <a:ln>
            <a:noFill/>
          </a:ln>
        </p:spPr>
      </p:pic>
      <p:sp>
        <p:nvSpPr>
          <p:cNvPr id="143" name="Google Shape;143;g2c6db181644_0_15"/>
          <p:cNvSpPr txBox="1"/>
          <p:nvPr/>
        </p:nvSpPr>
        <p:spPr>
          <a:xfrm>
            <a:off x="143300" y="3244188"/>
            <a:ext cx="5310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A</a:t>
            </a:r>
            <a:r>
              <a:rPr lang="en-GB"/>
              <a:t>R</a:t>
            </a:r>
            <a:endParaRPr/>
          </a:p>
        </p:txBody>
      </p:sp>
      <p:pic>
        <p:nvPicPr>
          <p:cNvPr id="144" name="Google Shape;144;g2c6db181644_0_15"/>
          <p:cNvPicPr preferRelativeResize="0"/>
          <p:nvPr/>
        </p:nvPicPr>
        <p:blipFill>
          <a:blip r:embed="rId7">
            <a:alphaModFix/>
          </a:blip>
          <a:stretch>
            <a:fillRect/>
          </a:stretch>
        </p:blipFill>
        <p:spPr>
          <a:xfrm>
            <a:off x="6630471" y="2781450"/>
            <a:ext cx="5386978" cy="936000"/>
          </a:xfrm>
          <a:prstGeom prst="rect">
            <a:avLst/>
          </a:prstGeom>
          <a:noFill/>
          <a:ln>
            <a:noFill/>
          </a:ln>
        </p:spPr>
      </p:pic>
      <p:sp>
        <p:nvSpPr>
          <p:cNvPr id="145" name="Google Shape;145;g2c6db181644_0_15"/>
          <p:cNvSpPr txBox="1"/>
          <p:nvPr/>
        </p:nvSpPr>
        <p:spPr>
          <a:xfrm>
            <a:off x="5934150" y="2998425"/>
            <a:ext cx="6963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NL</a:t>
            </a:r>
            <a:r>
              <a:rPr lang="en-GB"/>
              <a:t>SR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c6db181644_0_251"/>
          <p:cNvSpPr txBox="1"/>
          <p:nvPr>
            <p:ph idx="1" type="body"/>
          </p:nvPr>
        </p:nvSpPr>
        <p:spPr>
          <a:xfrm>
            <a:off x="324225" y="1378900"/>
            <a:ext cx="11495400" cy="5147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300"/>
              <a:t>Peter’s suggestion is </a:t>
            </a:r>
            <a:r>
              <a:rPr lang="en-GB" sz="2300"/>
              <a:t>distinguishing</a:t>
            </a:r>
            <a:r>
              <a:rPr lang="en-GB" sz="2300"/>
              <a:t> between two geometric requirements:</a:t>
            </a:r>
            <a:endParaRPr sz="2300"/>
          </a:p>
          <a:p>
            <a:pPr indent="0" lvl="0" marL="0" rtl="0" algn="l">
              <a:spcBef>
                <a:spcPts val="1000"/>
              </a:spcBef>
              <a:spcAft>
                <a:spcPts val="0"/>
              </a:spcAft>
              <a:buClr>
                <a:schemeClr val="dk1"/>
              </a:buClr>
              <a:buSzPts val="1100"/>
              <a:buFont typeface="Arial"/>
              <a:buNone/>
            </a:pPr>
            <a:r>
              <a:rPr lang="en-GB" sz="2300"/>
              <a:t>a) </a:t>
            </a:r>
            <a:r>
              <a:rPr b="1" lang="en-GB" sz="2300"/>
              <a:t>Geolocating:</a:t>
            </a:r>
            <a:r>
              <a:rPr lang="en-GB" sz="2300"/>
              <a:t> Determines the geographic location of an observation/pixel.</a:t>
            </a:r>
            <a:endParaRPr sz="2300"/>
          </a:p>
          <a:p>
            <a:pPr indent="0" lvl="0" marL="0" rtl="0" algn="l">
              <a:spcBef>
                <a:spcPts val="1000"/>
              </a:spcBef>
              <a:spcAft>
                <a:spcPts val="0"/>
              </a:spcAft>
              <a:buNone/>
            </a:pPr>
            <a:r>
              <a:rPr lang="en-GB" sz="2300"/>
              <a:t>b) </a:t>
            </a:r>
            <a:r>
              <a:rPr b="1" lang="en-GB" sz="2300"/>
              <a:t>Georectification: </a:t>
            </a:r>
            <a:r>
              <a:rPr lang="en-GB" sz="2300"/>
              <a:t>Corrects sample locations to achieve a regular 2D geographic grid. Sharing the grid enhances interoperability.</a:t>
            </a:r>
            <a:endParaRPr sz="2300"/>
          </a:p>
          <a:p>
            <a:pPr indent="0" lvl="0" marL="0" rtl="0" algn="l">
              <a:spcBef>
                <a:spcPts val="1000"/>
              </a:spcBef>
              <a:spcAft>
                <a:spcPts val="0"/>
              </a:spcAft>
              <a:buNone/>
            </a:pPr>
            <a:r>
              <a:rPr lang="en-GB" sz="1700"/>
              <a:t>In most cases this step requires resampling of original observations. It will only foster interoperability ('analysis readiness') if respective grid is shared with other datasets with which interoperability is desired. In this case the specific (harmonised) grid should become part of a threshold requirement. A rectification to a grid, arbitrarily chosen by the provider, is generally not desirable. In this case requirement a) is sufficient and should ideally be accompanied by:</a:t>
            </a:r>
            <a:endParaRPr sz="1700"/>
          </a:p>
          <a:p>
            <a:pPr indent="0" lvl="0" marL="0" rtl="0" algn="l">
              <a:spcBef>
                <a:spcPts val="1000"/>
              </a:spcBef>
              <a:spcAft>
                <a:spcPts val="0"/>
              </a:spcAft>
              <a:buClr>
                <a:schemeClr val="dk1"/>
              </a:buClr>
              <a:buSzPts val="1100"/>
              <a:buFont typeface="Arial"/>
              <a:buNone/>
            </a:pPr>
            <a:r>
              <a:rPr lang="en-GB" sz="2300"/>
              <a:t>c) </a:t>
            </a:r>
            <a:r>
              <a:rPr b="1" lang="en-GB" sz="2300"/>
              <a:t>Resampling method</a:t>
            </a:r>
            <a:r>
              <a:rPr lang="en-GB" sz="2300"/>
              <a:t>: Derives values for locations other than observed ones. This remains a goal due to various applicable methods.</a:t>
            </a:r>
            <a:endParaRPr sz="2300"/>
          </a:p>
          <a:p>
            <a:pPr indent="0" lvl="0" marL="0" rtl="0" algn="l">
              <a:spcBef>
                <a:spcPts val="1000"/>
              </a:spcBef>
              <a:spcAft>
                <a:spcPts val="0"/>
              </a:spcAft>
              <a:buNone/>
            </a:pPr>
            <a:r>
              <a:t/>
            </a:r>
            <a:endParaRPr/>
          </a:p>
        </p:txBody>
      </p:sp>
      <p:sp>
        <p:nvSpPr>
          <p:cNvPr id="151" name="Google Shape;151;g2c6db181644_0_251"/>
          <p:cNvSpPr txBox="1"/>
          <p:nvPr>
            <p:ph type="title"/>
          </p:nvPr>
        </p:nvSpPr>
        <p:spPr>
          <a:xfrm>
            <a:off x="176050" y="175950"/>
            <a:ext cx="100569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4100"/>
              <a:t>Map projection (1.6) inconsistencies</a:t>
            </a:r>
            <a:endParaRPr sz="4100"/>
          </a:p>
          <a:p>
            <a:pPr indent="0" lvl="0" marL="0" rtl="0" algn="l">
              <a:spcBef>
                <a:spcPts val="0"/>
              </a:spcBef>
              <a:spcAft>
                <a:spcPts val="0"/>
              </a:spcAft>
              <a:buClr>
                <a:schemeClr val="dk1"/>
              </a:buClr>
              <a:buSzPts val="1100"/>
              <a:buFont typeface="Arial"/>
              <a:buNone/>
            </a:pPr>
            <a:r>
              <a:t/>
            </a:r>
            <a:endParaRPr sz="4100"/>
          </a:p>
          <a:p>
            <a:pPr indent="0" lvl="0" marL="0" rtl="0" algn="l">
              <a:spcBef>
                <a:spcPts val="0"/>
              </a:spcBef>
              <a:spcAft>
                <a:spcPts val="0"/>
              </a:spcAft>
              <a:buNone/>
            </a:pPr>
            <a:r>
              <a:t/>
            </a:r>
            <a:endParaRPr sz="4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 type="body"/>
          </p:nvPr>
        </p:nvSpPr>
        <p:spPr>
          <a:xfrm>
            <a:off x="208800" y="1246150"/>
            <a:ext cx="6109500" cy="49395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Font typeface="Arial"/>
              <a:buChar char="❖"/>
            </a:pPr>
            <a:r>
              <a:rPr lang="en-GB" sz="1600" u="sng">
                <a:solidFill>
                  <a:srgbClr val="1155CC"/>
                </a:solidFill>
                <a:latin typeface="Arial"/>
                <a:ea typeface="Arial"/>
                <a:cs typeface="Arial"/>
                <a:sym typeface="Arial"/>
                <a:hlinkClick r:id="rId3">
                  <a:extLst>
                    <a:ext uri="{A12FA001-AC4F-418D-AE19-62706E023703}">
                      <ahyp:hlinkClr val="tx"/>
                    </a:ext>
                  </a:extLst>
                </a:hlinkClick>
              </a:rPr>
              <a:t>https://github.com/libbyrose/ceos-ard</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lang="en-GB" sz="1600">
                <a:latin typeface="Arial"/>
                <a:ea typeface="Arial"/>
                <a:cs typeface="Arial"/>
                <a:sym typeface="Arial"/>
              </a:rPr>
              <a:t>In time it will be merged into a CEOS 'organisational' GitHub run by CEOS SEO</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lang="en-GB" sz="1600">
                <a:latin typeface="Arial"/>
                <a:ea typeface="Arial"/>
                <a:cs typeface="Arial"/>
                <a:sym typeface="Arial"/>
              </a:rPr>
              <a:t>Accessible from menu at </a:t>
            </a:r>
            <a:r>
              <a:rPr lang="en-GB" sz="1600" u="sng">
                <a:solidFill>
                  <a:srgbClr val="1155CC"/>
                </a:solidFill>
                <a:latin typeface="Arial"/>
                <a:ea typeface="Arial"/>
                <a:cs typeface="Arial"/>
                <a:sym typeface="Arial"/>
                <a:hlinkClick r:id="rId4">
                  <a:extLst>
                    <a:ext uri="{A12FA001-AC4F-418D-AE19-62706E023703}">
                      <ahyp:hlinkClr val="tx"/>
                    </a:ext>
                  </a:extLst>
                </a:hlinkClick>
              </a:rPr>
              <a:t>ceos.org/ard</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lang="en-GB" sz="1600">
                <a:latin typeface="Arial"/>
                <a:ea typeface="Arial"/>
                <a:cs typeface="Arial"/>
                <a:sym typeface="Arial"/>
              </a:rPr>
              <a:t>Open issues will be tracked here from now on replacing the old spreadsheet on GDocs</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lang="en-GB" sz="1600">
                <a:latin typeface="Arial"/>
                <a:ea typeface="Arial"/>
                <a:cs typeface="Arial"/>
                <a:sym typeface="Arial"/>
              </a:rPr>
              <a:t>All open issues have been transferred and categorised</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b="1" lang="en-GB" sz="1600">
                <a:latin typeface="Arial"/>
                <a:ea typeface="Arial"/>
                <a:cs typeface="Arial"/>
                <a:sym typeface="Arial"/>
              </a:rPr>
              <a:t>A  number of issues flagged 'LSI-VC-15' to raise today and seek decisions to close them!</a:t>
            </a:r>
            <a:endParaRPr b="1" sz="1600">
              <a:latin typeface="Arial"/>
              <a:ea typeface="Arial"/>
              <a:cs typeface="Arial"/>
              <a:sym typeface="Arial"/>
            </a:endParaRPr>
          </a:p>
          <a:p>
            <a:pPr indent="0" lvl="0" marL="0" rtl="0" algn="l">
              <a:spcBef>
                <a:spcPts val="1000"/>
              </a:spcBef>
              <a:spcAft>
                <a:spcPts val="0"/>
              </a:spcAft>
              <a:buNone/>
            </a:pPr>
            <a:r>
              <a:rPr b="1" lang="en-GB" sz="1600">
                <a:solidFill>
                  <a:srgbClr val="CC0000"/>
                </a:solidFill>
                <a:highlight>
                  <a:srgbClr val="F4CCCC"/>
                </a:highlight>
                <a:latin typeface="Arial"/>
                <a:ea typeface="Arial"/>
                <a:cs typeface="Arial"/>
                <a:sym typeface="Arial"/>
              </a:rPr>
              <a:t>LSI-VC-15 Action!</a:t>
            </a:r>
            <a:endParaRPr b="1" sz="1600">
              <a:solidFill>
                <a:srgbClr val="CC0000"/>
              </a:solidFill>
              <a:highlight>
                <a:srgbClr val="F4CCCC"/>
              </a:highlight>
              <a:latin typeface="Arial"/>
              <a:ea typeface="Arial"/>
              <a:cs typeface="Arial"/>
              <a:sym typeface="Arial"/>
            </a:endParaRPr>
          </a:p>
          <a:p>
            <a:pPr indent="-374650" lvl="0" marL="457200" rtl="0" algn="l">
              <a:spcBef>
                <a:spcPts val="1000"/>
              </a:spcBef>
              <a:spcAft>
                <a:spcPts val="0"/>
              </a:spcAft>
              <a:buSzPts val="2300"/>
              <a:buFont typeface="Arial"/>
              <a:buChar char="❖"/>
            </a:pPr>
            <a:r>
              <a:rPr lang="en-GB" sz="1600">
                <a:latin typeface="Arial"/>
                <a:ea typeface="Arial"/>
                <a:cs typeface="Arial"/>
                <a:sym typeface="Arial"/>
              </a:rPr>
              <a:t>Please sign up for GitHub and join the discussion threads!</a:t>
            </a:r>
            <a:endParaRPr sz="1600">
              <a:latin typeface="Arial"/>
              <a:ea typeface="Arial"/>
              <a:cs typeface="Arial"/>
              <a:sym typeface="Arial"/>
            </a:endParaRPr>
          </a:p>
          <a:p>
            <a:pPr indent="-374650" lvl="0" marL="457200" rtl="0" algn="l">
              <a:spcBef>
                <a:spcPts val="0"/>
              </a:spcBef>
              <a:spcAft>
                <a:spcPts val="0"/>
              </a:spcAft>
              <a:buSzPts val="2300"/>
              <a:buFont typeface="Arial"/>
              <a:buChar char="❖"/>
            </a:pPr>
            <a:r>
              <a:rPr lang="en-GB" sz="1600">
                <a:latin typeface="Arial"/>
                <a:ea typeface="Arial"/>
                <a:cs typeface="Arial"/>
                <a:sym typeface="Arial"/>
              </a:rPr>
              <a:t>And contact Libby if any issues with permissions </a:t>
            </a:r>
            <a:r>
              <a:rPr lang="en-GB" sz="1600" u="sng">
                <a:solidFill>
                  <a:schemeClr val="hlink"/>
                </a:solidFill>
                <a:latin typeface="Arial"/>
                <a:ea typeface="Arial"/>
                <a:cs typeface="Arial"/>
                <a:sym typeface="Arial"/>
                <a:hlinkClick r:id="rId5"/>
              </a:rPr>
              <a:t>libby@symbioscomms.com</a:t>
            </a:r>
            <a:endParaRPr sz="2400">
              <a:latin typeface="Arial"/>
              <a:ea typeface="Arial"/>
              <a:cs typeface="Arial"/>
              <a:sym typeface="Arial"/>
            </a:endParaRPr>
          </a:p>
        </p:txBody>
      </p:sp>
      <p:sp>
        <p:nvSpPr>
          <p:cNvPr id="73" name="Google Shape;73;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Firstly: </a:t>
            </a:r>
            <a:r>
              <a:rPr lang="en-GB"/>
              <a:t>GitHub Issue Tracker </a:t>
            </a:r>
            <a:endParaRPr>
              <a:latin typeface="Montserrat"/>
              <a:ea typeface="Montserrat"/>
              <a:cs typeface="Montserrat"/>
              <a:sym typeface="Montserrat"/>
            </a:endParaRPr>
          </a:p>
        </p:txBody>
      </p:sp>
      <p:pic>
        <p:nvPicPr>
          <p:cNvPr id="74" name="Google Shape;74;p3"/>
          <p:cNvPicPr preferRelativeResize="0"/>
          <p:nvPr/>
        </p:nvPicPr>
        <p:blipFill>
          <a:blip r:embed="rId6">
            <a:alphaModFix/>
          </a:blip>
          <a:stretch>
            <a:fillRect/>
          </a:stretch>
        </p:blipFill>
        <p:spPr>
          <a:xfrm>
            <a:off x="6679500" y="1194989"/>
            <a:ext cx="4902049" cy="52534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c6e3673405_0_0"/>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6700"/>
              <a:t>CHIME Feedback on CEOS-ARD SR PFS</a:t>
            </a:r>
            <a:endParaRPr sz="6700"/>
          </a:p>
          <a:p>
            <a:pPr indent="0" lvl="0" marL="0" rtl="0" algn="l">
              <a:spcBef>
                <a:spcPts val="0"/>
              </a:spcBef>
              <a:spcAft>
                <a:spcPts val="0"/>
              </a:spcAft>
              <a:buClr>
                <a:schemeClr val="dk1"/>
              </a:buClr>
              <a:buSzPts val="1100"/>
              <a:buFont typeface="Arial"/>
              <a:buNone/>
            </a:pPr>
            <a:r>
              <a:t/>
            </a:r>
            <a:endParaRPr sz="6700"/>
          </a:p>
          <a:p>
            <a:pPr indent="0" lvl="0" marL="0" rtl="0" algn="l">
              <a:spcBef>
                <a:spcPts val="0"/>
              </a:spcBef>
              <a:spcAft>
                <a:spcPts val="0"/>
              </a:spcAft>
              <a:buClr>
                <a:schemeClr val="dk1"/>
              </a:buClr>
              <a:buSzPts val="1100"/>
              <a:buFont typeface="Arial"/>
              <a:buNone/>
            </a:pPr>
            <a:r>
              <a:rPr lang="en-GB" sz="3200"/>
              <a:t>Ferran Gascon, ESA</a:t>
            </a:r>
            <a:endParaRPr sz="3200"/>
          </a:p>
          <a:p>
            <a:pPr indent="0" lvl="0" marL="0" rtl="0" algn="l">
              <a:spcBef>
                <a:spcPts val="0"/>
              </a:spcBef>
              <a:spcAft>
                <a:spcPts val="0"/>
              </a:spcAft>
              <a:buClr>
                <a:schemeClr val="dk1"/>
              </a:buClr>
              <a:buSzPts val="1100"/>
              <a:buFont typeface="Arial"/>
              <a:buNone/>
            </a:pPr>
            <a:r>
              <a:t/>
            </a:r>
            <a:endParaRPr sz="6700"/>
          </a:p>
          <a:p>
            <a:pPr indent="0" lvl="0" marL="0" rtl="0" algn="l">
              <a:spcBef>
                <a:spcPts val="0"/>
              </a:spcBef>
              <a:spcAft>
                <a:spcPts val="0"/>
              </a:spcAft>
              <a:buNone/>
            </a:pPr>
            <a:r>
              <a:t/>
            </a:r>
            <a:endParaRPr sz="6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c6db181644_0_60"/>
          <p:cNvSpPr txBox="1"/>
          <p:nvPr/>
        </p:nvSpPr>
        <p:spPr>
          <a:xfrm>
            <a:off x="357105" y="1290957"/>
            <a:ext cx="5477100" cy="5141100"/>
          </a:xfrm>
          <a:prstGeom prst="rect">
            <a:avLst/>
          </a:prstGeom>
          <a:noFill/>
          <a:ln>
            <a:noFill/>
          </a:ln>
        </p:spPr>
        <p:txBody>
          <a:bodyPr anchorCtr="0" anchor="t" bIns="45700" lIns="91425" spcFirstLastPara="1" rIns="91425" wrap="square" tIns="45700">
            <a:spAutoFit/>
          </a:bodyPr>
          <a:lstStyle/>
          <a:p>
            <a:pPr indent="-214312" lvl="0" marL="214312" marR="0" rtl="0" algn="just">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With respect to CEOS-ARD PFS Surface Reflectance v5.0.1 document.</a:t>
            </a:r>
            <a:endParaRPr/>
          </a:p>
          <a:p>
            <a:pPr indent="-214312" lvl="0" marL="214312" marR="0" rtl="0" algn="just">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CHIME team wonders if bottom-of-atmosphere reflectance products on sensor geometry that have been appended a per-pixel lat./long./altitude refined geometry information information are CEOS-ARD compliant.</a:t>
            </a:r>
            <a:endParaRPr/>
          </a:p>
          <a:p>
            <a:pPr indent="-214312" lvl="0" marL="214312" marR="0" rtl="0" algn="just">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PFS SR chapter 1.6 “Map Projection” indicate that non-projected products are still compliant.</a:t>
            </a:r>
            <a:endParaRPr/>
          </a:p>
          <a:p>
            <a:pPr indent="-214312" lvl="0" marL="214312" marR="0" rtl="0" algn="just">
              <a:lnSpc>
                <a:spcPct val="150000"/>
              </a:lnSpc>
              <a:spcBef>
                <a:spcPts val="0"/>
              </a:spcBef>
              <a:spcAft>
                <a:spcPts val="0"/>
              </a:spcAft>
              <a:buClr>
                <a:schemeClr val="dk1"/>
              </a:buClr>
              <a:buSzPts val="1600"/>
              <a:buFont typeface="Montserrat"/>
              <a:buChar char="❖"/>
            </a:pPr>
            <a:r>
              <a:rPr b="0" i="0" lang="en-GB" sz="1600" u="none" cap="none" strike="noStrike">
                <a:solidFill>
                  <a:schemeClr val="dk1"/>
                </a:solidFill>
                <a:latin typeface="Montserrat"/>
                <a:ea typeface="Montserrat"/>
                <a:cs typeface="Montserrat"/>
                <a:sym typeface="Montserrat"/>
              </a:rPr>
              <a:t>However, in chapter 4.1 “Geometric Correction” Threshold requirements, the description is considered as not clear in particular regarding what can be considered as “consistent”.</a:t>
            </a:r>
            <a:endParaRPr/>
          </a:p>
          <a:p>
            <a:pPr indent="0" lvl="0" marL="0" marR="0" rtl="0" algn="just">
              <a:lnSpc>
                <a:spcPct val="150000"/>
              </a:lnSpc>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p:txBody>
      </p:sp>
      <p:sp>
        <p:nvSpPr>
          <p:cNvPr id="85" name="Google Shape;85;g2c6db181644_0_60"/>
          <p:cNvSpPr txBox="1"/>
          <p:nvPr/>
        </p:nvSpPr>
        <p:spPr>
          <a:xfrm>
            <a:off x="94020" y="103248"/>
            <a:ext cx="9176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000" u="none" cap="none" strike="noStrike">
                <a:solidFill>
                  <a:schemeClr val="lt1"/>
                </a:solidFill>
                <a:latin typeface="Montserrat"/>
                <a:ea typeface="Montserrat"/>
                <a:cs typeface="Montserrat"/>
                <a:sym typeface="Montserrat"/>
              </a:rPr>
              <a:t>CHIME </a:t>
            </a:r>
            <a:r>
              <a:rPr lang="en-GB" sz="4000">
                <a:solidFill>
                  <a:schemeClr val="lt1"/>
                </a:solidFill>
                <a:latin typeface="Montserrat"/>
                <a:ea typeface="Montserrat"/>
                <a:cs typeface="Montserrat"/>
                <a:sym typeface="Montserrat"/>
              </a:rPr>
              <a:t>F</a:t>
            </a:r>
            <a:r>
              <a:rPr b="0" i="0" lang="en-GB" sz="4000" u="none" cap="none" strike="noStrike">
                <a:solidFill>
                  <a:schemeClr val="lt1"/>
                </a:solidFill>
                <a:latin typeface="Montserrat"/>
                <a:ea typeface="Montserrat"/>
                <a:cs typeface="Montserrat"/>
                <a:sym typeface="Montserrat"/>
              </a:rPr>
              <a:t>eedback on CEOS-ARD</a:t>
            </a:r>
            <a:endParaRPr b="0" i="0" sz="1200" u="none" cap="none" strike="noStrike">
              <a:solidFill>
                <a:srgbClr val="000000"/>
              </a:solidFill>
              <a:latin typeface="Montserrat"/>
              <a:ea typeface="Montserrat"/>
              <a:cs typeface="Montserrat"/>
              <a:sym typeface="Montserrat"/>
            </a:endParaRPr>
          </a:p>
        </p:txBody>
      </p:sp>
      <p:pic>
        <p:nvPicPr>
          <p:cNvPr id="86" name="Google Shape;86;g2c6db181644_0_60"/>
          <p:cNvPicPr preferRelativeResize="0"/>
          <p:nvPr/>
        </p:nvPicPr>
        <p:blipFill rotWithShape="1">
          <a:blip r:embed="rId3">
            <a:alphaModFix/>
          </a:blip>
          <a:srcRect b="0" l="0" r="0" t="0"/>
          <a:stretch/>
        </p:blipFill>
        <p:spPr>
          <a:xfrm>
            <a:off x="7166817" y="1181627"/>
            <a:ext cx="4419599" cy="1340269"/>
          </a:xfrm>
          <a:prstGeom prst="rect">
            <a:avLst/>
          </a:prstGeom>
          <a:noFill/>
          <a:ln>
            <a:noFill/>
          </a:ln>
        </p:spPr>
      </p:pic>
      <p:pic>
        <p:nvPicPr>
          <p:cNvPr id="87" name="Google Shape;87;g2c6db181644_0_60"/>
          <p:cNvPicPr preferRelativeResize="0"/>
          <p:nvPr/>
        </p:nvPicPr>
        <p:blipFill rotWithShape="1">
          <a:blip r:embed="rId4">
            <a:alphaModFix/>
          </a:blip>
          <a:srcRect b="0" l="0" r="0" t="0"/>
          <a:stretch/>
        </p:blipFill>
        <p:spPr>
          <a:xfrm>
            <a:off x="7166817" y="2511957"/>
            <a:ext cx="4419599" cy="3799391"/>
          </a:xfrm>
          <a:prstGeom prst="rect">
            <a:avLst/>
          </a:prstGeom>
          <a:noFill/>
          <a:ln>
            <a:noFill/>
          </a:ln>
        </p:spPr>
      </p:pic>
      <p:sp>
        <p:nvSpPr>
          <p:cNvPr id="88" name="Google Shape;88;g2c6db181644_0_60"/>
          <p:cNvSpPr/>
          <p:nvPr/>
        </p:nvSpPr>
        <p:spPr>
          <a:xfrm rot="1738565">
            <a:off x="6358464" y="2002181"/>
            <a:ext cx="255138" cy="2395687"/>
          </a:xfrm>
          <a:prstGeom prst="up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g2c6db181644_0_60"/>
          <p:cNvSpPr/>
          <p:nvPr/>
        </p:nvSpPr>
        <p:spPr>
          <a:xfrm rot="4046853">
            <a:off x="6352072" y="4420422"/>
            <a:ext cx="255000" cy="1291709"/>
          </a:xfrm>
          <a:prstGeom prst="up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g2c6db181644_0_60"/>
          <p:cNvSpPr/>
          <p:nvPr/>
        </p:nvSpPr>
        <p:spPr>
          <a:xfrm>
            <a:off x="8090452" y="2738678"/>
            <a:ext cx="1788900" cy="11973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g2c6db181644_0_60"/>
          <p:cNvSpPr/>
          <p:nvPr/>
        </p:nvSpPr>
        <p:spPr>
          <a:xfrm>
            <a:off x="8232913" y="4853426"/>
            <a:ext cx="1788900" cy="10638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c6db181644_0_146"/>
          <p:cNvSpPr txBox="1"/>
          <p:nvPr/>
        </p:nvSpPr>
        <p:spPr>
          <a:xfrm>
            <a:off x="267651" y="1337340"/>
            <a:ext cx="11718900" cy="4771500"/>
          </a:xfrm>
          <a:prstGeom prst="rect">
            <a:avLst/>
          </a:prstGeom>
          <a:noFill/>
          <a:ln>
            <a:noFill/>
          </a:ln>
        </p:spPr>
        <p:txBody>
          <a:bodyPr anchorCtr="0" anchor="t" bIns="45700" lIns="91425" spcFirstLastPara="1" rIns="91425" wrap="square" tIns="45700">
            <a:spAutoFit/>
          </a:bodyPr>
          <a:lstStyle/>
          <a:p>
            <a:pPr indent="-214312" lvl="0" marL="214312" marR="0" rtl="0" algn="just">
              <a:lnSpc>
                <a:spcPct val="150000"/>
              </a:lnSpc>
              <a:spcBef>
                <a:spcPts val="0"/>
              </a:spcBef>
              <a:spcAft>
                <a:spcPts val="0"/>
              </a:spcAft>
              <a:buClr>
                <a:schemeClr val="dk1"/>
              </a:buClr>
              <a:buSzPts val="1600"/>
              <a:buFont typeface="Montserrat"/>
              <a:buChar char="❖"/>
            </a:pPr>
            <a:r>
              <a:rPr b="1" i="0" lang="en-GB" sz="1600" u="none" cap="none" strike="noStrike">
                <a:solidFill>
                  <a:schemeClr val="dk1"/>
                </a:solidFill>
                <a:latin typeface="Montserrat"/>
                <a:ea typeface="Montserrat"/>
                <a:cs typeface="Montserrat"/>
                <a:sym typeface="Montserrat"/>
              </a:rPr>
              <a:t>“Sub-pixel accuracy is achieved in relative geolocation, that is, the pixels from the same instrument and platform are consistently located, and thus comparable, through time.”</a:t>
            </a:r>
            <a:endParaRPr/>
          </a:p>
          <a:p>
            <a:pPr indent="-285750" lvl="8" marL="285750" marR="0" rtl="0" algn="just">
              <a:lnSpc>
                <a:spcPct val="150000"/>
              </a:lnSpc>
              <a:spcBef>
                <a:spcPts val="0"/>
              </a:spcBef>
              <a:spcAft>
                <a:spcPts val="0"/>
              </a:spcAft>
              <a:buClr>
                <a:schemeClr val="dk1"/>
              </a:buClr>
              <a:buSzPts val="1600"/>
              <a:buFont typeface="Courier New"/>
              <a:buChar char="o"/>
            </a:pPr>
            <a:r>
              <a:rPr b="0" i="0" lang="en-GB" sz="1600" u="none" cap="none" strike="noStrike">
                <a:solidFill>
                  <a:schemeClr val="dk1"/>
                </a:solidFill>
                <a:latin typeface="Montserrat"/>
                <a:ea typeface="Montserrat"/>
                <a:cs typeface="Montserrat"/>
                <a:sym typeface="Montserrat"/>
              </a:rPr>
              <a:t>In sensor geometry a near coincident ground location will appear on a different image locations within the products and the actual pixel footprint will be slightly different.</a:t>
            </a:r>
            <a:endParaRPr/>
          </a:p>
          <a:p>
            <a:pPr indent="-214312" lvl="0" marL="214312" marR="0" rtl="0" algn="just">
              <a:lnSpc>
                <a:spcPct val="150000"/>
              </a:lnSpc>
              <a:spcBef>
                <a:spcPts val="0"/>
              </a:spcBef>
              <a:spcAft>
                <a:spcPts val="0"/>
              </a:spcAft>
              <a:buClr>
                <a:schemeClr val="dk1"/>
              </a:buClr>
              <a:buSzPts val="1600"/>
              <a:buFont typeface="Montserrat"/>
              <a:buChar char="❖"/>
            </a:pPr>
            <a:r>
              <a:rPr b="1" i="0" lang="en-GB" sz="1600" u="none" cap="none" strike="noStrike">
                <a:solidFill>
                  <a:schemeClr val="dk1"/>
                </a:solidFill>
                <a:latin typeface="Montserrat"/>
                <a:ea typeface="Montserrat"/>
                <a:cs typeface="Montserrat"/>
                <a:sym typeface="Montserrat"/>
              </a:rPr>
              <a:t>“A consistent gridding/sampling frame is used, including common cell size, origin, and nominal sample point location within the cell (centre, ll, ur).”</a:t>
            </a:r>
            <a:endParaRPr/>
          </a:p>
          <a:p>
            <a:pPr indent="-285750" lvl="0" marL="285750" marR="0" rtl="0" algn="just">
              <a:lnSpc>
                <a:spcPct val="150000"/>
              </a:lnSpc>
              <a:spcBef>
                <a:spcPts val="0"/>
              </a:spcBef>
              <a:spcAft>
                <a:spcPts val="0"/>
              </a:spcAft>
              <a:buClr>
                <a:schemeClr val="dk1"/>
              </a:buClr>
              <a:buSzPts val="1600"/>
              <a:buFont typeface="Courier New"/>
              <a:buChar char="o"/>
            </a:pPr>
            <a:r>
              <a:rPr b="0" i="0" lang="en-GB" sz="1600" u="none" cap="none" strike="noStrike">
                <a:solidFill>
                  <a:schemeClr val="dk1"/>
                </a:solidFill>
                <a:latin typeface="Montserrat"/>
                <a:ea typeface="Montserrat"/>
                <a:cs typeface="Montserrat"/>
                <a:sym typeface="Montserrat"/>
              </a:rPr>
              <a:t>In sensor-geometry each image element corresponds to a given focal-plane element, but this does not translate to a fixed ground sampling distance (it will depend on the local DEM). Does this qualifiy as consistent sampling?</a:t>
            </a:r>
            <a:endParaRPr/>
          </a:p>
          <a:p>
            <a:pPr indent="-285750" lvl="0" marL="285750" marR="0" rtl="0" algn="just">
              <a:lnSpc>
                <a:spcPct val="150000"/>
              </a:lnSpc>
              <a:spcBef>
                <a:spcPts val="0"/>
              </a:spcBef>
              <a:spcAft>
                <a:spcPts val="0"/>
              </a:spcAft>
              <a:buClr>
                <a:schemeClr val="dk1"/>
              </a:buClr>
              <a:buSzPts val="1600"/>
              <a:buFont typeface="Courier New"/>
              <a:buChar char="o"/>
            </a:pPr>
            <a:r>
              <a:rPr b="0" i="0" lang="en-GB" sz="1600" u="none" cap="none" strike="noStrike">
                <a:solidFill>
                  <a:schemeClr val="dk1"/>
                </a:solidFill>
                <a:latin typeface="Montserrat"/>
                <a:ea typeface="Montserrat"/>
                <a:cs typeface="Montserrat"/>
                <a:sym typeface="Montserrat"/>
              </a:rPr>
              <a:t>What does constitute a consistent gridding? Can a consistent gridding be achieved without a map projection?</a:t>
            </a:r>
            <a:endParaRPr/>
          </a:p>
          <a:p>
            <a:pPr indent="-285750" lvl="0" marL="285750" marR="0" rtl="0" algn="just">
              <a:lnSpc>
                <a:spcPct val="150000"/>
              </a:lnSpc>
              <a:spcBef>
                <a:spcPts val="0"/>
              </a:spcBef>
              <a:spcAft>
                <a:spcPts val="0"/>
              </a:spcAft>
              <a:buClr>
                <a:schemeClr val="dk1"/>
              </a:buClr>
              <a:buSzPts val="1600"/>
              <a:buFont typeface="Courier New"/>
              <a:buChar char="o"/>
            </a:pPr>
            <a:r>
              <a:rPr b="0" i="0" lang="en-GB" sz="1600" u="none" cap="none" strike="noStrike">
                <a:solidFill>
                  <a:schemeClr val="dk1"/>
                </a:solidFill>
                <a:latin typeface="Montserrat"/>
                <a:ea typeface="Montserrat"/>
                <a:cs typeface="Montserrat"/>
                <a:sym typeface="Montserrat"/>
              </a:rPr>
              <a:t>Page 19: </a:t>
            </a:r>
            <a:r>
              <a:rPr b="1" i="0" lang="en-GB" sz="1600" u="none" cap="none" strike="noStrike">
                <a:solidFill>
                  <a:schemeClr val="dk1"/>
                </a:solidFill>
                <a:latin typeface="Montserrat"/>
                <a:ea typeface="Montserrat"/>
                <a:cs typeface="Montserrat"/>
                <a:sym typeface="Montserrat"/>
              </a:rPr>
              <a:t>“These products would be resampled onto a common geometric grid (for a given product) and would provide baseline data for further interoperability both through time and with other datasets.”</a:t>
            </a:r>
            <a:endParaRPr/>
          </a:p>
          <a:p>
            <a:pPr indent="-285750" lvl="0" marL="285750" marR="0" rtl="0" algn="just">
              <a:lnSpc>
                <a:spcPct val="150000"/>
              </a:lnSpc>
              <a:spcBef>
                <a:spcPts val="0"/>
              </a:spcBef>
              <a:spcAft>
                <a:spcPts val="0"/>
              </a:spcAft>
              <a:buClr>
                <a:schemeClr val="dk1"/>
              </a:buClr>
              <a:buSzPts val="1600"/>
              <a:buFont typeface="Courier New"/>
              <a:buChar char="o"/>
            </a:pPr>
            <a:r>
              <a:rPr b="0" i="0" lang="en-GB" sz="1600" u="none" cap="none" strike="noStrike">
                <a:solidFill>
                  <a:schemeClr val="dk1"/>
                </a:solidFill>
                <a:latin typeface="Montserrat"/>
                <a:ea typeface="Montserrat"/>
                <a:cs typeface="Montserrat"/>
                <a:sym typeface="Montserrat"/>
              </a:rPr>
              <a:t>This would not be satisfied by CHIME sensor geometry products.</a:t>
            </a:r>
            <a:endParaRPr/>
          </a:p>
        </p:txBody>
      </p:sp>
      <p:sp>
        <p:nvSpPr>
          <p:cNvPr id="97" name="Google Shape;97;g2c6db181644_0_146"/>
          <p:cNvSpPr txBox="1"/>
          <p:nvPr/>
        </p:nvSpPr>
        <p:spPr>
          <a:xfrm>
            <a:off x="94020" y="103248"/>
            <a:ext cx="9176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000" u="none" cap="none" strike="noStrike">
                <a:solidFill>
                  <a:schemeClr val="lt1"/>
                </a:solidFill>
                <a:latin typeface="Montserrat"/>
                <a:ea typeface="Montserrat"/>
                <a:cs typeface="Montserrat"/>
                <a:sym typeface="Montserrat"/>
              </a:rPr>
              <a:t>CHIME </a:t>
            </a:r>
            <a:r>
              <a:rPr lang="en-GB" sz="4000">
                <a:solidFill>
                  <a:schemeClr val="lt1"/>
                </a:solidFill>
                <a:latin typeface="Montserrat"/>
                <a:ea typeface="Montserrat"/>
                <a:cs typeface="Montserrat"/>
                <a:sym typeface="Montserrat"/>
              </a:rPr>
              <a:t>F</a:t>
            </a:r>
            <a:r>
              <a:rPr b="0" i="0" lang="en-GB" sz="4000" u="none" cap="none" strike="noStrike">
                <a:solidFill>
                  <a:schemeClr val="lt1"/>
                </a:solidFill>
                <a:latin typeface="Montserrat"/>
                <a:ea typeface="Montserrat"/>
                <a:cs typeface="Montserrat"/>
                <a:sym typeface="Montserrat"/>
              </a:rPr>
              <a:t>eed</a:t>
            </a:r>
            <a:r>
              <a:rPr lang="en-GB" sz="4000">
                <a:solidFill>
                  <a:schemeClr val="lt1"/>
                </a:solidFill>
                <a:latin typeface="Montserrat"/>
                <a:ea typeface="Montserrat"/>
                <a:cs typeface="Montserrat"/>
                <a:sym typeface="Montserrat"/>
              </a:rPr>
              <a:t>b</a:t>
            </a:r>
            <a:r>
              <a:rPr b="0" i="0" lang="en-GB" sz="4000" u="none" cap="none" strike="noStrike">
                <a:solidFill>
                  <a:schemeClr val="lt1"/>
                </a:solidFill>
                <a:latin typeface="Montserrat"/>
                <a:ea typeface="Montserrat"/>
                <a:cs typeface="Montserrat"/>
                <a:sym typeface="Montserrat"/>
              </a:rPr>
              <a:t>ack on CEOS-ARD</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c6e3673405_1_1"/>
          <p:cNvSpPr txBox="1"/>
          <p:nvPr>
            <p:ph type="title"/>
          </p:nvPr>
        </p:nvSpPr>
        <p:spPr>
          <a:xfrm>
            <a:off x="176047" y="3283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5600"/>
              <a:t>GitHub Issues to be resolved at LSI-VC-15</a:t>
            </a:r>
            <a:endParaRPr sz="5600"/>
          </a:p>
          <a:p>
            <a:pPr indent="0" lvl="0" marL="0" rtl="0" algn="l">
              <a:spcBef>
                <a:spcPts val="0"/>
              </a:spcBef>
              <a:spcAft>
                <a:spcPts val="0"/>
              </a:spcAft>
              <a:buNone/>
            </a:pPr>
            <a:r>
              <a:t/>
            </a:r>
            <a:endParaRPr sz="5600"/>
          </a:p>
          <a:p>
            <a:pPr indent="0" lvl="0" marL="0" rtl="0" algn="l">
              <a:spcBef>
                <a:spcPts val="0"/>
              </a:spcBef>
              <a:spcAft>
                <a:spcPts val="0"/>
              </a:spcAft>
              <a:buNone/>
            </a:pPr>
            <a:r>
              <a:rPr lang="en-GB" sz="4100"/>
              <a:t>– to aid STAC Extension Work</a:t>
            </a:r>
            <a:endParaRPr sz="4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c2a53e9932_0_3"/>
          <p:cNvSpPr txBox="1"/>
          <p:nvPr>
            <p:ph idx="1" type="body"/>
          </p:nvPr>
        </p:nvSpPr>
        <p:spPr>
          <a:xfrm>
            <a:off x="294550" y="1261225"/>
            <a:ext cx="11656800" cy="4993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sz="2400">
              <a:latin typeface="Arial"/>
              <a:ea typeface="Arial"/>
              <a:cs typeface="Arial"/>
              <a:sym typeface="Arial"/>
            </a:endParaRPr>
          </a:p>
          <a:p>
            <a:pPr indent="0" lvl="0" marL="0" rtl="0" algn="l">
              <a:spcBef>
                <a:spcPts val="1000"/>
              </a:spcBef>
              <a:spcAft>
                <a:spcPts val="0"/>
              </a:spcAft>
              <a:buNone/>
            </a:pPr>
            <a:r>
              <a:t/>
            </a:r>
            <a:endParaRPr sz="2400">
              <a:latin typeface="Arial"/>
              <a:ea typeface="Arial"/>
              <a:cs typeface="Arial"/>
              <a:sym typeface="Arial"/>
            </a:endParaRPr>
          </a:p>
          <a:p>
            <a:pPr indent="0" lvl="0" marL="457200" rtl="0" algn="l">
              <a:spcBef>
                <a:spcPts val="1000"/>
              </a:spcBef>
              <a:spcAft>
                <a:spcPts val="0"/>
              </a:spcAft>
              <a:buNone/>
            </a:pPr>
            <a:r>
              <a:t/>
            </a:r>
            <a:endParaRPr sz="2400">
              <a:latin typeface="Arial"/>
              <a:ea typeface="Arial"/>
              <a:cs typeface="Arial"/>
              <a:sym typeface="Arial"/>
            </a:endParaRPr>
          </a:p>
          <a:p>
            <a:pPr indent="-381000" lvl="0" marL="457200" rtl="0" algn="l">
              <a:spcBef>
                <a:spcPts val="1000"/>
              </a:spcBef>
              <a:spcAft>
                <a:spcPts val="0"/>
              </a:spcAft>
              <a:buSzPts val="2400"/>
              <a:buFont typeface="Arial"/>
              <a:buChar char="❖"/>
            </a:pPr>
            <a:r>
              <a:rPr lang="en-GB" sz="2400">
                <a:latin typeface="Arial"/>
                <a:ea typeface="Arial"/>
                <a:cs typeface="Arial"/>
                <a:sym typeface="Arial"/>
              </a:rPr>
              <a:t>Need to clarify or remove this</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GB" sz="2400">
                <a:latin typeface="Arial"/>
                <a:ea typeface="Arial"/>
                <a:cs typeface="Arial"/>
                <a:sym typeface="Arial"/>
              </a:rPr>
              <a:t>AOD is clearly important, and should feature at some point, but this null row is not helpful</a:t>
            </a:r>
            <a:endParaRPr sz="2400">
              <a:latin typeface="Arial"/>
              <a:ea typeface="Arial"/>
              <a:cs typeface="Arial"/>
              <a:sym typeface="Arial"/>
            </a:endParaRPr>
          </a:p>
          <a:p>
            <a:pPr indent="-381000" lvl="0" marL="457200" rtl="0" algn="l">
              <a:spcBef>
                <a:spcPts val="1000"/>
              </a:spcBef>
              <a:spcAft>
                <a:spcPts val="0"/>
              </a:spcAft>
              <a:buSzPts val="2400"/>
              <a:buFont typeface="Arial"/>
              <a:buChar char="❖"/>
            </a:pPr>
            <a:r>
              <a:rPr b="1" lang="en-GB" sz="2400">
                <a:solidFill>
                  <a:srgbClr val="CC0000"/>
                </a:solidFill>
                <a:highlight>
                  <a:srgbClr val="F4CCCC"/>
                </a:highlight>
                <a:latin typeface="Arial"/>
                <a:ea typeface="Arial"/>
                <a:cs typeface="Arial"/>
                <a:sym typeface="Arial"/>
              </a:rPr>
              <a:t>Proposed </a:t>
            </a:r>
            <a:r>
              <a:rPr b="1" lang="en-GB" sz="2400">
                <a:solidFill>
                  <a:srgbClr val="CC0000"/>
                </a:solidFill>
                <a:highlight>
                  <a:srgbClr val="F4CCCC"/>
                </a:highlight>
                <a:latin typeface="Arial"/>
                <a:ea typeface="Arial"/>
                <a:cs typeface="Arial"/>
                <a:sym typeface="Arial"/>
              </a:rPr>
              <a:t>LSI-VC-15 Decision: Change to ‘As Threshold’ or just ‘Not Required’</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b="1" lang="en-GB" sz="2400">
                <a:latin typeface="Arial"/>
                <a:ea typeface="Arial"/>
                <a:cs typeface="Arial"/>
                <a:sym typeface="Arial"/>
              </a:rPr>
              <a:t>Discuss!</a:t>
            </a:r>
            <a:endParaRPr b="1" sz="2400">
              <a:latin typeface="Arial"/>
              <a:ea typeface="Arial"/>
              <a:cs typeface="Arial"/>
              <a:sym typeface="Arial"/>
            </a:endParaRPr>
          </a:p>
          <a:p>
            <a:pPr indent="0" lvl="0" marL="0" rtl="0" algn="r">
              <a:spcBef>
                <a:spcPts val="1000"/>
              </a:spcBef>
              <a:spcAft>
                <a:spcPts val="0"/>
              </a:spcAft>
              <a:buNone/>
            </a:pPr>
            <a:r>
              <a:rPr lang="en-GB" sz="1400" u="sng">
                <a:solidFill>
                  <a:schemeClr val="hlink"/>
                </a:solidFill>
                <a:latin typeface="Arial"/>
                <a:ea typeface="Arial"/>
                <a:cs typeface="Arial"/>
                <a:sym typeface="Arial"/>
                <a:hlinkClick r:id="rId3"/>
              </a:rPr>
              <a:t>https://github.com/libbyrose/ceos-ard/issues/10</a:t>
            </a:r>
            <a:endParaRPr sz="1800">
              <a:latin typeface="Arial"/>
              <a:ea typeface="Arial"/>
              <a:cs typeface="Arial"/>
              <a:sym typeface="Arial"/>
            </a:endParaRPr>
          </a:p>
          <a:p>
            <a:pPr indent="0" lvl="0" marL="0" rtl="0" algn="l">
              <a:lnSpc>
                <a:spcPct val="115000"/>
              </a:lnSpc>
              <a:spcBef>
                <a:spcPts val="1000"/>
              </a:spcBef>
              <a:spcAft>
                <a:spcPts val="0"/>
              </a:spcAft>
              <a:buNone/>
            </a:pPr>
            <a:r>
              <a:t/>
            </a:r>
            <a:endParaRPr sz="2400">
              <a:latin typeface="Arial"/>
              <a:ea typeface="Arial"/>
              <a:cs typeface="Arial"/>
              <a:sym typeface="Arial"/>
            </a:endParaRPr>
          </a:p>
        </p:txBody>
      </p:sp>
      <p:sp>
        <p:nvSpPr>
          <p:cNvPr id="108" name="Google Shape;108;g2c2a53e9932_0_3"/>
          <p:cNvSpPr txBox="1"/>
          <p:nvPr>
            <p:ph type="title"/>
          </p:nvPr>
        </p:nvSpPr>
        <p:spPr>
          <a:xfrm>
            <a:off x="176050" y="68900"/>
            <a:ext cx="9722700" cy="8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200"/>
              <a:t>2.13 in SR / NLSR – Goal Requirement "to be determined"</a:t>
            </a:r>
            <a:endParaRPr sz="3200"/>
          </a:p>
          <a:p>
            <a:pPr indent="0" lvl="0" marL="0" rtl="0" algn="l">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109" name="Google Shape;109;g2c2a53e9932_0_3"/>
          <p:cNvPicPr preferRelativeResize="0"/>
          <p:nvPr/>
        </p:nvPicPr>
        <p:blipFill>
          <a:blip r:embed="rId4">
            <a:alphaModFix/>
          </a:blip>
          <a:stretch>
            <a:fillRect/>
          </a:stretch>
        </p:blipFill>
        <p:spPr>
          <a:xfrm>
            <a:off x="960400" y="1258500"/>
            <a:ext cx="10325100" cy="154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c6db181644_0_3"/>
          <p:cNvSpPr txBox="1"/>
          <p:nvPr>
            <p:ph idx="1" type="body"/>
          </p:nvPr>
        </p:nvSpPr>
        <p:spPr>
          <a:xfrm>
            <a:off x="445825" y="3862749"/>
            <a:ext cx="11495400" cy="50877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Font typeface="Arial"/>
              <a:buChar char="❖"/>
            </a:pPr>
            <a:r>
              <a:rPr lang="en-GB" sz="2400">
                <a:latin typeface="Arial"/>
                <a:ea typeface="Arial"/>
                <a:cs typeface="Arial"/>
                <a:sym typeface="Arial"/>
              </a:rPr>
              <a:t>The empty pixels terminology is problematic ?</a:t>
            </a:r>
            <a:endParaRPr sz="2400">
              <a:latin typeface="Arial"/>
              <a:ea typeface="Arial"/>
              <a:cs typeface="Arial"/>
              <a:sym typeface="Arial"/>
            </a:endParaRPr>
          </a:p>
          <a:p>
            <a:pPr indent="-381000" lvl="0" marL="457200" rtl="0" algn="l">
              <a:spcBef>
                <a:spcPts val="1000"/>
              </a:spcBef>
              <a:spcAft>
                <a:spcPts val="0"/>
              </a:spcAft>
              <a:buSzPts val="2400"/>
              <a:buFont typeface="Arial"/>
              <a:buChar char="❖"/>
            </a:pPr>
            <a:r>
              <a:rPr lang="en-GB" sz="2400">
                <a:solidFill>
                  <a:srgbClr val="CC0000"/>
                </a:solidFill>
                <a:highlight>
                  <a:srgbClr val="F4CCCC"/>
                </a:highlight>
                <a:latin typeface="Arial"/>
                <a:ea typeface="Arial"/>
                <a:cs typeface="Arial"/>
                <a:sym typeface="Arial"/>
              </a:rPr>
              <a:t>Matthias' proposal for LSI-VC-15 decision:</a:t>
            </a:r>
            <a:r>
              <a:rPr lang="en-GB" sz="2400">
                <a:latin typeface="Arial"/>
                <a:ea typeface="Arial"/>
                <a:cs typeface="Arial"/>
                <a:sym typeface="Arial"/>
              </a:rPr>
              <a:t> Replace “(‘empty pixels’)” with “(e.g., ‘empty pixels/invalid observation/below noise floor’)” in SR/ST/NLSR PFS</a:t>
            </a:r>
            <a:endParaRPr sz="2400">
              <a:latin typeface="Arial"/>
              <a:ea typeface="Arial"/>
              <a:cs typeface="Arial"/>
              <a:sym typeface="Arial"/>
            </a:endParaRPr>
          </a:p>
          <a:p>
            <a:pPr indent="-381000" lvl="0" marL="457200" rtl="0" algn="l">
              <a:spcBef>
                <a:spcPts val="1000"/>
              </a:spcBef>
              <a:spcAft>
                <a:spcPts val="0"/>
              </a:spcAft>
              <a:buSzPts val="2400"/>
              <a:buFont typeface="Arial"/>
              <a:buChar char="❖"/>
            </a:pPr>
            <a:r>
              <a:rPr lang="en-GB" sz="2400">
                <a:latin typeface="Arial"/>
                <a:ea typeface="Arial"/>
                <a:cs typeface="Arial"/>
                <a:sym typeface="Arial"/>
              </a:rPr>
              <a:t>Also n</a:t>
            </a:r>
            <a:r>
              <a:rPr lang="en-GB" sz="2400">
                <a:latin typeface="Arial"/>
                <a:ea typeface="Arial"/>
                <a:cs typeface="Arial"/>
                <a:sym typeface="Arial"/>
              </a:rPr>
              <a:t>eed to harmonise this terminology with SAR side?</a:t>
            </a:r>
            <a:endParaRPr sz="2400">
              <a:latin typeface="Arial"/>
              <a:ea typeface="Arial"/>
              <a:cs typeface="Arial"/>
              <a:sym typeface="Arial"/>
            </a:endParaRPr>
          </a:p>
          <a:p>
            <a:pPr indent="0" lvl="0" marL="0" rtl="0" algn="r">
              <a:spcBef>
                <a:spcPts val="1000"/>
              </a:spcBef>
              <a:spcAft>
                <a:spcPts val="0"/>
              </a:spcAft>
              <a:buNone/>
            </a:pPr>
            <a:r>
              <a:rPr lang="en-GB" sz="1500" u="sng">
                <a:solidFill>
                  <a:schemeClr val="hlink"/>
                </a:solidFill>
                <a:latin typeface="Arial"/>
                <a:ea typeface="Arial"/>
                <a:cs typeface="Arial"/>
                <a:sym typeface="Arial"/>
                <a:hlinkClick r:id="rId3"/>
              </a:rPr>
              <a:t>https://github.com/libbyrose/ceos-ard/issues/4</a:t>
            </a:r>
            <a:endParaRPr sz="1500">
              <a:latin typeface="Arial"/>
              <a:ea typeface="Arial"/>
              <a:cs typeface="Arial"/>
              <a:sym typeface="Arial"/>
            </a:endParaRPr>
          </a:p>
          <a:p>
            <a:pPr indent="0" lvl="0" marL="0" rtl="0" algn="l">
              <a:spcBef>
                <a:spcPts val="1000"/>
              </a:spcBef>
              <a:spcAft>
                <a:spcPts val="0"/>
              </a:spcAft>
              <a:buNone/>
            </a:pPr>
            <a:r>
              <a:t/>
            </a:r>
            <a:endParaRPr sz="2400">
              <a:latin typeface="Arial"/>
              <a:ea typeface="Arial"/>
              <a:cs typeface="Arial"/>
              <a:sym typeface="Arial"/>
            </a:endParaRPr>
          </a:p>
          <a:p>
            <a:pPr indent="0" lvl="0" marL="0" rtl="0" algn="l">
              <a:spcBef>
                <a:spcPts val="1000"/>
              </a:spcBef>
              <a:spcAft>
                <a:spcPts val="1000"/>
              </a:spcAft>
              <a:buNone/>
            </a:pPr>
            <a:r>
              <a:t/>
            </a:r>
            <a:endParaRPr sz="2400">
              <a:latin typeface="Arial"/>
              <a:ea typeface="Arial"/>
              <a:cs typeface="Arial"/>
              <a:sym typeface="Arial"/>
            </a:endParaRPr>
          </a:p>
        </p:txBody>
      </p:sp>
      <p:sp>
        <p:nvSpPr>
          <p:cNvPr id="115" name="Google Shape;115;g2c6db181644_0_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'No Data' Definition</a:t>
            </a:r>
            <a:endParaRPr/>
          </a:p>
        </p:txBody>
      </p:sp>
      <p:pic>
        <p:nvPicPr>
          <p:cNvPr id="116" name="Google Shape;116;g2c6db181644_0_3"/>
          <p:cNvPicPr preferRelativeResize="0"/>
          <p:nvPr/>
        </p:nvPicPr>
        <p:blipFill>
          <a:blip r:embed="rId4">
            <a:alphaModFix/>
          </a:blip>
          <a:stretch>
            <a:fillRect/>
          </a:stretch>
        </p:blipFill>
        <p:spPr>
          <a:xfrm>
            <a:off x="1144825" y="1235275"/>
            <a:ext cx="6267375" cy="1330500"/>
          </a:xfrm>
          <a:prstGeom prst="rect">
            <a:avLst/>
          </a:prstGeom>
          <a:noFill/>
          <a:ln>
            <a:noFill/>
          </a:ln>
        </p:spPr>
      </p:pic>
      <p:pic>
        <p:nvPicPr>
          <p:cNvPr id="117" name="Google Shape;117;g2c6db181644_0_3"/>
          <p:cNvPicPr preferRelativeResize="0"/>
          <p:nvPr/>
        </p:nvPicPr>
        <p:blipFill>
          <a:blip r:embed="rId5">
            <a:alphaModFix/>
          </a:blip>
          <a:stretch>
            <a:fillRect/>
          </a:stretch>
        </p:blipFill>
        <p:spPr>
          <a:xfrm>
            <a:off x="1144825" y="2737475"/>
            <a:ext cx="6296526" cy="849625"/>
          </a:xfrm>
          <a:prstGeom prst="rect">
            <a:avLst/>
          </a:prstGeom>
          <a:noFill/>
          <a:ln>
            <a:noFill/>
          </a:ln>
        </p:spPr>
      </p:pic>
      <p:sp>
        <p:nvSpPr>
          <p:cNvPr id="118" name="Google Shape;118;g2c6db181644_0_3"/>
          <p:cNvSpPr txBox="1"/>
          <p:nvPr/>
        </p:nvSpPr>
        <p:spPr>
          <a:xfrm>
            <a:off x="303975" y="1695575"/>
            <a:ext cx="460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AR</a:t>
            </a:r>
            <a:endParaRPr/>
          </a:p>
        </p:txBody>
      </p:sp>
      <p:sp>
        <p:nvSpPr>
          <p:cNvPr id="119" name="Google Shape;119;g2c6db181644_0_3"/>
          <p:cNvSpPr txBox="1"/>
          <p:nvPr/>
        </p:nvSpPr>
        <p:spPr>
          <a:xfrm>
            <a:off x="118600" y="2895400"/>
            <a:ext cx="8880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a:t>
            </a:r>
            <a:r>
              <a:rPr lang="en-GB"/>
              <a:t>R / ST / NLSR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c6db181644_0_239"/>
          <p:cNvSpPr txBox="1"/>
          <p:nvPr>
            <p:ph idx="1" type="body"/>
          </p:nvPr>
        </p:nvSpPr>
        <p:spPr>
          <a:xfrm>
            <a:off x="324225" y="1122125"/>
            <a:ext cx="11495400" cy="4947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GB" sz="2200">
                <a:latin typeface="Arial"/>
                <a:ea typeface="Arial"/>
                <a:cs typeface="Arial"/>
                <a:sym typeface="Arial"/>
              </a:rPr>
              <a:t>Peter suggests differentiating four cases at threshold level:</a:t>
            </a:r>
            <a:endParaRPr sz="2200">
              <a:latin typeface="Arial"/>
              <a:ea typeface="Arial"/>
              <a:cs typeface="Arial"/>
              <a:sym typeface="Arial"/>
            </a:endParaRPr>
          </a:p>
          <a:p>
            <a:pPr indent="0" lvl="0" marL="0" rtl="0" algn="l">
              <a:spcBef>
                <a:spcPts val="1000"/>
              </a:spcBef>
              <a:spcAft>
                <a:spcPts val="0"/>
              </a:spcAft>
              <a:buNone/>
            </a:pPr>
            <a:r>
              <a:rPr lang="en-GB" sz="2200">
                <a:latin typeface="Arial"/>
                <a:ea typeface="Arial"/>
                <a:cs typeface="Arial"/>
                <a:sym typeface="Arial"/>
              </a:rPr>
              <a:t>Sensor-dependent:</a:t>
            </a:r>
            <a:endParaRPr sz="2200">
              <a:latin typeface="Arial"/>
              <a:ea typeface="Arial"/>
              <a:cs typeface="Arial"/>
              <a:sym typeface="Arial"/>
            </a:endParaRPr>
          </a:p>
          <a:p>
            <a:pPr indent="-368300" lvl="0" marL="457200" rtl="0" algn="l">
              <a:spcBef>
                <a:spcPts val="1000"/>
              </a:spcBef>
              <a:spcAft>
                <a:spcPts val="0"/>
              </a:spcAft>
              <a:buSzPts val="2200"/>
              <a:buFont typeface="Arial"/>
              <a:buChar char="❖"/>
            </a:pPr>
            <a:r>
              <a:rPr lang="en-GB" sz="2200">
                <a:latin typeface="Arial"/>
                <a:ea typeface="Arial"/>
                <a:cs typeface="Arial"/>
                <a:sym typeface="Arial"/>
              </a:rPr>
              <a:t>'NoData': No sensor reading available (e.g., outside FOV).</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'Invalid': Sensor acquired observation, but no valid result obtained (e.g., below noise floor).</a:t>
            </a:r>
            <a:endParaRPr sz="2200">
              <a:latin typeface="Arial"/>
              <a:ea typeface="Arial"/>
              <a:cs typeface="Arial"/>
              <a:sym typeface="Arial"/>
            </a:endParaRPr>
          </a:p>
          <a:p>
            <a:pPr indent="0" lvl="0" marL="0" rtl="0" algn="l">
              <a:spcBef>
                <a:spcPts val="1000"/>
              </a:spcBef>
              <a:spcAft>
                <a:spcPts val="0"/>
              </a:spcAft>
              <a:buNone/>
            </a:pPr>
            <a:r>
              <a:rPr lang="en-GB" sz="2200">
                <a:latin typeface="Arial"/>
                <a:ea typeface="Arial"/>
                <a:cs typeface="Arial"/>
                <a:sym typeface="Arial"/>
              </a:rPr>
              <a:t>Measurand-dependent (may change over the value chain):</a:t>
            </a:r>
            <a:endParaRPr sz="2200">
              <a:latin typeface="Arial"/>
              <a:ea typeface="Arial"/>
              <a:cs typeface="Arial"/>
              <a:sym typeface="Arial"/>
            </a:endParaRPr>
          </a:p>
          <a:p>
            <a:pPr indent="-368300" lvl="0" marL="457200" rtl="0" algn="l">
              <a:spcBef>
                <a:spcPts val="1000"/>
              </a:spcBef>
              <a:spcAft>
                <a:spcPts val="0"/>
              </a:spcAft>
              <a:buSzPts val="2200"/>
              <a:buFont typeface="Arial"/>
              <a:buChar char="❖"/>
            </a:pPr>
            <a:r>
              <a:rPr lang="en-GB" sz="2200">
                <a:latin typeface="Arial"/>
                <a:ea typeface="Arial"/>
                <a:cs typeface="Arial"/>
                <a:sym typeface="Arial"/>
              </a:rPr>
              <a:t>'Falsified': Valid observation acquired, but not representing desired measurand (e.g., cloud/snow).</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'Valid': Verifiable observations of the measurand (e.g., ToR, LST).</a:t>
            </a:r>
            <a:endParaRPr sz="2200">
              <a:latin typeface="Arial"/>
              <a:ea typeface="Arial"/>
              <a:cs typeface="Arial"/>
              <a:sym typeface="Arial"/>
            </a:endParaRPr>
          </a:p>
          <a:p>
            <a:pPr indent="0" lvl="0" marL="0" rtl="0" algn="l">
              <a:spcBef>
                <a:spcPts val="1000"/>
              </a:spcBef>
              <a:spcAft>
                <a:spcPts val="0"/>
              </a:spcAft>
              <a:buNone/>
            </a:pPr>
            <a:r>
              <a:rPr b="1" lang="en-GB" sz="2200">
                <a:latin typeface="Arial"/>
                <a:ea typeface="Arial"/>
                <a:cs typeface="Arial"/>
                <a:sym typeface="Arial"/>
              </a:rPr>
              <a:t>Note that this issue is not just 'optical'. Should be linked with issues </a:t>
            </a:r>
            <a:r>
              <a:rPr b="1" lang="en-GB" sz="2200" u="sng">
                <a:solidFill>
                  <a:srgbClr val="1155CC"/>
                </a:solidFill>
                <a:latin typeface="Arial"/>
                <a:ea typeface="Arial"/>
                <a:cs typeface="Arial"/>
                <a:sym typeface="Arial"/>
                <a:hlinkClick r:id="rId3">
                  <a:extLst>
                    <a:ext uri="{A12FA001-AC4F-418D-AE19-62706E023703}">
                      <ahyp:hlinkClr val="tx"/>
                    </a:ext>
                  </a:extLst>
                </a:hlinkClick>
              </a:rPr>
              <a:t>#7</a:t>
            </a:r>
            <a:r>
              <a:rPr b="1" lang="en-GB" sz="2200">
                <a:latin typeface="Arial"/>
                <a:ea typeface="Arial"/>
                <a:cs typeface="Arial"/>
                <a:sym typeface="Arial"/>
              </a:rPr>
              <a:t> and </a:t>
            </a:r>
            <a:r>
              <a:rPr b="1" lang="en-GB" sz="2200" u="sng">
                <a:solidFill>
                  <a:srgbClr val="1155CC"/>
                </a:solidFill>
                <a:latin typeface="Arial"/>
                <a:ea typeface="Arial"/>
                <a:cs typeface="Arial"/>
                <a:sym typeface="Arial"/>
                <a:hlinkClick r:id="rId4">
                  <a:extLst>
                    <a:ext uri="{A12FA001-AC4F-418D-AE19-62706E023703}">
                      <ahyp:hlinkClr val="tx"/>
                    </a:ext>
                  </a:extLst>
                </a:hlinkClick>
              </a:rPr>
              <a:t>#17</a:t>
            </a:r>
            <a:r>
              <a:rPr b="1" lang="en-GB" sz="2200">
                <a:latin typeface="Arial"/>
                <a:ea typeface="Arial"/>
                <a:cs typeface="Arial"/>
                <a:sym typeface="Arial"/>
              </a:rPr>
              <a:t> for a holistic discussion of flags regarding data quality. Many can be generalised and streamlined across all types of observations.</a:t>
            </a:r>
            <a:endParaRPr b="1" sz="2200">
              <a:latin typeface="Arial"/>
              <a:ea typeface="Arial"/>
              <a:cs typeface="Arial"/>
              <a:sym typeface="Arial"/>
            </a:endParaRPr>
          </a:p>
        </p:txBody>
      </p:sp>
      <p:sp>
        <p:nvSpPr>
          <p:cNvPr id="125" name="Google Shape;125;g2c6db181644_0_23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No Data' Definition Contd.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