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iWgfdLC3uLXuH1zYcFdyOzhiP6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976503-C242-452A-84D3-4E06955A08AE}">
  <a:tblStyle styleId="{EF976503-C242-452A-84D3-4E06955A08A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2a53e9932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2c2a53e993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6">
            <a:alphaModFix amt="34000"/>
          </a:blip>
          <a:srcRect b="670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LSI-VC-15, 3-5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24233" y="1208676"/>
            <a:ext cx="11866878" cy="5365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7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8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9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4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8.png"/><Relationship Id="rId5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eos.org/ard/index.html#datasets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labahn@usgs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LSI-VC-15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sz="7500"/>
              <a:t>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Agency Updates: USGS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Steve Labahn, USGS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2.6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LSI-VC-15 2024, Tokyo 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3rd - 5th April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/>
          <p:nvPr>
            <p:ph type="title"/>
          </p:nvPr>
        </p:nvSpPr>
        <p:spPr>
          <a:xfrm>
            <a:off x="176048" y="11346"/>
            <a:ext cx="9386864" cy="1012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3600"/>
              <a:t>Landsat Next Comparison with Commercial, Landsat 8/9</a:t>
            </a:r>
            <a:endParaRPr/>
          </a:p>
        </p:txBody>
      </p:sp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 b="0" l="1352" r="0" t="0"/>
          <a:stretch/>
        </p:blipFill>
        <p:spPr>
          <a:xfrm>
            <a:off x="0" y="1024127"/>
            <a:ext cx="8217218" cy="55070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7" name="Google Shape;147;p17"/>
          <p:cNvGraphicFramePr/>
          <p:nvPr/>
        </p:nvGraphicFramePr>
        <p:xfrm>
          <a:off x="8126302" y="10911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{EF976503-C242-452A-84D3-4E06955A08AE}</a:tableStyleId>
              </a:tblPr>
              <a:tblGrid>
                <a:gridCol w="2827750"/>
                <a:gridCol w="1224125"/>
              </a:tblGrid>
              <a:tr h="264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</a:rPr>
                        <a:t>Landsat Next Science/Applications Benefit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</a:rPr>
                        <a:t>Enhancement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9FB0CC"/>
                    </a:solidFill>
                  </a:tcPr>
                </a:tc>
              </a:tr>
              <a:tr h="2201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</a:rPr>
                        <a:t>Supports emerging applications: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Water quality &amp; resources, including climate related stress and drought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Snow hydrology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Crop residue mapping &amp; soil characterization and carbon sequestration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Mineral mapping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New climate change science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</a:rPr>
                        <a:t>while providing continuity with past Landsat missions, and compatibility with the European Sentinel-2 mission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</a:rPr>
                        <a:t>Acquires ≈25 spectral bands, more than twice the number acquired by Landsat 8/9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14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</a:rPr>
                        <a:t>Supports field-scale crop type mapping, crop yield estimates, and crop water usage; improved urban thermal mapping and heat islands; early detection of forest disturbance and degradation from climate change.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</a:rPr>
                        <a:t>Improves spatial resolution to 10, 20, or 60 meters for all bands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496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</a:rPr>
                        <a:t>Enables improved monitoring of within-season land and water dynamics</a:t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Highest priority of current Landsat users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</a:rPr>
                        <a:t>Supports monitoring highly dynamic phenomena (water quality, fire, wetland inundation, land phenology)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</a:rPr>
                        <a:t>Greater resilience to cloud contamination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</a:rPr>
                        <a:t>Acquisitions increased to provide near-weekly observations with LNext bands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2a53e9932_0_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Landsat Satellite Series</a:t>
            </a:r>
            <a:endParaRPr/>
          </a:p>
        </p:txBody>
      </p:sp>
      <p:sp>
        <p:nvSpPr>
          <p:cNvPr id="73" name="Google Shape;73;g2c2a53e9932_0_3"/>
          <p:cNvSpPr txBox="1"/>
          <p:nvPr/>
        </p:nvSpPr>
        <p:spPr>
          <a:xfrm>
            <a:off x="180524" y="1206725"/>
            <a:ext cx="4949400" cy="18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85750" lvl="0" marL="4550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16-day global coverage</a:t>
            </a:r>
            <a:endParaRPr/>
          </a:p>
          <a:p>
            <a:pPr indent="-285750" lvl="0" marL="45507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NIST-traceable cross-calibration of sensor data</a:t>
            </a:r>
            <a:endParaRPr/>
          </a:p>
          <a:p>
            <a:pPr indent="-285750" lvl="0" marL="45507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Irreplaceable record of historical change of the</a:t>
            </a:r>
            <a:b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Earth’s land surfaces covering over a half century</a:t>
            </a:r>
            <a:endParaRPr/>
          </a:p>
          <a:p>
            <a:pPr indent="-285750" lvl="0" marL="45507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 and open data policy </a:t>
            </a:r>
            <a:endParaRPr/>
          </a:p>
        </p:txBody>
      </p:sp>
      <p:sp>
        <p:nvSpPr>
          <p:cNvPr id="74" name="Google Shape;74;g2c2a53e9932_0_3"/>
          <p:cNvSpPr txBox="1"/>
          <p:nvPr/>
        </p:nvSpPr>
        <p:spPr>
          <a:xfrm>
            <a:off x="417100" y="2807500"/>
            <a:ext cx="11220000" cy="779100"/>
          </a:xfrm>
          <a:prstGeom prst="rect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762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E0E3"/>
              </a:buClr>
              <a:buSzPts val="1800"/>
              <a:buFont typeface="Arial"/>
              <a:buNone/>
            </a:pPr>
            <a:r>
              <a:rPr b="1" i="0" lang="en-GB" u="none" cap="none" strike="noStrike">
                <a:solidFill>
                  <a:srgbClr val="6AA84F"/>
                </a:solidFill>
              </a:rPr>
              <a:t>The world's longest continuously operated land remote sensing satellite series and most widely used land remote sensing data set, helping us understand and manage natural and human-induced landscape change via a multitude of land, water, and natural resource management applications. </a:t>
            </a:r>
            <a:endParaRPr b="1" i="0" sz="1250" u="none" cap="none" strike="noStrike">
              <a:solidFill>
                <a:srgbClr val="6AA84F"/>
              </a:solidFill>
            </a:endParaRPr>
          </a:p>
        </p:txBody>
      </p:sp>
      <p:sp>
        <p:nvSpPr>
          <p:cNvPr id="75" name="Google Shape;75;g2c2a53e9932_0_3"/>
          <p:cNvSpPr txBox="1"/>
          <p:nvPr/>
        </p:nvSpPr>
        <p:spPr>
          <a:xfrm>
            <a:off x="5129779" y="1204942"/>
            <a:ext cx="5940900" cy="18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85750" lvl="0" marL="4546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Landscape-scale resolution (15/30/100m) 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46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Multi-spectral coverage in visible, near-, shortwave- and thermal infrared</a:t>
            </a:r>
            <a:endParaRPr/>
          </a:p>
          <a:p>
            <a:pPr indent="-285750" lvl="0" marL="4546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Supports governmental (civil and military), commercial, </a:t>
            </a:r>
            <a:b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non-profit, and educational users across the U.S. and worldwide in a broad set of diverse applications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g2c2a53e9932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863" y="3672975"/>
            <a:ext cx="4702126" cy="26449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Landsat Operations</a:t>
            </a:r>
            <a:endParaRPr/>
          </a:p>
        </p:txBody>
      </p:sp>
      <p:pic>
        <p:nvPicPr>
          <p:cNvPr id="82" name="Google Shape;8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911" y="1032275"/>
            <a:ext cx="7568850" cy="551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6558" y="1150150"/>
            <a:ext cx="2775067" cy="22587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" name="Google Shape;84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46463" y="3476375"/>
            <a:ext cx="2535250" cy="295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7400" y="4582824"/>
            <a:ext cx="2535250" cy="116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5025" y="3476375"/>
            <a:ext cx="2060001" cy="99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4196" y="1150144"/>
            <a:ext cx="2826703" cy="9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New Missions – Landsat Next</a:t>
            </a:r>
            <a:endParaRPr/>
          </a:p>
        </p:txBody>
      </p:sp>
      <p:sp>
        <p:nvSpPr>
          <p:cNvPr id="93" name="Google Shape;93;p11"/>
          <p:cNvSpPr txBox="1"/>
          <p:nvPr/>
        </p:nvSpPr>
        <p:spPr>
          <a:xfrm>
            <a:off x="176050" y="1189100"/>
            <a:ext cx="7029000" cy="51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1"/>
                </a:solidFill>
              </a:rPr>
              <a:t>Designed to provide </a:t>
            </a:r>
            <a:r>
              <a:rPr i="1" lang="en-GB" sz="2100">
                <a:solidFill>
                  <a:srgbClr val="FFC000"/>
                </a:solidFill>
              </a:rPr>
              <a:t>more frequent &amp; finer-resolution science-quality data</a:t>
            </a:r>
            <a:r>
              <a:rPr lang="en-GB" sz="2100">
                <a:solidFill>
                  <a:schemeClr val="dk1"/>
                </a:solidFill>
              </a:rPr>
              <a:t> of the changing surface of the Earth, in concert with commercial and international datasets.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 u="sng">
                <a:solidFill>
                  <a:srgbClr val="92D050"/>
                </a:solidFill>
              </a:rPr>
              <a:t>Technological Advances</a:t>
            </a:r>
            <a:r>
              <a:rPr lang="en-GB" sz="2200">
                <a:solidFill>
                  <a:srgbClr val="92D050"/>
                </a:solidFill>
              </a:rPr>
              <a:t>:</a:t>
            </a:r>
            <a:endParaRPr sz="2200">
              <a:solidFill>
                <a:srgbClr val="92D05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r>
              <a:rPr b="1" lang="en-GB" sz="1700">
                <a:solidFill>
                  <a:schemeClr val="dk1"/>
                </a:solidFill>
              </a:rPr>
              <a:t>3 smaller satellites</a:t>
            </a:r>
            <a:r>
              <a:rPr lang="en-GB" sz="1700">
                <a:solidFill>
                  <a:schemeClr val="dk1"/>
                </a:solidFill>
              </a:rPr>
              <a:t>, combined </a:t>
            </a:r>
            <a:r>
              <a:rPr b="1" lang="en-GB" sz="1700">
                <a:solidFill>
                  <a:srgbClr val="FF0000"/>
                </a:solidFill>
              </a:rPr>
              <a:t>6-day revisit</a:t>
            </a:r>
            <a:r>
              <a:rPr lang="en-GB" sz="1700">
                <a:solidFill>
                  <a:schemeClr val="dk1"/>
                </a:solidFill>
              </a:rPr>
              <a:t> time supporting more frequent coverage of crop growth, coastal change &amp; hazards.</a:t>
            </a:r>
            <a:br>
              <a:rPr lang="en-GB" sz="1700">
                <a:solidFill>
                  <a:schemeClr val="dk1"/>
                </a:solidFill>
              </a:rPr>
            </a:b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b="1" i="1" lang="en-GB" sz="1700">
                <a:solidFill>
                  <a:srgbClr val="FF00FF"/>
                </a:solidFill>
              </a:rPr>
              <a:t>“Super-spectral</a:t>
            </a:r>
            <a:r>
              <a:rPr b="1" lang="en-GB" sz="1700">
                <a:solidFill>
                  <a:srgbClr val="FF00FF"/>
                </a:solidFill>
              </a:rPr>
              <a:t>”</a:t>
            </a:r>
            <a:r>
              <a:rPr b="1" lang="en-GB" sz="1700">
                <a:solidFill>
                  <a:schemeClr val="dk1"/>
                </a:solidFill>
              </a:rPr>
              <a:t> </a:t>
            </a:r>
            <a:r>
              <a:rPr lang="en-GB" sz="1700">
                <a:solidFill>
                  <a:schemeClr val="dk1"/>
                </a:solidFill>
              </a:rPr>
              <a:t>with </a:t>
            </a:r>
            <a:r>
              <a:rPr b="1" i="1" lang="en-GB" sz="1700" u="sng">
                <a:solidFill>
                  <a:schemeClr val="dk1"/>
                </a:solidFill>
              </a:rPr>
              <a:t>15 new bands </a:t>
            </a:r>
            <a:r>
              <a:rPr lang="en-GB" sz="1700">
                <a:solidFill>
                  <a:schemeClr val="dk1"/>
                </a:solidFill>
              </a:rPr>
              <a:t>supporting water use/quality, soil conservation, &amp; mineral mapping.</a:t>
            </a:r>
            <a:br>
              <a:rPr lang="en-GB" sz="1700">
                <a:solidFill>
                  <a:schemeClr val="dk1"/>
                </a:solidFill>
              </a:rPr>
            </a:b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-GB" sz="1700">
                <a:solidFill>
                  <a:schemeClr val="dk1"/>
                </a:solidFill>
              </a:rPr>
              <a:t>Improved </a:t>
            </a:r>
            <a:r>
              <a:rPr b="1" lang="en-GB" sz="1700">
                <a:solidFill>
                  <a:srgbClr val="00B0F0"/>
                </a:solidFill>
              </a:rPr>
              <a:t>spatial resolution</a:t>
            </a:r>
            <a:r>
              <a:rPr b="1" lang="en-GB" sz="1700">
                <a:solidFill>
                  <a:schemeClr val="dk1"/>
                </a:solidFill>
              </a:rPr>
              <a:t> </a:t>
            </a:r>
            <a:r>
              <a:rPr lang="en-GB" sz="1700">
                <a:solidFill>
                  <a:schemeClr val="dk1"/>
                </a:solidFill>
              </a:rPr>
              <a:t>(from </a:t>
            </a:r>
            <a:r>
              <a:rPr b="1" lang="en-GB" sz="1700">
                <a:solidFill>
                  <a:schemeClr val="dk1"/>
                </a:solidFill>
              </a:rPr>
              <a:t>30 to 10 meters</a:t>
            </a:r>
            <a:r>
              <a:rPr lang="en-GB" sz="1700">
                <a:solidFill>
                  <a:schemeClr val="dk1"/>
                </a:solidFill>
              </a:rPr>
              <a:t>) for finer targets of farm fields, inland lakes, &amp; streams.</a:t>
            </a:r>
            <a:endParaRPr sz="19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100" u="sng">
                <a:solidFill>
                  <a:schemeClr val="dk1"/>
                </a:solidFill>
              </a:rPr>
              <a:t>Target Launch Readiness:</a:t>
            </a:r>
            <a:r>
              <a:rPr b="1" lang="en-GB" sz="2100">
                <a:solidFill>
                  <a:srgbClr val="FFFFFF"/>
                </a:solidFill>
              </a:rPr>
              <a:t> </a:t>
            </a:r>
            <a:r>
              <a:rPr b="1" lang="en-GB" sz="2100" u="sng">
                <a:solidFill>
                  <a:srgbClr val="FF0000"/>
                </a:solidFill>
              </a:rPr>
              <a:t>2030!</a:t>
            </a:r>
            <a:endParaRPr b="1" sz="21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2625" y="4755129"/>
            <a:ext cx="4447175" cy="127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1"/>
          <p:cNvPicPr preferRelativeResize="0"/>
          <p:nvPr/>
        </p:nvPicPr>
        <p:blipFill rotWithShape="1">
          <a:blip r:embed="rId4">
            <a:alphaModFix/>
          </a:blip>
          <a:srcRect b="16666" l="12556" r="17179" t="19427"/>
          <a:stretch/>
        </p:blipFill>
        <p:spPr>
          <a:xfrm>
            <a:off x="7402625" y="1360200"/>
            <a:ext cx="4341399" cy="32507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176048" y="11347"/>
            <a:ext cx="9386864" cy="1007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3600"/>
              <a:t>Landsat 2030</a:t>
            </a:r>
            <a:br>
              <a:rPr lang="en-GB" sz="3600"/>
            </a:br>
            <a:r>
              <a:rPr lang="en-GB" sz="3600"/>
              <a:t>International Partnership Initiative</a:t>
            </a:r>
            <a:endParaRPr/>
          </a:p>
        </p:txBody>
      </p:sp>
      <p:sp>
        <p:nvSpPr>
          <p:cNvPr id="101" name="Google Shape;101;p12"/>
          <p:cNvSpPr txBox="1"/>
          <p:nvPr/>
        </p:nvSpPr>
        <p:spPr>
          <a:xfrm>
            <a:off x="102485" y="1097592"/>
            <a:ext cx="71847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the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December 2023 U.S. National Space Council Meeting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the U.S. Department of the Interior announced the Initiative, which is opened to interested governments willing to commit to: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1600"/>
              <a:buChar char="•"/>
            </a:pPr>
            <a:r>
              <a:rPr b="1" i="1" lang="en-GB" sz="1600" u="none" cap="none" strike="noStrike">
                <a:solidFill>
                  <a:srgbClr val="0000FF"/>
                </a:solidFill>
              </a:rPr>
              <a:t>global, open use of Landsat observations</a:t>
            </a:r>
            <a:endParaRPr b="1" i="1">
              <a:solidFill>
                <a:srgbClr val="0000FF"/>
              </a:solidFill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600"/>
              <a:buChar char="•"/>
            </a:pPr>
            <a:r>
              <a:rPr b="1" i="1" lang="en-GB" sz="1600" u="none" cap="none" strike="noStrike">
                <a:solidFill>
                  <a:srgbClr val="E69138"/>
                </a:solidFill>
              </a:rPr>
              <a:t>supporting the use of Landsat data for public decision support, commercial value-added services, and scientific and global change research</a:t>
            </a:r>
            <a:endParaRPr b="1" i="1">
              <a:solidFill>
                <a:srgbClr val="E69138"/>
              </a:solidFill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Substantial and positive response from USGS’s international partners</a:t>
            </a:r>
            <a:endParaRPr/>
          </a:p>
        </p:txBody>
      </p:sp>
      <p:grpSp>
        <p:nvGrpSpPr>
          <p:cNvPr id="102" name="Google Shape;102;p12"/>
          <p:cNvGrpSpPr/>
          <p:nvPr/>
        </p:nvGrpSpPr>
        <p:grpSpPr>
          <a:xfrm>
            <a:off x="7088951" y="1310463"/>
            <a:ext cx="4518104" cy="4353494"/>
            <a:chOff x="6834569" y="1328480"/>
            <a:chExt cx="4784100" cy="4759997"/>
          </a:xfrm>
        </p:grpSpPr>
        <p:pic>
          <p:nvPicPr>
            <p:cNvPr descr="picture of Vice President Kamala Harris" id="103" name="Google Shape;103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44463" y="1328480"/>
              <a:ext cx="3340771" cy="222717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104" name="Google Shape;104;p12"/>
            <p:cNvSpPr txBox="1"/>
            <p:nvPr/>
          </p:nvSpPr>
          <p:spPr>
            <a:xfrm>
              <a:off x="6834569" y="5583577"/>
              <a:ext cx="4784100" cy="504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(Top) VP Kamala Harris, NSpC Chair, providing her remarks</a:t>
              </a:r>
              <a:endPara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(Bottom) Int’l Landsat Partners at the USGS EROS Center</a:t>
              </a:r>
              <a:endParaRPr sz="1600"/>
            </a:p>
          </p:txBody>
        </p:sp>
        <p:pic>
          <p:nvPicPr>
            <p:cNvPr descr="picture of the International Landsat Partners at the USGS EROS Center" id="105" name="Google Shape;105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47058" y="2993639"/>
              <a:ext cx="3681065" cy="2457653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06" name="Google Shape;106;p12"/>
          <p:cNvGrpSpPr/>
          <p:nvPr/>
        </p:nvGrpSpPr>
        <p:grpSpPr>
          <a:xfrm>
            <a:off x="1258481" y="3560307"/>
            <a:ext cx="4872686" cy="2719959"/>
            <a:chOff x="2384069" y="3639032"/>
            <a:chExt cx="4872686" cy="2719959"/>
          </a:xfrm>
        </p:grpSpPr>
        <p:pic>
          <p:nvPicPr>
            <p:cNvPr id="107" name="Google Shape;107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384069" y="3639032"/>
              <a:ext cx="4872686" cy="2719959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108" name="Google Shape;108;p12"/>
            <p:cNvSpPr txBox="1"/>
            <p:nvPr/>
          </p:nvSpPr>
          <p:spPr>
            <a:xfrm>
              <a:off x="2939929" y="5958881"/>
              <a:ext cx="3760966" cy="40011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Landsat 9 image of the Betsiboka River Basin, Madagascar</a:t>
              </a:r>
              <a:endPara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 December 2021 </a:t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 txBox="1"/>
          <p:nvPr>
            <p:ph idx="1" type="body"/>
          </p:nvPr>
        </p:nvSpPr>
        <p:spPr>
          <a:xfrm>
            <a:off x="324225" y="1042425"/>
            <a:ext cx="11867700" cy="55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0" lvl="0" marL="565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/>
              <a:t>Produce Collectio</a:t>
            </a:r>
            <a:r>
              <a:rPr lang="en-GB" sz="2000"/>
              <a:t>n 3 in </a:t>
            </a:r>
            <a:r>
              <a:rPr b="1" lang="en-GB" sz="2000">
                <a:solidFill>
                  <a:srgbClr val="6AA84F"/>
                </a:solidFill>
              </a:rPr>
              <a:t>2028/2029</a:t>
            </a:r>
            <a:r>
              <a:rPr lang="en-GB" sz="2000"/>
              <a:t> timeframe</a:t>
            </a:r>
            <a:endParaRPr sz="2000"/>
          </a:p>
          <a:p>
            <a:pPr indent="-508000" lvl="0" marL="5651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/>
              <a:t>Define and implement collection governance</a:t>
            </a:r>
            <a:endParaRPr sz="2000"/>
          </a:p>
          <a:p>
            <a:pPr indent="-508000" lvl="0" marL="5651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/>
              <a:t>Include Landsat Next data stream</a:t>
            </a:r>
            <a:endParaRPr sz="2000"/>
          </a:p>
          <a:p>
            <a:pPr indent="-508000" lvl="0" marL="5651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/>
              <a:t>Accommodate intermediate Collection releases</a:t>
            </a:r>
            <a:endParaRPr sz="2000"/>
          </a:p>
          <a:p>
            <a:pPr indent="-508000" lvl="0" marL="5651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/>
              <a:t>Standardize processing levels and product naming convention terminology</a:t>
            </a:r>
            <a:endParaRPr sz="2000"/>
          </a:p>
          <a:p>
            <a:pPr indent="-508000" lvl="0" marL="5651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/>
              <a:t>Provide radiometric and geometric continuity across the historical Landsat archive</a:t>
            </a:r>
            <a:endParaRPr sz="2000"/>
          </a:p>
          <a:p>
            <a:pPr indent="-508000" lvl="0" marL="5651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/>
              <a:t>Improve Landsat Next, L8/L9, and historical archive compatibility</a:t>
            </a:r>
            <a:endParaRPr sz="2000"/>
          </a:p>
          <a:p>
            <a:pPr indent="-508000" lvl="0" marL="5651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/>
              <a:t>Optimize to meet </a:t>
            </a:r>
            <a:r>
              <a:rPr lang="en-GB" sz="2000"/>
              <a:t>user needs </a:t>
            </a:r>
            <a:r>
              <a:rPr lang="en-GB" sz="2000"/>
              <a:t>while minimizing costs</a:t>
            </a:r>
            <a:endParaRPr sz="2000"/>
          </a:p>
          <a:p>
            <a:pPr indent="-508000" lvl="0" marL="5651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/>
              <a:t>Support optical sensor-agnostic exploitation (i.e., </a:t>
            </a:r>
            <a:r>
              <a:rPr i="1" lang="en-GB" sz="2000"/>
              <a:t>meet CEOS-ARD Goal/Threshold-Level requirements</a:t>
            </a:r>
            <a:r>
              <a:rPr lang="en-GB" sz="2000"/>
              <a:t>)</a:t>
            </a:r>
            <a:endParaRPr sz="2000"/>
          </a:p>
          <a:p>
            <a:pPr indent="-508000" lvl="0" marL="5651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/>
              <a:t>Utilize a robust geometric and radiometric validation process</a:t>
            </a:r>
            <a:endParaRPr sz="2000"/>
          </a:p>
          <a:p>
            <a:pPr indent="-508000" lvl="0" marL="5651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/>
              <a:t>Enable/enhance in-cloud exploitation and reduce data egress (</a:t>
            </a:r>
            <a:r>
              <a:rPr i="1" lang="en-GB" sz="2000"/>
              <a:t>i.e., enable AI/ML</a:t>
            </a:r>
            <a:r>
              <a:rPr lang="en-GB" sz="2000"/>
              <a:t>)</a:t>
            </a:r>
            <a:endParaRPr sz="2000"/>
          </a:p>
          <a:p>
            <a:pPr indent="-508000" lvl="0" marL="5651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/>
              <a:t>Coordinated/common auxiliary data and algorithms across major moderate-resolution data providers (</a:t>
            </a:r>
            <a:r>
              <a:rPr i="1" lang="en-GB" sz="2000"/>
              <a:t>i.e., maximize interoperability</a:t>
            </a:r>
            <a:r>
              <a:rPr lang="en-GB" sz="2000"/>
              <a:t>)</a:t>
            </a:r>
            <a:endParaRPr sz="2000"/>
          </a:p>
          <a:p>
            <a:pPr indent="-508000" lvl="0" marL="56515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2000"/>
              <a:buFont typeface="Arial"/>
              <a:buAutoNum type="arabicPeriod"/>
            </a:pPr>
            <a:r>
              <a:rPr lang="en-GB" sz="2000"/>
              <a:t>Provide o</a:t>
            </a:r>
            <a:r>
              <a:rPr lang="en-GB" sz="2000"/>
              <a:t>pen-source algorithms/software</a:t>
            </a:r>
            <a:endParaRPr sz="2000"/>
          </a:p>
        </p:txBody>
      </p:sp>
      <p:sp>
        <p:nvSpPr>
          <p:cNvPr id="114" name="Google Shape;114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3800"/>
              <a:t>USGS Landsat Collection 3: Objectives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/>
          <p:nvPr>
            <p:ph type="title"/>
          </p:nvPr>
        </p:nvSpPr>
        <p:spPr>
          <a:xfrm>
            <a:off x="176048" y="100584"/>
            <a:ext cx="9386864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3600"/>
              <a:t>CEOS Analysis Ready Datasets</a:t>
            </a:r>
            <a:br>
              <a:rPr lang="en-GB" sz="3600"/>
            </a:br>
            <a:r>
              <a:rPr lang="en-GB" sz="2000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https://ceos.org/ard/index.html#datasets</a:t>
            </a:r>
            <a:endParaRPr sz="2000">
              <a:solidFill>
                <a:srgbClr val="FF0000"/>
              </a:solidFill>
            </a:endParaRPr>
          </a:p>
        </p:txBody>
      </p:sp>
      <p:pic>
        <p:nvPicPr>
          <p:cNvPr id="120" name="Google Shape;12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8767" y="1039758"/>
            <a:ext cx="5314467" cy="58182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4"/>
          <p:cNvCxnSpPr/>
          <p:nvPr/>
        </p:nvCxnSpPr>
        <p:spPr>
          <a:xfrm>
            <a:off x="2769741" y="2761472"/>
            <a:ext cx="669026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bevel/>
            <a:headEnd len="sm" w="sm" type="none"/>
            <a:tailEnd len="med" w="med" type="stealth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22" name="Google Shape;122;p14"/>
          <p:cNvCxnSpPr/>
          <p:nvPr/>
        </p:nvCxnSpPr>
        <p:spPr>
          <a:xfrm>
            <a:off x="2769741" y="3151616"/>
            <a:ext cx="669026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bevel/>
            <a:headEnd len="sm" w="sm" type="none"/>
            <a:tailEnd len="med" w="med" type="stealth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23" name="Google Shape;123;p14"/>
          <p:cNvCxnSpPr/>
          <p:nvPr/>
        </p:nvCxnSpPr>
        <p:spPr>
          <a:xfrm>
            <a:off x="2769741" y="3517376"/>
            <a:ext cx="669026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bevel/>
            <a:headEnd len="sm" w="sm" type="none"/>
            <a:tailEnd len="med" w="med" type="stealth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24" name="Google Shape;124;p14"/>
          <p:cNvCxnSpPr/>
          <p:nvPr/>
        </p:nvCxnSpPr>
        <p:spPr>
          <a:xfrm>
            <a:off x="2769741" y="3901424"/>
            <a:ext cx="669026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bevel/>
            <a:headEnd len="sm" w="sm" type="none"/>
            <a:tailEnd len="med" w="med" type="stealth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id="125" name="Google Shape;12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47" y="2687053"/>
            <a:ext cx="219093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42357" y="2687053"/>
            <a:ext cx="2190938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/>
          <p:nvPr>
            <p:ph type="title"/>
          </p:nvPr>
        </p:nvSpPr>
        <p:spPr>
          <a:xfrm>
            <a:off x="176048" y="0"/>
            <a:ext cx="9386864" cy="1024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3200"/>
              <a:t>USGS Landsat Collection 3</a:t>
            </a:r>
            <a:br>
              <a:rPr lang="en-GB" sz="3200"/>
            </a:br>
            <a:r>
              <a:rPr lang="en-GB" sz="3200"/>
              <a:t>Meeting Goal/Target-Level Requirements</a:t>
            </a:r>
            <a:endParaRPr/>
          </a:p>
        </p:txBody>
      </p:sp>
      <p:grpSp>
        <p:nvGrpSpPr>
          <p:cNvPr id="132" name="Google Shape;132;p15"/>
          <p:cNvGrpSpPr/>
          <p:nvPr/>
        </p:nvGrpSpPr>
        <p:grpSpPr>
          <a:xfrm>
            <a:off x="2496160" y="1122912"/>
            <a:ext cx="7580527" cy="5387615"/>
            <a:chOff x="3823189" y="1022329"/>
            <a:chExt cx="7199678" cy="4942634"/>
          </a:xfrm>
        </p:grpSpPr>
        <p:pic>
          <p:nvPicPr>
            <p:cNvPr id="133" name="Google Shape;133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23189" y="1025494"/>
              <a:ext cx="3273981" cy="4939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366474" y="1022329"/>
              <a:ext cx="3656393" cy="49426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/>
          <p:nvPr/>
        </p:nvSpPr>
        <p:spPr>
          <a:xfrm>
            <a:off x="3945668" y="2859024"/>
            <a:ext cx="430066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1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109347" y="5925693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Steve Labahn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sng" cap="none" strike="noStrik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labahn@usgs.gov</a:t>
            </a:r>
            <a:endParaRPr b="0" i="0" sz="1400" u="none" cap="none" strike="noStrik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