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6" r:id="rId1"/>
    <p:sldMasterId id="2147483677" r:id="rId2"/>
  </p:sldMasterIdLst>
  <p:notesMasterIdLst>
    <p:notesMasterId r:id="rId10"/>
  </p:notesMasterIdLst>
  <p:sldIdLst>
    <p:sldId id="256" r:id="rId3"/>
    <p:sldId id="272" r:id="rId4"/>
    <p:sldId id="281" r:id="rId5"/>
    <p:sldId id="282" r:id="rId6"/>
    <p:sldId id="278" r:id="rId7"/>
    <p:sldId id="285" r:id="rId8"/>
    <p:sldId id="27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10043D-E045-444D-B46C-BB42ADEE2507}">
  <a:tblStyle styleId="{2910043D-E045-444D-B46C-BB42ADEE25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7"/>
    <p:restoredTop sz="94648"/>
  </p:normalViewPr>
  <p:slideViewPr>
    <p:cSldViewPr snapToGrid="0">
      <p:cViewPr varScale="1">
        <p:scale>
          <a:sx n="156" d="100"/>
          <a:sy n="156" d="100"/>
        </p:scale>
        <p:origin x="48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49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30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13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4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22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9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" name="Google Shape;60;p14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LSI-VC-15 – Tokyo, April 3-5, 2024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" name="Google Shape;81;p16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0" name="Google Shape;90;p17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5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" name="Google Shape;54;p1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sis.ramsa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 dirty="0">
                <a:latin typeface="Montserrat" pitchFamily="2" charset="77"/>
              </a:rPr>
              <a:t>LSI-VC-15 Item 4.5</a:t>
            </a:r>
            <a:endParaRPr sz="2800" dirty="0">
              <a:latin typeface="Montserrat" pitchFamily="2" charset="77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1002303" y="2077087"/>
            <a:ext cx="7279728" cy="232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Montserrat" pitchFamily="2" charset="77"/>
                <a:sym typeface="Arial"/>
              </a:rPr>
              <a:t>Wetlands: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Montserrat" pitchFamily="2" charset="77"/>
                <a:sym typeface="Arial"/>
              </a:rPr>
              <a:t>JAXA update from the Ramsar Convention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Montserrat" pitchFamily="2" charset="77"/>
                <a:sym typeface="Arial"/>
              </a:rPr>
              <a:t>Scientific and Technical Review Panel (STRP)</a:t>
            </a:r>
            <a:endParaRPr sz="1200" b="0" i="0" u="none" strike="noStrike" cap="none" dirty="0">
              <a:solidFill>
                <a:schemeClr val="dk1"/>
              </a:solidFill>
              <a:latin typeface="Montserrat" pitchFamily="2" charset="77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Montserrat" pitchFamily="2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0" i="1" u="none" strike="noStrike" cap="none" dirty="0">
                <a:solidFill>
                  <a:srgbClr val="002060"/>
                </a:solidFill>
                <a:latin typeface="Montserrat" pitchFamily="2" charset="77"/>
                <a:sym typeface="Arial"/>
              </a:rPr>
              <a:t>Ake Rosenqvist, JAXA/soloEO</a:t>
            </a:r>
            <a:endParaRPr sz="1200" b="0" i="0" u="none" strike="noStrike" cap="none" dirty="0">
              <a:solidFill>
                <a:srgbClr val="002060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6A478-B409-BB41-BA27-0B3173B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50" y="925368"/>
            <a:ext cx="913699" cy="942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32036" y="193941"/>
            <a:ext cx="7040400" cy="4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 dirty="0">
                <a:latin typeface="Montserrat" pitchFamily="2" charset="77"/>
              </a:rPr>
              <a:t>The Ramsar Convention</a:t>
            </a:r>
            <a:endParaRPr sz="2800" dirty="0">
              <a:latin typeface="Montserra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D97752-F06E-6D41-A5DA-BA565E58C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17" y="847349"/>
            <a:ext cx="913699" cy="942705"/>
          </a:xfrm>
          <a:prstGeom prst="rect">
            <a:avLst/>
          </a:prstGeom>
        </p:spPr>
      </p:pic>
      <p:sp>
        <p:nvSpPr>
          <p:cNvPr id="5" name="Google Shape;84;p3">
            <a:extLst>
              <a:ext uri="{FF2B5EF4-FFF2-40B4-BE49-F238E27FC236}">
                <a16:creationId xmlns:a16="http://schemas.microsoft.com/office/drawing/2014/main" id="{9C9A14C9-2634-4D41-9599-118A95951C7E}"/>
              </a:ext>
            </a:extLst>
          </p:cNvPr>
          <p:cNvSpPr txBox="1"/>
          <p:nvPr/>
        </p:nvSpPr>
        <p:spPr>
          <a:xfrm>
            <a:off x="260733" y="989881"/>
            <a:ext cx="7968867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sz="16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Ramsar Convention on Wetlands </a:t>
            </a:r>
            <a:endParaRPr lang="en-AU" sz="300" b="1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sz="300" b="1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Established 1971 in Ramsar, Iran       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20 years before the UN Rio Conventions (UNFCCC, CBD, UNCCD)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172 Contracting Parties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Conference of the Parties (COP) every 3 years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Ramsar Convention Strategic Plan:</a:t>
            </a:r>
          </a:p>
          <a:p>
            <a:pPr marL="164307" lvl="5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1 - Addressing the drivers of wetland loss and degradation</a:t>
            </a:r>
          </a:p>
          <a:p>
            <a:pPr marL="164307" lvl="5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2 - </a:t>
            </a: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onservation and management of the Ramsar Site Network</a:t>
            </a:r>
          </a:p>
          <a:p>
            <a:pPr marL="164307" lvl="5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3 - Wise use* of </a:t>
            </a:r>
            <a:r>
              <a:rPr lang="en-AU" sz="1600" b="0" i="1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wetlands</a:t>
            </a:r>
          </a:p>
          <a:p>
            <a:pPr marL="164307" lvl="5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4 - Enhancing implementation of the Convention</a:t>
            </a:r>
            <a:endParaRPr lang="en-AU" sz="1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lvl="5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endParaRPr lang="en-AU" sz="1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lvl="5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sz="12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* Wise use: conservation and sustainable use of wetlands and all the services they provide, for the benefit of people and nature.</a:t>
            </a:r>
          </a:p>
        </p:txBody>
      </p:sp>
    </p:spTree>
    <p:extLst>
      <p:ext uri="{BB962C8B-B14F-4D97-AF65-F5344CB8AC3E}">
        <p14:creationId xmlns:p14="http://schemas.microsoft.com/office/powerpoint/2010/main" val="170674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DE21E-AC27-FF43-86C2-D1B9059B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17" y="847349"/>
            <a:ext cx="913699" cy="942705"/>
          </a:xfrm>
          <a:prstGeom prst="rect">
            <a:avLst/>
          </a:prstGeom>
        </p:spPr>
      </p:pic>
      <p:sp>
        <p:nvSpPr>
          <p:cNvPr id="8" name="Google Shape;84;p3">
            <a:extLst>
              <a:ext uri="{FF2B5EF4-FFF2-40B4-BE49-F238E27FC236}">
                <a16:creationId xmlns:a16="http://schemas.microsoft.com/office/drawing/2014/main" id="{6ACE75F5-2A27-C845-8BA3-F11A5F10166C}"/>
              </a:ext>
            </a:extLst>
          </p:cNvPr>
          <p:cNvSpPr txBox="1"/>
          <p:nvPr/>
        </p:nvSpPr>
        <p:spPr>
          <a:xfrm>
            <a:off x="260739" y="989884"/>
            <a:ext cx="841743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sz="300" b="1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sz="1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Bodies of the Convention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Conference of the Parties (the COP)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Standing Committee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Ramsar Secretariat (SG: Dr Musonda Mumba)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Scientific and Technical Review Panel (STRP)</a:t>
            </a:r>
            <a:endParaRPr lang="en-AU" sz="3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sz="16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AU" sz="16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STRP</a:t>
            </a: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he “Ramsar SBSTA”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Develops scientific and technical guidance to the COP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JAXA and ESA Observer Organisations to STRP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16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70;p32">
            <a:extLst>
              <a:ext uri="{FF2B5EF4-FFF2-40B4-BE49-F238E27FC236}">
                <a16:creationId xmlns:a16="http://schemas.microsoft.com/office/drawing/2014/main" id="{DA5734B6-52E1-D142-A6AF-32DDD54DF59C}"/>
              </a:ext>
            </a:extLst>
          </p:cNvPr>
          <p:cNvSpPr txBox="1">
            <a:spLocks/>
          </p:cNvSpPr>
          <p:nvPr/>
        </p:nvSpPr>
        <p:spPr>
          <a:xfrm>
            <a:off x="132036" y="193941"/>
            <a:ext cx="7040400" cy="4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latin typeface="Montserrat" pitchFamily="2" charset="77"/>
              </a:rPr>
              <a:t>The Ramsar Convention</a:t>
            </a:r>
          </a:p>
        </p:txBody>
      </p:sp>
    </p:spTree>
    <p:extLst>
      <p:ext uri="{BB962C8B-B14F-4D97-AF65-F5344CB8AC3E}">
        <p14:creationId xmlns:p14="http://schemas.microsoft.com/office/powerpoint/2010/main" val="246754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55DA9-AD59-0A4F-B972-B609A6CB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7" y="917179"/>
            <a:ext cx="5089751" cy="3490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69313-A955-E848-A2E6-82BF73EA0ECE}"/>
              </a:ext>
            </a:extLst>
          </p:cNvPr>
          <p:cNvSpPr txBox="1"/>
          <p:nvPr/>
        </p:nvSpPr>
        <p:spPr>
          <a:xfrm>
            <a:off x="1777853" y="4472286"/>
            <a:ext cx="2109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https://rsis.ramsar.org/</a:t>
            </a:r>
            <a:endParaRPr lang="en-GB" dirty="0"/>
          </a:p>
        </p:txBody>
      </p:sp>
      <p:sp>
        <p:nvSpPr>
          <p:cNvPr id="8" name="Google Shape;84;p3">
            <a:extLst>
              <a:ext uri="{FF2B5EF4-FFF2-40B4-BE49-F238E27FC236}">
                <a16:creationId xmlns:a16="http://schemas.microsoft.com/office/drawing/2014/main" id="{27147D94-5CAB-6D44-9733-88E02EE346E9}"/>
              </a:ext>
            </a:extLst>
          </p:cNvPr>
          <p:cNvSpPr txBox="1"/>
          <p:nvPr/>
        </p:nvSpPr>
        <p:spPr>
          <a:xfrm>
            <a:off x="5460521" y="917178"/>
            <a:ext cx="3579962" cy="386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Ramsar Database of Wetlands of International Importance 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List of wetlands designated by the Contracting Parties 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2400 Ramsar Sites in 172 countries</a:t>
            </a:r>
            <a:endParaRPr lang="en-AU" sz="3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sz="3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However: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Information lacking or outdated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Geospatial information on wetland extent lacking or inadequate (often lat/long centre point only)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 information on wetland loss/degradation over time</a:t>
            </a: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 </a:t>
            </a: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Not adequate for reporting or management</a:t>
            </a:r>
          </a:p>
          <a:p>
            <a:pPr marL="342900" lvl="1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70;p32">
            <a:extLst>
              <a:ext uri="{FF2B5EF4-FFF2-40B4-BE49-F238E27FC236}">
                <a16:creationId xmlns:a16="http://schemas.microsoft.com/office/drawing/2014/main" id="{E815DEC6-1591-9B4F-A32E-0F9AB0CD6732}"/>
              </a:ext>
            </a:extLst>
          </p:cNvPr>
          <p:cNvSpPr txBox="1">
            <a:spLocks/>
          </p:cNvSpPr>
          <p:nvPr/>
        </p:nvSpPr>
        <p:spPr>
          <a:xfrm>
            <a:off x="132036" y="193941"/>
            <a:ext cx="7040400" cy="4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latin typeface="Montserrat" pitchFamily="2" charset="77"/>
              </a:rPr>
              <a:t>The Ramsar List</a:t>
            </a:r>
          </a:p>
        </p:txBody>
      </p:sp>
    </p:spTree>
    <p:extLst>
      <p:ext uri="{BB962C8B-B14F-4D97-AF65-F5344CB8AC3E}">
        <p14:creationId xmlns:p14="http://schemas.microsoft.com/office/powerpoint/2010/main" val="37777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32036" y="193941"/>
            <a:ext cx="7040400" cy="4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 dirty="0">
                <a:latin typeface="Montserrat" pitchFamily="2" charset="77"/>
              </a:rPr>
              <a:t>The Data Gap</a:t>
            </a:r>
            <a:endParaRPr sz="2800" dirty="0"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DE21E-AC27-FF43-86C2-D1B9059B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17" y="847349"/>
            <a:ext cx="913699" cy="9427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61347-2BB8-1046-B163-2E056F389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92" y="2904974"/>
            <a:ext cx="2680869" cy="1933448"/>
          </a:xfrm>
          <a:prstGeom prst="rect">
            <a:avLst/>
          </a:prstGeom>
        </p:spPr>
      </p:pic>
      <p:sp>
        <p:nvSpPr>
          <p:cNvPr id="13" name="Google Shape;84;p3">
            <a:extLst>
              <a:ext uri="{FF2B5EF4-FFF2-40B4-BE49-F238E27FC236}">
                <a16:creationId xmlns:a16="http://schemas.microsoft.com/office/drawing/2014/main" id="{00B66595-7ABF-3D43-B2D4-CF60190E0D59}"/>
              </a:ext>
            </a:extLst>
          </p:cNvPr>
          <p:cNvSpPr txBox="1"/>
          <p:nvPr/>
        </p:nvSpPr>
        <p:spPr>
          <a:xfrm>
            <a:off x="260739" y="989884"/>
            <a:ext cx="741676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sz="16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STRP-25 (@</a:t>
            </a:r>
            <a:r>
              <a:rPr lang="en-AU" sz="1600" b="1" i="0" u="none" strike="noStrike" cap="none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RamsarSec</a:t>
            </a:r>
            <a:r>
              <a:rPr lang="en-AU" sz="16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Switzerland, Feb 2024)</a:t>
            </a:r>
            <a:r>
              <a:rPr lang="en-AU" sz="1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en-AU" sz="300" b="1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sz="300" b="1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Only a fraction of Contracting Parties fulfil their reporting req.</a:t>
            </a: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“Critical need” for improved wetland mapping and inventory. </a:t>
            </a: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Gap of adequate and up-to-date data on wetlands – both for Ramsar Sites and wetlands globally recognised as the </a:t>
            </a:r>
            <a:r>
              <a:rPr lang="en-AU" sz="1600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Elephant in the Room </a:t>
            </a: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for effective implementation of the Convention both at country level and globally (Strategic Goal 4).</a:t>
            </a: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</a:t>
            </a: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There is a clear role for </a:t>
            </a:r>
            <a:r>
              <a:rPr lang="en-AU" sz="1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Earth observation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16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5127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;p3">
            <a:extLst>
              <a:ext uri="{FF2B5EF4-FFF2-40B4-BE49-F238E27FC236}">
                <a16:creationId xmlns:a16="http://schemas.microsoft.com/office/drawing/2014/main" id="{9C9A14C9-2634-4D41-9599-118A95951C7E}"/>
              </a:ext>
            </a:extLst>
          </p:cNvPr>
          <p:cNvSpPr txBox="1"/>
          <p:nvPr/>
        </p:nvSpPr>
        <p:spPr>
          <a:xfrm>
            <a:off x="225253" y="1110420"/>
            <a:ext cx="7868964" cy="351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Links to ongoing CEOS/GEO activities:</a:t>
            </a: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UN SDGs: </a:t>
            </a: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EO4SDG</a:t>
            </a:r>
          </a:p>
          <a:p>
            <a:pPr marL="164307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SDG 6.6.1 (Change in wetlands extents over time)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CBD/GBF: </a:t>
            </a: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GEO Global Ecosystems Atlas</a:t>
            </a: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Pilot demo: Global Mangrove Watch</a:t>
            </a: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UNFCCC: </a:t>
            </a: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AFOLU Roadmap</a:t>
            </a:r>
          </a:p>
          <a:p>
            <a:pPr marL="164307" lvl="1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GB" dirty="0">
                <a:latin typeface="Montserrat" pitchFamily="2" charset="77"/>
              </a:rPr>
              <a:t>	Recommendation 5.d: improve mapping of wetlands 	</a:t>
            </a:r>
          </a:p>
          <a:p>
            <a:pPr marL="164307" lvl="1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GB" dirty="0">
                <a:solidFill>
                  <a:srgbClr val="FF0000"/>
                </a:solidFill>
                <a:latin typeface="Montserrat" pitchFamily="2" charset="77"/>
              </a:rPr>
              <a:t>	Action: support new wetlands mapping work (including Global Mangrove 	Watch) and ensure future missions take this into account -  JAXA, ESA lead</a:t>
            </a:r>
            <a:endParaRPr lang="en-AU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Ramsar: </a:t>
            </a: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GEO-Wetlands</a:t>
            </a:r>
          </a:p>
          <a:p>
            <a:pPr marL="164307" lvl="1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Dormant…</a:t>
            </a:r>
          </a:p>
          <a:p>
            <a:pPr marL="164307" lvl="1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endParaRPr lang="en-AU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lvl="1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</a:pPr>
            <a:endParaRPr lang="en-AU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0F1E4-0E3B-8F45-8D15-4DDF984B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17" y="847349"/>
            <a:ext cx="913699" cy="942705"/>
          </a:xfrm>
          <a:prstGeom prst="rect">
            <a:avLst/>
          </a:prstGeom>
        </p:spPr>
      </p:pic>
      <p:sp>
        <p:nvSpPr>
          <p:cNvPr id="8" name="Google Shape;170;p32">
            <a:extLst>
              <a:ext uri="{FF2B5EF4-FFF2-40B4-BE49-F238E27FC236}">
                <a16:creationId xmlns:a16="http://schemas.microsoft.com/office/drawing/2014/main" id="{07374619-1F6B-FA44-8336-CBDB8A4ED7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93941"/>
            <a:ext cx="7040400" cy="4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 dirty="0">
                <a:latin typeface="Montserrat" pitchFamily="2" charset="77"/>
              </a:rPr>
              <a:t>CEOS and Wetlands</a:t>
            </a:r>
            <a:endParaRPr sz="2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425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0;p32">
            <a:extLst>
              <a:ext uri="{FF2B5EF4-FFF2-40B4-BE49-F238E27FC236}">
                <a16:creationId xmlns:a16="http://schemas.microsoft.com/office/drawing/2014/main" id="{509F93CF-2201-064B-97FD-3916457847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93941"/>
            <a:ext cx="7040400" cy="4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 dirty="0">
                <a:latin typeface="Montserrat" pitchFamily="2" charset="77"/>
              </a:rPr>
              <a:t>CEOS and Wetlands</a:t>
            </a:r>
            <a:endParaRPr sz="2800" dirty="0">
              <a:latin typeface="Montserra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0C2064-D058-B2F3-F52F-B0BD3203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17" y="847349"/>
            <a:ext cx="913699" cy="942705"/>
          </a:xfrm>
          <a:prstGeom prst="rect">
            <a:avLst/>
          </a:prstGeom>
        </p:spPr>
      </p:pic>
      <p:sp>
        <p:nvSpPr>
          <p:cNvPr id="3" name="Google Shape;84;p3">
            <a:extLst>
              <a:ext uri="{FF2B5EF4-FFF2-40B4-BE49-F238E27FC236}">
                <a16:creationId xmlns:a16="http://schemas.microsoft.com/office/drawing/2014/main" id="{726E8F79-F610-9C8F-A7CC-EF6DCB244106}"/>
              </a:ext>
            </a:extLst>
          </p:cNvPr>
          <p:cNvSpPr txBox="1"/>
          <p:nvPr/>
        </p:nvSpPr>
        <p:spPr>
          <a:xfrm>
            <a:off x="225253" y="847349"/>
            <a:ext cx="7485243" cy="351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r>
              <a:rPr lang="en-AU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is required</a:t>
            </a:r>
            <a:endParaRPr lang="en-AU" sz="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4307" marR="0" lvl="0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</a:pPr>
            <a:endParaRPr lang="en-AU" sz="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178593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Wetlands are notoriously difficult to map due to their great diversity and variability in extent over time.</a:t>
            </a:r>
          </a:p>
          <a:p>
            <a:pPr marL="450057" indent="-285750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Wingdings" pitchFamily="2" charset="2"/>
              <a:buChar char="à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whole range of EO sensors required</a:t>
            </a:r>
          </a:p>
          <a:p>
            <a:pPr marL="450057" indent="-285750">
              <a:lnSpc>
                <a:spcPct val="115000"/>
              </a:lnSpc>
              <a:spcBef>
                <a:spcPts val="281"/>
              </a:spcBef>
              <a:buClr>
                <a:srgbClr val="1F497D"/>
              </a:buClr>
              <a:buSzPts val="960"/>
              <a:buFont typeface="Wingdings" pitchFamily="2" charset="2"/>
              <a:buChar char="à"/>
            </a:pPr>
            <a:endParaRPr lang="en-AU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Ongoing CEOS efforts cover only a fraction of the World’s wetlands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Requirements for wetlands related parameters expected to be formulated by the Ramsar STRP next triennium (2025/H2)</a:t>
            </a: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78593" algn="l" rtl="0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Is there a role for LSI-VC to support (forthcoming) Ramsar geospatial information needs ?</a:t>
            </a:r>
          </a:p>
        </p:txBody>
      </p:sp>
    </p:spTree>
    <p:extLst>
      <p:ext uri="{BB962C8B-B14F-4D97-AF65-F5344CB8AC3E}">
        <p14:creationId xmlns:p14="http://schemas.microsoft.com/office/powerpoint/2010/main" val="12603352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</TotalTime>
  <Words>521</Words>
  <Application>Microsoft Macintosh PowerPoint</Application>
  <PresentationFormat>On-screen Show (16:9)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Noto Sans Symbols</vt:lpstr>
      <vt:lpstr>Arial</vt:lpstr>
      <vt:lpstr>Courier New</vt:lpstr>
      <vt:lpstr>Montserrat</vt:lpstr>
      <vt:lpstr>Wingdings</vt:lpstr>
      <vt:lpstr>Simple Light</vt:lpstr>
      <vt:lpstr>ceos</vt:lpstr>
      <vt:lpstr>LSI-VC-15 Item 4.5</vt:lpstr>
      <vt:lpstr>The Ramsar Convention</vt:lpstr>
      <vt:lpstr>PowerPoint Presentation</vt:lpstr>
      <vt:lpstr>PowerPoint Presentation</vt:lpstr>
      <vt:lpstr>The Data Gap</vt:lpstr>
      <vt:lpstr>CEOS and Wetlands</vt:lpstr>
      <vt:lpstr>CEOS and Wetlands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JAXA</dc:title>
  <dc:creator>田殿武雄Takeo TADONO</dc:creator>
  <cp:lastModifiedBy>Ake Rosenqvist</cp:lastModifiedBy>
  <cp:revision>77</cp:revision>
  <dcterms:modified xsi:type="dcterms:W3CDTF">2024-04-04T05:00:39Z</dcterms:modified>
</cp:coreProperties>
</file>