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19"/>
  </p:notesMasterIdLst>
  <p:sldIdLst>
    <p:sldId id="256" r:id="rId3"/>
    <p:sldId id="267" r:id="rId4"/>
    <p:sldId id="258" r:id="rId5"/>
    <p:sldId id="269" r:id="rId6"/>
    <p:sldId id="268" r:id="rId7"/>
    <p:sldId id="275" r:id="rId8"/>
    <p:sldId id="270" r:id="rId9"/>
    <p:sldId id="273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</p:sldIdLst>
  <p:sldSz cx="12192000" cy="68580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pyXJTStRGx4ayrzssxqLmMK7q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Recurring theme of difficulty in access/discovery as well as in perceived/actual unreliability.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New sensors, new methods 🡪 constant iteration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Need consensus voice 🡪 what’s real, what isn’t?</a:t>
            </a:r>
            <a:endParaRPr/>
          </a:p>
        </p:txBody>
      </p:sp>
      <p:sp>
        <p:nvSpPr>
          <p:cNvPr id="291" name="Google Shape;291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2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0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2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1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US" sz="7500"/>
              <a:t>9</a:t>
            </a: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US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000" i="1"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endParaRPr sz="40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Alyssa Whitcraft | GEOGLAM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 3.5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sz="18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sz="18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298" y="649067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8D06-B2DC-D431-02CA-9D6AA16E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B9909-3733-C8C7-CF7D-EFEC6B83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" y="49691"/>
            <a:ext cx="12018080" cy="6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2134-D434-4916-7B3E-5807E348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27FBA-B4AE-8147-C7E1-CA2BF278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38"/>
            <a:ext cx="12123174" cy="66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6C20-6970-AA88-72CD-19B06365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A92F5-022D-C277-49EB-08470E31A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8" y="97439"/>
            <a:ext cx="12116402" cy="68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C32A-DDA0-8256-62D8-55523552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50673-BC79-234D-4F1D-4B77E0CB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" y="0"/>
            <a:ext cx="12122424" cy="68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47-13B8-0B1B-EF6F-026FFC2F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4963C-E2B4-8F5E-F9CD-75C371E2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" y="88490"/>
            <a:ext cx="12206966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8A4E-E3D6-4222-7EC2-0C07A3A5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9EEB5-8CA9-10EB-9B37-F38E7FBB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98DB-D1BD-7BD7-1D74-2B5F4E38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97498-C08D-5431-EB5B-D31408D0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047" y="1250949"/>
            <a:ext cx="9042511" cy="49704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8384833" y="1558533"/>
            <a:ext cx="3622689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GEOGLAM enjoys a long-term relationship with CEOS on coordination of EO data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GEOGLAM shares satellite data requirements: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Acquisition: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Spatial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Spectral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Temporal</a:t>
            </a:r>
            <a:endParaRPr/>
          </a:p>
          <a:p>
            <a:pPr marL="137160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 sz="1400"/>
              <a:t>Radiometric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Access &amp; Compute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 b="1"/>
              <a:t>Products??</a:t>
            </a:r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GEOGLAM’s Relationship with CEOS</a:t>
            </a:r>
            <a:endParaRPr/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l="11172" r="20670" b="26381"/>
          <a:stretch/>
        </p:blipFill>
        <p:spPr>
          <a:xfrm>
            <a:off x="9437911" y="1279366"/>
            <a:ext cx="2656115" cy="15628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348300" y="1050675"/>
            <a:ext cx="11495400" cy="5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New GEOGLAM Secretariat Director – </a:t>
            </a:r>
            <a:br>
              <a:rPr lang="en-US" sz="1700"/>
            </a:br>
            <a:r>
              <a:rPr lang="en-US" sz="1700" b="1"/>
              <a:t>Sven Gilliams</a:t>
            </a:r>
            <a:endParaRPr sz="1700" b="1"/>
          </a:p>
          <a:p>
            <a:pPr marL="914400" lvl="1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 i="1"/>
              <a:t>With thanks to Ian Jarvis for his 5 years as Director!</a:t>
            </a:r>
            <a:endParaRPr sz="2100"/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Co-Chairs</a:t>
            </a:r>
            <a:endParaRPr sz="2500"/>
          </a:p>
          <a:p>
            <a:pPr marL="914400" lvl="1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Wu Bingfang (Chinese Academy of Sciences)</a:t>
            </a:r>
            <a:endParaRPr sz="2100"/>
          </a:p>
          <a:p>
            <a:pPr marL="914400" lvl="1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Chris Justice (University of Maryland)</a:t>
            </a:r>
            <a:endParaRPr sz="2100"/>
          </a:p>
          <a:p>
            <a:pPr marL="914400" lvl="1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Bettina Baruth (European Commission)</a:t>
            </a:r>
            <a:endParaRPr sz="2100"/>
          </a:p>
          <a:p>
            <a:pPr marL="914400" lvl="1" indent="-3619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Jana Plogmann (German Ministry of Ag)</a:t>
            </a:r>
            <a:endParaRPr sz="2100"/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again endorsed </a:t>
            </a:r>
            <a:br>
              <a:rPr lang="en-US" sz="1700"/>
            </a:br>
            <a:r>
              <a:rPr lang="en-US" sz="1700"/>
              <a:t>by the G20 🡪 </a:t>
            </a: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GEOGLAM also supporting national reporting, AFOLU, Sendai, SDGs, LDN…</a:t>
            </a: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US" sz="1700"/>
              <a:t>CEOS is a key partner of GEOGLAM</a:t>
            </a:r>
            <a:endParaRPr sz="1700"/>
          </a:p>
          <a:p>
            <a:pPr marL="508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GEOGLAM General Update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710" y="2950029"/>
            <a:ext cx="5326315" cy="24930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3" descr="Sven Gilliam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7446" y="992825"/>
            <a:ext cx="1005440" cy="1256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293" y="1990847"/>
            <a:ext cx="4866315" cy="376286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/>
          <p:nvPr/>
        </p:nvSpPr>
        <p:spPr>
          <a:xfrm>
            <a:off x="224975" y="3085624"/>
            <a:ext cx="4650769" cy="141692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5071730" y="3806363"/>
            <a:ext cx="6847064" cy="224676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rPr>
              <a:t>From EO-for-Ag practitioners: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&lt;50% agreed that they had access to all of the EO they needed for their analyses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65% agreed they required additional technical support to download, process, or utilize EO (even seasoned EO practitioners!)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Strong indication of desire for standard products: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Cloud-free, intercalibrated/harmonized time series (“ARD”)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Essential Agriculture Variables like crop type map, crop calendar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consistent boundary identified: lack of field data!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5067814" y="389031"/>
            <a:ext cx="6847064" cy="2677656"/>
          </a:xfrm>
          <a:prstGeom prst="rect">
            <a:avLst/>
          </a:prstGeom>
          <a:noFill/>
          <a:ln w="9525" cap="flat" cmpd="sng">
            <a:solidFill>
              <a:srgbClr val="4AAC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C0D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AAC0D"/>
                </a:solidFill>
                <a:latin typeface="Montserrat"/>
                <a:ea typeface="Montserrat"/>
                <a:cs typeface="Montserrat"/>
                <a:sym typeface="Montserrat"/>
              </a:rPr>
              <a:t>From Ag Monitoring “End User” organizations:</a:t>
            </a:r>
            <a:endParaRPr sz="1400" b="1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agreed that their organization would benefit from a greater use of EO data in their org’s decision making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Q: If your organization does not use satellite EO at any level of their decision making process, why is that the case?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interested in EO, </a:t>
            </a:r>
            <a:r>
              <a:rPr lang="en-US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unsure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how to incorporate”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lang="en-US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expensive or difficult to access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…”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“…org thinks EO data are </a:t>
            </a:r>
            <a:r>
              <a:rPr lang="en-US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unreliable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implement operationally…”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Other answers: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Can’t keep up to date with which products are good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224975" y="156128"/>
            <a:ext cx="502321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From a 2018 GEOGLAM community survey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54C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4254C"/>
                </a:solidFill>
                <a:latin typeface="Montserrat"/>
                <a:ea typeface="Montserrat"/>
                <a:cs typeface="Montserrat"/>
                <a:sym typeface="Montserrat"/>
              </a:rPr>
              <a:t>(small sample, but representative) 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2565594" y="1939371"/>
            <a:ext cx="2310150" cy="694944"/>
          </a:xfrm>
          <a:prstGeom prst="rect">
            <a:avLst/>
          </a:prstGeom>
          <a:noFill/>
          <a:ln w="28575" cap="flat" cmpd="sng">
            <a:solidFill>
              <a:srgbClr val="4AA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AAC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10011905" y="6581001"/>
            <a:ext cx="28671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Whitcraft, et al. (2018)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8" y="1129557"/>
            <a:ext cx="8470585" cy="539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>
            <a:spLocks noGrp="1"/>
          </p:cNvSpPr>
          <p:nvPr>
            <p:ph type="body" idx="1"/>
          </p:nvPr>
        </p:nvSpPr>
        <p:spPr>
          <a:xfrm>
            <a:off x="8329809" y="2083443"/>
            <a:ext cx="3812087" cy="4012557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“D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ata produced must be policy-relevant and not exist for its own sake.” (UN Statistics Division, 2017)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Clear mandate to harmonize and synergize</a:t>
            </a:r>
            <a:endParaRPr/>
          </a:p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“Essential Agriculture Variables” (EAVs) emerged as a unifying framework to maximize EO value and meet multiple information and decision needs</a:t>
            </a:r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Satellite Data Value Chain</a:t>
            </a:r>
            <a:endParaRPr/>
          </a:p>
        </p:txBody>
      </p:sp>
      <p:pic>
        <p:nvPicPr>
          <p:cNvPr id="285" name="Google Shape;2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0511" y="1143577"/>
            <a:ext cx="2087609" cy="54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225990" y="2558441"/>
            <a:ext cx="7954028" cy="181627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9876" y="6167949"/>
            <a:ext cx="1472929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E09F9D-D76D-D720-322D-66377CA97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1CB4F-8379-3BA6-50FE-CA6B4398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C4364-1A58-0CEB-2B24-9C49ECF6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8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endParaRPr/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97" y="175939"/>
            <a:ext cx="11257005" cy="63320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1BEB-0D89-BFB5-F902-63EC555B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3318C-C862-1845-6F1D-0AD0F7F8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75939"/>
            <a:ext cx="12015952" cy="66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A493-C97C-5E91-1BE5-A5F3B7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D621-31C4-7CF8-1C76-DE67B292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" y="0"/>
            <a:ext cx="12103510" cy="68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6862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435</Words>
  <Application>Microsoft Office PowerPoint</Application>
  <PresentationFormat>Widescreen</PresentationFormat>
  <Paragraphs>60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ceos</vt:lpstr>
      <vt:lpstr>Office Theme 2013 - 2022</vt:lpstr>
      <vt:lpstr>SIT-39  2024 GEOGLAM</vt:lpstr>
      <vt:lpstr>GEOGLAM’s Relationship with CEOS</vt:lpstr>
      <vt:lpstr>GEOGLAM General Update</vt:lpstr>
      <vt:lpstr>PowerPoint Presentation</vt:lpstr>
      <vt:lpstr>Satellite Data 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SIT-39  2024 GEOGLAM</dc:title>
  <dc:creator>Riza Singh</dc:creator>
  <cp:lastModifiedBy>Riza Singh</cp:lastModifiedBy>
  <cp:revision>1</cp:revision>
  <dcterms:modified xsi:type="dcterms:W3CDTF">2024-04-11T05:01:27Z</dcterms:modified>
</cp:coreProperties>
</file>