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  <p:sldMasterId id="2147483662" r:id="rId2"/>
  </p:sldMasterIdLst>
  <p:notesMasterIdLst>
    <p:notesMasterId r:id="rId32"/>
  </p:notesMasterIdLst>
  <p:sldIdLst>
    <p:sldId id="256" r:id="rId3"/>
    <p:sldId id="263" r:id="rId4"/>
    <p:sldId id="260" r:id="rId5"/>
    <p:sldId id="340" r:id="rId6"/>
    <p:sldId id="1962" r:id="rId7"/>
    <p:sldId id="262" r:id="rId8"/>
    <p:sldId id="1963" r:id="rId9"/>
    <p:sldId id="261" r:id="rId10"/>
    <p:sldId id="1968" r:id="rId11"/>
    <p:sldId id="1964" r:id="rId12"/>
    <p:sldId id="1965" r:id="rId13"/>
    <p:sldId id="1970" r:id="rId14"/>
    <p:sldId id="1971" r:id="rId15"/>
    <p:sldId id="1975" r:id="rId16"/>
    <p:sldId id="283" r:id="rId17"/>
    <p:sldId id="1976" r:id="rId18"/>
    <p:sldId id="1972" r:id="rId19"/>
    <p:sldId id="1966" r:id="rId20"/>
    <p:sldId id="1982" r:id="rId21"/>
    <p:sldId id="1981" r:id="rId22"/>
    <p:sldId id="1967" r:id="rId23"/>
    <p:sldId id="1977" r:id="rId24"/>
    <p:sldId id="1978" r:id="rId25"/>
    <p:sldId id="1974" r:id="rId26"/>
    <p:sldId id="1979" r:id="rId27"/>
    <p:sldId id="1973" r:id="rId28"/>
    <p:sldId id="1980" r:id="rId29"/>
    <p:sldId id="257" r:id="rId30"/>
    <p:sldId id="258" r:id="rId31"/>
  </p:sldIdLst>
  <p:sldSz cx="12192000" cy="6858000"/>
  <p:notesSz cx="6858000" cy="9144000"/>
  <p:embeddedFontLst>
    <p:embeddedFont>
      <p:font typeface="Avenir Book" panose="02000503020000020003" pitchFamily="2" charset="0"/>
      <p:regular r:id="rId33"/>
      <p:italic r:id="rId34"/>
    </p:embeddedFont>
    <p:embeddedFont>
      <p:font typeface="Montserrat" pitchFamily="2" charset="77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6E6"/>
    <a:srgbClr val="A6CE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/>
    <p:restoredTop sz="94694"/>
  </p:normalViewPr>
  <p:slideViewPr>
    <p:cSldViewPr snapToGrid="0">
      <p:cViewPr varScale="1">
        <p:scale>
          <a:sx n="117" d="100"/>
          <a:sy n="117" d="100"/>
        </p:scale>
        <p:origin x="8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ym typeface="Wingdings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ym typeface="Wingdings" pitchFamily="2" charset="2"/>
              </a:rPr>
              <a:t>Recurring theme of difficulty in access/discovery as well as in perceived/actual unreliability.</a:t>
            </a:r>
            <a:endParaRPr lang="en-US" dirty="0"/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/>
              <a:t>New sensors, new methods </a:t>
            </a:r>
            <a:r>
              <a:rPr lang="en-US" dirty="0">
                <a:sym typeface="Wingdings" pitchFamily="2" charset="2"/>
              </a:rPr>
              <a:t> constant iteration </a:t>
            </a:r>
          </a:p>
          <a:p>
            <a:r>
              <a:rPr lang="en-US" dirty="0">
                <a:sym typeface="Wingdings" pitchFamily="2" charset="2"/>
              </a:rPr>
              <a:t>Need consensus voice  what’s real, what isn’t?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9FC0F-268A-DA4D-913F-616875867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764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Reminding people of why GEOGLAM exists as a community… how we are this key linkage between policy/use and data. I have </a:t>
            </a:r>
            <a:r>
              <a:rPr lang="en-US" dirty="0" err="1"/>
              <a:t>intentionaly</a:t>
            </a:r>
            <a:r>
              <a:rPr lang="en-US" dirty="0"/>
              <a:t> greatly oversimplified.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FD96C-44AC-447C-AAD2-A0762C1DFA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983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658022-2CF1-664B-B823-F4D0C1EA0F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99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add another figure here for the LPV meeting</a:t>
            </a:r>
          </a:p>
        </p:txBody>
      </p:sp>
    </p:spTree>
    <p:extLst>
      <p:ext uri="{BB962C8B-B14F-4D97-AF65-F5344CB8AC3E}">
        <p14:creationId xmlns:p14="http://schemas.microsoft.com/office/powerpoint/2010/main" val="208447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Case</a:t>
            </a:r>
          </a:p>
          <a:p>
            <a:pPr marL="171450" indent="-171450">
              <a:buFontTx/>
              <a:buChar char="-"/>
            </a:pPr>
            <a:r>
              <a:rPr lang="en-US" dirty="0"/>
              <a:t>For each underpinning variable 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EO data source </a:t>
            </a:r>
            <a:r>
              <a:rPr lang="en-US" dirty="0">
                <a:sym typeface="Wingdings" pitchFamily="2" charset="2"/>
              </a:rPr>
              <a:t> collected, accessible</a:t>
            </a:r>
            <a:endParaRPr lang="en-US" dirty="0"/>
          </a:p>
          <a:p>
            <a:pPr marL="628650" lvl="1" indent="-171450">
              <a:buFontTx/>
              <a:buChar char="-"/>
            </a:pPr>
            <a:r>
              <a:rPr lang="en-US" dirty="0"/>
              <a:t>In situ source </a:t>
            </a:r>
            <a:r>
              <a:rPr lang="en-US" dirty="0">
                <a:sym typeface="Wingdings" pitchFamily="2" charset="2"/>
              </a:rPr>
              <a:t> collected, accessible</a:t>
            </a:r>
          </a:p>
          <a:p>
            <a:pPr marL="628650" lvl="1" indent="-171450">
              <a:buFontTx/>
              <a:buChar char="-"/>
            </a:pPr>
            <a:r>
              <a:rPr lang="en-US" dirty="0">
                <a:sym typeface="Wingdings" pitchFamily="2" charset="2"/>
              </a:rPr>
              <a:t>Method status  open or closed; scalable/transferable Y/N; validated Y/N; performance quality </a:t>
            </a:r>
          </a:p>
          <a:p>
            <a:pPr marL="628650" lvl="1" indent="-171450">
              <a:buFontTx/>
              <a:buChar char="-"/>
            </a:pPr>
            <a:r>
              <a:rPr lang="en-US" dirty="0">
                <a:sym typeface="Wingdings" pitchFamily="2" charset="2"/>
              </a:rPr>
              <a:t>Is there a standard product for this variable broadly accessible?</a:t>
            </a:r>
          </a:p>
          <a:p>
            <a:pPr marL="171450" lvl="0" indent="-171450">
              <a:buFontTx/>
              <a:buChar char="-"/>
            </a:pPr>
            <a:endParaRPr lang="en-US" dirty="0">
              <a:sym typeface="Wingdings" pitchFamily="2" charset="2"/>
            </a:endParaRPr>
          </a:p>
          <a:p>
            <a:pPr marL="171450" lvl="0" indent="-171450">
              <a:buFontTx/>
              <a:buChar char="-"/>
            </a:pPr>
            <a:r>
              <a:rPr lang="en-US" dirty="0">
                <a:sym typeface="Wingdings" pitchFamily="2" charset="2"/>
              </a:rPr>
              <a:t>For the use case – is the information needed being developed continuously and operationally?</a:t>
            </a:r>
          </a:p>
          <a:p>
            <a:pPr marL="628650" lvl="1" indent="-171450">
              <a:buFontTx/>
              <a:buChar char="-"/>
            </a:pPr>
            <a:r>
              <a:rPr lang="en-US" dirty="0">
                <a:sym typeface="Wingdings" pitchFamily="2" charset="2"/>
              </a:rPr>
              <a:t>Organizational conditions --&gt; has the organization mandated someone to create EO-based information, and supporting them with sufficient resources?</a:t>
            </a:r>
          </a:p>
          <a:p>
            <a:pPr marL="628650" lvl="1" indent="-171450">
              <a:buFontTx/>
              <a:buChar char="-"/>
            </a:pPr>
            <a:r>
              <a:rPr lang="en-US" dirty="0">
                <a:sym typeface="Wingdings" pitchFamily="2" charset="2"/>
              </a:rPr>
              <a:t>Are the standard products for underpinning variables in place?</a:t>
            </a:r>
          </a:p>
          <a:p>
            <a:pPr marL="628650" lvl="1" indent="-171450">
              <a:buFontTx/>
              <a:buChar char="-"/>
            </a:pPr>
            <a:r>
              <a:rPr lang="en-US" dirty="0">
                <a:sym typeface="Wingdings" pitchFamily="2" charset="2"/>
              </a:rPr>
              <a:t>Technical capacity of individuals in organization</a:t>
            </a:r>
          </a:p>
          <a:p>
            <a:pPr marL="1085850" lvl="2" indent="-171450">
              <a:buFontTx/>
              <a:buChar char="-"/>
            </a:pPr>
            <a:r>
              <a:rPr lang="en-US" dirty="0">
                <a:sym typeface="Wingdings" pitchFamily="2" charset="2"/>
              </a:rPr>
              <a:t>If not, are there resources to do the training/tech transfer/ongoing support?</a:t>
            </a:r>
          </a:p>
          <a:p>
            <a:pPr marL="1085850" lvl="2" indent="-171450">
              <a:buFontTx/>
              <a:buChar char="-"/>
            </a:pPr>
            <a:r>
              <a:rPr lang="en-US" dirty="0">
                <a:sym typeface="Wingdings" pitchFamily="2" charset="2"/>
              </a:rPr>
              <a:t>Is there sufficient public documentation of related variables and tools (i.e. “Knowledge management”)</a:t>
            </a:r>
          </a:p>
          <a:p>
            <a:pPr marL="1085850" lvl="2" indent="-171450">
              <a:buFontTx/>
              <a:buChar char="-"/>
            </a:pPr>
            <a:endParaRPr lang="en-US" dirty="0">
              <a:sym typeface="Wingdings" pitchFamily="2" charset="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658022-2CF1-664B-B823-F4D0C1EA0F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237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Case</a:t>
            </a:r>
          </a:p>
          <a:p>
            <a:pPr marL="171450" indent="-171450">
              <a:buFontTx/>
              <a:buChar char="-"/>
            </a:pPr>
            <a:r>
              <a:rPr lang="en-US" dirty="0"/>
              <a:t>For each underpinning variable 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EO data source </a:t>
            </a:r>
            <a:r>
              <a:rPr lang="en-US" dirty="0">
                <a:sym typeface="Wingdings" pitchFamily="2" charset="2"/>
              </a:rPr>
              <a:t> collected, accessible</a:t>
            </a:r>
            <a:endParaRPr lang="en-US" dirty="0"/>
          </a:p>
          <a:p>
            <a:pPr marL="628650" lvl="1" indent="-171450">
              <a:buFontTx/>
              <a:buChar char="-"/>
            </a:pPr>
            <a:r>
              <a:rPr lang="en-US" dirty="0"/>
              <a:t>In situ source </a:t>
            </a:r>
            <a:r>
              <a:rPr lang="en-US" dirty="0">
                <a:sym typeface="Wingdings" pitchFamily="2" charset="2"/>
              </a:rPr>
              <a:t> collected, accessible</a:t>
            </a:r>
          </a:p>
          <a:p>
            <a:pPr marL="628650" lvl="1" indent="-171450">
              <a:buFontTx/>
              <a:buChar char="-"/>
            </a:pPr>
            <a:r>
              <a:rPr lang="en-US" dirty="0">
                <a:sym typeface="Wingdings" pitchFamily="2" charset="2"/>
              </a:rPr>
              <a:t>Method status  open or closed; scalable/transferable Y/N; validated Y/N; performance quality </a:t>
            </a:r>
          </a:p>
          <a:p>
            <a:pPr marL="628650" lvl="1" indent="-171450">
              <a:buFontTx/>
              <a:buChar char="-"/>
            </a:pPr>
            <a:r>
              <a:rPr lang="en-US" dirty="0">
                <a:sym typeface="Wingdings" pitchFamily="2" charset="2"/>
              </a:rPr>
              <a:t>Is there a standard product for this variable broadly accessible?</a:t>
            </a:r>
          </a:p>
          <a:p>
            <a:pPr marL="171450" lvl="0" indent="-171450">
              <a:buFontTx/>
              <a:buChar char="-"/>
            </a:pPr>
            <a:endParaRPr lang="en-US" dirty="0">
              <a:sym typeface="Wingdings" pitchFamily="2" charset="2"/>
            </a:endParaRPr>
          </a:p>
          <a:p>
            <a:pPr marL="171450" lvl="0" indent="-171450">
              <a:buFontTx/>
              <a:buChar char="-"/>
            </a:pPr>
            <a:r>
              <a:rPr lang="en-US" dirty="0">
                <a:sym typeface="Wingdings" pitchFamily="2" charset="2"/>
              </a:rPr>
              <a:t>For the use case – is the information needed being developed continuously and operationally?</a:t>
            </a:r>
          </a:p>
          <a:p>
            <a:pPr marL="628650" lvl="1" indent="-171450">
              <a:buFontTx/>
              <a:buChar char="-"/>
            </a:pPr>
            <a:r>
              <a:rPr lang="en-US" dirty="0">
                <a:sym typeface="Wingdings" pitchFamily="2" charset="2"/>
              </a:rPr>
              <a:t>Organizational conditions --&gt; has the organization mandated someone to create EO-based information, and supporting them with sufficient resources?</a:t>
            </a:r>
          </a:p>
          <a:p>
            <a:pPr marL="628650" lvl="1" indent="-171450">
              <a:buFontTx/>
              <a:buChar char="-"/>
            </a:pPr>
            <a:r>
              <a:rPr lang="en-US" dirty="0">
                <a:sym typeface="Wingdings" pitchFamily="2" charset="2"/>
              </a:rPr>
              <a:t>Are the standard products for underpinning variables in place?</a:t>
            </a:r>
          </a:p>
          <a:p>
            <a:pPr marL="628650" lvl="1" indent="-171450">
              <a:buFontTx/>
              <a:buChar char="-"/>
            </a:pPr>
            <a:r>
              <a:rPr lang="en-US" dirty="0">
                <a:sym typeface="Wingdings" pitchFamily="2" charset="2"/>
              </a:rPr>
              <a:t>Technical capacity of individuals in organization</a:t>
            </a:r>
          </a:p>
          <a:p>
            <a:pPr marL="1085850" lvl="2" indent="-171450">
              <a:buFontTx/>
              <a:buChar char="-"/>
            </a:pPr>
            <a:r>
              <a:rPr lang="en-US" dirty="0">
                <a:sym typeface="Wingdings" pitchFamily="2" charset="2"/>
              </a:rPr>
              <a:t>If not, are there resources to do the training/tech transfer/ongoing support?</a:t>
            </a:r>
          </a:p>
          <a:p>
            <a:pPr marL="1085850" lvl="2" indent="-171450">
              <a:buFontTx/>
              <a:buChar char="-"/>
            </a:pPr>
            <a:r>
              <a:rPr lang="en-US" dirty="0">
                <a:sym typeface="Wingdings" pitchFamily="2" charset="2"/>
              </a:rPr>
              <a:t>Is there sufficient public documentation of related variables and tools (i.e. “Knowledge management”)</a:t>
            </a:r>
          </a:p>
          <a:p>
            <a:pPr marL="1085850" lvl="2" indent="-171450">
              <a:buFontTx/>
              <a:buChar char="-"/>
            </a:pPr>
            <a:endParaRPr lang="en-US" dirty="0">
              <a:sym typeface="Wingdings" pitchFamily="2" charset="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658022-2CF1-664B-B823-F4D0C1EA0F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370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ontserrat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ontserrat" pitchFamily="2" charset="77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sz="8000" i="0" u="none" strike="noStrike" cap="none">
                <a:solidFill>
                  <a:schemeClr val="lt1"/>
                </a:solidFill>
                <a:latin typeface="Montserrat" pitchFamily="2" charset="77"/>
                <a:ea typeface="Montserrat" pitchFamily="2" charset="77"/>
                <a:cs typeface="Montserrat" pitchFamily="2" charset="77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97B84-9088-A74F-2C5C-4A561C224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64F8F-DAE7-C0BF-2440-177809DC3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9068F-D046-61C1-6409-BD86E194C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01974-7BC9-5349-8B69-A46F9CEA8B58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64C27-0877-793C-BA04-DF5A31FC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3AD2F-EABC-DD3D-2610-7D8E42AA2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4BBA2-1E3D-3C41-8674-E039C65EC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16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5B47F-B66D-529A-C07A-B425D114C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460C4-5476-7568-C100-528CB5D61A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AFF77B-3D10-0091-766C-0244E1C361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564E4E-5534-71E3-52BF-F8C5A4A45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01974-7BC9-5349-8B69-A46F9CEA8B58}" type="datetimeFigureOut">
              <a:rPr lang="en-US" smtClean="0"/>
              <a:t>4/9/24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588B38-D940-A00B-10D1-356260490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0B53C6-2C13-E80A-86BC-4493164DF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4BBA2-1E3D-3C41-8674-E039C65EC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523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4D8AA-AC84-6727-A2D2-63EB1A237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CC0E6B-CB12-2BCA-6277-291E5CEE6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C9C659-6B07-701A-4916-6184C3E44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6DF8CE-6481-026B-C4FE-7CE3CA0D17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CE9F6A-F5C7-BA66-FFBC-48E0ED262D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8455B2-A826-5548-F1D3-0E2D99945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01974-7BC9-5349-8B69-A46F9CEA8B58}" type="datetimeFigureOut">
              <a:rPr lang="en-US" smtClean="0"/>
              <a:t>4/9/24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260BE1-DC33-BB7A-6DD8-31952CE5B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3BE700-E288-8378-9973-9FC72027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4BBA2-1E3D-3C41-8674-E039C65EC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80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C6456-CF6A-2A08-5F05-AF6BD96D5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F950BF-AD3A-2C76-4E3C-D18EB3EDD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01974-7BC9-5349-8B69-A46F9CEA8B58}" type="datetimeFigureOut">
              <a:rPr lang="en-US" smtClean="0"/>
              <a:t>4/9/24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1A1A0B-3436-FDAA-222F-0CB3583F2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37E43D-F552-6EEF-78C6-9B70DEF46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4BBA2-1E3D-3C41-8674-E039C65EC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84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FC0337-6702-7C45-86AA-9DC0F7B85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01974-7BC9-5349-8B69-A46F9CEA8B58}" type="datetimeFigureOut">
              <a:rPr lang="en-US" smtClean="0"/>
              <a:t>4/9/24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3DA8DF-2DA1-23D3-63E2-EBF0B876B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834B6-E3F9-0A9E-56F6-4E36E5FE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4BBA2-1E3D-3C41-8674-E039C65EC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798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92ECA-AF83-924A-A001-4C0A43CDE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D78B5-059C-452B-DEF6-F77414BD0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6A0A6B-4E1F-37CF-FF14-E5F72CB4F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B221A4-0317-3FE6-A6BD-93B3FB6FC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01974-7BC9-5349-8B69-A46F9CEA8B58}" type="datetimeFigureOut">
              <a:rPr lang="en-US" smtClean="0"/>
              <a:t>4/9/24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0CF0B-AF04-1C64-48B8-DD5883EBC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B93DE6-80FA-02DB-71BC-DFEB84432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4BBA2-1E3D-3C41-8674-E039C65EC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57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2B1EC-BAA7-3A5A-9F36-3E94E5E0B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76A5C4-CFBB-A5E9-01D6-47C85DB5D6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D65106-B4E2-B070-9255-7B53F7682E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949525-C0D3-3216-5DA0-A1295EE9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01974-7BC9-5349-8B69-A46F9CEA8B58}" type="datetimeFigureOut">
              <a:rPr lang="en-US" smtClean="0"/>
              <a:t>4/9/24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FD0362-ACDF-7496-314E-6FAD4D64F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BA08C-CF37-2397-4E85-B80B0972D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4BBA2-1E3D-3C41-8674-E039C65EC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04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FFF3A-BBDE-1333-D284-0BA3E9C8A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FBBC77-06AB-58BF-7756-F611F5C843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6377C-9360-E836-6EC7-BE37FEA27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01974-7BC9-5349-8B69-A46F9CEA8B58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129B2-9AAB-2252-E47A-37628DFB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708A3-8162-5B40-A30C-31BA14371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4BBA2-1E3D-3C41-8674-E039C65EC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02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1EC65F-778A-C434-0E6A-4F68B6EB0F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1D2D35-AEB2-C7F7-C7E6-F57147044C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E1722-7859-A8FE-53DD-72DFC293C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01974-7BC9-5349-8B69-A46F9CEA8B58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198AF-4B8D-F9FB-F174-4514FBD25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A5A27-7AF2-A85A-FCEB-2D0A4DEB9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4BBA2-1E3D-3C41-8674-E039C65EC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6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Montserrat" pitchFamily="2" charset="77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Montserrat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Montserrat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84" y="6562799"/>
            <a:ext cx="4925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SIT-</a:t>
            </a:r>
            <a:r>
              <a:rPr lang="en-GB" b="1">
                <a:solidFill>
                  <a:schemeClr val="accent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39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, </a:t>
            </a:r>
            <a:r>
              <a:rPr lang="en-GB" b="1">
                <a:solidFill>
                  <a:schemeClr val="accent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10-11 April 2024</a:t>
            </a:r>
            <a:endParaRPr b="1">
              <a:solidFill>
                <a:schemeClr val="accent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accent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 pitchFamily="2" charset="77"/>
                <a:ea typeface="Montserrat" pitchFamily="2" charset="77"/>
                <a:cs typeface="Montserrat" pitchFamily="2" charset="77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 pitchFamily="2" charset="77"/>
                <a:ea typeface="Montserrat" pitchFamily="2" charset="77"/>
                <a:cs typeface="Montserrat" pitchFamily="2" charset="77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Montserrat" pitchFamily="2" charset="77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Montserrat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Montserrat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 pitchFamily="2" charset="77"/>
                <a:ea typeface="Montserrat" pitchFamily="2" charset="77"/>
                <a:cs typeface="Montserrat" pitchFamily="2" charset="77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 pitchFamily="2" charset="77"/>
                <a:ea typeface="Montserrat" pitchFamily="2" charset="77"/>
                <a:cs typeface="Montserrat" pitchFamily="2" charset="77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 pitchFamily="2" charset="77"/>
                <a:ea typeface="Montserrat" pitchFamily="2" charset="77"/>
                <a:cs typeface="Montserrat" pitchFamily="2" charset="77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41" name="Google Shape;41;p4"/>
          <p:cNvSpPr txBox="1"/>
          <p:nvPr/>
        </p:nvSpPr>
        <p:spPr>
          <a:xfrm>
            <a:off x="-24384" y="6562799"/>
            <a:ext cx="4925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SIT-</a:t>
            </a:r>
            <a:r>
              <a:rPr lang="en-GB" b="1">
                <a:solidFill>
                  <a:schemeClr val="accent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39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, </a:t>
            </a:r>
            <a:r>
              <a:rPr lang="en-GB" b="1">
                <a:solidFill>
                  <a:schemeClr val="accent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10-11 April 2024</a:t>
            </a:r>
            <a:endParaRPr b="1">
              <a:solidFill>
                <a:schemeClr val="accent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accent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Montserrat" pitchFamily="2" charset="77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Montserrat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Montserrat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 pitchFamily="2" charset="77"/>
                <a:ea typeface="Montserrat" pitchFamily="2" charset="77"/>
                <a:cs typeface="Montserrat" pitchFamily="2" charset="77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/>
          <p:nvPr/>
        </p:nvSpPr>
        <p:spPr>
          <a:xfrm>
            <a:off x="-24384" y="6562799"/>
            <a:ext cx="4925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SIT-</a:t>
            </a:r>
            <a:r>
              <a:rPr lang="en-GB" b="1">
                <a:solidFill>
                  <a:schemeClr val="accent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39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, </a:t>
            </a:r>
            <a:r>
              <a:rPr lang="en-GB" b="1">
                <a:solidFill>
                  <a:schemeClr val="accent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10-11 April 2024</a:t>
            </a:r>
            <a:endParaRPr b="1">
              <a:solidFill>
                <a:schemeClr val="accent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accent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Montserrat" pitchFamily="2" charset="77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Montserrat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Montserrat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sz="3200" i="0" u="none" strike="noStrike" cap="none">
                <a:solidFill>
                  <a:schemeClr val="dk1"/>
                </a:solidFill>
                <a:latin typeface="Montserrat" pitchFamily="2" charset="77"/>
                <a:ea typeface="Montserrat" pitchFamily="2" charset="77"/>
                <a:cs typeface="Montserrat" pitchFamily="2" charset="77"/>
                <a:sym typeface="Montserrat"/>
              </a:defRPr>
            </a:lvl1pPr>
            <a:lvl2pPr marL="914400" marR="0" lvl="1" indent="-4064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i="0" u="none" strike="noStrike" cap="none">
                <a:solidFill>
                  <a:schemeClr val="dk1"/>
                </a:solidFill>
                <a:latin typeface="Montserrat" pitchFamily="2" charset="77"/>
                <a:ea typeface="Montserrat" pitchFamily="2" charset="77"/>
                <a:cs typeface="Montserrat" pitchFamily="2" charset="77"/>
                <a:sym typeface="Montserrat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 pitchFamily="2" charset="77"/>
                <a:ea typeface="Montserrat" pitchFamily="2" charset="77"/>
                <a:cs typeface="Montserrat" pitchFamily="2" charset="77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1" name="Google Shape;61;p6"/>
          <p:cNvSpPr txBox="1"/>
          <p:nvPr/>
        </p:nvSpPr>
        <p:spPr>
          <a:xfrm>
            <a:off x="-24384" y="6562799"/>
            <a:ext cx="4925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SIT-</a:t>
            </a:r>
            <a:r>
              <a:rPr lang="en-GB" b="1">
                <a:solidFill>
                  <a:schemeClr val="accent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39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, </a:t>
            </a:r>
            <a:r>
              <a:rPr lang="en-GB" b="1">
                <a:solidFill>
                  <a:schemeClr val="accent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10-11 April 2024</a:t>
            </a:r>
            <a:endParaRPr b="1">
              <a:solidFill>
                <a:schemeClr val="accent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accent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99B21E5-9E32-BA4F-BD26-A90ED2305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5152"/>
            <a:ext cx="10972800" cy="1270000"/>
          </a:xfrm>
        </p:spPr>
        <p:txBody>
          <a:bodyPr>
            <a:normAutofit/>
          </a:bodyPr>
          <a:lstStyle>
            <a:lvl1pPr>
              <a:defRPr lang="en-US" sz="4800" b="1" kern="1200" baseline="0" dirty="0">
                <a:solidFill>
                  <a:srgbClr val="004C8A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A551F20-6F14-3A40-A60A-88606D519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78001"/>
            <a:ext cx="10972800" cy="5028848"/>
          </a:xfrm>
        </p:spPr>
        <p:txBody>
          <a:bodyPr>
            <a:normAutofit/>
          </a:bodyPr>
          <a:lstStyle>
            <a:lvl1pPr marL="457189" indent="-457189">
              <a:buFont typeface="Arial" panose="020B0604020202020204" pitchFamily="34" charset="0"/>
              <a:buChar char="•"/>
              <a:defRPr lang="en-US" sz="3200" b="0" i="0" u="none" strike="noStrike" kern="1200" cap="none" baseline="0" dirty="0">
                <a:solidFill>
                  <a:srgbClr val="008C7D"/>
                </a:solidFill>
                <a:latin typeface="Montserrat" pitchFamily="2" charset="77"/>
                <a:ea typeface="+mn-ea"/>
                <a:cs typeface="Calibri" panose="020F0502020204030204" pitchFamily="34" charset="0"/>
                <a:sym typeface="Arial"/>
              </a:defRPr>
            </a:lvl1pPr>
            <a:lvl2pPr marL="990575" indent="-380990">
              <a:buFont typeface="Courier New" panose="02070309020205020404" pitchFamily="49" charset="0"/>
              <a:buChar char="o"/>
              <a:defRPr lang="en-US" sz="2667" b="0" i="0" u="none" strike="noStrike" kern="1200" cap="none" baseline="0" dirty="0">
                <a:solidFill>
                  <a:srgbClr val="004C8A"/>
                </a:solidFill>
                <a:latin typeface="Montserrat" pitchFamily="2" charset="77"/>
                <a:ea typeface="+mn-ea"/>
                <a:cs typeface="Calibri" panose="020F0502020204030204" pitchFamily="34" charset="0"/>
                <a:sym typeface="Arial"/>
              </a:defRPr>
            </a:lvl2pPr>
            <a:lvl3pPr marL="1600160" indent="-380990">
              <a:buFont typeface="Arial" panose="020B0604020202020204" pitchFamily="34" charset="0"/>
              <a:buChar char="•"/>
              <a:defRPr lang="en-US" sz="2400" kern="1200" baseline="0" dirty="0" smtClean="0">
                <a:solidFill>
                  <a:schemeClr val="tx1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>
              <a:defRPr lang="en-US" sz="3200" kern="1200" baseline="0" dirty="0" smtClean="0">
                <a:solidFill>
                  <a:srgbClr val="004C8A"/>
                </a:solidFill>
                <a:latin typeface="+mj-lt"/>
                <a:ea typeface="+mn-ea"/>
                <a:cs typeface="+mn-cs"/>
              </a:defRPr>
            </a:lvl4pPr>
            <a:lvl5pPr>
              <a:defRPr lang="en-US" sz="3200" kern="1200" baseline="0" dirty="0">
                <a:solidFill>
                  <a:srgbClr val="004C8A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D3EDE8E7-DD0F-0B45-A882-7C9B5E5E05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25705" y="6858000"/>
            <a:ext cx="1908284" cy="52630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22485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xfrm>
            <a:off x="5973004" y="6540506"/>
            <a:ext cx="290142" cy="2872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30067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07D5F-8E16-C7B9-FFAD-635AA364D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9FB327-77A0-E086-B8C5-47C62C7CB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E83C8-157C-D1E2-B4E9-AF086EF77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01974-7BC9-5349-8B69-A46F9CEA8B58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3DBE6-9848-89D5-BDF8-372DED4C5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56C04-9D9E-AB39-0093-0668C389A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4BBA2-1E3D-3C41-8674-E039C65EC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10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3DBB0-5054-3DE9-DB4E-131FBE46B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46BA7-A452-419B-6C33-6A98BC21B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C7379-9E00-BAD2-B698-1DCC1E9E6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01974-7BC9-5349-8B69-A46F9CEA8B58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C78D7-8B95-9107-6F78-2A95DA20A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44C09-2351-A9CB-2A17-454C846AD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4BBA2-1E3D-3C41-8674-E039C65EC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92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Montserrat" pitchFamily="2" charset="77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9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Montserrat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Montserrat" pitchFamily="2" charset="77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5" r:id="rId6"/>
    <p:sldLayoutId id="214748367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390137-43B8-CC43-D243-E96860AE1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291141-2891-2466-3A22-FC1159905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23483-5F66-429D-F174-C6F84C4DF9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01974-7BC9-5349-8B69-A46F9CEA8B58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3C292-6A42-10FB-0918-2094FA2302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AEBDD0-122B-52D5-CB61-6EE511901E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4BBA2-1E3D-3C41-8674-E039C65EC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75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sgilliams@geosec.org" TargetMode="External"/><Relationship Id="rId2" Type="http://schemas.openxmlformats.org/officeDocument/2006/relationships/hyperlink" Target="mailto:akwhitcraft@geoglam.or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eWWkaHdixiTHWsnN7PV0MFufuudqEljJ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eos.org/meetings/sit-39/" TargetMode="External"/><Relationship Id="rId4" Type="http://schemas.openxmlformats.org/officeDocument/2006/relationships/hyperlink" Target="mailto:jaxa-sit-chair-2024-25@googlegroups.com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 dirty="0">
                <a:latin typeface="Montserrat"/>
                <a:ea typeface="Montserrat"/>
                <a:cs typeface="Montserrat"/>
                <a:sym typeface="Montserrat"/>
              </a:rPr>
              <a:t>SIT-3</a:t>
            </a:r>
            <a:r>
              <a:rPr lang="en-GB" sz="7500" dirty="0"/>
              <a:t>9</a:t>
            </a:r>
            <a:r>
              <a:rPr lang="en-GB" sz="75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75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 dirty="0">
                <a:latin typeface="Montserrat"/>
                <a:ea typeface="Montserrat"/>
                <a:cs typeface="Montserrat"/>
                <a:sym typeface="Montserrat"/>
              </a:rPr>
              <a:t>202</a:t>
            </a:r>
            <a:r>
              <a:rPr lang="en-GB" sz="7500" dirty="0"/>
              <a:t>4</a:t>
            </a:r>
            <a:endParaRPr sz="75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4000" i="1" dirty="0">
                <a:latin typeface="Montserrat"/>
                <a:ea typeface="Montserrat"/>
                <a:cs typeface="Montserrat"/>
                <a:sym typeface="Montserrat"/>
              </a:rPr>
              <a:t>GEOGLAM</a:t>
            </a:r>
            <a:endParaRPr sz="4000" i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7"/>
          <p:cNvSpPr/>
          <p:nvPr/>
        </p:nvSpPr>
        <p:spPr>
          <a:xfrm>
            <a:off x="7222284" y="4252682"/>
            <a:ext cx="4832943" cy="2605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Alyssa Whitcraft | GEOGLAM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# 3.5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</a:t>
            </a:r>
            <a:r>
              <a:rPr lang="en-GB" sz="18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-39 2024, Tokyo, Japan</a:t>
            </a:r>
            <a:endParaRPr sz="18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10th - 11th April 2024</a:t>
            </a:r>
            <a:endParaRPr sz="18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AA575A-29A1-B237-7AFC-7B7928391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298" y="6490679"/>
            <a:ext cx="1472929" cy="36732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94973CE-306F-1FDB-BDEF-951500A84D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12" t="26919" r="38352"/>
          <a:stretch/>
        </p:blipFill>
        <p:spPr>
          <a:xfrm>
            <a:off x="176048" y="1035626"/>
            <a:ext cx="5745161" cy="538763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7F7647-D506-F1D1-8EA8-746F4666408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857102" y="1137001"/>
            <a:ext cx="6334897" cy="5337940"/>
          </a:xfrm>
        </p:spPr>
        <p:txBody>
          <a:bodyPr/>
          <a:lstStyle/>
          <a:p>
            <a:r>
              <a:rPr lang="en-US" sz="2400" dirty="0"/>
              <a:t>Work Areas to ”Implement” EAVs</a:t>
            </a:r>
          </a:p>
          <a:p>
            <a:pPr lvl="1"/>
            <a:r>
              <a:rPr lang="en-US" sz="1600" dirty="0"/>
              <a:t>Defining EAVs – </a:t>
            </a:r>
            <a:r>
              <a:rPr lang="en-US" sz="1600" i="1" dirty="0"/>
              <a:t>complete</a:t>
            </a:r>
            <a:endParaRPr lang="en-US" sz="1600" dirty="0"/>
          </a:p>
          <a:p>
            <a:pPr lvl="1"/>
            <a:r>
              <a:rPr lang="en-US" sz="1600" dirty="0"/>
              <a:t>Corresponding data requirements</a:t>
            </a:r>
          </a:p>
          <a:p>
            <a:pPr lvl="2"/>
            <a:r>
              <a:rPr lang="en-US" sz="1400" i="1" dirty="0"/>
              <a:t>Satellite (partial)</a:t>
            </a:r>
          </a:p>
          <a:p>
            <a:pPr lvl="2"/>
            <a:r>
              <a:rPr lang="en-US" sz="1400" i="1" dirty="0"/>
              <a:t>In Situ (partial; related to...)</a:t>
            </a:r>
          </a:p>
          <a:p>
            <a:pPr lvl="1"/>
            <a:r>
              <a:rPr lang="en-US" sz="1600" dirty="0"/>
              <a:t>Initiative on Product Quality </a:t>
            </a:r>
          </a:p>
          <a:p>
            <a:pPr lvl="2"/>
            <a:r>
              <a:rPr lang="en-US" sz="1400" dirty="0"/>
              <a:t>Validation and product documentation good-practices (1 workshop completed; 1 planning)</a:t>
            </a:r>
          </a:p>
          <a:p>
            <a:pPr lvl="1"/>
            <a:r>
              <a:rPr lang="en-US" sz="1600" dirty="0"/>
              <a:t>Harmonization with other communities</a:t>
            </a:r>
          </a:p>
          <a:p>
            <a:pPr lvl="2"/>
            <a:r>
              <a:rPr lang="en-US" sz="1400" dirty="0"/>
              <a:t>ID duplicate variables (complete with ECVs)</a:t>
            </a:r>
          </a:p>
          <a:p>
            <a:pPr lvl="2"/>
            <a:r>
              <a:rPr lang="en-US" sz="1400" dirty="0"/>
              <a:t>Align land use typology for border classes </a:t>
            </a:r>
          </a:p>
          <a:p>
            <a:pPr lvl="1"/>
            <a:r>
              <a:rPr lang="en-US" sz="1800" dirty="0"/>
              <a:t>Gap Analysis</a:t>
            </a:r>
          </a:p>
          <a:p>
            <a:pPr lvl="2"/>
            <a:r>
              <a:rPr lang="en-US" sz="1400" dirty="0"/>
              <a:t>i.e. what is missing to produce + put into use?</a:t>
            </a:r>
          </a:p>
          <a:p>
            <a:pPr lvl="1"/>
            <a:r>
              <a:rPr lang="en-US" sz="1800" dirty="0"/>
              <a:t>Production </a:t>
            </a:r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E9ED67-F56F-518B-2492-3AACB02B0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Implementing the EAVs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98EAAD-D2E9-6A5E-20EC-363C07594FF4}"/>
              </a:ext>
            </a:extLst>
          </p:cNvPr>
          <p:cNvSpPr txBox="1"/>
          <p:nvPr/>
        </p:nvSpPr>
        <p:spPr>
          <a:xfrm>
            <a:off x="2854411" y="2879716"/>
            <a:ext cx="790832" cy="357754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C65124-8625-8768-3BEF-37C6C5C06F56}"/>
              </a:ext>
            </a:extLst>
          </p:cNvPr>
          <p:cNvSpPr txBox="1"/>
          <p:nvPr/>
        </p:nvSpPr>
        <p:spPr>
          <a:xfrm>
            <a:off x="2710249" y="1687676"/>
            <a:ext cx="790832" cy="357754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C8CE75-FA37-B82E-6627-E63313BF5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876" y="6167949"/>
            <a:ext cx="1472929" cy="36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7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BD3B8-2668-83DB-92D1-F285E22820A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GEOGLAM Crop Monitor → Crop Condition </a:t>
            </a:r>
          </a:p>
          <a:p>
            <a:pPr>
              <a:spcBef>
                <a:spcPts val="0"/>
              </a:spcBef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ESA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Montserrat" pitchFamily="2" charset="77"/>
              </a:rPr>
              <a:t>WorldCereal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 → Crop Type maps for Wheat, Corn; working on </a:t>
            </a:r>
            <a:r>
              <a:rPr lang="en-US" sz="1800" dirty="0">
                <a:solidFill>
                  <a:srgbClr val="000000"/>
                </a:solidFill>
                <a:latin typeface="Montserrat" pitchFamily="2" charset="77"/>
              </a:rPr>
              <a:t>others</a:t>
            </a:r>
          </a:p>
          <a:p>
            <a:pPr>
              <a:spcBef>
                <a:spcPts val="0"/>
              </a:spcBef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Asia-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Montserrat" pitchFamily="2" charset="77"/>
              </a:rPr>
              <a:t>RiCE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 → many variables for rice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rgbClr val="000000"/>
                </a:solidFill>
              </a:rPr>
              <a:t>China </a:t>
            </a:r>
            <a:r>
              <a:rPr lang="en-US" sz="1800" dirty="0" err="1">
                <a:solidFill>
                  <a:srgbClr val="000000"/>
                </a:solidFill>
              </a:rPr>
              <a:t>CropWatch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  <a:sym typeface="Wingdings" pitchFamily="2" charset="2"/>
              </a:rPr>
              <a:t> Crop Condition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pPr>
              <a:spcBef>
                <a:spcPts val="0"/>
              </a:spcBef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NASA Acres Consortium → designed around EAV concept, for US</a:t>
            </a:r>
          </a:p>
          <a:p>
            <a:pPr lvl="1" fontAlgn="base">
              <a:lnSpc>
                <a:spcPct val="100000"/>
              </a:lnSpc>
            </a:pPr>
            <a:r>
              <a:rPr lang="en-US" sz="1400" dirty="0"/>
              <a:t>Yield</a:t>
            </a:r>
          </a:p>
          <a:p>
            <a:pPr lvl="1" fontAlgn="base">
              <a:lnSpc>
                <a:spcPct val="100000"/>
              </a:lnSpc>
              <a:spcBef>
                <a:spcPts val="200"/>
              </a:spcBef>
            </a:pPr>
            <a:r>
              <a:rPr lang="en-US" sz="1400" dirty="0"/>
              <a:t>Cropland and Crop Type Mapping</a:t>
            </a:r>
          </a:p>
          <a:p>
            <a:pPr lvl="1" fontAlgn="base">
              <a:lnSpc>
                <a:spcPct val="100000"/>
              </a:lnSpc>
              <a:spcBef>
                <a:spcPts val="200"/>
              </a:spcBef>
            </a:pPr>
            <a:r>
              <a:rPr lang="en-US" sz="1400" dirty="0"/>
              <a:t>Crop Calendar</a:t>
            </a:r>
          </a:p>
          <a:p>
            <a:pPr lvl="1" fontAlgn="base">
              <a:lnSpc>
                <a:spcPct val="100000"/>
              </a:lnSpc>
              <a:spcBef>
                <a:spcPts val="200"/>
              </a:spcBef>
            </a:pPr>
            <a:r>
              <a:rPr lang="en-US" sz="1400" dirty="0"/>
              <a:t>Field Boundaries and Sizes</a:t>
            </a:r>
          </a:p>
          <a:p>
            <a:pPr lvl="1" fontAlgn="base">
              <a:lnSpc>
                <a:spcPct val="100000"/>
              </a:lnSpc>
              <a:spcBef>
                <a:spcPts val="200"/>
              </a:spcBef>
            </a:pPr>
            <a:r>
              <a:rPr lang="en-US" sz="1400" dirty="0"/>
              <a:t>Multiple management EAVs</a:t>
            </a:r>
          </a:p>
          <a:p>
            <a:pPr lvl="1" fontAlgn="base">
              <a:lnSpc>
                <a:spcPct val="100000"/>
              </a:lnSpc>
              <a:spcBef>
                <a:spcPts val="200"/>
              </a:spcBef>
            </a:pPr>
            <a:r>
              <a:rPr lang="en-US" sz="1400" dirty="0"/>
              <a:t>Rangeland Condition / Quality</a:t>
            </a:r>
          </a:p>
          <a:p>
            <a:pPr lvl="1" fontAlgn="base">
              <a:lnSpc>
                <a:spcPct val="100000"/>
              </a:lnSpc>
              <a:spcBef>
                <a:spcPts val="200"/>
              </a:spcBef>
            </a:pPr>
            <a:r>
              <a:rPr lang="en-US" sz="1400" dirty="0"/>
              <a:t>Pest &amp; Disease Mapping</a:t>
            </a:r>
          </a:p>
          <a:p>
            <a:pPr lvl="1" fontAlgn="base">
              <a:lnSpc>
                <a:spcPct val="100000"/>
              </a:lnSpc>
              <a:spcBef>
                <a:spcPts val="200"/>
              </a:spcBef>
            </a:pPr>
            <a:r>
              <a:rPr lang="en-US" sz="1400" dirty="0"/>
              <a:t>Soil Organic Carbon Stocks &amp; Change</a:t>
            </a:r>
          </a:p>
          <a:p>
            <a:pPr lvl="1" fontAlgn="base">
              <a:lnSpc>
                <a:spcPct val="100000"/>
              </a:lnSpc>
              <a:spcBef>
                <a:spcPts val="200"/>
              </a:spcBef>
            </a:pPr>
            <a:r>
              <a:rPr lang="en-US" sz="1400" dirty="0"/>
              <a:t>ET</a:t>
            </a:r>
          </a:p>
          <a:p>
            <a:pPr fontAlgn="base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Copernicus Land Services </a:t>
            </a:r>
          </a:p>
          <a:p>
            <a:endParaRPr lang="en-US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1A1951-389A-DEAA-DE08-DB2C3E23F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GEOGLAM Activities Related to EAVs</a:t>
            </a:r>
            <a:br>
              <a:rPr lang="en-US" sz="2800" dirty="0"/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sym typeface="Montserrat"/>
              </a:rPr>
              <a:t>(examples)</a:t>
            </a:r>
            <a:endParaRPr lang="en-US" sz="28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C74DE7F-D390-4A3D-6ECF-D1C46C8E5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78" y="3429000"/>
            <a:ext cx="5551122" cy="30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F51CE4-7DE4-AC8E-1B6F-49796E177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632" y="1445923"/>
            <a:ext cx="5790050" cy="4775482"/>
          </a:xfrm>
        </p:spPr>
        <p:txBody>
          <a:bodyPr/>
          <a:lstStyle/>
          <a:p>
            <a:r>
              <a:rPr lang="en-US" sz="1800" dirty="0"/>
              <a:t>GEOGLAM has always been supported by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community activities </a:t>
            </a:r>
            <a:r>
              <a:rPr lang="en-US" sz="1800" dirty="0"/>
              <a:t>– </a:t>
            </a:r>
            <a:r>
              <a:rPr lang="en-US" sz="1800" u="sng" dirty="0"/>
              <a:t>bottom-up!</a:t>
            </a:r>
            <a:r>
              <a:rPr lang="en-US" sz="1800" dirty="0"/>
              <a:t> - with </a:t>
            </a:r>
            <a:r>
              <a:rPr lang="en-US" sz="1800" b="1" dirty="0">
                <a:solidFill>
                  <a:srgbClr val="7030A0"/>
                </a:solidFill>
              </a:rPr>
              <a:t>”cross-cuts” </a:t>
            </a:r>
            <a:r>
              <a:rPr lang="en-US" sz="1800" dirty="0"/>
              <a:t>that address community needs and priorities </a:t>
            </a:r>
          </a:p>
          <a:p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Multiple community projects / programs </a:t>
            </a:r>
            <a:r>
              <a:rPr lang="en-US" sz="1800" dirty="0"/>
              <a:t>contributing </a:t>
            </a:r>
            <a:r>
              <a:rPr lang="en-US" sz="1800" dirty="0">
                <a:sym typeface="Wingdings" pitchFamily="2" charset="2"/>
              </a:rPr>
              <a:t> </a:t>
            </a:r>
            <a:endParaRPr lang="en-US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7508BD-B886-0D9B-5C77-C43EE5C80C6C}"/>
              </a:ext>
            </a:extLst>
          </p:cNvPr>
          <p:cNvSpPr/>
          <p:nvPr/>
        </p:nvSpPr>
        <p:spPr>
          <a:xfrm>
            <a:off x="386632" y="3899647"/>
            <a:ext cx="850497" cy="258069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865469-DFBC-A2C1-D1F5-08846191FC03}"/>
              </a:ext>
            </a:extLst>
          </p:cNvPr>
          <p:cNvSpPr/>
          <p:nvPr/>
        </p:nvSpPr>
        <p:spPr>
          <a:xfrm>
            <a:off x="1329913" y="4858872"/>
            <a:ext cx="1305710" cy="43927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92D434-8015-3D1A-08F2-7DA41755F4E5}"/>
              </a:ext>
            </a:extLst>
          </p:cNvPr>
          <p:cNvSpPr/>
          <p:nvPr/>
        </p:nvSpPr>
        <p:spPr>
          <a:xfrm>
            <a:off x="4100007" y="4858872"/>
            <a:ext cx="1305710" cy="43927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A56668-5BE9-B12E-C3A0-05036AB16762}"/>
              </a:ext>
            </a:extLst>
          </p:cNvPr>
          <p:cNvSpPr/>
          <p:nvPr/>
        </p:nvSpPr>
        <p:spPr>
          <a:xfrm>
            <a:off x="6413128" y="1400329"/>
            <a:ext cx="5300452" cy="40532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BBB463-2D6A-762A-7B82-1C3083187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876" y="6167949"/>
            <a:ext cx="1472929" cy="36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07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D1508C4-FF73-7F20-B620-02918BD81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sym typeface="Montserrat"/>
              </a:rPr>
              <a:t>GEOGLAM Cross-Cut Activities Related to EAVs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sym typeface="Montserrat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sym typeface="Montserrat"/>
              </a:rPr>
              <a:t>(examples)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827B6F-D150-16BC-AB03-6F067BB710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249"/>
          <a:stretch/>
        </p:blipFill>
        <p:spPr>
          <a:xfrm>
            <a:off x="128618" y="1262372"/>
            <a:ext cx="4106877" cy="52801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F27E0C-DF76-8419-D3F8-570877392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869" y="833377"/>
            <a:ext cx="4326465" cy="4815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B9041C-D462-3D1D-FC97-7F08D3966D00}"/>
              </a:ext>
            </a:extLst>
          </p:cNvPr>
          <p:cNvSpPr/>
          <p:nvPr/>
        </p:nvSpPr>
        <p:spPr>
          <a:xfrm rot="20384768">
            <a:off x="6247394" y="2525143"/>
            <a:ext cx="1998302" cy="1126988"/>
          </a:xfrm>
          <a:prstGeom prst="rect">
            <a:avLst/>
          </a:prstGeom>
          <a:solidFill>
            <a:srgbClr val="227A97"/>
          </a:solidFill>
          <a:ln>
            <a:solidFill>
              <a:srgbClr val="227A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latin typeface="Avenir Book" panose="02000503020000020003" pitchFamily="2" charset="0"/>
              </a:rPr>
              <a:t>in progress revision of GEOGLAM Observation Requirements Table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C6E05A-B262-FD26-65C1-036BAD0D900E}"/>
              </a:ext>
            </a:extLst>
          </p:cNvPr>
          <p:cNvGrpSpPr/>
          <p:nvPr/>
        </p:nvGrpSpPr>
        <p:grpSpPr>
          <a:xfrm>
            <a:off x="8642461" y="1742013"/>
            <a:ext cx="3328519" cy="4442326"/>
            <a:chOff x="8695765" y="2048141"/>
            <a:chExt cx="3328519" cy="444232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A518FA5-932D-2B24-55E0-22E34767D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5765" y="2048141"/>
              <a:ext cx="3328519" cy="44423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EDFF00C-7DD1-2156-37C6-4EC0FE2099C5}"/>
                </a:ext>
              </a:extLst>
            </p:cNvPr>
            <p:cNvSpPr txBox="1"/>
            <p:nvPr/>
          </p:nvSpPr>
          <p:spPr>
            <a:xfrm rot="1213473">
              <a:off x="8892671" y="4148220"/>
              <a:ext cx="3098579" cy="242169"/>
            </a:xfrm>
            <a:prstGeom prst="rect">
              <a:avLst/>
            </a:prstGeom>
            <a:solidFill>
              <a:srgbClr val="227A97"/>
            </a:solidFill>
            <a:ln>
              <a:solidFill>
                <a:srgbClr val="227A9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i="1">
                  <a:solidFill>
                    <a:schemeClr val="lt1"/>
                  </a:solidFill>
                  <a:latin typeface="Avenir Book" panose="02000503020000020003" pitchFamily="2" charset="0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Nelson, </a:t>
              </a:r>
              <a:r>
                <a:rPr lang="en-US" sz="1200" dirty="0" err="1"/>
                <a:t>Teuben</a:t>
              </a:r>
              <a:r>
                <a:rPr lang="en-US" sz="1200" dirty="0"/>
                <a:t>, Whitcraft et al. (2023)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B583696-F50D-4F3C-BE24-B35B158D0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6680" y="4670612"/>
            <a:ext cx="5095570" cy="1513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A4DCACA-A833-EAD9-016C-DDD8250DED87}"/>
              </a:ext>
            </a:extLst>
          </p:cNvPr>
          <p:cNvSpPr txBox="1"/>
          <p:nvPr/>
        </p:nvSpPr>
        <p:spPr>
          <a:xfrm>
            <a:off x="3964896" y="5958961"/>
            <a:ext cx="2678205" cy="450756"/>
          </a:xfrm>
          <a:prstGeom prst="rect">
            <a:avLst/>
          </a:prstGeom>
          <a:solidFill>
            <a:srgbClr val="227A97"/>
          </a:solidFill>
          <a:ln>
            <a:solidFill>
              <a:srgbClr val="227A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600" i="1">
                <a:solidFill>
                  <a:schemeClr val="lt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Toward a global, extensive, open reference data repository</a:t>
            </a:r>
          </a:p>
        </p:txBody>
      </p:sp>
    </p:spTree>
    <p:extLst>
      <p:ext uri="{BB962C8B-B14F-4D97-AF65-F5344CB8AC3E}">
        <p14:creationId xmlns:p14="http://schemas.microsoft.com/office/powerpoint/2010/main" val="149827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9F4607-9BB5-88F1-33C6-F27ED47203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While the variables have been articulated,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</a:rPr>
              <a:t>And we have multiple contributions from the community in the form of projects &amp; of cross-cuts…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there remain critical gaps in the production of the EAVs as either standard products or as “pipelines” to generate the products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 (e.g. open source tool-kits, user-friendly interfaces). 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B3538D-2A72-257F-7F35-F1E893253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we are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3077C0-B147-C3B3-B42D-FC20C9EF440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17E3D2-639A-04CE-0A15-E77EB3EDE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876" y="6167949"/>
            <a:ext cx="1472929" cy="36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81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356564-3E47-44E1-47DE-325CC9293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806" y="1066797"/>
            <a:ext cx="8470585" cy="539507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7C415D-5471-813E-BBF0-02B5260B1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Gap Analysis Framework</a:t>
            </a:r>
            <a:br>
              <a:rPr lang="en-US" sz="3200" dirty="0"/>
            </a:br>
            <a:r>
              <a:rPr lang="en-US" sz="2800" i="1" dirty="0"/>
              <a:t>“endorsed” by GEOGLAM ExCom March 2023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767E6E-0F10-3917-59F8-4FC90D6725B2}"/>
              </a:ext>
            </a:extLst>
          </p:cNvPr>
          <p:cNvSpPr txBox="1"/>
          <p:nvPr/>
        </p:nvSpPr>
        <p:spPr>
          <a:xfrm>
            <a:off x="176048" y="4535369"/>
            <a:ext cx="3231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Conditions for Production of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Climate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</a:rPr>
              <a:t>&amp; Weather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Variables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9F91E4-D229-32E1-0687-71E3D6D02E1F}"/>
              </a:ext>
            </a:extLst>
          </p:cNvPr>
          <p:cNvSpPr txBox="1"/>
          <p:nvPr/>
        </p:nvSpPr>
        <p:spPr>
          <a:xfrm>
            <a:off x="176048" y="1311439"/>
            <a:ext cx="2954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Conditions for EO adoption in producing Agriculture Information and Knowledge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DF955B-73DF-90C7-4492-B71B0C5B8AE7}"/>
              </a:ext>
            </a:extLst>
          </p:cNvPr>
          <p:cNvSpPr txBox="1"/>
          <p:nvPr/>
        </p:nvSpPr>
        <p:spPr>
          <a:xfrm>
            <a:off x="176048" y="2745155"/>
            <a:ext cx="3022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Conditions for Production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of Ag Domain Variables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60D531A-39C9-13B3-2A32-D4FDF9065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876" y="6167949"/>
            <a:ext cx="1472929" cy="36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28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2DD7251-07FA-0887-C483-B6D027E985F8}"/>
              </a:ext>
            </a:extLst>
          </p:cNvPr>
          <p:cNvSpPr txBox="1"/>
          <p:nvPr/>
        </p:nvSpPr>
        <p:spPr>
          <a:xfrm>
            <a:off x="64571" y="5192602"/>
            <a:ext cx="18768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Conditions for Production of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Climate and Weather Variables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B8F701A1-847D-13B8-987E-339DB631C193}"/>
              </a:ext>
            </a:extLst>
          </p:cNvPr>
          <p:cNvSpPr/>
          <p:nvPr/>
        </p:nvSpPr>
        <p:spPr>
          <a:xfrm>
            <a:off x="1632077" y="358776"/>
            <a:ext cx="628073" cy="2234167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BE04C6-AE6B-5766-1608-5528FB01A7B8}"/>
              </a:ext>
            </a:extLst>
          </p:cNvPr>
          <p:cNvSpPr txBox="1"/>
          <p:nvPr/>
        </p:nvSpPr>
        <p:spPr>
          <a:xfrm>
            <a:off x="152400" y="3047022"/>
            <a:ext cx="15694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Conditions for Production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of Ag Domain Variables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35DBCA-0217-32D6-4509-57A46BC396DC}"/>
              </a:ext>
            </a:extLst>
          </p:cNvPr>
          <p:cNvSpPr txBox="1"/>
          <p:nvPr/>
        </p:nvSpPr>
        <p:spPr>
          <a:xfrm>
            <a:off x="0" y="0"/>
            <a:ext cx="3592830" cy="338554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For a specified USE CASE…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8F55D4-B813-11B0-E006-BD6D42239274}"/>
              </a:ext>
            </a:extLst>
          </p:cNvPr>
          <p:cNvSpPr txBox="1"/>
          <p:nvPr/>
        </p:nvSpPr>
        <p:spPr>
          <a:xfrm>
            <a:off x="2251478" y="797903"/>
            <a:ext cx="2220200" cy="13388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Organizational Conditions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Current status of EO usage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Mandate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Funding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83E5CEFB-19F0-6617-279A-A50670ED5DD6}"/>
              </a:ext>
            </a:extLst>
          </p:cNvPr>
          <p:cNvSpPr/>
          <p:nvPr/>
        </p:nvSpPr>
        <p:spPr>
          <a:xfrm>
            <a:off x="1605718" y="4687938"/>
            <a:ext cx="628073" cy="2006469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7EB58A-B913-2D3B-63DC-4A7C411B5FDF}"/>
              </a:ext>
            </a:extLst>
          </p:cNvPr>
          <p:cNvSpPr txBox="1"/>
          <p:nvPr/>
        </p:nvSpPr>
        <p:spPr>
          <a:xfrm>
            <a:off x="58968" y="564987"/>
            <a:ext cx="18768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Conditions for EO adoption in producing Agriculture Information and Knowledge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DD928AF0-77F3-F4C6-8803-13135742F520}"/>
              </a:ext>
            </a:extLst>
          </p:cNvPr>
          <p:cNvSpPr/>
          <p:nvPr/>
        </p:nvSpPr>
        <p:spPr>
          <a:xfrm>
            <a:off x="1625830" y="2843914"/>
            <a:ext cx="628073" cy="1735623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996534-0203-D723-FD09-92506D7D6990}"/>
              </a:ext>
            </a:extLst>
          </p:cNvPr>
          <p:cNvSpPr txBox="1"/>
          <p:nvPr/>
        </p:nvSpPr>
        <p:spPr>
          <a:xfrm>
            <a:off x="2251478" y="358776"/>
            <a:ext cx="9673431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Policy Conditions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(Secretariat Summarizes all information and does engagement/advocacy around EO uses and pathways there)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1E2A70-E2EF-EC85-6F3C-017820654A73}"/>
              </a:ext>
            </a:extLst>
          </p:cNvPr>
          <p:cNvSpPr txBox="1"/>
          <p:nvPr/>
        </p:nvSpPr>
        <p:spPr>
          <a:xfrm>
            <a:off x="2365788" y="4718792"/>
            <a:ext cx="2114550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C&amp;W Variable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F2AF71-2E23-6001-9F4A-587F6EAF1399}"/>
              </a:ext>
            </a:extLst>
          </p:cNvPr>
          <p:cNvSpPr txBox="1"/>
          <p:nvPr/>
        </p:nvSpPr>
        <p:spPr>
          <a:xfrm>
            <a:off x="5815028" y="4713691"/>
            <a:ext cx="2114550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C&amp;W Variable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5DA208-A049-9EDB-F2AC-ACF8EEA7E76D}"/>
              </a:ext>
            </a:extLst>
          </p:cNvPr>
          <p:cNvSpPr txBox="1"/>
          <p:nvPr/>
        </p:nvSpPr>
        <p:spPr>
          <a:xfrm>
            <a:off x="9167269" y="4716745"/>
            <a:ext cx="2114550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C&amp;W Variable 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6100D2-FBC1-E918-E3C9-A96A072AA718}"/>
              </a:ext>
            </a:extLst>
          </p:cNvPr>
          <p:cNvSpPr txBox="1"/>
          <p:nvPr/>
        </p:nvSpPr>
        <p:spPr>
          <a:xfrm>
            <a:off x="2334232" y="2843913"/>
            <a:ext cx="2114550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Ag Variable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E260C9-8045-AF9C-D3D6-2D9DFBCD6211}"/>
              </a:ext>
            </a:extLst>
          </p:cNvPr>
          <p:cNvSpPr txBox="1"/>
          <p:nvPr/>
        </p:nvSpPr>
        <p:spPr>
          <a:xfrm>
            <a:off x="5783472" y="2843913"/>
            <a:ext cx="2114550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Ag Variable 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A9BEE7-69CD-A3B5-05C3-EF3EA058AE33}"/>
              </a:ext>
            </a:extLst>
          </p:cNvPr>
          <p:cNvSpPr txBox="1"/>
          <p:nvPr/>
        </p:nvSpPr>
        <p:spPr>
          <a:xfrm>
            <a:off x="9135713" y="2835914"/>
            <a:ext cx="2114550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Ag Variable 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4DAD6C-A20A-8E83-5517-39DDA7362EF5}"/>
              </a:ext>
            </a:extLst>
          </p:cNvPr>
          <p:cNvSpPr txBox="1"/>
          <p:nvPr/>
        </p:nvSpPr>
        <p:spPr>
          <a:xfrm>
            <a:off x="2394348" y="3248693"/>
            <a:ext cx="9340452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Summary of C&amp;W variables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In situ source (specific to this variable)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  <a:sym typeface="Wingdings" pitchFamily="2" charset="2"/>
              </a:rPr>
              <a:t> collected, accessible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  <a:sym typeface="Wingdings" pitchFamily="2" charset="2"/>
              </a:rPr>
              <a:t>Method status  open or closed; scalable/transferable Y/N; validated Y/N; performance quality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  <a:sym typeface="Wingdings" pitchFamily="2" charset="2"/>
              </a:rPr>
              <a:t>In which regions/systems do we have good methods, in which regions/systems do we not?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  <a:sym typeface="Wingdings" pitchFamily="2" charset="2"/>
              </a:rPr>
              <a:t>Is there a standard product for this variable broadly accessible?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9B98E1-CA0D-8F57-4432-8E8A319AEA2C}"/>
              </a:ext>
            </a:extLst>
          </p:cNvPr>
          <p:cNvSpPr txBox="1"/>
          <p:nvPr/>
        </p:nvSpPr>
        <p:spPr>
          <a:xfrm>
            <a:off x="2396020" y="5165475"/>
            <a:ext cx="9338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EO data source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  <a:sym typeface="Wingdings" pitchFamily="2" charset="2"/>
              </a:rPr>
              <a:t> collected, accessible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In situ source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  <a:sym typeface="Wingdings" pitchFamily="2" charset="2"/>
              </a:rPr>
              <a:t> collected, accessible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  <a:sym typeface="Wingdings" pitchFamily="2" charset="2"/>
              </a:rPr>
              <a:t>Method status  open or closed; scalable/transferable Y/N; validated Y/N; performance quality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  <a:sym typeface="Wingdings" pitchFamily="2" charset="2"/>
              </a:rPr>
              <a:t>Is there a standard product for this variable broadly accessible?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7DE7EC-DF0C-787C-70C0-393760BC1E0B}"/>
              </a:ext>
            </a:extLst>
          </p:cNvPr>
          <p:cNvSpPr txBox="1"/>
          <p:nvPr/>
        </p:nvSpPr>
        <p:spPr>
          <a:xfrm>
            <a:off x="7865576" y="797903"/>
            <a:ext cx="4059334" cy="677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Integrated Analysis System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Method for integrating EO data/products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Compute/IT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30D757-8D1A-BE64-599E-200D8ABB532C}"/>
              </a:ext>
            </a:extLst>
          </p:cNvPr>
          <p:cNvSpPr txBox="1"/>
          <p:nvPr/>
        </p:nvSpPr>
        <p:spPr>
          <a:xfrm>
            <a:off x="4581238" y="797903"/>
            <a:ext cx="3161788" cy="11849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Summarized Variable Conditions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EO data source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in situ data source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method source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operational product provision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BE7087-999F-65DE-BBDD-BB1A0F608977}"/>
              </a:ext>
            </a:extLst>
          </p:cNvPr>
          <p:cNvSpPr txBox="1"/>
          <p:nvPr/>
        </p:nvSpPr>
        <p:spPr>
          <a:xfrm>
            <a:off x="7865576" y="1569573"/>
            <a:ext cx="4059334" cy="10156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Technical capacity to use analysis system(s)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Operational transition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Ownership of initial system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Capability to manage changes (in variables, IT, sensors, new methods)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EA9B3C9-AF9C-FFA4-C251-794CE9BD7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876" y="6167949"/>
            <a:ext cx="1472929" cy="36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15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6C13AFF8-7312-451B-A237-E1700F8650F8}"/>
              </a:ext>
            </a:extLst>
          </p:cNvPr>
          <p:cNvSpPr txBox="1"/>
          <p:nvPr/>
        </p:nvSpPr>
        <p:spPr>
          <a:xfrm>
            <a:off x="64571" y="5192602"/>
            <a:ext cx="18768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Conditions for Production of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Climate and Weather Variables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217D0F-1AA4-A3F9-319A-A284CCAEFBC7}"/>
              </a:ext>
            </a:extLst>
          </p:cNvPr>
          <p:cNvSpPr txBox="1"/>
          <p:nvPr/>
        </p:nvSpPr>
        <p:spPr>
          <a:xfrm>
            <a:off x="152400" y="3047022"/>
            <a:ext cx="15694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Conditions for Production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of Ag Domain Variables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6300CA-2272-651B-2477-4A1DAB0C9E2C}"/>
              </a:ext>
            </a:extLst>
          </p:cNvPr>
          <p:cNvSpPr txBox="1"/>
          <p:nvPr/>
        </p:nvSpPr>
        <p:spPr>
          <a:xfrm>
            <a:off x="58968" y="564987"/>
            <a:ext cx="18768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Conditions for EO adoption in producing Agriculture Information and Knowledge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B8F701A1-847D-13B8-987E-339DB631C193}"/>
              </a:ext>
            </a:extLst>
          </p:cNvPr>
          <p:cNvSpPr/>
          <p:nvPr/>
        </p:nvSpPr>
        <p:spPr>
          <a:xfrm>
            <a:off x="1632077" y="358776"/>
            <a:ext cx="628073" cy="2234167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35DBCA-0217-32D6-4509-57A46BC396DC}"/>
              </a:ext>
            </a:extLst>
          </p:cNvPr>
          <p:cNvSpPr txBox="1"/>
          <p:nvPr/>
        </p:nvSpPr>
        <p:spPr>
          <a:xfrm>
            <a:off x="0" y="0"/>
            <a:ext cx="3592830" cy="338554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For a specified USE CASE…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8F55D4-B813-11B0-E006-BD6D42239274}"/>
              </a:ext>
            </a:extLst>
          </p:cNvPr>
          <p:cNvSpPr txBox="1"/>
          <p:nvPr/>
        </p:nvSpPr>
        <p:spPr>
          <a:xfrm>
            <a:off x="2251478" y="797903"/>
            <a:ext cx="2220200" cy="13388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Organizational Conditions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Current status of EO usage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Mandate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Funding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83E5CEFB-19F0-6617-279A-A50670ED5DD6}"/>
              </a:ext>
            </a:extLst>
          </p:cNvPr>
          <p:cNvSpPr/>
          <p:nvPr/>
        </p:nvSpPr>
        <p:spPr>
          <a:xfrm>
            <a:off x="1605718" y="4687938"/>
            <a:ext cx="628073" cy="2006469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DD928AF0-77F3-F4C6-8803-13135742F520}"/>
              </a:ext>
            </a:extLst>
          </p:cNvPr>
          <p:cNvSpPr/>
          <p:nvPr/>
        </p:nvSpPr>
        <p:spPr>
          <a:xfrm>
            <a:off x="1625830" y="2843914"/>
            <a:ext cx="628073" cy="1735623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996534-0203-D723-FD09-92506D7D6990}"/>
              </a:ext>
            </a:extLst>
          </p:cNvPr>
          <p:cNvSpPr txBox="1"/>
          <p:nvPr/>
        </p:nvSpPr>
        <p:spPr>
          <a:xfrm>
            <a:off x="2251478" y="358776"/>
            <a:ext cx="9673431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Policy Conditions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(Secretariat Summarizes all information and does engagement/advocacy around EO uses and pathways there)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1E2A70-E2EF-EC85-6F3C-017820654A73}"/>
              </a:ext>
            </a:extLst>
          </p:cNvPr>
          <p:cNvSpPr txBox="1"/>
          <p:nvPr/>
        </p:nvSpPr>
        <p:spPr>
          <a:xfrm>
            <a:off x="2365788" y="4718792"/>
            <a:ext cx="2114550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C&amp;W Variable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F2AF71-2E23-6001-9F4A-587F6EAF1399}"/>
              </a:ext>
            </a:extLst>
          </p:cNvPr>
          <p:cNvSpPr txBox="1"/>
          <p:nvPr/>
        </p:nvSpPr>
        <p:spPr>
          <a:xfrm>
            <a:off x="5815028" y="4713691"/>
            <a:ext cx="2114550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C&amp;W Variable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5DA208-A049-9EDB-F2AC-ACF8EEA7E76D}"/>
              </a:ext>
            </a:extLst>
          </p:cNvPr>
          <p:cNvSpPr txBox="1"/>
          <p:nvPr/>
        </p:nvSpPr>
        <p:spPr>
          <a:xfrm>
            <a:off x="9167269" y="4716745"/>
            <a:ext cx="2114550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C&amp;W Variable 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6100D2-FBC1-E918-E3C9-A96A072AA718}"/>
              </a:ext>
            </a:extLst>
          </p:cNvPr>
          <p:cNvSpPr txBox="1"/>
          <p:nvPr/>
        </p:nvSpPr>
        <p:spPr>
          <a:xfrm>
            <a:off x="2334232" y="2843913"/>
            <a:ext cx="2114550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Ag Variable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E260C9-8045-AF9C-D3D6-2D9DFBCD6211}"/>
              </a:ext>
            </a:extLst>
          </p:cNvPr>
          <p:cNvSpPr txBox="1"/>
          <p:nvPr/>
        </p:nvSpPr>
        <p:spPr>
          <a:xfrm>
            <a:off x="5783472" y="2843913"/>
            <a:ext cx="2114550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Ag Variable 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A9BEE7-69CD-A3B5-05C3-EF3EA058AE33}"/>
              </a:ext>
            </a:extLst>
          </p:cNvPr>
          <p:cNvSpPr txBox="1"/>
          <p:nvPr/>
        </p:nvSpPr>
        <p:spPr>
          <a:xfrm>
            <a:off x="9135713" y="2835914"/>
            <a:ext cx="2114550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Ag Variable 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4DAD6C-A20A-8E83-5517-39DDA7362EF5}"/>
              </a:ext>
            </a:extLst>
          </p:cNvPr>
          <p:cNvSpPr txBox="1"/>
          <p:nvPr/>
        </p:nvSpPr>
        <p:spPr>
          <a:xfrm>
            <a:off x="2394348" y="3248693"/>
            <a:ext cx="9340452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Summary of C&amp;W variables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In situ source (specific to this variable)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  <a:sym typeface="Wingdings" pitchFamily="2" charset="2"/>
              </a:rPr>
              <a:t> collected, accessible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  <a:sym typeface="Wingdings" pitchFamily="2" charset="2"/>
              </a:rPr>
              <a:t>Method status  open or closed; scalable/transferable Y/N; validated Y/N; performance quality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  <a:sym typeface="Wingdings" pitchFamily="2" charset="2"/>
              </a:rPr>
              <a:t>In which regions/systems do we have good methods, in which regions/systems do we not?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  <a:sym typeface="Wingdings" pitchFamily="2" charset="2"/>
              </a:rPr>
              <a:t>Is there a standard product for this variable broadly accessible?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9B98E1-CA0D-8F57-4432-8E8A319AEA2C}"/>
              </a:ext>
            </a:extLst>
          </p:cNvPr>
          <p:cNvSpPr txBox="1"/>
          <p:nvPr/>
        </p:nvSpPr>
        <p:spPr>
          <a:xfrm>
            <a:off x="2396020" y="5165475"/>
            <a:ext cx="9338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EO data source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  <a:sym typeface="Wingdings" pitchFamily="2" charset="2"/>
              </a:rPr>
              <a:t> collected, accessible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In situ source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  <a:sym typeface="Wingdings" pitchFamily="2" charset="2"/>
              </a:rPr>
              <a:t> collected, accessible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  <a:sym typeface="Wingdings" pitchFamily="2" charset="2"/>
              </a:rPr>
              <a:t>Method status  open or closed; scalable/transferable Y/N; validated Y/N; performance quality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  <a:sym typeface="Wingdings" pitchFamily="2" charset="2"/>
              </a:rPr>
              <a:t>Is there a standard product for this variable broadly accessible?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7DE7EC-DF0C-787C-70C0-393760BC1E0B}"/>
              </a:ext>
            </a:extLst>
          </p:cNvPr>
          <p:cNvSpPr txBox="1"/>
          <p:nvPr/>
        </p:nvSpPr>
        <p:spPr>
          <a:xfrm>
            <a:off x="7865576" y="797903"/>
            <a:ext cx="4059334" cy="677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Integrated Analysis System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Method for integrating EO data/products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Compute/IT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30D757-8D1A-BE64-599E-200D8ABB532C}"/>
              </a:ext>
            </a:extLst>
          </p:cNvPr>
          <p:cNvSpPr txBox="1"/>
          <p:nvPr/>
        </p:nvSpPr>
        <p:spPr>
          <a:xfrm>
            <a:off x="4581238" y="797903"/>
            <a:ext cx="3161788" cy="11849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Summarized Variable Conditions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EO data source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in situ data source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method source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operational product provision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BE7087-999F-65DE-BBDD-BB1A0F608977}"/>
              </a:ext>
            </a:extLst>
          </p:cNvPr>
          <p:cNvSpPr txBox="1"/>
          <p:nvPr/>
        </p:nvSpPr>
        <p:spPr>
          <a:xfrm>
            <a:off x="7865576" y="1569573"/>
            <a:ext cx="4059334" cy="10156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Technical capacity to use analysis system(s)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Operational transition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Ownership of initial system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Capability to manage changes (in variables, IT, sensors, new methods)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539A2C-4E91-301C-6DBE-CAE678C334A2}"/>
              </a:ext>
            </a:extLst>
          </p:cNvPr>
          <p:cNvSpPr/>
          <p:nvPr/>
        </p:nvSpPr>
        <p:spPr>
          <a:xfrm>
            <a:off x="0" y="0"/>
            <a:ext cx="12192000" cy="6974047"/>
          </a:xfrm>
          <a:prstGeom prst="rect">
            <a:avLst/>
          </a:prstGeom>
          <a:solidFill>
            <a:srgbClr val="E7E6E6">
              <a:alpha val="5843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C16377-94FF-FD38-21FF-534D56F9EFE8}"/>
              </a:ext>
            </a:extLst>
          </p:cNvPr>
          <p:cNvSpPr/>
          <p:nvPr/>
        </p:nvSpPr>
        <p:spPr>
          <a:xfrm>
            <a:off x="9708776" y="1918810"/>
            <a:ext cx="2428584" cy="107977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This informs: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CapDev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Guidance and Priorities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IT working group priorities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E673BB-598E-BFD5-B027-B2689FFE5B27}"/>
              </a:ext>
            </a:extLst>
          </p:cNvPr>
          <p:cNvSpPr/>
          <p:nvPr/>
        </p:nvSpPr>
        <p:spPr>
          <a:xfrm>
            <a:off x="4624970" y="1558400"/>
            <a:ext cx="3161788" cy="124649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This informs: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CEOS observation,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In situ observations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analysis platforms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”science team” funding priorities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3751674-9716-6F4E-4778-3EB463A35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876" y="6167949"/>
            <a:ext cx="1472929" cy="36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63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9F4607-9BB5-88F1-33C6-F27ED47203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We know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CEOS and the agencies are </a:t>
            </a:r>
            <a:r>
              <a:rPr lang="en-US" sz="1800" b="1" i="1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invaluable and indispensable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 partners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in co-creating these variables and producing societal impact.  </a:t>
            </a:r>
          </a:p>
          <a:p>
            <a:pPr marL="5080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Broadly summarized, the proposed realms of collaboration with CEOS include: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04719B-AF03-7118-133E-9C8E77D78F9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fontAlgn="base">
              <a:spcBef>
                <a:spcPts val="0"/>
              </a:spcBef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Assess gaps in satellite Earth observation capabilities in collaboration with CEOS, e.g.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SEO, MIM Database, USGS-RCA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pPr fontAlgn="base">
              <a:spcBef>
                <a:spcPts val="0"/>
              </a:spcBef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Identify gaps and opportunities for easing access to and utilization of satellite data in the production of EAVs. e.g.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WGISS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pPr fontAlgn="base">
              <a:spcBef>
                <a:spcPts val="0"/>
              </a:spcBef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Assess method status</a:t>
            </a:r>
          </a:p>
          <a:p>
            <a:pPr lvl="1" fontAlgn="base">
              <a:spcBef>
                <a:spcPts val="0"/>
              </a:spcBef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Assess method quality, develop Validation Good Practices via the GEOGLAM Initiative on Product Quality, e.g. through Community Workshops with 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WG Cal-Val Land Product Validation Group</a:t>
            </a:r>
          </a:p>
          <a:p>
            <a:pPr lvl="1" fontAlgn="base">
              <a:spcBef>
                <a:spcPts val="0"/>
              </a:spcBef>
            </a:pPr>
            <a:r>
              <a:rPr lang="en-US" sz="1400" b="1" dirty="0">
                <a:solidFill>
                  <a:srgbClr val="000000"/>
                </a:solidFill>
                <a:latin typeface="Montserrat" pitchFamily="2" charset="77"/>
              </a:rPr>
              <a:t>Scalability &amp; Transferability </a:t>
            </a:r>
            <a:endParaRPr lang="en-US" sz="1400" b="1" i="0" u="none" strike="noStrike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pPr lvl="1" fontAlgn="base">
              <a:spcBef>
                <a:spcPts val="0"/>
              </a:spcBef>
            </a:pPr>
            <a:endParaRPr lang="en-US" sz="1400" b="0" i="0" u="none" strike="noStrike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r>
              <a:rPr lang="en-US" sz="1800" dirty="0"/>
              <a:t>Underpinning it: space agency membership on </a:t>
            </a:r>
            <a:r>
              <a:rPr lang="en-US" sz="1800" b="1" dirty="0"/>
              <a:t>GEOGLAM Subgroup in LSI-VC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B3538D-2A72-257F-7F35-F1E893253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Opportunities for Collaboration (1/2)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FA76F0-0DA7-480A-1D5E-DEC58F31C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876" y="6167949"/>
            <a:ext cx="1472929" cy="36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08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97185EB-0FAB-E3A4-0610-134C137A8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98805"/>
            <a:ext cx="9386863" cy="528011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85DBE66-33A7-536F-7CC7-DA9598B0D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Opportunities for Collaboration (2/2)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7FF12D0-E52E-E3B5-CDE7-E9820B642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49552" y="1558533"/>
            <a:ext cx="3442447" cy="4662900"/>
          </a:xfrm>
        </p:spPr>
        <p:txBody>
          <a:bodyPr/>
          <a:lstStyle/>
          <a:p>
            <a:pPr fontAlgn="base">
              <a:spcBef>
                <a:spcPts val="0"/>
              </a:spcBef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Assess gaps in satellite Earth observation capabilities e.g. 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SEO, MIM Database, USGS-RCA</a:t>
            </a:r>
            <a:endParaRPr lang="en-US" sz="1400" b="0" i="0" u="none" strike="noStrike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pPr fontAlgn="base">
              <a:spcBef>
                <a:spcPts val="0"/>
              </a:spcBef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Identify gaps and opportunities for easing access to and utilization of satellite data e.g. 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WGISS</a:t>
            </a:r>
            <a:endParaRPr lang="en-US" sz="1400" b="0" i="0" u="none" strike="noStrike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pPr fontAlgn="base">
              <a:spcBef>
                <a:spcPts val="0"/>
              </a:spcBef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Assess method status:  </a:t>
            </a:r>
          </a:p>
          <a:p>
            <a:pPr lvl="1" fontAlgn="base">
              <a:spcBef>
                <a:spcPts val="0"/>
              </a:spcBef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Assess method quality, develop Validation Good Practices via the GEOGLAM Initiative on Product Quality, e.g. </a:t>
            </a:r>
            <a:r>
              <a:rPr lang="en-US" sz="1400" dirty="0">
                <a:solidFill>
                  <a:srgbClr val="000000"/>
                </a:solidFill>
                <a:latin typeface="Montserrat" pitchFamily="2" charset="77"/>
              </a:rPr>
              <a:t>t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hrough Community Workshops with 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WG Cal-Val Land Product Validation Group</a:t>
            </a:r>
          </a:p>
          <a:p>
            <a:pPr lvl="1" fontAlgn="base">
              <a:spcBef>
                <a:spcPts val="0"/>
              </a:spcBef>
            </a:pPr>
            <a:r>
              <a:rPr lang="en-US" sz="1400" dirty="0">
                <a:solidFill>
                  <a:srgbClr val="000000"/>
                </a:solidFill>
                <a:latin typeface="Montserrat" pitchFamily="2" charset="77"/>
              </a:rPr>
              <a:t>S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calabilit</a:t>
            </a:r>
            <a:r>
              <a:rPr lang="en-US" sz="1400" dirty="0">
                <a:solidFill>
                  <a:srgbClr val="000000"/>
                </a:solidFill>
                <a:latin typeface="Montserrat" pitchFamily="2" charset="77"/>
              </a:rPr>
              <a:t>y and 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transferability. </a:t>
            </a:r>
          </a:p>
          <a:p>
            <a:pPr lvl="1" fontAlgn="base">
              <a:spcBef>
                <a:spcPts val="0"/>
              </a:spcBef>
            </a:pPr>
            <a:endParaRPr lang="en-US" sz="1400" b="0" i="0" u="none" strike="noStrike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959748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ECBFA6-E47B-210B-230E-C3A19811A8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Confront above L2 product coordination – more than just EAVs</a:t>
            </a:r>
          </a:p>
          <a:p>
            <a:r>
              <a:rPr lang="en-US" sz="2400" dirty="0"/>
              <a:t>ID Synergies – perhaps via “retreat” workshop?</a:t>
            </a:r>
          </a:p>
          <a:p>
            <a:pPr lvl="1"/>
            <a:r>
              <a:rPr lang="en-US" sz="2000" dirty="0"/>
              <a:t>Across EV’s</a:t>
            </a:r>
          </a:p>
          <a:p>
            <a:pPr lvl="2"/>
            <a:r>
              <a:rPr lang="en-US" sz="1800" dirty="0"/>
              <a:t>ID/deconflict high-overlap needs</a:t>
            </a:r>
          </a:p>
          <a:p>
            <a:pPr lvl="1"/>
            <a:r>
              <a:rPr lang="en-US" sz="2000" dirty="0"/>
              <a:t>Taking stock of what is already being done</a:t>
            </a:r>
          </a:p>
          <a:p>
            <a:r>
              <a:rPr lang="en-US" sz="2400" dirty="0"/>
              <a:t>ID points of contact</a:t>
            </a:r>
          </a:p>
          <a:p>
            <a:pPr lvl="1"/>
            <a:r>
              <a:rPr lang="en-US" sz="2000" dirty="0"/>
              <a:t>Understand agency interest in the areas of effort (prior slide)</a:t>
            </a:r>
          </a:p>
          <a:p>
            <a:pPr lvl="2"/>
            <a:r>
              <a:rPr lang="en-US" sz="1800" dirty="0"/>
              <a:t>Including cross-mission harmonization (e.g. HLS) and/or co-location hosting (i.e. in the same cloud region) to take the most advantage of sensor agnostic analyses?</a:t>
            </a:r>
          </a:p>
          <a:p>
            <a:pPr marL="50800" indent="0">
              <a:buNone/>
            </a:pP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24F9F2-A8A5-F132-35F2-0DB6C10E7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Meta-notes on Needed Effort</a:t>
            </a:r>
          </a:p>
        </p:txBody>
      </p:sp>
    </p:spTree>
    <p:extLst>
      <p:ext uri="{BB962C8B-B14F-4D97-AF65-F5344CB8AC3E}">
        <p14:creationId xmlns:p14="http://schemas.microsoft.com/office/powerpoint/2010/main" val="2737750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DF712B5-6641-8D0D-6D84-C26A2EA93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47" y="1250949"/>
            <a:ext cx="9042511" cy="497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9CC59C-221E-DC62-BCDE-E65335F42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4833" y="1558533"/>
            <a:ext cx="3622689" cy="4662900"/>
          </a:xfrm>
        </p:spPr>
        <p:txBody>
          <a:bodyPr/>
          <a:lstStyle/>
          <a:p>
            <a:r>
              <a:rPr lang="en-US" sz="1800" dirty="0"/>
              <a:t>GEOGLAM enjoys a long-term relationship with CEOS on coordination of EO data</a:t>
            </a:r>
          </a:p>
          <a:p>
            <a:r>
              <a:rPr lang="en-US" sz="1800" dirty="0"/>
              <a:t>GEOGLAM shares satellite data requirements:</a:t>
            </a:r>
          </a:p>
          <a:p>
            <a:pPr lvl="1"/>
            <a:r>
              <a:rPr lang="en-US" sz="1600" dirty="0"/>
              <a:t>Acquisition:</a:t>
            </a:r>
          </a:p>
          <a:p>
            <a:pPr lvl="2"/>
            <a:r>
              <a:rPr lang="en-US" sz="1400" dirty="0"/>
              <a:t>Spatial</a:t>
            </a:r>
          </a:p>
          <a:p>
            <a:pPr lvl="2"/>
            <a:r>
              <a:rPr lang="en-US" sz="1400" dirty="0"/>
              <a:t>Spectral</a:t>
            </a:r>
          </a:p>
          <a:p>
            <a:pPr lvl="2"/>
            <a:r>
              <a:rPr lang="en-US" sz="1400" dirty="0"/>
              <a:t>Temporal</a:t>
            </a:r>
          </a:p>
          <a:p>
            <a:pPr lvl="2"/>
            <a:r>
              <a:rPr lang="en-US" sz="1400" dirty="0"/>
              <a:t>Radiometric</a:t>
            </a:r>
          </a:p>
          <a:p>
            <a:pPr lvl="1"/>
            <a:r>
              <a:rPr lang="en-US" sz="1600" dirty="0"/>
              <a:t>Access &amp; Compute</a:t>
            </a:r>
          </a:p>
          <a:p>
            <a:pPr lvl="1"/>
            <a:r>
              <a:rPr lang="en-US" sz="1600" b="1" dirty="0"/>
              <a:t>Products??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9A8D89-27C0-DB44-03B8-B79CD5807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GEOGLAM’s Relationship with CEOS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2C0C70-F5E5-A6A0-526D-680ACA47F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876" y="6167949"/>
            <a:ext cx="1472929" cy="36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D43CC3E-4859-4115-0FC7-B932CF56EA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404546"/>
              </p:ext>
            </p:extLst>
          </p:nvPr>
        </p:nvGraphicFramePr>
        <p:xfrm>
          <a:off x="195943" y="772887"/>
          <a:ext cx="11821886" cy="5838889"/>
        </p:xfrm>
        <a:graphic>
          <a:graphicData uri="http://schemas.openxmlformats.org/drawingml/2006/table">
            <a:tbl>
              <a:tblPr/>
              <a:tblGrid>
                <a:gridCol w="1687286">
                  <a:extLst>
                    <a:ext uri="{9D8B030D-6E8A-4147-A177-3AD203B41FA5}">
                      <a16:colId xmlns:a16="http://schemas.microsoft.com/office/drawing/2014/main" val="1875312562"/>
                    </a:ext>
                  </a:extLst>
                </a:gridCol>
                <a:gridCol w="3712028">
                  <a:extLst>
                    <a:ext uri="{9D8B030D-6E8A-4147-A177-3AD203B41FA5}">
                      <a16:colId xmlns:a16="http://schemas.microsoft.com/office/drawing/2014/main" val="4118125295"/>
                    </a:ext>
                  </a:extLst>
                </a:gridCol>
                <a:gridCol w="3467099">
                  <a:extLst>
                    <a:ext uri="{9D8B030D-6E8A-4147-A177-3AD203B41FA5}">
                      <a16:colId xmlns:a16="http://schemas.microsoft.com/office/drawing/2014/main" val="3370630568"/>
                    </a:ext>
                  </a:extLst>
                </a:gridCol>
                <a:gridCol w="2955473">
                  <a:extLst>
                    <a:ext uri="{9D8B030D-6E8A-4147-A177-3AD203B41FA5}">
                      <a16:colId xmlns:a16="http://schemas.microsoft.com/office/drawing/2014/main" val="3359084897"/>
                    </a:ext>
                  </a:extLst>
                </a:gridCol>
              </a:tblGrid>
              <a:tr h="18884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9DAF8"/>
                          </a:highlight>
                          <a:latin typeface="Montserrat" pitchFamily="2" charset="77"/>
                        </a:rPr>
                        <a:t>Agency</a:t>
                      </a:r>
                      <a:endParaRPr lang="en-US" sz="1150" dirty="0">
                        <a:effectLst/>
                        <a:highlight>
                          <a:srgbClr val="C9DAF8"/>
                        </a:highlight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DAF8"/>
                          </a:highlight>
                          <a:latin typeface="Montserrat" pitchFamily="2" charset="77"/>
                        </a:rPr>
                        <a:t>Name - Observations Side</a:t>
                      </a:r>
                      <a:endParaRPr lang="en-US" sz="1150">
                        <a:effectLst/>
                        <a:highlight>
                          <a:srgbClr val="C9DAF8"/>
                        </a:highlight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9DAF8"/>
                          </a:highlight>
                          <a:latin typeface="Montserrat" pitchFamily="2" charset="77"/>
                        </a:rPr>
                        <a:t>Name - Products / Operations Side</a:t>
                      </a:r>
                      <a:endParaRPr lang="en-US" sz="1150" dirty="0">
                        <a:effectLst/>
                        <a:highlight>
                          <a:srgbClr val="C9DAF8"/>
                        </a:highlight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9DAF8"/>
                          </a:highlight>
                          <a:latin typeface="Montserrat" pitchFamily="2" charset="77"/>
                        </a:rPr>
                        <a:t>Contact Info</a:t>
                      </a:r>
                      <a:endParaRPr lang="en-US" sz="1150">
                        <a:effectLst/>
                        <a:highlight>
                          <a:srgbClr val="C9DAF8"/>
                        </a:highlight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550521"/>
                  </a:ext>
                </a:extLst>
              </a:tr>
              <a:tr h="37079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NASA</a:t>
                      </a:r>
                      <a:endParaRPr lang="en-US" sz="1150" b="1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2514358"/>
                  </a:ext>
                </a:extLst>
              </a:tr>
              <a:tr h="37079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ESA</a:t>
                      </a:r>
                      <a:endParaRPr lang="en-US" sz="1150" b="1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5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5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7052173"/>
                  </a:ext>
                </a:extLst>
              </a:tr>
              <a:tr h="37079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b="1" i="0" u="none" strike="noStrike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JAXA</a:t>
                      </a:r>
                      <a:endParaRPr lang="en-US" sz="1150" b="1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3341046"/>
                  </a:ext>
                </a:extLst>
              </a:tr>
              <a:tr h="37079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CSA</a:t>
                      </a:r>
                      <a:endParaRPr lang="en-US" sz="1150" b="1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4104609"/>
                  </a:ext>
                </a:extLst>
              </a:tr>
              <a:tr h="37079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INPE</a:t>
                      </a:r>
                      <a:endParaRPr lang="en-US" sz="1150" b="1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02799"/>
                  </a:ext>
                </a:extLst>
              </a:tr>
              <a:tr h="37079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ISRO</a:t>
                      </a:r>
                      <a:endParaRPr lang="en-US" sz="1150" b="1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2107615"/>
                  </a:ext>
                </a:extLst>
              </a:tr>
              <a:tr h="37079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NOAA</a:t>
                      </a:r>
                      <a:endParaRPr lang="en-US" sz="1150" b="1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8083433"/>
                  </a:ext>
                </a:extLst>
              </a:tr>
              <a:tr h="41608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USGS</a:t>
                      </a:r>
                      <a:endParaRPr lang="en-US" sz="1150" b="1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3679802"/>
                  </a:ext>
                </a:extLst>
              </a:tr>
              <a:tr h="37079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CSIRO</a:t>
                      </a:r>
                      <a:endParaRPr lang="en-US" sz="1150" b="1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7682752"/>
                  </a:ext>
                </a:extLst>
              </a:tr>
              <a:tr h="37079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GeoScience</a:t>
                      </a:r>
                      <a:r>
                        <a:rPr lang="en-US" sz="115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 Australia</a:t>
                      </a:r>
                      <a:endParaRPr lang="en-US" sz="1150" b="1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2406353"/>
                  </a:ext>
                </a:extLst>
              </a:tr>
              <a:tr h="30708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b="1" dirty="0">
                          <a:effectLst/>
                          <a:latin typeface="Montserrat" pitchFamily="2" charset="77"/>
                        </a:rPr>
                        <a:t>UKSA</a:t>
                      </a: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6888366"/>
                  </a:ext>
                </a:extLst>
              </a:tr>
              <a:tr h="37079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CONAE</a:t>
                      </a:r>
                      <a:endParaRPr lang="en-US" sz="1150" b="1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6284900"/>
                  </a:ext>
                </a:extLst>
              </a:tr>
              <a:tr h="37079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DLR</a:t>
                      </a:r>
                      <a:endParaRPr lang="en-US" sz="1150" b="1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3674900"/>
                  </a:ext>
                </a:extLst>
              </a:tr>
              <a:tr h="37079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CMA</a:t>
                      </a:r>
                      <a:endParaRPr lang="en-US" sz="1150" b="1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5173438"/>
                  </a:ext>
                </a:extLst>
              </a:tr>
              <a:tr h="37079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b="1">
                          <a:effectLst/>
                          <a:latin typeface="Montserrat" pitchFamily="2" charset="77"/>
                        </a:rPr>
                        <a:t>Others?</a:t>
                      </a:r>
                      <a:endParaRPr lang="en-US" sz="1150" b="1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150" dirty="0">
                        <a:effectLst/>
                        <a:latin typeface="Montserrat" pitchFamily="2" charset="77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4323270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1210FDA4-DCCC-D45E-03F9-AEC53A476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2938" y="17573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14641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CA735-C14A-EB9F-094B-C4AD35C55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the agencies view their role with respect to above L2 products? </a:t>
            </a:r>
          </a:p>
          <a:p>
            <a:r>
              <a:rPr lang="en-US" dirty="0"/>
              <a:t>How do the agencies view product generation vs. pipeline support?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004577-7DA1-FF05-4F54-3033D991298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Does CEOS agree with proposed work areas, generally? </a:t>
            </a:r>
          </a:p>
          <a:p>
            <a:pPr lvl="1"/>
            <a:r>
              <a:rPr lang="en-US" dirty="0"/>
              <a:t>What are the specifics?</a:t>
            </a:r>
          </a:p>
          <a:p>
            <a:pPr lvl="1"/>
            <a:r>
              <a:rPr lang="en-US" dirty="0"/>
              <a:t>What is missing?</a:t>
            </a:r>
          </a:p>
          <a:p>
            <a:r>
              <a:rPr lang="en-US" dirty="0"/>
              <a:t>How can we populate the LSI-VC Subgroup on GEOGLAM?</a:t>
            </a:r>
          </a:p>
          <a:p>
            <a:pPr lvl="1"/>
            <a:r>
              <a:rPr lang="en-US" dirty="0"/>
              <a:t>Terms of reference?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870EFA-B2F7-448C-5DD4-36468B1B8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Draft discussion Questions (for SIT)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B6FBFF-A228-CC32-1BFA-DED93C663A1B}"/>
              </a:ext>
            </a:extLst>
          </p:cNvPr>
          <p:cNvSpPr txBox="1"/>
          <p:nvPr/>
        </p:nvSpPr>
        <p:spPr>
          <a:xfrm>
            <a:off x="1883963" y="4796960"/>
            <a:ext cx="3835520" cy="156966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Montserrat" pitchFamily="2" charset="77"/>
              </a:rPr>
              <a:t>For refinement following LSI-VC discussion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6C442A-B76A-8862-3908-9CC4F25F1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876" y="6167949"/>
            <a:ext cx="1472929" cy="36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68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0C3EEE-AA21-0022-AE76-7D5D2C970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360" y="1250066"/>
            <a:ext cx="11495400" cy="5058136"/>
          </a:xfrm>
        </p:spPr>
        <p:txBody>
          <a:bodyPr/>
          <a:lstStyle/>
          <a:p>
            <a:pPr marL="4572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Which agencies would produce EAVs in the medium to long-term, pending successful adoption? 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Is the supposition that demonstration of success would lead to sustained support from agencies (in one way or another) a 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good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 one? </a:t>
            </a:r>
          </a:p>
          <a:p>
            <a:pPr marL="1200150" lvl="2" indent="-28575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Or should we abandon that possibility (we don’t want to set up unrealistic expectations among users).</a:t>
            </a:r>
            <a:endParaRPr lang="en-US" sz="1200" b="0" i="0" u="none" strike="noStrike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Which agencies would fund the development / validation of EAV methods? 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Which agencies would be open to the idea of cross-mission harmonization (</a:t>
            </a:r>
            <a:r>
              <a:rPr lang="en-US" sz="1800" dirty="0">
                <a:solidFill>
                  <a:srgbClr val="000000"/>
                </a:solidFill>
                <a:latin typeface="Montserrat" pitchFamily="2" charset="77"/>
              </a:rPr>
              <a:t>e.g.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HLS) and/or co-location hosting (i.e. in the same cloud region) to take the most advantage of sensor agnostic analyses?</a:t>
            </a:r>
          </a:p>
          <a:p>
            <a:pPr marL="4572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How do we start relationships with the CEOS working groups (or contributing agencies) on prior slide?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How would we most successfully make that ask? </a:t>
            </a:r>
          </a:p>
          <a:p>
            <a:pPr marL="4572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What is the best way to work any of this through CEOS?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Would Sydney SIT-TW be the time/place to make the actual ask that would then go to Plenary</a:t>
            </a:r>
            <a:r>
              <a:rPr lang="en-US" sz="1800" dirty="0">
                <a:solidFill>
                  <a:srgbClr val="000000"/>
                </a:solidFill>
                <a:latin typeface="Montserrat" pitchFamily="2" charset="77"/>
              </a:rPr>
              <a:t>?</a:t>
            </a:r>
            <a:endParaRPr lang="en-US" sz="6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CD8421-FEDF-5C06-B940-DD75C7227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Discussion Questions – for LSI-VC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486382-9BF7-70AA-3420-701021D87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876" y="6167949"/>
            <a:ext cx="1472929" cy="36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092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72112E-D84A-DAAE-B0F4-397383509C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Could CEOS LSI-VC could provide the platform for streamlining discussions with ECV, EBV – i.e. how do we harmonize between the requests?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Finding overlap, promoting middle ground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Interoperability discussion - creating efficiency 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Who are the ECV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Montserrat" pitchFamily="2" charset="77"/>
              </a:rPr>
              <a:t>PoCs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 for this? - WG Climate?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Who are the EBV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Montserrat" pitchFamily="2" charset="77"/>
              </a:rPr>
              <a:t>PoCs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 for this? - GEOBON?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We need to identify agency points of contact for the CEOS LSI-VC sub-group on GEOGLAM</a:t>
            </a:r>
          </a:p>
          <a:p>
            <a:pPr marL="742950" lvl="1" indent="-28575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Montserrat" pitchFamily="2" charset="77"/>
              </a:rPr>
              <a:t>This is a </a:t>
            </a:r>
            <a:r>
              <a:rPr lang="en-US" sz="1800" i="1" dirty="0">
                <a:solidFill>
                  <a:srgbClr val="000000"/>
                </a:solidFill>
                <a:latin typeface="Montserrat" pitchFamily="2" charset="77"/>
              </a:rPr>
              <a:t>critical </a:t>
            </a:r>
            <a:r>
              <a:rPr lang="en-US" sz="1800" dirty="0">
                <a:solidFill>
                  <a:srgbClr val="000000"/>
                </a:solidFill>
                <a:latin typeface="Montserrat" pitchFamily="2" charset="77"/>
              </a:rPr>
              <a:t>gap </a:t>
            </a:r>
          </a:p>
          <a:p>
            <a:pPr marL="742950" lvl="1" indent="-28575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Montserrat" pitchFamily="2" charset="77"/>
                <a:sym typeface="Wingdings" pitchFamily="2" charset="2"/>
              </a:rPr>
              <a:t>T</a:t>
            </a:r>
            <a:r>
              <a:rPr lang="en-US" sz="1400" dirty="0">
                <a:sym typeface="Wingdings" pitchFamily="2" charset="2"/>
              </a:rPr>
              <a:t>he process to get people engaged not clear – even when we know them</a:t>
            </a:r>
          </a:p>
          <a:p>
            <a:pPr lvl="2"/>
            <a:r>
              <a:rPr lang="en-US" sz="1400" dirty="0">
                <a:sym typeface="Wingdings" pitchFamily="2" charset="2"/>
              </a:rPr>
              <a:t>CEOS seems the best channel to ID contacts (with ag interests ideally, if not with aligned vision) in different agencies</a:t>
            </a:r>
          </a:p>
          <a:p>
            <a:pPr marL="742950" lvl="1" indent="-28575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7B925C-1EC4-02EC-DE18-CC97B9059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Discussion Questions – for LSI-VC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43EC23-367C-9894-7391-48A1E602C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876" y="6167949"/>
            <a:ext cx="1472929" cy="36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74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8747B2-502F-DFED-4113-092C5698F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300" y="1264619"/>
            <a:ext cx="11495400" cy="4662900"/>
          </a:xfrm>
        </p:spPr>
        <p:txBody>
          <a:bodyPr/>
          <a:lstStyle/>
          <a:p>
            <a:r>
              <a:rPr lang="en-US" sz="1800" dirty="0"/>
              <a:t>Approach could be </a:t>
            </a:r>
            <a:r>
              <a:rPr lang="en-US" sz="1800" dirty="0" err="1"/>
              <a:t>ID’ing</a:t>
            </a:r>
            <a:r>
              <a:rPr lang="en-US" sz="1800" dirty="0"/>
              <a:t> 2-3 priority variables</a:t>
            </a:r>
          </a:p>
          <a:p>
            <a:pPr lvl="1"/>
            <a:r>
              <a:rPr lang="en-US" sz="1600" dirty="0"/>
              <a:t>Convo with Steve L. about dialog needed to mutually understand priorities and deconflict competing requirements/needs</a:t>
            </a:r>
          </a:p>
          <a:p>
            <a:pPr lvl="2"/>
            <a:r>
              <a:rPr lang="en-US" sz="1400" dirty="0"/>
              <a:t>I mentioned GEOGLAM being the most complicated case due to the </a:t>
            </a:r>
            <a:r>
              <a:rPr lang="en-US" sz="1400" dirty="0" err="1"/>
              <a:t>spatio</a:t>
            </a:r>
            <a:r>
              <a:rPr lang="en-US" sz="1400" dirty="0"/>
              <a:t>-temporal domain being complex - could be a good model for collecting requirements </a:t>
            </a:r>
          </a:p>
          <a:p>
            <a:r>
              <a:rPr lang="en-US" sz="1800" dirty="0"/>
              <a:t>Matt recommends </a:t>
            </a:r>
            <a:r>
              <a:rPr lang="en-US" sz="1800" dirty="0">
                <a:sym typeface="Wingdings" pitchFamily="2" charset="2"/>
              </a:rPr>
              <a:t> </a:t>
            </a:r>
            <a:r>
              <a:rPr lang="en-US" sz="1800" dirty="0" err="1"/>
              <a:t>ID’ing</a:t>
            </a:r>
            <a:r>
              <a:rPr lang="en-US" sz="1800" dirty="0"/>
              <a:t> what is happening where </a:t>
            </a:r>
          </a:p>
          <a:p>
            <a:pPr lvl="1"/>
            <a:r>
              <a:rPr lang="en-US" sz="1600" dirty="0"/>
              <a:t>Or just telling the principals directly that we don’t know what people are doing, and who is in charge of R&amp;D decisions or engagement with different user communities – </a:t>
            </a:r>
            <a:r>
              <a:rPr lang="en-US" sz="1600" dirty="0" err="1"/>
              <a:t>sowe</a:t>
            </a:r>
            <a:r>
              <a:rPr lang="en-US" sz="1600" dirty="0"/>
              <a:t> don’t know what we are missing. </a:t>
            </a:r>
          </a:p>
          <a:p>
            <a:r>
              <a:rPr lang="en-US" sz="1800" dirty="0">
                <a:sym typeface="Wingdings" pitchFamily="2" charset="2"/>
              </a:rPr>
              <a:t>BUT, So maybe we need to ask the principals to ID people for a use-oriented “retreat” to identify missed opportunities that CEOS-type / VC-type gatherings can resolve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B3B9BE-43E7-A785-AD2F-F450A9EEC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notes (from LSI-VC)</a:t>
            </a:r>
          </a:p>
        </p:txBody>
      </p:sp>
    </p:spTree>
    <p:extLst>
      <p:ext uri="{BB962C8B-B14F-4D97-AF65-F5344CB8AC3E}">
        <p14:creationId xmlns:p14="http://schemas.microsoft.com/office/powerpoint/2010/main" val="1294337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99CCD4-7126-F20C-ACE3-0856528B6B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Make sure to flag all overlap with ECVs; revise </a:t>
            </a:r>
            <a:r>
              <a:rPr lang="en-US" sz="1800"/>
              <a:t>discussion points for SIT</a:t>
            </a:r>
          </a:p>
          <a:p>
            <a:r>
              <a:rPr lang="en-US" sz="1800" dirty="0"/>
              <a:t>Share that all of ours are remote-sensible (vs. e.g. ECVs) – critical role of CEOS agencies</a:t>
            </a:r>
          </a:p>
          <a:p>
            <a:r>
              <a:rPr lang="en-US" sz="1800" dirty="0"/>
              <a:t>Prioritization could be presented – e.g. green = already happening; yellow = demonstrated but not operational; red = substantial limits</a:t>
            </a:r>
          </a:p>
          <a:p>
            <a:pPr lvl="1"/>
            <a:r>
              <a:rPr lang="en-US" sz="1600" dirty="0"/>
              <a:t>Then present the framework for answering that </a:t>
            </a:r>
          </a:p>
          <a:p>
            <a:pPr lvl="1"/>
            <a:r>
              <a:rPr lang="en-US" sz="1600" dirty="0"/>
              <a:t>Use soil moisture as an example – could even illustrate the point of missing things like CONAE’s work</a:t>
            </a:r>
          </a:p>
          <a:p>
            <a:pPr lvl="2"/>
            <a:r>
              <a:rPr lang="en-US" sz="1200" dirty="0"/>
              <a:t>From existing USGS RCA analysis </a:t>
            </a:r>
          </a:p>
          <a:p>
            <a:r>
              <a:rPr lang="en-US" sz="1800" dirty="0"/>
              <a:t>Also, things hard to find for our user community (and even for experts like Sven and Alyssa) – e.g. where do I look to see what the best version of or status of ____ variable is?</a:t>
            </a:r>
          </a:p>
          <a:p>
            <a:pPr lvl="1"/>
            <a:r>
              <a:rPr lang="en-US" sz="1600" dirty="0"/>
              <a:t>Indexing issue – semantics / typology</a:t>
            </a:r>
          </a:p>
          <a:p>
            <a:r>
              <a:rPr lang="en-US" sz="2000" dirty="0"/>
              <a:t>WRT to LSI-VC being the “coordinator” for meeting multiple EVs – how does GEOGLAM’s presentation complement LSI-VC’s message?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2DAF32-307C-3015-ABDE-721042D7B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edits (from LSI-VC)</a:t>
            </a:r>
          </a:p>
        </p:txBody>
      </p:sp>
    </p:spTree>
    <p:extLst>
      <p:ext uri="{BB962C8B-B14F-4D97-AF65-F5344CB8AC3E}">
        <p14:creationId xmlns:p14="http://schemas.microsoft.com/office/powerpoint/2010/main" val="2092753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D0D558-E98F-AA6D-CAAE-7187331F3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D2A57F-25B0-A9D8-0F57-F96E49038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/>
              <a:t>Thanks to you all, we are no longer in an era of data scarcity – and now we can </a:t>
            </a:r>
            <a:r>
              <a:rPr lang="en-US" sz="3000" b="1" dirty="0"/>
              <a:t>go further, together</a:t>
            </a:r>
          </a:p>
          <a:p>
            <a:endParaRPr lang="en-US" sz="3000" dirty="0"/>
          </a:p>
          <a:p>
            <a:r>
              <a:rPr lang="en-US" sz="3000" dirty="0"/>
              <a:t>Contact:</a:t>
            </a:r>
          </a:p>
          <a:p>
            <a:pPr lvl="1"/>
            <a:r>
              <a:rPr lang="en-US" dirty="0"/>
              <a:t>Alyssa Whitcraft, GEOGLAM </a:t>
            </a:r>
            <a:r>
              <a:rPr lang="en-US" dirty="0" err="1"/>
              <a:t>Programme</a:t>
            </a:r>
            <a:r>
              <a:rPr lang="en-US" dirty="0"/>
              <a:t> Scientist</a:t>
            </a:r>
          </a:p>
          <a:p>
            <a:pPr lvl="2"/>
            <a:r>
              <a:rPr lang="en-US" dirty="0">
                <a:hlinkClick r:id="rId2"/>
              </a:rPr>
              <a:t>akwhitcraft@geoglam.org</a:t>
            </a:r>
            <a:endParaRPr lang="en-US" dirty="0"/>
          </a:p>
          <a:p>
            <a:pPr lvl="1"/>
            <a:r>
              <a:rPr lang="en-US" dirty="0"/>
              <a:t>Sven </a:t>
            </a:r>
            <a:r>
              <a:rPr lang="en-US" dirty="0" err="1"/>
              <a:t>Gilliams</a:t>
            </a:r>
            <a:r>
              <a:rPr lang="en-US" dirty="0"/>
              <a:t>, GEOGLAM Secretariat Director</a:t>
            </a:r>
          </a:p>
          <a:p>
            <a:pPr lvl="2"/>
            <a:r>
              <a:rPr lang="en-US" dirty="0">
                <a:hlinkClick r:id="rId3"/>
              </a:rPr>
              <a:t>sgilliams@geosec.org</a:t>
            </a: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D44C20-B089-5DDF-DF6A-E9A179B65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876" y="6167949"/>
            <a:ext cx="1472929" cy="36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866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17A432-FD78-AAF7-DE65-887666B184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Danilo </a:t>
            </a:r>
            <a:r>
              <a:rPr lang="en-US" dirty="0" err="1"/>
              <a:t>Dadamia</a:t>
            </a:r>
            <a:r>
              <a:rPr lang="en-US" dirty="0"/>
              <a:t> – CONAE – lots of soil moisture data and info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C056B2-0E31-93AE-600C-829C72414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561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357105" y="1290957"/>
            <a:ext cx="11112000" cy="51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marR="0" lvl="0" indent="-21431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Presenters should name their file using the following convention: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671512" marR="0" lvl="1" indent="-2143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60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AgendaItemNumber_LastName_Subject_Version</a:t>
            </a:r>
            <a:r>
              <a:rPr lang="en-GB" sz="16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600" i="1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(e.g., </a:t>
            </a:r>
            <a:r>
              <a:rPr lang="en-GB" sz="1600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1.1_Hirabayashi_Welcome_v1</a:t>
            </a:r>
            <a:r>
              <a:rPr lang="en-GB" sz="1600" i="1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i="1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4312" marR="0" lvl="0" indent="-2143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600" b="1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Documents and presentations should be uploaded to the shared folder to allow for streamlined self service</a:t>
            </a:r>
            <a:endParaRPr sz="1600" b="1"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71512" marR="0" lvl="1" indent="-2143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600" b="1" u="sng" dirty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Shared Presentation Folder</a:t>
            </a:r>
            <a:r>
              <a:rPr lang="en-GB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(default view only, ask for upload/edit permission as required)</a:t>
            </a:r>
            <a:endParaRPr sz="1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71512" marR="0" lvl="1" indent="-2143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lang="en-GB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 support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contact the SIT Chair Team: </a:t>
            </a:r>
            <a:r>
              <a:rPr lang="en-GB" sz="1600" u="sng" dirty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jaxa-sit-chair-2024-25@googlegroups.com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71512" marR="0" lvl="1" indent="-2143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lang="en-GB" sz="1600" b="1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Documents </a:t>
            </a:r>
            <a:r>
              <a:rPr lang="en-GB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 decision 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should be submitted by </a:t>
            </a:r>
            <a:r>
              <a:rPr lang="en-GB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27 March</a:t>
            </a:r>
            <a:endParaRPr sz="1600" b="1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71512" marR="0" lvl="1" indent="-2143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lang="en-GB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Presentations</a:t>
            </a:r>
            <a:r>
              <a:rPr lang="en-GB" sz="1600" b="1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and </a:t>
            </a:r>
            <a:r>
              <a:rPr lang="en-GB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documents for information </a:t>
            </a:r>
            <a:r>
              <a:rPr lang="en-GB" sz="160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should be submitted by </a:t>
            </a:r>
            <a:r>
              <a:rPr lang="en-GB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 April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671513" marR="0" lvl="1" indent="-1127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endParaRPr sz="1600" i="1" u="none" strike="noStrike" cap="none" dirty="0">
              <a:solidFill>
                <a:schemeClr val="dk1"/>
              </a:solidFill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214312" marR="0" lvl="0" indent="-2143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600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Reporting to engage discussion or decision is encouraged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but detailed reporting should be provided as pre-meeting reading material or in background slides.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4312" marR="0" lvl="0" indent="-2143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Meeting website: </a:t>
            </a:r>
            <a:r>
              <a:rPr lang="en-GB" sz="1600" u="sng" dirty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https://ceos.org/meetings/sit-39/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" name="Google Shape;73;p8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Presenter Guidelines 1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Presenter Guidelines 2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" name="Google Shape;79;p9"/>
          <p:cNvSpPr txBox="1"/>
          <p:nvPr/>
        </p:nvSpPr>
        <p:spPr>
          <a:xfrm>
            <a:off x="357100" y="1290946"/>
            <a:ext cx="11112000" cy="47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marR="0" lvl="0" indent="-21431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Please explicitly highlight the decisions, outcomes, or actions you are seeking. The more explicit you are, the better. i.e., feel free to provide text for a proposed action – it may be revised later, but this approach will help with the efficient preparation of the actions record of the CEOS Plenary.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214313" marR="0" lvl="0" indent="-11271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4312" marR="0" lvl="0" indent="-2143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6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Where relevant and possible</a:t>
            </a: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presenters are invited to highlight for the CEOS community, and especially for CEOS Principals and stakeholders, significant milestones and key accomplishments. Please reference the CEOS 2024-2026 Work Plan where relevant deliverables or other CEOS services and functions apply.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214313" marR="0" lvl="0" indent="-11271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560E80-6C01-2ABB-C643-33C559F526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2" r="20671" b="26381"/>
          <a:stretch/>
        </p:blipFill>
        <p:spPr>
          <a:xfrm>
            <a:off x="9492341" y="1475309"/>
            <a:ext cx="2656115" cy="1562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25A6FE-13C9-B45F-E9E8-303B0932C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558533"/>
            <a:ext cx="11495400" cy="5123528"/>
          </a:xfrm>
        </p:spPr>
        <p:txBody>
          <a:bodyPr/>
          <a:lstStyle/>
          <a:p>
            <a:r>
              <a:rPr lang="en-US" sz="2000" dirty="0"/>
              <a:t>New GEOGLAM Secretariat Director – </a:t>
            </a:r>
            <a:br>
              <a:rPr lang="en-US" sz="2000" dirty="0"/>
            </a:br>
            <a:r>
              <a:rPr lang="en-US" sz="2000" b="1" dirty="0"/>
              <a:t>Sven </a:t>
            </a:r>
            <a:r>
              <a:rPr lang="en-US" sz="2000" b="1" dirty="0" err="1"/>
              <a:t>Gilliams</a:t>
            </a:r>
            <a:endParaRPr lang="en-US" sz="2000" b="1" dirty="0"/>
          </a:p>
          <a:p>
            <a:pPr lvl="1"/>
            <a:r>
              <a:rPr lang="en-US" sz="1800" i="1" dirty="0"/>
              <a:t>With thanks to Ian Jarvis for his 5 years as Director!</a:t>
            </a:r>
          </a:p>
          <a:p>
            <a:r>
              <a:rPr lang="en-US" sz="2000" dirty="0"/>
              <a:t>GEOGLAM Co-Chairs</a:t>
            </a:r>
          </a:p>
          <a:p>
            <a:pPr lvl="1"/>
            <a:r>
              <a:rPr lang="en-US" sz="1800" dirty="0"/>
              <a:t>Wu </a:t>
            </a:r>
            <a:r>
              <a:rPr lang="en-US" sz="1800" dirty="0" err="1"/>
              <a:t>Bingfang</a:t>
            </a:r>
            <a:r>
              <a:rPr lang="en-US" sz="1800" dirty="0"/>
              <a:t> (Chinese Academy of Sciences)</a:t>
            </a:r>
          </a:p>
          <a:p>
            <a:pPr lvl="1"/>
            <a:r>
              <a:rPr lang="en-US" sz="1800" dirty="0"/>
              <a:t>Chris Justice (University of Maryland)</a:t>
            </a:r>
          </a:p>
          <a:p>
            <a:pPr lvl="1"/>
            <a:r>
              <a:rPr lang="en-US" sz="1800" dirty="0"/>
              <a:t>Bettina </a:t>
            </a:r>
            <a:r>
              <a:rPr lang="en-US" sz="1800" dirty="0" err="1"/>
              <a:t>Baruth</a:t>
            </a:r>
            <a:r>
              <a:rPr lang="en-US" sz="1800" dirty="0"/>
              <a:t> (European Commission)</a:t>
            </a:r>
          </a:p>
          <a:p>
            <a:pPr lvl="1"/>
            <a:r>
              <a:rPr lang="en-US" sz="1800" dirty="0"/>
              <a:t>Jana </a:t>
            </a:r>
            <a:r>
              <a:rPr lang="en-US" sz="1800" dirty="0" err="1"/>
              <a:t>Blogman</a:t>
            </a:r>
            <a:r>
              <a:rPr lang="en-US" sz="1800" dirty="0"/>
              <a:t> (German Ministry of Ag)</a:t>
            </a:r>
            <a:endParaRPr lang="en-US" dirty="0"/>
          </a:p>
          <a:p>
            <a:r>
              <a:rPr lang="en-US" sz="2000" dirty="0"/>
              <a:t>GEOGLAM again endorsed </a:t>
            </a:r>
            <a:br>
              <a:rPr lang="en-US" sz="2000" dirty="0"/>
            </a:br>
            <a:r>
              <a:rPr lang="en-US" sz="2000" dirty="0"/>
              <a:t>by the G20 </a:t>
            </a:r>
            <a:r>
              <a:rPr lang="en-US" sz="2000" dirty="0">
                <a:sym typeface="Wingdings" pitchFamily="2" charset="2"/>
              </a:rPr>
              <a:t> </a:t>
            </a:r>
          </a:p>
          <a:p>
            <a:r>
              <a:rPr lang="en-US" sz="2000" dirty="0">
                <a:sym typeface="Wingdings" pitchFamily="2" charset="2"/>
              </a:rPr>
              <a:t>GEOGLAM also supporting national statistics, AFOLU, Sendai, SDGs…</a:t>
            </a:r>
            <a:endParaRPr lang="en-US" sz="2000" dirty="0"/>
          </a:p>
          <a:p>
            <a:pPr marL="50800" indent="0">
              <a:buNone/>
            </a:pP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3B38D5-69C8-EF48-952D-FB929972E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GEOGLAM General Update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17B809-F48A-E23D-EA70-180FF5753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140" y="3145972"/>
            <a:ext cx="5326315" cy="2493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Sven Gilliams">
            <a:extLst>
              <a:ext uri="{FF2B5EF4-FFF2-40B4-BE49-F238E27FC236}">
                <a16:creationId xmlns:a16="http://schemas.microsoft.com/office/drawing/2014/main" id="{FE8FC104-B7C4-FD80-4CAD-6245A9B8D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876" y="1188768"/>
            <a:ext cx="1005440" cy="125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B03420-4717-AB24-3627-9A54C6DBE0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876" y="6167949"/>
            <a:ext cx="1472929" cy="36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75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B65397-DFA6-C6DD-8C12-27C9000F3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293" y="1990847"/>
            <a:ext cx="4866315" cy="37628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0D6CBB-A9DD-B51B-1A7D-307DF5B510C2}"/>
              </a:ext>
            </a:extLst>
          </p:cNvPr>
          <p:cNvSpPr/>
          <p:nvPr/>
        </p:nvSpPr>
        <p:spPr>
          <a:xfrm>
            <a:off x="224975" y="3085624"/>
            <a:ext cx="4650769" cy="1416926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ontserra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D5B0C5-69B8-07ED-6875-2759064DA04B}"/>
              </a:ext>
            </a:extLst>
          </p:cNvPr>
          <p:cNvSpPr txBox="1"/>
          <p:nvPr/>
        </p:nvSpPr>
        <p:spPr>
          <a:xfrm>
            <a:off x="5071730" y="3806363"/>
            <a:ext cx="6847064" cy="224676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From EO-for-Ag practitioners: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&lt;50% agreed that they had access to all of the EO they needed for their analyses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65% agreed they required additional technical support to download, process, or utilize EO (even seasoned EO practitioners!)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Strong indication of desire for standard products: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Cloud-free, intercalibrated/harmonized time series (“ARD”)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Essential Agriculture Variables like crop type map, crop calendar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…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Most consistent boundary identified: lack of field data!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7792F6-7620-0C29-3AC5-8FCC18B7BF9A}"/>
              </a:ext>
            </a:extLst>
          </p:cNvPr>
          <p:cNvSpPr txBox="1"/>
          <p:nvPr/>
        </p:nvSpPr>
        <p:spPr>
          <a:xfrm>
            <a:off x="5067814" y="389031"/>
            <a:ext cx="6847064" cy="2677656"/>
          </a:xfrm>
          <a:prstGeom prst="rect">
            <a:avLst/>
          </a:prstGeom>
          <a:noFill/>
          <a:ln>
            <a:solidFill>
              <a:srgbClr val="4AAC0D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AAC0D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From Ag Monitoring “End User” organizations:</a:t>
            </a:r>
            <a:endParaRPr kumimoji="0" lang="en-US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All agreed that their organization would benefit from a greater use of EO data in their org’s decision making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Q: If your organization does not use satellite EO at any level of their decision making process, why is that the case?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“…org interested in EO, </a:t>
            </a:r>
            <a:r>
              <a:rPr kumimoji="0" lang="en-US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unsure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how to incorporate”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“…org thinks EO data are </a:t>
            </a:r>
            <a:r>
              <a:rPr kumimoji="0" lang="en-US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too expensive or difficult to access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…”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“…org thinks EO data are </a:t>
            </a:r>
            <a:r>
              <a:rPr kumimoji="0" lang="en-US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too unreliable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to implement operationally…”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Other answers: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Can’t keep up to date with which products are good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EDDD74-A5EB-06A2-6B85-C5F79E5F6002}"/>
              </a:ext>
            </a:extLst>
          </p:cNvPr>
          <p:cNvSpPr txBox="1"/>
          <p:nvPr/>
        </p:nvSpPr>
        <p:spPr>
          <a:xfrm>
            <a:off x="224975" y="156128"/>
            <a:ext cx="50232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4254C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From a 2018 GEOGLAM community survey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4254C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(small sample, but representative)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DF0CD6-B143-9D10-A03A-76A7343CA662}"/>
              </a:ext>
            </a:extLst>
          </p:cNvPr>
          <p:cNvSpPr/>
          <p:nvPr/>
        </p:nvSpPr>
        <p:spPr>
          <a:xfrm>
            <a:off x="2565594" y="1939371"/>
            <a:ext cx="2310150" cy="694944"/>
          </a:xfrm>
          <a:prstGeom prst="rect">
            <a:avLst/>
          </a:prstGeom>
          <a:noFill/>
          <a:ln w="28575">
            <a:solidFill>
              <a:srgbClr val="4AAC0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AAC0D"/>
              </a:solidFill>
              <a:effectLst/>
              <a:uLnTx/>
              <a:uFillTx/>
              <a:latin typeface="Montserrat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56C128-2CB5-9C85-6246-DCF790F61272}"/>
              </a:ext>
            </a:extLst>
          </p:cNvPr>
          <p:cNvSpPr txBox="1"/>
          <p:nvPr/>
        </p:nvSpPr>
        <p:spPr>
          <a:xfrm>
            <a:off x="10011905" y="6581001"/>
            <a:ext cx="28671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Whitcraft, et al. (2018)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1D5EEF-4E6D-D386-9D12-BEC02F4C8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876" y="6167949"/>
            <a:ext cx="1472929" cy="36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29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68FEA7C9-83AD-C29E-B3AF-1C64E5B4C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For a complex policy and operations environment, </a:t>
            </a:r>
            <a:br>
              <a:rPr lang="en-US" sz="2800" dirty="0"/>
            </a:br>
            <a:r>
              <a:rPr lang="en-US" sz="2800" dirty="0">
                <a:solidFill>
                  <a:srgbClr val="A6CE37"/>
                </a:solidFill>
              </a:rPr>
              <a:t>we need an integrator from EO to Impact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68823D-4BBC-42F1-A48B-1A521F7D2D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0848" y="1350757"/>
            <a:ext cx="4954588" cy="5029200"/>
          </a:xfrm>
        </p:spPr>
        <p:txBody>
          <a:bodyPr>
            <a:noAutofit/>
          </a:bodyPr>
          <a:lstStyle/>
          <a:p>
            <a:pPr marL="609585" lvl="1" indent="0">
              <a:spcAft>
                <a:spcPts val="600"/>
              </a:spcAft>
              <a:buNone/>
            </a:pPr>
            <a:endParaRPr lang="en-US" sz="2400" b="1" dirty="0">
              <a:latin typeface="Montserrat" pitchFamily="2" charset="77"/>
            </a:endParaRPr>
          </a:p>
          <a:p>
            <a:pPr lvl="1">
              <a:spcAft>
                <a:spcPts val="600"/>
              </a:spcAft>
            </a:pPr>
            <a:r>
              <a:rPr lang="en-US" sz="2400" b="1" dirty="0">
                <a:latin typeface="Montserrat" pitchFamily="2" charset="77"/>
              </a:rPr>
              <a:t>GEOGLAM is a bridge between communities </a:t>
            </a:r>
          </a:p>
          <a:p>
            <a:pPr marL="3429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itchFamily="2" charset="77"/>
              </a:rPr>
              <a:t>Policy &amp; decisions drive the information needs</a:t>
            </a:r>
          </a:p>
          <a:p>
            <a:pPr marL="3429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itchFamily="2" charset="77"/>
              </a:rPr>
              <a:t>Information needs drive the analytical needs</a:t>
            </a:r>
          </a:p>
          <a:p>
            <a:pPr marL="3429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itchFamily="2" charset="77"/>
              </a:rPr>
              <a:t>Analyses run on data</a:t>
            </a:r>
          </a:p>
          <a:p>
            <a:pPr marL="3429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itchFamily="2" charset="77"/>
              </a:rPr>
              <a:t>Data requirements inform space agencies</a:t>
            </a:r>
          </a:p>
          <a:p>
            <a:pPr marL="3429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itchFamily="2" charset="77"/>
              </a:rPr>
              <a:t>Analytical needs identify capacity development and ICT needs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E1F6A92-5BE7-46D7-9CD4-2869872DE677}"/>
              </a:ext>
            </a:extLst>
          </p:cNvPr>
          <p:cNvSpPr txBox="1">
            <a:spLocks/>
          </p:cNvSpPr>
          <p:nvPr/>
        </p:nvSpPr>
        <p:spPr>
          <a:xfrm>
            <a:off x="609600" y="5206379"/>
            <a:ext cx="1108396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>
                    <a:lumMod val="85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bg1">
                    <a:lumMod val="85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85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133" kern="1200">
                <a:solidFill>
                  <a:schemeClr val="bg1">
                    <a:lumMod val="85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133" kern="1200">
                <a:solidFill>
                  <a:schemeClr val="bg1">
                    <a:lumMod val="85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78" marR="0" lvl="0" indent="-457178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Montserrat" pitchFamily="2" charset="77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27C1DD-8055-B93A-B534-CD6FA8256BD4}"/>
              </a:ext>
            </a:extLst>
          </p:cNvPr>
          <p:cNvSpPr txBox="1"/>
          <p:nvPr/>
        </p:nvSpPr>
        <p:spPr>
          <a:xfrm>
            <a:off x="6796420" y="2299613"/>
            <a:ext cx="358573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Helvetica Light"/>
              </a:rPr>
              <a:t>Policy / Use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CCC160-D73A-8574-A201-1D8E4E0193E4}"/>
              </a:ext>
            </a:extLst>
          </p:cNvPr>
          <p:cNvSpPr txBox="1"/>
          <p:nvPr/>
        </p:nvSpPr>
        <p:spPr>
          <a:xfrm>
            <a:off x="6796420" y="3753738"/>
            <a:ext cx="358573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Helvetica Light"/>
              </a:rPr>
              <a:t>Products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3A3AC3-0C97-AC04-0ABB-202F85F846EF}"/>
              </a:ext>
            </a:extLst>
          </p:cNvPr>
          <p:cNvSpPr txBox="1"/>
          <p:nvPr/>
        </p:nvSpPr>
        <p:spPr>
          <a:xfrm>
            <a:off x="6796420" y="5207863"/>
            <a:ext cx="358573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Helvetica Light"/>
              </a:rPr>
              <a:t>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7A723F-38AD-D613-5C06-2C2AA372C156}"/>
              </a:ext>
            </a:extLst>
          </p:cNvPr>
          <p:cNvSpPr txBox="1"/>
          <p:nvPr/>
        </p:nvSpPr>
        <p:spPr>
          <a:xfrm rot="5400000">
            <a:off x="5848735" y="3864063"/>
            <a:ext cx="2045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itchFamily="2" charset="77"/>
                <a:ea typeface="+mn-ea"/>
                <a:cs typeface="Calibri Light" panose="020F0302020204030204" pitchFamily="34" charset="0"/>
              </a:rPr>
              <a:t>Justifying and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itchFamily="2" charset="77"/>
                <a:ea typeface="+mn-ea"/>
                <a:cs typeface="Calibri Light" panose="020F030202020403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itchFamily="2" charset="77"/>
                <a:ea typeface="+mn-ea"/>
                <a:cs typeface="Calibri Light" panose="020F0302020204030204" pitchFamily="34" charset="0"/>
              </a:rPr>
              <a:t> Defining Needs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D5BB0E6-A34E-42E0-1149-B85F609C0E17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6862307" y="2198653"/>
            <a:ext cx="9304" cy="965699"/>
          </a:xfrm>
          <a:prstGeom prst="straightConnector1">
            <a:avLst/>
          </a:prstGeom>
          <a:noFill/>
          <a:ln w="28575" cap="flat">
            <a:solidFill>
              <a:srgbClr val="773F9B">
                <a:lumMod val="60000"/>
                <a:lumOff val="40000"/>
              </a:srgbClr>
            </a:solidFill>
            <a:prstDash val="solid"/>
            <a:miter lim="400000"/>
            <a:tailEnd type="triangle"/>
          </a:ln>
          <a:effectLst/>
          <a:sp3d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F620637-D434-AACE-263A-159C0497B440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6871611" y="5210105"/>
            <a:ext cx="0" cy="492323"/>
          </a:xfrm>
          <a:prstGeom prst="straightConnector1">
            <a:avLst/>
          </a:prstGeom>
          <a:noFill/>
          <a:ln w="28575" cap="flat">
            <a:solidFill>
              <a:srgbClr val="773F9B">
                <a:lumMod val="60000"/>
                <a:lumOff val="40000"/>
              </a:srgbClr>
            </a:solidFill>
            <a:prstDash val="solid"/>
            <a:miter lim="400000"/>
            <a:tailEnd type="triangle"/>
          </a:ln>
          <a:effectLst/>
          <a:sp3d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3A2D32B-B085-B576-E4E9-DAD72B5BB860}"/>
              </a:ext>
            </a:extLst>
          </p:cNvPr>
          <p:cNvSpPr txBox="1"/>
          <p:nvPr/>
        </p:nvSpPr>
        <p:spPr>
          <a:xfrm rot="16200000">
            <a:off x="9347242" y="3753144"/>
            <a:ext cx="198099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itchFamily="2" charset="77"/>
                <a:ea typeface="+mn-ea"/>
                <a:cs typeface="Calibri Light" panose="020F0302020204030204" pitchFamily="34" charset="0"/>
              </a:rPr>
              <a:t>Analysing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itchFamily="2" charset="77"/>
                <a:ea typeface="+mn-ea"/>
                <a:cs typeface="Calibri Light" panose="020F0302020204030204" pitchFamily="34" charset="0"/>
              </a:rPr>
              <a:t> &amp; Adding Value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5C23D02-F015-F6EE-1721-0494BF734B50}"/>
              </a:ext>
            </a:extLst>
          </p:cNvPr>
          <p:cNvCxnSpPr>
            <a:cxnSpLocks/>
          </p:cNvCxnSpPr>
          <p:nvPr/>
        </p:nvCxnSpPr>
        <p:spPr>
          <a:xfrm flipH="1" flipV="1">
            <a:off x="10337740" y="2289563"/>
            <a:ext cx="1" cy="947436"/>
          </a:xfrm>
          <a:prstGeom prst="straightConnector1">
            <a:avLst/>
          </a:prstGeom>
          <a:noFill/>
          <a:ln w="28575" cap="flat" cmpd="sng" algn="ctr">
            <a:solidFill>
              <a:srgbClr val="C82506">
                <a:lumMod val="60000"/>
                <a:lumOff val="40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E52D266-A698-9AFB-8FF4-D32452EF6B36}"/>
              </a:ext>
            </a:extLst>
          </p:cNvPr>
          <p:cNvCxnSpPr>
            <a:cxnSpLocks/>
          </p:cNvCxnSpPr>
          <p:nvPr/>
        </p:nvCxnSpPr>
        <p:spPr>
          <a:xfrm flipV="1">
            <a:off x="10337739" y="4867212"/>
            <a:ext cx="0" cy="835216"/>
          </a:xfrm>
          <a:prstGeom prst="straightConnector1">
            <a:avLst/>
          </a:prstGeom>
          <a:noFill/>
          <a:ln w="28575" cap="flat" cmpd="sng" algn="ctr">
            <a:solidFill>
              <a:srgbClr val="C82506">
                <a:lumMod val="60000"/>
                <a:lumOff val="40000"/>
              </a:srgbClr>
            </a:solidFill>
            <a:prstDash val="solid"/>
            <a:tailEnd type="triangle"/>
          </a:ln>
          <a:effectLst/>
        </p:spPr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2D07F17C-34C9-FF6F-3F70-95ADB8770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876" y="6167949"/>
            <a:ext cx="1472929" cy="36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57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>
            <a:extLst>
              <a:ext uri="{FF2B5EF4-FFF2-40B4-BE49-F238E27FC236}">
                <a16:creationId xmlns:a16="http://schemas.microsoft.com/office/drawing/2014/main" id="{EE16FF23-2670-D149-A619-9D242A985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8" y="1129557"/>
            <a:ext cx="8470585" cy="5395078"/>
          </a:xfrm>
          <a:prstGeom prst="rect">
            <a:avLst/>
          </a:prstGeom>
        </p:spPr>
      </p:pic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C1DAA108-A710-9881-573C-BA37E5A4F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9809" y="2083443"/>
            <a:ext cx="3812087" cy="4012557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 sz="1800" dirty="0">
                <a:solidFill>
                  <a:srgbClr val="222222"/>
                </a:solidFill>
                <a:effectLst/>
                <a:latin typeface="Montserrat" pitchFamily="2" charset="77"/>
                <a:ea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800" dirty="0">
                <a:solidFill>
                  <a:srgbClr val="222222"/>
                </a:solidFill>
                <a:latin typeface="Montserrat" pitchFamily="2" charset="77"/>
                <a:ea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800" dirty="0">
                <a:effectLst/>
                <a:latin typeface="Montserrat" pitchFamily="2" charset="77"/>
                <a:ea typeface="Arial" panose="020B0604020202020204" pitchFamily="34" charset="0"/>
                <a:cs typeface="Arial" panose="020B0604020202020204" pitchFamily="34" charset="0"/>
              </a:rPr>
              <a:t>ata produced must be policy-relevant and not exist for its own sake.” </a:t>
            </a:r>
            <a:r>
              <a:rPr lang="en-US" sz="1800" dirty="0">
                <a:effectLst/>
                <a:latin typeface="Montserrat" pitchFamily="2" charset="77"/>
                <a:ea typeface="Arial" panose="020B0604020202020204" pitchFamily="34" charset="0"/>
              </a:rPr>
              <a:t>(UN Statistics Division, 2017)</a:t>
            </a:r>
          </a:p>
          <a:p>
            <a:pPr lvl="1"/>
            <a:r>
              <a:rPr lang="en-US" sz="1400" dirty="0">
                <a:latin typeface="Montserrat" pitchFamily="2" charset="77"/>
              </a:rPr>
              <a:t>Clear mandate to harmonize and synergize</a:t>
            </a:r>
          </a:p>
          <a:p>
            <a:r>
              <a:rPr lang="en-US" sz="1800" dirty="0">
                <a:latin typeface="Montserrat" pitchFamily="2" charset="77"/>
              </a:rPr>
              <a:t>“Essential Agriculture Variables” (EAVs) emerged as a unifying framework to maximize EO value and meet multiple information and decision needs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9C428-7FEB-EC00-3620-A4C311064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Data Value Chain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D0649B5A-F9CF-D59D-36A0-C1BC368CE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0511" y="1143577"/>
            <a:ext cx="2087609" cy="54032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BB42D470-E962-3FC4-66D8-853DD5355506}"/>
              </a:ext>
            </a:extLst>
          </p:cNvPr>
          <p:cNvSpPr txBox="1"/>
          <p:nvPr/>
        </p:nvSpPr>
        <p:spPr>
          <a:xfrm>
            <a:off x="225990" y="2558441"/>
            <a:ext cx="7954028" cy="1816274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2" name="Picture 131">
            <a:extLst>
              <a:ext uri="{FF2B5EF4-FFF2-40B4-BE49-F238E27FC236}">
                <a16:creationId xmlns:a16="http://schemas.microsoft.com/office/drawing/2014/main" id="{5E48AFD5-EECE-5485-4915-334357531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876" y="6167949"/>
            <a:ext cx="1472929" cy="36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1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3109B3-F533-D365-8233-B85A09251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631" y="1137001"/>
            <a:ext cx="5421045" cy="4775482"/>
          </a:xfrm>
        </p:spPr>
        <p:txBody>
          <a:bodyPr/>
          <a:lstStyle/>
          <a:p>
            <a:r>
              <a:rPr lang="en-US" sz="2400" dirty="0"/>
              <a:t>What:</a:t>
            </a:r>
          </a:p>
          <a:p>
            <a:pPr lvl="1"/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Satellite-based “building blocks”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that in combination with one another and/or other non-EO information support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actionable, policy-required information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 on the state, change, and forecast of agricultural land use and productivity.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  <a:latin typeface="Montserrat" pitchFamily="2" charset="77"/>
              </a:rPr>
              <a:t>Learn from ECVs, seek to harmonize with other communities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pPr lvl="1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7F7647-D506-F1D1-8EA8-746F4666408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7130005" y="1137001"/>
            <a:ext cx="4675364" cy="4775482"/>
          </a:xfrm>
        </p:spPr>
        <p:txBody>
          <a:bodyPr/>
          <a:lstStyle/>
          <a:p>
            <a:r>
              <a:rPr lang="en-US" sz="2400" dirty="0"/>
              <a:t>Who:</a:t>
            </a:r>
          </a:p>
          <a:p>
            <a:pPr lvl="1"/>
            <a:r>
              <a:rPr lang="en-US" sz="1600" dirty="0"/>
              <a:t>2 Co-leads (Whitcraft, </a:t>
            </a:r>
            <a:r>
              <a:rPr lang="en-US" sz="1600" dirty="0" err="1"/>
              <a:t>Gilliams</a:t>
            </a:r>
            <a:r>
              <a:rPr lang="en-US" sz="1600" dirty="0"/>
              <a:t>) + 27 ”EAV Stewards” from GEOGLAM operations or operational research  Community</a:t>
            </a:r>
            <a:endParaRPr lang="en-US" sz="2000" dirty="0"/>
          </a:p>
          <a:p>
            <a:r>
              <a:rPr lang="en-US" sz="2400" dirty="0"/>
              <a:t>Timeline:</a:t>
            </a:r>
          </a:p>
          <a:p>
            <a:pPr lvl="1"/>
            <a:r>
              <a:rPr lang="en-US" sz="1600" dirty="0"/>
              <a:t>2018: Socialized with GEOGLAM community</a:t>
            </a:r>
          </a:p>
          <a:p>
            <a:pPr lvl="1"/>
            <a:r>
              <a:rPr lang="en-US" sz="1600" dirty="0"/>
              <a:t>2019: GEOGLAM Workshop</a:t>
            </a:r>
          </a:p>
          <a:p>
            <a:pPr lvl="1"/>
            <a:r>
              <a:rPr lang="en-US" sz="1600" dirty="0"/>
              <a:t>2020: Virtual sprints</a:t>
            </a:r>
          </a:p>
          <a:p>
            <a:pPr lvl="1"/>
            <a:r>
              <a:rPr lang="en-US" sz="1600" dirty="0"/>
              <a:t>2022: 1</a:t>
            </a:r>
            <a:r>
              <a:rPr lang="en-US" sz="1600" baseline="30000" dirty="0"/>
              <a:t>st</a:t>
            </a:r>
            <a:r>
              <a:rPr lang="en-US" sz="1600" dirty="0"/>
              <a:t> version published</a:t>
            </a:r>
          </a:p>
          <a:p>
            <a:pPr lvl="1"/>
            <a:r>
              <a:rPr lang="en-US" sz="1600" dirty="0">
                <a:sym typeface="Wingdings" pitchFamily="2" charset="2"/>
              </a:rPr>
              <a:t> </a:t>
            </a:r>
            <a:r>
              <a:rPr lang="en-US" sz="1600" dirty="0"/>
              <a:t>2023: Community priorities + supporting work areas </a:t>
            </a:r>
            <a:r>
              <a:rPr lang="en-US" sz="1600" dirty="0" err="1"/>
              <a:t>ID’d</a:t>
            </a:r>
            <a:r>
              <a:rPr lang="en-US" sz="1600" dirty="0"/>
              <a:t> </a:t>
            </a:r>
            <a:endParaRPr lang="en-US" sz="2000" dirty="0"/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E9ED67-F56F-518B-2492-3AACB02B0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Agriculture Variables</a:t>
            </a: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0A31585D-0667-A171-6A7B-33DA8EC55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21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0" t="50501" r="3996" b="21883"/>
          <a:stretch/>
        </p:blipFill>
        <p:spPr>
          <a:xfrm>
            <a:off x="176048" y="4791919"/>
            <a:ext cx="7463243" cy="16880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648345-BC71-CA84-5DA7-2330D45E0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876" y="6167949"/>
            <a:ext cx="1472929" cy="36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34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A19357-5B1A-C7C6-D79E-D0EA69153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974F9E-E2EB-31D9-5152-A4863B9BB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7" y="175939"/>
            <a:ext cx="11257005" cy="6332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1023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CEBE6898-BFDE-6CC3-B5B2-66F005190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030" y="1184222"/>
            <a:ext cx="4226744" cy="3268314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C912112-0620-05A6-DD34-93FB18025B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9012756"/>
              </p:ext>
            </p:extLst>
          </p:nvPr>
        </p:nvGraphicFramePr>
        <p:xfrm>
          <a:off x="8340256" y="1036390"/>
          <a:ext cx="3759840" cy="5468494"/>
        </p:xfrm>
        <a:graphic>
          <a:graphicData uri="http://schemas.openxmlformats.org/drawingml/2006/table">
            <a:tbl>
              <a:tblPr/>
              <a:tblGrid>
                <a:gridCol w="3759840">
                  <a:extLst>
                    <a:ext uri="{9D8B030D-6E8A-4147-A177-3AD203B41FA5}">
                      <a16:colId xmlns:a16="http://schemas.microsoft.com/office/drawing/2014/main" val="3766277778"/>
                    </a:ext>
                  </a:extLst>
                </a:gridCol>
              </a:tblGrid>
              <a:tr h="230671"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1" dirty="0">
                          <a:effectLst/>
                          <a:latin typeface="Montserrat" pitchFamily="2" charset="77"/>
                        </a:rPr>
                        <a:t>Ag Domain EAVs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531324"/>
                  </a:ext>
                </a:extLst>
              </a:tr>
              <a:tr h="230671">
                <a:tc>
                  <a:txBody>
                    <a:bodyPr/>
                    <a:lstStyle/>
                    <a:p>
                      <a:pPr rtl="0" fontAlgn="b"/>
                      <a:r>
                        <a:rPr lang="en-US" sz="1500" dirty="0">
                          <a:effectLst/>
                          <a:latin typeface="Montserrat" pitchFamily="2" charset="77"/>
                        </a:rPr>
                        <a:t>Water Productivity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2171895"/>
                  </a:ext>
                </a:extLst>
              </a:tr>
              <a:tr h="230671">
                <a:tc>
                  <a:txBody>
                    <a:bodyPr/>
                    <a:lstStyle/>
                    <a:p>
                      <a:pPr rtl="0" fontAlgn="b"/>
                      <a:r>
                        <a:rPr lang="en-US" sz="1500" dirty="0">
                          <a:effectLst/>
                          <a:latin typeface="Montserrat" pitchFamily="2" charset="77"/>
                        </a:rPr>
                        <a:t>Irrigated Cropland Map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1373861"/>
                  </a:ext>
                </a:extLst>
              </a:tr>
              <a:tr h="230671">
                <a:tc>
                  <a:txBody>
                    <a:bodyPr/>
                    <a:lstStyle/>
                    <a:p>
                      <a:pPr rtl="0" fontAlgn="b"/>
                      <a:r>
                        <a:rPr lang="en-US" sz="1500" dirty="0">
                          <a:effectLst/>
                          <a:latin typeface="Montserrat" pitchFamily="2" charset="77"/>
                        </a:rPr>
                        <a:t>Reference Crop Calendars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9497533"/>
                  </a:ext>
                </a:extLst>
              </a:tr>
              <a:tr h="230671">
                <a:tc>
                  <a:txBody>
                    <a:bodyPr/>
                    <a:lstStyle/>
                    <a:p>
                      <a:pPr rtl="0" fontAlgn="b"/>
                      <a:r>
                        <a:rPr lang="en-US" sz="1500" dirty="0">
                          <a:effectLst/>
                          <a:latin typeface="Montserrat" pitchFamily="2" charset="77"/>
                        </a:rPr>
                        <a:t>Current Crop Stage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3226518"/>
                  </a:ext>
                </a:extLst>
              </a:tr>
              <a:tr h="230671">
                <a:tc>
                  <a:txBody>
                    <a:bodyPr/>
                    <a:lstStyle/>
                    <a:p>
                      <a:pPr rtl="0" fontAlgn="b"/>
                      <a:r>
                        <a:rPr lang="en-US" sz="1500" dirty="0">
                          <a:effectLst/>
                          <a:latin typeface="Montserrat" pitchFamily="2" charset="77"/>
                        </a:rPr>
                        <a:t>GDD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3088548"/>
                  </a:ext>
                </a:extLst>
              </a:tr>
              <a:tr h="230671">
                <a:tc>
                  <a:txBody>
                    <a:bodyPr/>
                    <a:lstStyle/>
                    <a:p>
                      <a:pPr rtl="0" fontAlgn="b"/>
                      <a:r>
                        <a:rPr lang="en-US" sz="1500" dirty="0">
                          <a:effectLst/>
                          <a:latin typeface="Montserrat" pitchFamily="2" charset="77"/>
                        </a:rPr>
                        <a:t>Crop condition assessment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5763683"/>
                  </a:ext>
                </a:extLst>
              </a:tr>
              <a:tr h="230671">
                <a:tc>
                  <a:txBody>
                    <a:bodyPr/>
                    <a:lstStyle/>
                    <a:p>
                      <a:pPr rtl="0" fontAlgn="b"/>
                      <a:r>
                        <a:rPr lang="en-US" sz="1500" dirty="0">
                          <a:effectLst/>
                          <a:latin typeface="Montserrat" pitchFamily="2" charset="77"/>
                        </a:rPr>
                        <a:t>Crop yield forecast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6074256"/>
                  </a:ext>
                </a:extLst>
              </a:tr>
              <a:tr h="230671">
                <a:tc>
                  <a:txBody>
                    <a:bodyPr/>
                    <a:lstStyle/>
                    <a:p>
                      <a:pPr rtl="0" fontAlgn="b"/>
                      <a:r>
                        <a:rPr lang="en-US" sz="1500" dirty="0">
                          <a:effectLst/>
                          <a:latin typeface="Montserrat" pitchFamily="2" charset="77"/>
                        </a:rPr>
                        <a:t>Crop Yield estimation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7710276"/>
                  </a:ext>
                </a:extLst>
              </a:tr>
              <a:tr h="230671">
                <a:tc>
                  <a:txBody>
                    <a:bodyPr/>
                    <a:lstStyle/>
                    <a:p>
                      <a:pPr rtl="0" fontAlgn="b"/>
                      <a:r>
                        <a:rPr lang="en-US" sz="1500" dirty="0">
                          <a:effectLst/>
                          <a:latin typeface="Montserrat" pitchFamily="2" charset="77"/>
                        </a:rPr>
                        <a:t>Rangeland Condition assessment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4686935"/>
                  </a:ext>
                </a:extLst>
              </a:tr>
              <a:tr h="230671">
                <a:tc>
                  <a:txBody>
                    <a:bodyPr/>
                    <a:lstStyle/>
                    <a:p>
                      <a:pPr rtl="0" fontAlgn="b"/>
                      <a:r>
                        <a:rPr lang="en-US" sz="1500" dirty="0">
                          <a:effectLst/>
                          <a:latin typeface="Montserrat" pitchFamily="2" charset="77"/>
                        </a:rPr>
                        <a:t>Land Management Calendar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9676761"/>
                  </a:ext>
                </a:extLst>
              </a:tr>
              <a:tr h="230671">
                <a:tc>
                  <a:txBody>
                    <a:bodyPr/>
                    <a:lstStyle/>
                    <a:p>
                      <a:pPr rtl="0" fontAlgn="b"/>
                      <a:r>
                        <a:rPr lang="en-US" sz="1500" dirty="0">
                          <a:effectLst/>
                          <a:latin typeface="Montserrat" pitchFamily="2" charset="77"/>
                        </a:rPr>
                        <a:t>Agriculture Mask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5386853"/>
                  </a:ext>
                </a:extLst>
              </a:tr>
              <a:tr h="230671">
                <a:tc>
                  <a:txBody>
                    <a:bodyPr/>
                    <a:lstStyle/>
                    <a:p>
                      <a:pPr rtl="0" fontAlgn="b"/>
                      <a:r>
                        <a:rPr lang="en-US" sz="1500">
                          <a:effectLst/>
                          <a:latin typeface="Montserrat" pitchFamily="2" charset="77"/>
                        </a:rPr>
                        <a:t>Cropland Mask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7143295"/>
                  </a:ext>
                </a:extLst>
              </a:tr>
              <a:tr h="230671">
                <a:tc>
                  <a:txBody>
                    <a:bodyPr/>
                    <a:lstStyle/>
                    <a:p>
                      <a:pPr rtl="0" fontAlgn="b"/>
                      <a:r>
                        <a:rPr lang="en-US" sz="1500" dirty="0">
                          <a:effectLst/>
                          <a:latin typeface="Montserrat" pitchFamily="2" charset="77"/>
                        </a:rPr>
                        <a:t>Rangeland Mask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7145600"/>
                  </a:ext>
                </a:extLst>
              </a:tr>
              <a:tr h="230671">
                <a:tc>
                  <a:txBody>
                    <a:bodyPr/>
                    <a:lstStyle/>
                    <a:p>
                      <a:pPr rtl="0" fontAlgn="b"/>
                      <a:r>
                        <a:rPr lang="en-US" sz="1500" dirty="0">
                          <a:effectLst/>
                          <a:latin typeface="Montserrat" pitchFamily="2" charset="77"/>
                        </a:rPr>
                        <a:t>Seasonal Fallow mask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4806604"/>
                  </a:ext>
                </a:extLst>
              </a:tr>
              <a:tr h="230671">
                <a:tc>
                  <a:txBody>
                    <a:bodyPr/>
                    <a:lstStyle/>
                    <a:p>
                      <a:pPr rtl="0" fontAlgn="b"/>
                      <a:r>
                        <a:rPr lang="en-US" sz="1500">
                          <a:effectLst/>
                          <a:latin typeface="Montserrat" pitchFamily="2" charset="77"/>
                        </a:rPr>
                        <a:t>Seasonal Cover Crop Mask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5580926"/>
                  </a:ext>
                </a:extLst>
              </a:tr>
              <a:tr h="230671">
                <a:tc>
                  <a:txBody>
                    <a:bodyPr/>
                    <a:lstStyle/>
                    <a:p>
                      <a:pPr rtl="0" fontAlgn="b"/>
                      <a:r>
                        <a:rPr lang="en-US" sz="1500" dirty="0">
                          <a:effectLst/>
                          <a:latin typeface="Montserrat" pitchFamily="2" charset="77"/>
                        </a:rPr>
                        <a:t>Non-Perennial Cropland Mask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3751183"/>
                  </a:ext>
                </a:extLst>
              </a:tr>
              <a:tr h="230671">
                <a:tc>
                  <a:txBody>
                    <a:bodyPr/>
                    <a:lstStyle/>
                    <a:p>
                      <a:pPr rtl="0" fontAlgn="b"/>
                      <a:r>
                        <a:rPr lang="en-US" sz="1500" dirty="0">
                          <a:effectLst/>
                          <a:latin typeface="Montserrat" pitchFamily="2" charset="77"/>
                        </a:rPr>
                        <a:t>Perennial Cropland Mask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2603562"/>
                  </a:ext>
                </a:extLst>
              </a:tr>
              <a:tr h="230671">
                <a:tc>
                  <a:txBody>
                    <a:bodyPr/>
                    <a:lstStyle/>
                    <a:p>
                      <a:pPr rtl="0" fontAlgn="b"/>
                      <a:r>
                        <a:rPr lang="en-US" sz="1500" dirty="0">
                          <a:effectLst/>
                          <a:latin typeface="Montserrat" pitchFamily="2" charset="77"/>
                        </a:rPr>
                        <a:t>Managed Grasslands Mask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464115"/>
                  </a:ext>
                </a:extLst>
              </a:tr>
              <a:tr h="230671">
                <a:tc>
                  <a:txBody>
                    <a:bodyPr/>
                    <a:lstStyle/>
                    <a:p>
                      <a:pPr rtl="0" fontAlgn="b"/>
                      <a:r>
                        <a:rPr lang="en-US" sz="1500" dirty="0">
                          <a:effectLst/>
                          <a:latin typeface="Montserrat" pitchFamily="2" charset="77"/>
                        </a:rPr>
                        <a:t>Crop Type Masks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8000593"/>
                  </a:ext>
                </a:extLst>
              </a:tr>
              <a:tr h="230671">
                <a:tc>
                  <a:txBody>
                    <a:bodyPr/>
                    <a:lstStyle/>
                    <a:p>
                      <a:pPr rtl="0" fontAlgn="b"/>
                      <a:r>
                        <a:rPr lang="en-US" sz="1500" dirty="0">
                          <a:effectLst/>
                          <a:latin typeface="Montserrat" pitchFamily="2" charset="77"/>
                        </a:rPr>
                        <a:t>Field Boundaries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915192"/>
                  </a:ext>
                </a:extLst>
              </a:tr>
              <a:tr h="230671">
                <a:tc>
                  <a:txBody>
                    <a:bodyPr/>
                    <a:lstStyle/>
                    <a:p>
                      <a:pPr rtl="0" fontAlgn="b"/>
                      <a:r>
                        <a:rPr lang="en-US" sz="1500" dirty="0">
                          <a:effectLst/>
                          <a:latin typeface="Montserrat" pitchFamily="2" charset="77"/>
                        </a:rPr>
                        <a:t>Crop Type Area Estimation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2188409"/>
                  </a:ext>
                </a:extLst>
              </a:tr>
              <a:tr h="230671">
                <a:tc>
                  <a:txBody>
                    <a:bodyPr/>
                    <a:lstStyle/>
                    <a:p>
                      <a:pPr rtl="0" fontAlgn="b"/>
                      <a:r>
                        <a:rPr lang="en-US" sz="1500" dirty="0">
                          <a:effectLst/>
                          <a:latin typeface="Montserrat" pitchFamily="2" charset="77"/>
                        </a:rPr>
                        <a:t>Agricultural Burned-Area Map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283694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6EB13F9-2FB7-616E-A5E0-904A350FF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834460"/>
              </p:ext>
            </p:extLst>
          </p:nvPr>
        </p:nvGraphicFramePr>
        <p:xfrm>
          <a:off x="202754" y="1184222"/>
          <a:ext cx="3705926" cy="5016280"/>
        </p:xfrm>
        <a:graphic>
          <a:graphicData uri="http://schemas.openxmlformats.org/drawingml/2006/table">
            <a:tbl>
              <a:tblPr/>
              <a:tblGrid>
                <a:gridCol w="3705926">
                  <a:extLst>
                    <a:ext uri="{9D8B030D-6E8A-4147-A177-3AD203B41FA5}">
                      <a16:colId xmlns:a16="http://schemas.microsoft.com/office/drawing/2014/main" val="3766277778"/>
                    </a:ext>
                  </a:extLst>
                </a:gridCol>
              </a:tblGrid>
              <a:tr h="191288">
                <a:tc>
                  <a:txBody>
                    <a:bodyPr/>
                    <a:lstStyle/>
                    <a:p>
                      <a:pPr rtl="0" fontAlgn="b"/>
                      <a:r>
                        <a:rPr lang="en-US" sz="1800" b="1" dirty="0">
                          <a:effectLst/>
                          <a:latin typeface="Montserrat" pitchFamily="2" charset="77"/>
                        </a:rPr>
                        <a:t>Met &amp; Land Domain EAVs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531324"/>
                  </a:ext>
                </a:extLst>
              </a:tr>
              <a:tr h="204269">
                <a:tc>
                  <a:txBody>
                    <a:bodyPr/>
                    <a:lstStyle/>
                    <a:p>
                      <a:pPr rtl="0" fontAlgn="b"/>
                      <a:r>
                        <a:rPr lang="en-US" sz="1500" dirty="0">
                          <a:effectLst/>
                          <a:latin typeface="Montserrat" pitchFamily="2" charset="77"/>
                        </a:rPr>
                        <a:t>Land surface temp (ECV)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0142824"/>
                  </a:ext>
                </a:extLst>
              </a:tr>
              <a:tr h="204269">
                <a:tc>
                  <a:txBody>
                    <a:bodyPr/>
                    <a:lstStyle/>
                    <a:p>
                      <a:pPr rtl="0" fontAlgn="b"/>
                      <a:r>
                        <a:rPr lang="en-US" sz="1500" dirty="0">
                          <a:effectLst/>
                          <a:latin typeface="Montserrat" pitchFamily="2" charset="77"/>
                        </a:rPr>
                        <a:t>Air temperature (ECV)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9663257"/>
                  </a:ext>
                </a:extLst>
              </a:tr>
              <a:tr h="204269">
                <a:tc>
                  <a:txBody>
                    <a:bodyPr/>
                    <a:lstStyle/>
                    <a:p>
                      <a:pPr rtl="0" fontAlgn="b"/>
                      <a:r>
                        <a:rPr lang="en-US" sz="1500">
                          <a:effectLst/>
                          <a:latin typeface="Montserrat" pitchFamily="2" charset="77"/>
                        </a:rPr>
                        <a:t>Surface Soil Moisture (ECV)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1920789"/>
                  </a:ext>
                </a:extLst>
              </a:tr>
              <a:tr h="204269">
                <a:tc>
                  <a:txBody>
                    <a:bodyPr/>
                    <a:lstStyle/>
                    <a:p>
                      <a:pPr rtl="0" fontAlgn="b"/>
                      <a:r>
                        <a:rPr lang="en-US" sz="1500" dirty="0">
                          <a:effectLst/>
                          <a:latin typeface="Montserrat" pitchFamily="2" charset="77"/>
                        </a:rPr>
                        <a:t>Root Zone Soil Moisture (ECV)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0823764"/>
                  </a:ext>
                </a:extLst>
              </a:tr>
              <a:tr h="20426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dirty="0">
                          <a:effectLst/>
                          <a:latin typeface="Montserrat" pitchFamily="2" charset="77"/>
                        </a:rPr>
                        <a:t>Wind Speed (ECV)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1765989"/>
                  </a:ext>
                </a:extLst>
              </a:tr>
              <a:tr h="20426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dirty="0">
                          <a:effectLst/>
                          <a:latin typeface="Montserrat" pitchFamily="2" charset="77"/>
                        </a:rPr>
                        <a:t>Precipitation (ECV)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5889184"/>
                  </a:ext>
                </a:extLst>
              </a:tr>
              <a:tr h="20426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dirty="0">
                          <a:effectLst/>
                          <a:latin typeface="Montserrat" pitchFamily="2" charset="77"/>
                        </a:rPr>
                        <a:t>LAI (ECV)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6647498"/>
                  </a:ext>
                </a:extLst>
              </a:tr>
              <a:tr h="20426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dirty="0" err="1">
                          <a:effectLst/>
                          <a:latin typeface="Montserrat" pitchFamily="2" charset="77"/>
                        </a:rPr>
                        <a:t>fAPAR</a:t>
                      </a:r>
                      <a:r>
                        <a:rPr lang="en-US" sz="1500" dirty="0">
                          <a:effectLst/>
                          <a:latin typeface="Montserrat" pitchFamily="2" charset="77"/>
                        </a:rPr>
                        <a:t> (ECV)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2841523"/>
                  </a:ext>
                </a:extLst>
              </a:tr>
              <a:tr h="204269">
                <a:tc>
                  <a:txBody>
                    <a:bodyPr/>
                    <a:lstStyle/>
                    <a:p>
                      <a:pPr rtl="0" fontAlgn="b"/>
                      <a:r>
                        <a:rPr lang="en-US" sz="1500" dirty="0">
                          <a:effectLst/>
                          <a:latin typeface="Montserrat" pitchFamily="2" charset="77"/>
                        </a:rPr>
                        <a:t>Incoming radiation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520882"/>
                  </a:ext>
                </a:extLst>
              </a:tr>
              <a:tr h="204269">
                <a:tc>
                  <a:txBody>
                    <a:bodyPr/>
                    <a:lstStyle/>
                    <a:p>
                      <a:pPr rtl="0" fontAlgn="b"/>
                      <a:r>
                        <a:rPr lang="en-US" sz="1500" dirty="0">
                          <a:effectLst/>
                          <a:latin typeface="Montserrat" pitchFamily="2" charset="77"/>
                        </a:rPr>
                        <a:t>Relative humidity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2507916"/>
                  </a:ext>
                </a:extLst>
              </a:tr>
              <a:tr h="204269">
                <a:tc>
                  <a:txBody>
                    <a:bodyPr/>
                    <a:lstStyle/>
                    <a:p>
                      <a:pPr rtl="0" fontAlgn="b"/>
                      <a:r>
                        <a:rPr lang="en-US" sz="1500" dirty="0">
                          <a:effectLst/>
                          <a:latin typeface="Montserrat" pitchFamily="2" charset="77"/>
                        </a:rPr>
                        <a:t>Reference Evapotranspiration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3799605"/>
                  </a:ext>
                </a:extLst>
              </a:tr>
              <a:tr h="204269">
                <a:tc>
                  <a:txBody>
                    <a:bodyPr/>
                    <a:lstStyle/>
                    <a:p>
                      <a:pPr rtl="0" fontAlgn="b"/>
                      <a:r>
                        <a:rPr lang="en-US" sz="1500">
                          <a:effectLst/>
                          <a:latin typeface="Montserrat" pitchFamily="2" charset="77"/>
                        </a:rPr>
                        <a:t>Actual Evapotranspiration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8123855"/>
                  </a:ext>
                </a:extLst>
              </a:tr>
              <a:tr h="204269">
                <a:tc>
                  <a:txBody>
                    <a:bodyPr/>
                    <a:lstStyle/>
                    <a:p>
                      <a:pPr rtl="0" fontAlgn="b"/>
                      <a:r>
                        <a:rPr lang="en-US" sz="1500" dirty="0">
                          <a:effectLst/>
                          <a:latin typeface="Montserrat" pitchFamily="2" charset="77"/>
                        </a:rPr>
                        <a:t>Seasonal Dynamics of Surface Water Availability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1351431"/>
                  </a:ext>
                </a:extLst>
              </a:tr>
              <a:tr h="204269">
                <a:tc>
                  <a:txBody>
                    <a:bodyPr/>
                    <a:lstStyle/>
                    <a:p>
                      <a:pPr rtl="0" fontAlgn="b"/>
                      <a:r>
                        <a:rPr lang="en-US" sz="1500" dirty="0">
                          <a:effectLst/>
                          <a:latin typeface="Montserrat" pitchFamily="2" charset="77"/>
                        </a:rPr>
                        <a:t>Aboveground Agricultural Biomass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3089124"/>
                  </a:ext>
                </a:extLst>
              </a:tr>
              <a:tr h="204269">
                <a:tc>
                  <a:txBody>
                    <a:bodyPr/>
                    <a:lstStyle/>
                    <a:p>
                      <a:pPr rtl="0" fontAlgn="b"/>
                      <a:r>
                        <a:rPr lang="en-US" sz="1500" dirty="0">
                          <a:effectLst/>
                          <a:latin typeface="Montserrat" pitchFamily="2" charset="77"/>
                        </a:rPr>
                        <a:t>Fractional Cover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9432747"/>
                  </a:ext>
                </a:extLst>
              </a:tr>
              <a:tr h="204269">
                <a:tc>
                  <a:txBody>
                    <a:bodyPr/>
                    <a:lstStyle/>
                    <a:p>
                      <a:pPr rtl="0" fontAlgn="b"/>
                      <a:r>
                        <a:rPr lang="en-US" sz="1500" dirty="0">
                          <a:effectLst/>
                          <a:latin typeface="Montserrat" pitchFamily="2" charset="77"/>
                        </a:rPr>
                        <a:t>Soil Carbon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7139065"/>
                  </a:ext>
                </a:extLst>
              </a:tr>
              <a:tr h="204269">
                <a:tc>
                  <a:txBody>
                    <a:bodyPr/>
                    <a:lstStyle/>
                    <a:p>
                      <a:pPr rtl="0" fontAlgn="b"/>
                      <a:r>
                        <a:rPr lang="en-US" sz="1500" dirty="0">
                          <a:effectLst/>
                          <a:latin typeface="Montserrat" pitchFamily="2" charset="77"/>
                        </a:rPr>
                        <a:t>Runoff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5141081"/>
                  </a:ext>
                </a:extLst>
              </a:tr>
              <a:tr h="204269">
                <a:tc>
                  <a:txBody>
                    <a:bodyPr/>
                    <a:lstStyle/>
                    <a:p>
                      <a:pPr rtl="0" fontAlgn="b"/>
                      <a:r>
                        <a:rPr lang="en-US" sz="1500" dirty="0">
                          <a:effectLst/>
                          <a:latin typeface="Montserrat" pitchFamily="2" charset="77"/>
                        </a:rPr>
                        <a:t>Residue Cover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5242465"/>
                  </a:ext>
                </a:extLst>
              </a:tr>
              <a:tr h="204269">
                <a:tc>
                  <a:txBody>
                    <a:bodyPr/>
                    <a:lstStyle/>
                    <a:p>
                      <a:pPr rtl="0" fontAlgn="b"/>
                      <a:r>
                        <a:rPr lang="en-US" sz="1500" dirty="0">
                          <a:effectLst/>
                          <a:latin typeface="Montserrat" pitchFamily="2" charset="77"/>
                        </a:rPr>
                        <a:t>Surface roughness</a:t>
                      </a:r>
                    </a:p>
                  </a:txBody>
                  <a:tcPr marL="6374" marR="6374" marT="4249" marB="4249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68149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3FC89B1-3A9F-A16B-C8B4-9FF9D2B8BB1B}"/>
              </a:ext>
            </a:extLst>
          </p:cNvPr>
          <p:cNvSpPr txBox="1"/>
          <p:nvPr/>
        </p:nvSpPr>
        <p:spPr>
          <a:xfrm>
            <a:off x="4792389" y="5443020"/>
            <a:ext cx="3378976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sym typeface="Helvetica Light"/>
              </a:rPr>
              <a:t>+base multispectral data and simple Indices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DB37749-CD09-3970-51AF-C52562309404}"/>
              </a:ext>
            </a:extLst>
          </p:cNvPr>
          <p:cNvCxnSpPr>
            <a:cxnSpLocks/>
          </p:cNvCxnSpPr>
          <p:nvPr/>
        </p:nvCxnSpPr>
        <p:spPr>
          <a:xfrm>
            <a:off x="6389279" y="4452536"/>
            <a:ext cx="0" cy="99048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7B050FF-A3F0-E8E5-66E8-757409F0E61F}"/>
              </a:ext>
            </a:extLst>
          </p:cNvPr>
          <p:cNvCxnSpPr>
            <a:cxnSpLocks/>
          </p:cNvCxnSpPr>
          <p:nvPr/>
        </p:nvCxnSpPr>
        <p:spPr>
          <a:xfrm flipH="1">
            <a:off x="5366235" y="3576577"/>
            <a:ext cx="251291" cy="1961971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041A19A-1910-F88C-0FC9-C6B9BF735B8E}"/>
              </a:ext>
            </a:extLst>
          </p:cNvPr>
          <p:cNvCxnSpPr>
            <a:cxnSpLocks/>
          </p:cNvCxnSpPr>
          <p:nvPr/>
        </p:nvCxnSpPr>
        <p:spPr>
          <a:xfrm flipH="1" flipV="1">
            <a:off x="3333509" y="1516284"/>
            <a:ext cx="1064056" cy="143734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2250DD1-BE9E-5DB6-D3C9-4D7B27854013}"/>
              </a:ext>
            </a:extLst>
          </p:cNvPr>
          <p:cNvCxnSpPr>
            <a:cxnSpLocks/>
          </p:cNvCxnSpPr>
          <p:nvPr/>
        </p:nvCxnSpPr>
        <p:spPr>
          <a:xfrm flipV="1">
            <a:off x="7118430" y="1184222"/>
            <a:ext cx="1221826" cy="129276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3001F55E-AFD0-D1DB-9C24-D83F874EE3D6}"/>
              </a:ext>
            </a:extLst>
          </p:cNvPr>
          <p:cNvSpPr txBox="1"/>
          <p:nvPr/>
        </p:nvSpPr>
        <p:spPr>
          <a:xfrm rot="20431843">
            <a:off x="2104461" y="1390677"/>
            <a:ext cx="7510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Montserrat" pitchFamily="2" charset="77"/>
              </a:rPr>
              <a:t>I think I missed flagging a few ECVs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3ABDC610-15DF-C8D2-FD6A-47D129AD6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923" y="6264010"/>
            <a:ext cx="965887" cy="24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6366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6311</TotalTime>
  <Words>3268</Words>
  <Application>Microsoft Macintosh PowerPoint</Application>
  <PresentationFormat>Widescreen</PresentationFormat>
  <Paragraphs>408</Paragraphs>
  <Slides>29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Noto Sans Symbols</vt:lpstr>
      <vt:lpstr>Calibri</vt:lpstr>
      <vt:lpstr>Montserrat</vt:lpstr>
      <vt:lpstr>Wingdings</vt:lpstr>
      <vt:lpstr>Avenir Book</vt:lpstr>
      <vt:lpstr>Courier New</vt:lpstr>
      <vt:lpstr>Calibri Light</vt:lpstr>
      <vt:lpstr>ceos</vt:lpstr>
      <vt:lpstr>Office Theme 2013 - 2022</vt:lpstr>
      <vt:lpstr>SIT-39  2024 GEOGLAM</vt:lpstr>
      <vt:lpstr>GEOGLAM’s Relationship with CEOS</vt:lpstr>
      <vt:lpstr>GEOGLAM General Update</vt:lpstr>
      <vt:lpstr>PowerPoint Presentation</vt:lpstr>
      <vt:lpstr>For a complex policy and operations environment,  we need an integrator from EO to Impact</vt:lpstr>
      <vt:lpstr>Satellite Data Value Chain</vt:lpstr>
      <vt:lpstr>Essential Agriculture Variables</vt:lpstr>
      <vt:lpstr>PowerPoint Presentation</vt:lpstr>
      <vt:lpstr>PowerPoint Presentation</vt:lpstr>
      <vt:lpstr>Implementing the EAVs</vt:lpstr>
      <vt:lpstr>GEOGLAM Activities Related to EAVs (examples)</vt:lpstr>
      <vt:lpstr>GEOGLAM Cross-Cut Activities Related to EAVs (examples)</vt:lpstr>
      <vt:lpstr>Where we are</vt:lpstr>
      <vt:lpstr>Gap Analysis Framework “endorsed” by GEOGLAM ExCom March 2023</vt:lpstr>
      <vt:lpstr>PowerPoint Presentation</vt:lpstr>
      <vt:lpstr>PowerPoint Presentation</vt:lpstr>
      <vt:lpstr>Opportunities for Collaboration (1/2)</vt:lpstr>
      <vt:lpstr>Opportunities for Collaboration (2/2)</vt:lpstr>
      <vt:lpstr>Meta-notes on Needed Effort</vt:lpstr>
      <vt:lpstr>PowerPoint Presentation</vt:lpstr>
      <vt:lpstr>Draft discussion Questions (for SIT)</vt:lpstr>
      <vt:lpstr>Discussion Questions – for LSI-VC</vt:lpstr>
      <vt:lpstr>Discussion Questions – for LSI-VC</vt:lpstr>
      <vt:lpstr>Discussion notes (from LSI-VC)</vt:lpstr>
      <vt:lpstr>Presentation edits (from LSI-VC)</vt:lpstr>
      <vt:lpstr>Thank you</vt:lpstr>
      <vt:lpstr>PoCs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SIT-39  2024 Presentation Template and Guidance</dc:title>
  <dc:subject/>
  <dc:creator/>
  <cp:keywords/>
  <dc:description/>
  <cp:lastModifiedBy>Alyssa Whitcraft</cp:lastModifiedBy>
  <cp:revision>111</cp:revision>
  <dcterms:modified xsi:type="dcterms:W3CDTF">2024-04-09T06:12:13Z</dcterms:modified>
  <cp:category/>
</cp:coreProperties>
</file>